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hNf/UNSImxnPTaClRsFG8U4u4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29396F-330C-47B3-A9AA-83AD3E93DA57}">
  <a:tblStyle styleId="{8229396F-330C-47B3-A9AA-83AD3E93DA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c69e66a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c69e66a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c69e66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c69e66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c69e66a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c69e66a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c69e66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c69e66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c677d6057_0_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7c677d6057_0_1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7c677d6057_0_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c677d6057_0_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7c677d6057_0_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7c677d6057_0_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7c677d6057_0_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c677d6057_0_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7c677d6057_0_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7c677d6057_0_2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7c677d6057_0_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c677d6057_0_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7c677d6057_0_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c677d6057_0_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7c677d6057_0_2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7c677d6057_0_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c677d6057_0_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7c677d605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c677d6057_0_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7c677d6057_0_3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7c677d6057_0_3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7c677d6057_0_36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7c677d6057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c677d6057_0_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7c677d605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c677d6057_0_4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7c677d6057_0_4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7c677d6057_0_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c677d6057_0_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7c677d6057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7c677d6057_0_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make/manual/mak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c69e66aa_1_0"/>
          <p:cNvSpPr txBox="1">
            <a:spLocks noGrp="1"/>
          </p:cNvSpPr>
          <p:nvPr>
            <p:ph type="title"/>
          </p:nvPr>
        </p:nvSpPr>
        <p:spPr>
          <a:xfrm>
            <a:off x="1453759" y="65830"/>
            <a:ext cx="7918800" cy="559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 dirty="0"/>
              <a:t>Prisms project  </a:t>
            </a:r>
            <a:endParaRPr sz="2400" dirty="0"/>
          </a:p>
        </p:txBody>
      </p:sp>
      <p:sp>
        <p:nvSpPr>
          <p:cNvPr id="163" name="Google Shape;163;g6ec69e66aa_1_0"/>
          <p:cNvSpPr txBox="1">
            <a:spLocks noGrp="1"/>
          </p:cNvSpPr>
          <p:nvPr>
            <p:ph type="body" idx="1"/>
          </p:nvPr>
        </p:nvSpPr>
        <p:spPr>
          <a:xfrm>
            <a:off x="415650" y="316550"/>
            <a:ext cx="11360700" cy="89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800" dirty="0">
                <a:solidFill>
                  <a:schemeClr val="dk1"/>
                </a:solidFill>
                <a:highlight>
                  <a:srgbClr val="FFFFFF"/>
                </a:highlight>
              </a:rPr>
              <a:t>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/>
              <a:t> 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aphicFrame>
        <p:nvGraphicFramePr>
          <p:cNvPr id="164" name="Google Shape;164;g6ec69e66aa_1_0"/>
          <p:cNvGraphicFramePr/>
          <p:nvPr/>
        </p:nvGraphicFramePr>
        <p:xfrm>
          <a:off x="95250" y="986150"/>
          <a:ext cx="11466800" cy="5940430"/>
        </p:xfrm>
        <a:graphic>
          <a:graphicData uri="http://schemas.openxmlformats.org/drawingml/2006/table">
            <a:tbl>
              <a:tblPr>
                <a:noFill/>
                <a:tableStyleId>{8229396F-330C-47B3-A9AA-83AD3E93DA57}</a:tableStyleId>
              </a:tblPr>
              <a:tblGrid>
                <a:gridCol w="260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kmer_prism.sh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[-s SAMPLE_RATE] [-p kmeroptions ] [ -a fasta|fastq] -O outdir [-C local|slurm ]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sample_prism.sh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[-s SAMPLE_RATE] [-M minimum sample size] [-t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minium_tag_count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[ -T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maximum_tag_count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</a:t>
                      </a: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-a sampler -O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outdir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[-C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local|slurm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]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input_file_names</a:t>
                      </a: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align_prism.sh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[-f] [-j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num_threads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[-s SAMPLE_RATE] -a aligner -r [ref name | file of ref names ] </a:t>
                      </a: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-p [ parameters or file of parameters ] -O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outdir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[-C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local|slurm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]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input_file_names</a:t>
                      </a: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sequencing_qc_prism.sh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[-f] [-C hpctype] [-a analysis] [-s sample rate] -O outdir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demultiplex_prism.sh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[-x gbsx|tassel3_qc|tassel3] [-l sample_info ] [-e enzymeinfo] -O outdir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genotype_prism.sh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[-x KGD_tassel] [-p genotyping parameters] -O outdir folder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gtseq_prism.sh</a:t>
                      </a:r>
                      <a:r>
                        <a:rPr lang="en-NZ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[-s species] [-l locus_info ]  -O outdir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melseq_prism.sh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-a analysis -b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blast_database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[-w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wordsize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(16)] [-T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blastn|megablast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blastn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 -s similarity (.02)] [-m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min_length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(40)] [-q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min_qual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(20)]  [-C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local|slurm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slurm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)] -O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outdir</a:t>
                      </a:r>
                      <a:r>
                        <a:rPr lang="en-NZ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NZ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input_file_names</a:t>
                      </a: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5" name="Google Shape;165;g6ec69e66a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" y="22186"/>
            <a:ext cx="873575" cy="64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c69e66aa_0_15"/>
          <p:cNvSpPr txBox="1">
            <a:spLocks noGrp="1"/>
          </p:cNvSpPr>
          <p:nvPr>
            <p:ph type="title"/>
          </p:nvPr>
        </p:nvSpPr>
        <p:spPr>
          <a:xfrm>
            <a:off x="558475" y="1361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Engineering notes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>
                <a:solidFill>
                  <a:schemeClr val="dk2"/>
                </a:solidFill>
              </a:rPr>
              <a:t>Call-backs, orchestrated by </a:t>
            </a:r>
            <a:r>
              <a:rPr lang="en-NZ" sz="2400" i="1">
                <a:solidFill>
                  <a:schemeClr val="dk2"/>
                </a:solidFill>
              </a:rPr>
              <a:t>make</a:t>
            </a:r>
            <a:r>
              <a:rPr lang="en-NZ" sz="2400">
                <a:solidFill>
                  <a:schemeClr val="dk2"/>
                </a:solidFill>
              </a:rPr>
              <a:t>, with call-back code utilising a meta-scheduler</a:t>
            </a:r>
            <a:r>
              <a:rPr lang="en-NZ"/>
              <a:t>  </a:t>
            </a:r>
            <a:endParaRPr/>
          </a:p>
        </p:txBody>
      </p:sp>
      <p:sp>
        <p:nvSpPr>
          <p:cNvPr id="171" name="Google Shape;171;g6ec69e66aa_0_15"/>
          <p:cNvSpPr txBox="1">
            <a:spLocks noGrp="1"/>
          </p:cNvSpPr>
          <p:nvPr>
            <p:ph type="body" idx="1"/>
          </p:nvPr>
        </p:nvSpPr>
        <p:spPr>
          <a:xfrm>
            <a:off x="558475" y="176688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generate (pseudo) semantic targets, and for each target a call-back script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rumen_sample1.fa.blastn.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taskblastnnum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threads4evalue.02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.align_prism</a:t>
            </a:r>
            <a:br>
              <a:rPr lang="en-NZ" sz="1800"/>
            </a:br>
            <a:r>
              <a:rPr lang="en-NZ" sz="1800"/>
              <a:t>	(</a:t>
            </a:r>
            <a:r>
              <a:rPr lang="en-NZ" sz="1800" i="1"/>
              <a:t>make</a:t>
            </a:r>
            <a:r>
              <a:rPr lang="en-NZ" sz="1800"/>
              <a:t> will call                                                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[ditto]               .align_prism.sh</a:t>
            </a:r>
            <a:r>
              <a:rPr lang="en-NZ" sz="1800"/>
              <a:t>)</a:t>
            </a:r>
            <a:br>
              <a:rPr lang="en-NZ" sz="1800"/>
            </a:b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rumen_sample2.fa.blastn.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taskblastnnum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threads4evalue.02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.align_prism</a:t>
            </a:r>
            <a:br>
              <a:rPr lang="en-NZ" sz="1800"/>
            </a:br>
            <a:r>
              <a:rPr lang="en-NZ" sz="1800"/>
              <a:t>	(</a:t>
            </a:r>
            <a:r>
              <a:rPr lang="en-NZ" sz="1800" i="1"/>
              <a:t>make</a:t>
            </a:r>
            <a:r>
              <a:rPr lang="en-NZ" sz="1800"/>
              <a:t> will call                                                 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[ditto]              .align_prism.sh</a:t>
            </a:r>
            <a:r>
              <a:rPr lang="en-NZ" sz="1800"/>
              <a:t>)</a:t>
            </a:r>
            <a:endParaRPr sz="1800"/>
          </a:p>
          <a:p>
            <a:pPr marL="457200" lvl="0" indent="-381000" algn="l" rtl="0">
              <a:spcBef>
                <a:spcPts val="210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call-back code utilises meta-scheduler for higher level of abstraction </a:t>
            </a:r>
            <a:br>
              <a:rPr lang="en-NZ" sz="1800"/>
            </a:br>
            <a:br>
              <a:rPr lang="en-NZ" sz="1800"/>
            </a:b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tardis --hpctype slurm -d  tag_blast blastn -db </a:t>
            </a:r>
            <a:r>
              <a:rPr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 -query  _condition_fasta_input_/dataset/GBS_Rumen_Metagenomes/ztmp/melseq_paper_review/tag_blast/rumen_sample1.fa </a:t>
            </a:r>
            <a:r>
              <a:rPr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-task blastn</a:t>
            </a: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-num_threads 4</a:t>
            </a: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-evalue .02</a:t>
            </a: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 \&gt; _condition_text_output_rumen_sample1.fa.blastn.nt.taskblastnnum_threads4evalue.02.results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172" name="Google Shape;172;g6ec69e66a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1" y="11"/>
            <a:ext cx="540550" cy="74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ec69e66aa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817653" cy="64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6ec69e66aa_0_15"/>
          <p:cNvCxnSpPr/>
          <p:nvPr/>
        </p:nvCxnSpPr>
        <p:spPr>
          <a:xfrm rot="-5400000" flipH="1">
            <a:off x="8686875" y="3263725"/>
            <a:ext cx="1900200" cy="1500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c69e66aa_0_157"/>
          <p:cNvSpPr txBox="1">
            <a:spLocks noGrp="1"/>
          </p:cNvSpPr>
          <p:nvPr>
            <p:ph type="title"/>
          </p:nvPr>
        </p:nvSpPr>
        <p:spPr>
          <a:xfrm>
            <a:off x="558475" y="1361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Engineering notes  </a:t>
            </a:r>
            <a:endParaRPr/>
          </a:p>
        </p:txBody>
      </p:sp>
      <p:sp>
        <p:nvSpPr>
          <p:cNvPr id="180" name="Google Shape;180;g6ec69e66aa_0_157"/>
          <p:cNvSpPr txBox="1">
            <a:spLocks noGrp="1"/>
          </p:cNvSpPr>
          <p:nvPr>
            <p:ph type="body" idx="1"/>
          </p:nvPr>
        </p:nvSpPr>
        <p:spPr>
          <a:xfrm>
            <a:off x="415650" y="979398"/>
            <a:ext cx="11360700" cy="548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Call-backs are orchestrated by </a:t>
            </a:r>
            <a:r>
              <a:rPr lang="en-NZ" i="1"/>
              <a:t>make</a:t>
            </a:r>
            <a:r>
              <a:rPr lang="en-NZ" sz="3700">
                <a:solidFill>
                  <a:schemeClr val="dk1"/>
                </a:solidFill>
              </a:rPr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 align_prism main makefile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#***************************************************************************************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 references: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#***************************************************************************************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 make: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     </a:t>
            </a:r>
            <a:r>
              <a:rPr lang="en-NZ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http://www.gnu.org/software/make/manual/make.html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%.align_prism: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        $@*.sh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        date &gt; $@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210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Targets are built concurrently (</a:t>
            </a:r>
            <a:r>
              <a:rPr lang="en-NZ">
                <a:latin typeface="Courier New"/>
                <a:ea typeface="Courier New"/>
                <a:cs typeface="Courier New"/>
                <a:sym typeface="Courier New"/>
              </a:rPr>
              <a:t>make -j N target1 target2 . . . </a:t>
            </a:r>
            <a:r>
              <a:rPr lang="en-NZ"/>
              <a:t>). The call-back code for each target calls the meta-scheduler which further parallelises the processing by splitting input files and launching chunks on the cluster.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Provenance is important - i.e. the ability to drill-down to see what’s actually going on, and if necessary tweak and rerun parts of the job. So the target call-backs are just shell-scripts and can be run stand-alone</a:t>
            </a:r>
            <a:endParaRPr sz="180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181" name="Google Shape;181;g6ec69e66aa_0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501" y="11"/>
            <a:ext cx="540550" cy="74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6ec69e66aa_0_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2"/>
            <a:ext cx="817653" cy="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c69e66aa_0_5"/>
          <p:cNvSpPr txBox="1">
            <a:spLocks noGrp="1"/>
          </p:cNvSpPr>
          <p:nvPr>
            <p:ph type="title"/>
          </p:nvPr>
        </p:nvSpPr>
        <p:spPr>
          <a:xfrm>
            <a:off x="1479600" y="134400"/>
            <a:ext cx="10204800" cy="74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0"/>
              <a:t>Meta-scheduler notes  </a:t>
            </a:r>
            <a:endParaRPr/>
          </a:p>
        </p:txBody>
      </p:sp>
      <p:sp>
        <p:nvSpPr>
          <p:cNvPr id="188" name="Google Shape;188;g6ec69e66aa_0_5"/>
          <p:cNvSpPr txBox="1">
            <a:spLocks noGrp="1"/>
          </p:cNvSpPr>
          <p:nvPr>
            <p:ph type="body" idx="1"/>
          </p:nvPr>
        </p:nvSpPr>
        <p:spPr>
          <a:xfrm>
            <a:off x="415650" y="1349300"/>
            <a:ext cx="11776500" cy="5039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 sz="1800"/>
              <a:t>Abstract the details of the underlying grid/computational resource, as well as administrivia such as uncompression/compression, file-splitting etc.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 sz="1800"/>
              <a:t>But       abstraction often means      flexibilty and provenance. Assumption: for many users and applications, the unix command-line is about the right compromise between level-of-abstraction, and flexibility.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 sz="1800"/>
              <a:t>Example: original commands (searching a big file for some patterns, plus administrivia )</a:t>
            </a:r>
            <a:endParaRPr sz="1800"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  <a:t>gunzip big_file.gz</a:t>
            </a:r>
            <a:b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  <a:t>grep -f big_pattern-file big_file &gt; big_match_file</a:t>
            </a:r>
            <a:b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  <a:t>gzip big_file</a:t>
            </a:r>
            <a:b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  <a:t>gzip big_match_file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NZ" sz="1800"/>
              <a:t>only a single </a:t>
            </a:r>
            <a:r>
              <a:rPr lang="en-NZ" sz="1800">
                <a:highlight>
                  <a:srgbClr val="00FF00"/>
                </a:highlight>
              </a:rPr>
              <a:t>marked-up</a:t>
            </a:r>
            <a:r>
              <a:rPr lang="en-NZ" sz="1800"/>
              <a:t> command is needed to do the above *and* distribute the job over the cluster if using the meta-scheduler </a:t>
            </a:r>
            <a:endParaRPr sz="180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NZ" sz="1400" b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tardis</a:t>
            </a:r>
            <a: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  <a:t> grep -f big_pattern-file </a:t>
            </a:r>
            <a:r>
              <a:rPr lang="en-NZ" sz="1400" b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_condition_text_input_</a:t>
            </a:r>
            <a: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  <a:t>big_file.gz &gt; </a:t>
            </a:r>
            <a:r>
              <a:rPr lang="en-NZ" sz="1400" b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_condition_text_output_</a:t>
            </a:r>
            <a:r>
              <a:rPr lang="en-NZ" sz="1400" b="1">
                <a:latin typeface="Courier New"/>
                <a:ea typeface="Courier New"/>
                <a:cs typeface="Courier New"/>
                <a:sym typeface="Courier New"/>
              </a:rPr>
              <a:t>big_match_file 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g6ec69e66aa_0_5"/>
          <p:cNvSpPr/>
          <p:nvPr/>
        </p:nvSpPr>
        <p:spPr>
          <a:xfrm>
            <a:off x="1487275" y="2105700"/>
            <a:ext cx="246600" cy="286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ec69e66aa_0_5"/>
          <p:cNvSpPr/>
          <p:nvPr/>
        </p:nvSpPr>
        <p:spPr>
          <a:xfrm>
            <a:off x="4282550" y="2105700"/>
            <a:ext cx="246600" cy="286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g6ec69e66a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1" y="5911"/>
            <a:ext cx="540550" cy="74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6ec69e66a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8" y="5888"/>
            <a:ext cx="817653" cy="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532</Words>
  <Application>Microsoft Office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Courier New</vt:lpstr>
      <vt:lpstr>Simple Light</vt:lpstr>
      <vt:lpstr>Prisms project  </vt:lpstr>
      <vt:lpstr>Engineering notes Call-backs, orchestrated by make, with call-back code utilising a meta-scheduler  </vt:lpstr>
      <vt:lpstr>Engineering notes  </vt:lpstr>
      <vt:lpstr>Meta-scheduler notes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Pipelines and Prisms Talk Outline  </dc:title>
  <dc:creator>McCulloch, Alan</dc:creator>
  <cp:lastModifiedBy>McCulloch, Alan</cp:lastModifiedBy>
  <cp:revision>3</cp:revision>
  <dcterms:created xsi:type="dcterms:W3CDTF">2020-01-10T03:47:16Z</dcterms:created>
  <dcterms:modified xsi:type="dcterms:W3CDTF">2020-06-30T00:45:36Z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0x010100E25364104AD8F4468B31D0D45077820C</vt:lpwstr>
  </property>
  <property fmtid="{D5CDD505-2E9C-101B-9397-08002B2CF9AE}" pid="3" name="TaxKeyword">
    <vt:lpwstr>321;#Templates and Presentations|14496426-a45b-4068-88c7-f732e19f2be7;#53;#Presentation template|6106104f-f36a-4476-bf34-30b506cdd17c;#52;#AgR presentation|954c1165-5ea2-4c77-9ed2-871487bc35d5;#51;#AgResearch presentation|31d3a426-a9f1-4905-854d-c57a4dbc3</vt:lpwstr>
  </property>
  <property fmtid="{D5CDD505-2E9C-101B-9397-08002B2CF9AE}" pid="4" name="Location Specific">
    <vt:lpwstr/>
  </property>
  <property fmtid="{D5CDD505-2E9C-101B-9397-08002B2CF9AE}" pid="5" name="Department">
    <vt:lpwstr>50;#Internal Comms|465cb6cd-bd3f-44cf-a98c-a12ea50e268a</vt:lpwstr>
  </property>
  <property fmtid="{D5CDD505-2E9C-101B-9397-08002B2CF9AE}" pid="6" name="Owner">
    <vt:lpwstr>31;#Communications and Marketing|e36fc453-3d40-4185-8b1b-fcf4a3cb9a02</vt:lpwstr>
  </property>
  <property fmtid="{D5CDD505-2E9C-101B-9397-08002B2CF9AE}" pid="7" name="Doc Type">
    <vt:lpwstr>11;#Template|dd24a6c4-87a6-47e4-bee2-55ae53645fd2</vt:lpwstr>
  </property>
  <property fmtid="{D5CDD505-2E9C-101B-9397-08002B2CF9AE}" pid="8" name="_dlc_DocIdItemGuid">
    <vt:lpwstr>6d286c6f-b735-41f1-9326-90a995b96928</vt:lpwstr>
  </property>
</Properties>
</file>