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hNf/UNSImxnPTaClRsFG8U4u4c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229396F-330C-47B3-A9AA-83AD3E93DA57}">
  <a:tblStyle styleId="{8229396F-330C-47B3-A9AA-83AD3E93DA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ee8f01fb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ee8f01f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ec69e66aa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ec69e66a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ec69e66aa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ec69e66a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ec69e66aa_0_1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ec69e66aa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ec69e66aa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ec69e66a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de517225c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de517225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ec69e66aa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ec69e66a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e33f17575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e33f1757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de517225c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de517225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e33f1757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e33f175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de517225c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de517225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df01172f2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df01172f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de517225c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de517225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ece48412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ece4841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ec69e66a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ec69e66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7c677d6057_0_10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g7c677d6057_0_10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g7c677d6057_0_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7c677d6057_0_45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g7c677d6057_0_45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Google Shape;47;g7c677d6057_0_4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7c677d6057_0_4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icroscope Title">
  <p:cSld name="Microscope Titl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g7c677d6057_0_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1219716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g7c677d6057_0_51"/>
          <p:cNvSpPr/>
          <p:nvPr/>
        </p:nvSpPr>
        <p:spPr>
          <a:xfrm>
            <a:off x="13" y="0"/>
            <a:ext cx="12192000" cy="6858000"/>
          </a:xfrm>
          <a:prstGeom prst="rect">
            <a:avLst/>
          </a:prstGeom>
          <a:solidFill>
            <a:schemeClr val="dk1">
              <a:alpha val="2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gResearch White_hires.png" id="53" name="Google Shape;53;g7c677d6057_0_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734" y="5356852"/>
            <a:ext cx="2334409" cy="589231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g7c677d6057_0_51"/>
          <p:cNvSpPr txBox="1"/>
          <p:nvPr>
            <p:ph type="title"/>
          </p:nvPr>
        </p:nvSpPr>
        <p:spPr>
          <a:xfrm>
            <a:off x="994734" y="1413972"/>
            <a:ext cx="1020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1" i="0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7c677d6057_0_14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g7c677d6057_0_1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7c677d6057_0_1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" name="Google Shape;18;g7c677d6057_0_1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g7c677d6057_0_1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7c677d6057_0_2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g7c677d6057_0_21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g7c677d6057_0_21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g7c677d6057_0_2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7c677d6057_0_2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g7c677d6057_0_2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7c677d6057_0_29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" name="Google Shape;30;g7c677d6057_0_29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g7c677d6057_0_2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7c677d6057_0_33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4" name="Google Shape;34;g7c677d6057_0_3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7c677d6057_0_36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7c677d6057_0_36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8" name="Google Shape;38;g7c677d6057_0_36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g7c677d6057_0_36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0" name="Google Shape;40;g7c677d6057_0_3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7c677d6057_0_42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Google Shape;43;g7c677d6057_0_4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7c677d6057_0_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g7c677d6057_0_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g7c677d6057_0_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5.jpg"/><Relationship Id="rId5" Type="http://schemas.openxmlformats.org/officeDocument/2006/relationships/image" Target="../media/image3.png"/><Relationship Id="rId6" Type="http://schemas.openxmlformats.org/officeDocument/2006/relationships/image" Target="../media/image7.jpg"/><Relationship Id="rId7" Type="http://schemas.openxmlformats.org/officeDocument/2006/relationships/image" Target="../media/image6.jpg"/><Relationship Id="rId8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gnu.org/software/make/manual/make.html" TargetMode="External"/><Relationship Id="rId4" Type="http://schemas.openxmlformats.org/officeDocument/2006/relationships/image" Target="../media/image6.jpg"/><Relationship Id="rId5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23.png"/><Relationship Id="rId5" Type="http://schemas.openxmlformats.org/officeDocument/2006/relationships/image" Target="../media/image20.png"/><Relationship Id="rId6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8.png"/><Relationship Id="rId7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Relationship Id="rId6" Type="http://schemas.openxmlformats.org/officeDocument/2006/relationships/image" Target="../media/image17.png"/><Relationship Id="rId7" Type="http://schemas.openxmlformats.org/officeDocument/2006/relationships/image" Target="../media/image16.png"/><Relationship Id="rId8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Relationship Id="rId5" Type="http://schemas.openxmlformats.org/officeDocument/2006/relationships/image" Target="../media/image19.png"/><Relationship Id="rId6" Type="http://schemas.openxmlformats.org/officeDocument/2006/relationships/image" Target="../media/image5.jpg"/><Relationship Id="rId7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type="title"/>
          </p:nvPr>
        </p:nvSpPr>
        <p:spPr>
          <a:xfrm>
            <a:off x="1738275" y="401875"/>
            <a:ext cx="7868700" cy="9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NZ" sz="3600"/>
              <a:t>Data Pipelines and Prisms</a:t>
            </a:r>
            <a:endParaRPr sz="36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b="0" lang="en-NZ" sz="3000">
                <a:solidFill>
                  <a:srgbClr val="FFFFFF"/>
                </a:solidFill>
              </a:rPr>
              <a:t>Talk Outline</a:t>
            </a:r>
            <a:r>
              <a:rPr b="0" lang="en-NZ" sz="1400">
                <a:solidFill>
                  <a:srgbClr val="FFFFFF"/>
                </a:solidFill>
              </a:rPr>
              <a:t> </a:t>
            </a:r>
            <a:endParaRPr b="0" sz="1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t/>
            </a:r>
            <a:endParaRPr sz="3600"/>
          </a:p>
        </p:txBody>
      </p:sp>
      <p:pic>
        <p:nvPicPr>
          <p:cNvPr id="60" name="Google Shape;60;p1"/>
          <p:cNvPicPr preferRelativeResize="0"/>
          <p:nvPr/>
        </p:nvPicPr>
        <p:blipFill rotWithShape="1">
          <a:blip r:embed="rId3">
            <a:alphaModFix/>
          </a:blip>
          <a:srcRect b="15155" l="0" r="0" t="15162"/>
          <a:stretch/>
        </p:blipFill>
        <p:spPr>
          <a:xfrm>
            <a:off x="145250" y="98725"/>
            <a:ext cx="1132070" cy="9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53863" y="98725"/>
            <a:ext cx="1228537" cy="909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2" name="Google Shape;62;p1"/>
          <p:cNvGraphicFramePr/>
          <p:nvPr/>
        </p:nvGraphicFramePr>
        <p:xfrm>
          <a:off x="415750" y="131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{8229396F-330C-47B3-A9AA-83AD3E93DA57}</a:tableStyleId>
              </a:tblPr>
              <a:tblGrid>
                <a:gridCol w="1835775"/>
                <a:gridCol w="9558725"/>
              </a:tblGrid>
              <a:tr h="64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>
                          <a:highlight>
                            <a:srgbClr val="FFFFFF"/>
                          </a:highlight>
                        </a:rPr>
                        <a:t>Case study: A misbehaving pipeline</a:t>
                      </a:r>
                      <a:endParaRPr sz="18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8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NZ" sz="1800">
                          <a:highlight>
                            <a:srgbClr val="FFFFFF"/>
                          </a:highlight>
                        </a:rPr>
                        <a:t>Data Representation</a:t>
                      </a:r>
                      <a:r>
                        <a:rPr lang="en-NZ" sz="1800">
                          <a:highlight>
                            <a:srgbClr val="FFFFFF"/>
                          </a:highlight>
                        </a:rPr>
                        <a:t> is A Thing ! </a:t>
                      </a:r>
                      <a:endParaRPr sz="18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92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>
                          <a:highlight>
                            <a:srgbClr val="FFFFFF"/>
                          </a:highlight>
                        </a:rPr>
                        <a:t>Semantic and Non-Semantic Data Representation are different things</a:t>
                      </a:r>
                      <a:endParaRPr sz="18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05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>
                          <a:highlight>
                            <a:srgbClr val="FFFFFF"/>
                          </a:highlight>
                        </a:rPr>
                        <a:t>A </a:t>
                      </a:r>
                      <a:r>
                        <a:rPr lang="en-NZ" sz="1800">
                          <a:highlight>
                            <a:srgbClr val="FFFFFF"/>
                          </a:highlight>
                        </a:rPr>
                        <a:t>Data Prisms project:  Express data representations at a high level of abstraction; compute them robustly; deliver hypothesis-neutral synoptic views of data structures</a:t>
                      </a:r>
                      <a:endParaRPr sz="18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51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>
                          <a:highlight>
                            <a:srgbClr val="FFFFFF"/>
                          </a:highlight>
                        </a:rPr>
                        <a:t>Engineering notes </a:t>
                      </a:r>
                      <a:r>
                        <a:rPr lang="en-NZ" sz="1800">
                          <a:highlight>
                            <a:srgbClr val="FFFFFF"/>
                          </a:highlight>
                        </a:rPr>
                        <a:t>(call-backs, </a:t>
                      </a:r>
                      <a:r>
                        <a:rPr i="1" lang="en-NZ" sz="1800">
                          <a:highlight>
                            <a:srgbClr val="FFFFFF"/>
                          </a:highlight>
                        </a:rPr>
                        <a:t>make</a:t>
                      </a:r>
                      <a:r>
                        <a:rPr lang="en-NZ" sz="1800">
                          <a:highlight>
                            <a:srgbClr val="FFFFFF"/>
                          </a:highlight>
                        </a:rPr>
                        <a:t>, meta-scheduler, semantic file-naming)</a:t>
                      </a:r>
                      <a:endParaRPr sz="18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1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>
                          <a:highlight>
                            <a:srgbClr val="FFFFFF"/>
                          </a:highlight>
                        </a:rPr>
                        <a:t>Case study conclusion</a:t>
                      </a:r>
                      <a:endParaRPr sz="18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63" name="Google Shape;63;p1"/>
          <p:cNvPicPr preferRelativeResize="0"/>
          <p:nvPr/>
        </p:nvPicPr>
        <p:blipFill rotWithShape="1">
          <a:blip r:embed="rId3">
            <a:alphaModFix/>
          </a:blip>
          <a:srcRect b="15155" l="0" r="0" t="15162"/>
          <a:stretch/>
        </p:blipFill>
        <p:spPr>
          <a:xfrm>
            <a:off x="1146000" y="1370588"/>
            <a:ext cx="540550" cy="43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9435" y="2018025"/>
            <a:ext cx="377835" cy="43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59425" y="2609075"/>
            <a:ext cx="377850" cy="471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5373" y="3484177"/>
            <a:ext cx="681803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97625" y="4392278"/>
            <a:ext cx="377850" cy="520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57076" y="4392270"/>
            <a:ext cx="540550" cy="42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"/>
          <p:cNvPicPr preferRelativeResize="0"/>
          <p:nvPr/>
        </p:nvPicPr>
        <p:blipFill rotWithShape="1">
          <a:blip r:embed="rId3">
            <a:alphaModFix/>
          </a:blip>
          <a:srcRect b="15155" l="0" r="0" t="15162"/>
          <a:stretch/>
        </p:blipFill>
        <p:spPr>
          <a:xfrm>
            <a:off x="1146000" y="5165850"/>
            <a:ext cx="540550" cy="43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ee8f01fbb_0_0"/>
          <p:cNvSpPr txBox="1"/>
          <p:nvPr>
            <p:ph type="title"/>
          </p:nvPr>
        </p:nvSpPr>
        <p:spPr>
          <a:xfrm>
            <a:off x="558475" y="1361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NZ"/>
              <a:t>Utilitarian primitives ? A Prisms Project</a:t>
            </a:r>
            <a:r>
              <a:rPr lang="en-NZ"/>
              <a:t>  </a:t>
            </a:r>
            <a:endParaRPr/>
          </a:p>
        </p:txBody>
      </p:sp>
      <p:sp>
        <p:nvSpPr>
          <p:cNvPr id="156" name="Google Shape;156;g6ee8f01fbb_0_0"/>
          <p:cNvSpPr txBox="1"/>
          <p:nvPr>
            <p:ph idx="1" type="body"/>
          </p:nvPr>
        </p:nvSpPr>
        <p:spPr>
          <a:xfrm>
            <a:off x="415650" y="979398"/>
            <a:ext cx="11360700" cy="5484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Char char="★"/>
            </a:pPr>
            <a:r>
              <a:rPr lang="en-NZ">
                <a:solidFill>
                  <a:schemeClr val="dk1"/>
                </a:solidFill>
                <a:highlight>
                  <a:schemeClr val="lt1"/>
                </a:highlight>
              </a:rPr>
              <a:t>Express data representations at a moderately higher level of abstraction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★"/>
            </a:pPr>
            <a:r>
              <a:rPr lang="en-NZ">
                <a:solidFill>
                  <a:schemeClr val="dk1"/>
                </a:solidFill>
                <a:highlight>
                  <a:schemeClr val="lt1"/>
                </a:highlight>
              </a:rPr>
              <a:t>Compute them robustly and at scale, without sacrificing provenance 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★"/>
            </a:pPr>
            <a:r>
              <a:rPr lang="en-NZ">
                <a:solidFill>
                  <a:schemeClr val="dk1"/>
                </a:solidFill>
                <a:highlight>
                  <a:schemeClr val="lt1"/>
                </a:highlight>
              </a:rPr>
              <a:t>Deliver hypothesis-neutral synoptic views of data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★"/>
            </a:pPr>
            <a:r>
              <a:rPr lang="en-NZ">
                <a:solidFill>
                  <a:schemeClr val="dk1"/>
                </a:solidFill>
                <a:highlight>
                  <a:schemeClr val="lt1"/>
                </a:highlight>
              </a:rPr>
              <a:t>Caveat: domain-specific, and (although used in “production”), proof-of-concept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g6ee8f01fb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0" y="22186"/>
            <a:ext cx="873575" cy="646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ec69e66aa_1_0"/>
          <p:cNvSpPr txBox="1"/>
          <p:nvPr>
            <p:ph type="title"/>
          </p:nvPr>
        </p:nvSpPr>
        <p:spPr>
          <a:xfrm>
            <a:off x="1426050" y="-130975"/>
            <a:ext cx="7918800" cy="559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2400"/>
              <a:t>A </a:t>
            </a:r>
            <a:r>
              <a:rPr lang="en-NZ" sz="2400"/>
              <a:t>prisms project  </a:t>
            </a:r>
            <a:endParaRPr sz="2400"/>
          </a:p>
        </p:txBody>
      </p:sp>
      <p:sp>
        <p:nvSpPr>
          <p:cNvPr id="163" name="Google Shape;163;g6ec69e66aa_1_0"/>
          <p:cNvSpPr txBox="1"/>
          <p:nvPr>
            <p:ph idx="1" type="body"/>
          </p:nvPr>
        </p:nvSpPr>
        <p:spPr>
          <a:xfrm>
            <a:off x="415650" y="316550"/>
            <a:ext cx="11360700" cy="89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NZ" sz="1800">
                <a:solidFill>
                  <a:schemeClr val="dk1"/>
                </a:solidFill>
                <a:highlight>
                  <a:srgbClr val="FFFFFF"/>
                </a:highlight>
              </a:rPr>
              <a:t>                  </a:t>
            </a:r>
            <a:r>
              <a:rPr lang="en-NZ" sz="1800">
                <a:solidFill>
                  <a:schemeClr val="dk1"/>
                </a:solidFill>
                <a:highlight>
                  <a:srgbClr val="FFFFFF"/>
                </a:highlight>
              </a:rPr>
              <a:t>Express data representations at a high level of abstraction; compute them robustly and at scale; deliver hypothesis-neutral synoptic views of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NZ"/>
              <a:t> 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4" name="Google Shape;164;g6ec69e66aa_1_0"/>
          <p:cNvGraphicFramePr/>
          <p:nvPr/>
        </p:nvGraphicFramePr>
        <p:xfrm>
          <a:off x="95250" y="98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{8229396F-330C-47B3-A9AA-83AD3E93DA57}</a:tableStyleId>
              </a:tblPr>
              <a:tblGrid>
                <a:gridCol w="2604600"/>
                <a:gridCol w="8862200"/>
              </a:tblGrid>
              <a:tr h="569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NZ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kmer_prism.sh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[-h] [-n] [-d] [-s SAMPLE_RATE] [-p kmeroptions ] [ -a fasta|fastq] -O outdir [-C local|slurm ] input_file_names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84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NZ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sample_prism.sh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NZ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[-h] [-n] [-d] [-s SAMPLE_RATE] [-M minimum sample size] [-t minium_tag_count] [ -T maximum_tag_count] 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NZ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     -a sampler -O outdir [-C local|slurm ] input_file_names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579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NZ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align_prism.sh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NZ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[-h] [-n] [-d] [-f] [-j num_threads] [-s SAMPLE_RATE] -a aligner -r [ref name | file of ref names ] 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NZ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     -p [ parameters or file of parameters ] -O outdir [-C local|slurm ] input_file_names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54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NZ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sequencing_qc_prism.sh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[-h] [-n] [-d] [-f] [-C hpctype] [-a analysis] [-s sample rate] -O outdir input_file_names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50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NZ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demultiplex_prism.sh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[-h] [-n] [-d] [-x gbsx|tassel3_qc|tassel3] [-l sample_info ] [-e enzymeinfo] -O outdir input_file_names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50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NZ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genotype_prism.sh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[-h] [-n] [-d] [-x KGD_tassel] [-p genotyping parameters] -O outdir folder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50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NZ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gtseq_prism.sh</a:t>
                      </a:r>
                      <a:r>
                        <a:rPr lang="en-NZ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[-h] [-n] [-d] [-s species] [-l locus_info ]  -O outdir input_file_names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50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NZ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melseq_prism.sh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[-h] [-n] [-d] -a analysis -b blast_database [-w wordsize (16)] [-T blastn|megablast (blastn)] -s similarity (.02)] [-m min_length (40)] [-q min_qual (20)]  [-C local|slurm (slurm)] -O outdir input_file_names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65" name="Google Shape;165;g6ec69e66aa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0" y="22186"/>
            <a:ext cx="873575" cy="646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ec69e66aa_0_15"/>
          <p:cNvSpPr txBox="1"/>
          <p:nvPr>
            <p:ph type="title"/>
          </p:nvPr>
        </p:nvSpPr>
        <p:spPr>
          <a:xfrm>
            <a:off x="558475" y="1361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NZ"/>
              <a:t>Engineering notes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2400">
                <a:solidFill>
                  <a:schemeClr val="dk2"/>
                </a:solidFill>
              </a:rPr>
              <a:t>Call-backs, orchestrated by </a:t>
            </a:r>
            <a:r>
              <a:rPr i="1" lang="en-NZ" sz="2400">
                <a:solidFill>
                  <a:schemeClr val="dk2"/>
                </a:solidFill>
              </a:rPr>
              <a:t>make</a:t>
            </a:r>
            <a:r>
              <a:rPr lang="en-NZ" sz="2400">
                <a:solidFill>
                  <a:schemeClr val="dk2"/>
                </a:solidFill>
              </a:rPr>
              <a:t>, with call-back code utilising a meta-scheduler</a:t>
            </a:r>
            <a:r>
              <a:rPr lang="en-NZ"/>
              <a:t>  </a:t>
            </a:r>
            <a:endParaRPr/>
          </a:p>
        </p:txBody>
      </p:sp>
      <p:sp>
        <p:nvSpPr>
          <p:cNvPr id="171" name="Google Shape;171;g6ec69e66aa_0_15"/>
          <p:cNvSpPr txBox="1"/>
          <p:nvPr>
            <p:ph idx="1" type="body"/>
          </p:nvPr>
        </p:nvSpPr>
        <p:spPr>
          <a:xfrm>
            <a:off x="558475" y="176688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★"/>
            </a:pPr>
            <a:r>
              <a:rPr lang="en-NZ"/>
              <a:t>generate (pseudo) semantic targets, and for each target a call-back script</a:t>
            </a:r>
            <a:endParaRPr/>
          </a:p>
          <a:p>
            <a:pPr indent="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NZ" sz="1800">
                <a:latin typeface="Courier New"/>
                <a:ea typeface="Courier New"/>
                <a:cs typeface="Courier New"/>
                <a:sym typeface="Courier New"/>
              </a:rPr>
              <a:t>rumen_sample1.fa.blastn.</a:t>
            </a:r>
            <a:r>
              <a:rPr lang="en-NZ" sz="18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nt</a:t>
            </a:r>
            <a:r>
              <a:rPr lang="en-NZ" sz="18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NZ" sz="18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taskblastnnum</a:t>
            </a:r>
            <a:r>
              <a:rPr lang="en-NZ" sz="1800"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en-NZ" sz="18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threads4evalue.02</a:t>
            </a:r>
            <a:r>
              <a:rPr lang="en-NZ" sz="1800">
                <a:latin typeface="Courier New"/>
                <a:ea typeface="Courier New"/>
                <a:cs typeface="Courier New"/>
                <a:sym typeface="Courier New"/>
              </a:rPr>
              <a:t>.align_prism</a:t>
            </a:r>
            <a:br>
              <a:rPr lang="en-NZ" sz="1800"/>
            </a:br>
            <a:r>
              <a:rPr lang="en-NZ" sz="1800"/>
              <a:t>	(</a:t>
            </a:r>
            <a:r>
              <a:rPr i="1" lang="en-NZ" sz="1800"/>
              <a:t>make</a:t>
            </a:r>
            <a:r>
              <a:rPr lang="en-NZ" sz="1800"/>
              <a:t> will call                                                </a:t>
            </a:r>
            <a:r>
              <a:rPr lang="en-NZ" sz="1800">
                <a:latin typeface="Courier New"/>
                <a:ea typeface="Courier New"/>
                <a:cs typeface="Courier New"/>
                <a:sym typeface="Courier New"/>
              </a:rPr>
              <a:t>[ditto]               .align_prism.sh</a:t>
            </a:r>
            <a:r>
              <a:rPr lang="en-NZ" sz="1800"/>
              <a:t>)</a:t>
            </a:r>
            <a:br>
              <a:rPr lang="en-NZ" sz="1800"/>
            </a:br>
            <a:r>
              <a:rPr lang="en-NZ" sz="1800">
                <a:latin typeface="Courier New"/>
                <a:ea typeface="Courier New"/>
                <a:cs typeface="Courier New"/>
                <a:sym typeface="Courier New"/>
              </a:rPr>
              <a:t>rumen_sample2.fa.blastn.</a:t>
            </a:r>
            <a:r>
              <a:rPr lang="en-NZ" sz="18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nt</a:t>
            </a:r>
            <a:r>
              <a:rPr lang="en-NZ" sz="18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NZ" sz="18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taskblastnnum</a:t>
            </a:r>
            <a:r>
              <a:rPr lang="en-NZ" sz="1800"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en-NZ" sz="18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threads4evalue.02</a:t>
            </a:r>
            <a:r>
              <a:rPr lang="en-NZ" sz="1800">
                <a:latin typeface="Courier New"/>
                <a:ea typeface="Courier New"/>
                <a:cs typeface="Courier New"/>
                <a:sym typeface="Courier New"/>
              </a:rPr>
              <a:t>.align_prism</a:t>
            </a:r>
            <a:br>
              <a:rPr lang="en-NZ" sz="1800"/>
            </a:br>
            <a:r>
              <a:rPr lang="en-NZ" sz="1800"/>
              <a:t>	(</a:t>
            </a:r>
            <a:r>
              <a:rPr i="1" lang="en-NZ" sz="1800"/>
              <a:t>make</a:t>
            </a:r>
            <a:r>
              <a:rPr lang="en-NZ" sz="1800"/>
              <a:t> will call                                                 </a:t>
            </a:r>
            <a:r>
              <a:rPr lang="en-NZ" sz="1800">
                <a:latin typeface="Courier New"/>
                <a:ea typeface="Courier New"/>
                <a:cs typeface="Courier New"/>
                <a:sym typeface="Courier New"/>
              </a:rPr>
              <a:t>[ditto]              .align_prism.sh</a:t>
            </a:r>
            <a:r>
              <a:rPr lang="en-NZ" sz="1800"/>
              <a:t>)</a:t>
            </a:r>
            <a:endParaRPr sz="1800"/>
          </a:p>
          <a:p>
            <a:pPr indent="-381000" lvl="0" marL="457200" rtl="0" algn="l">
              <a:spcBef>
                <a:spcPts val="2100"/>
              </a:spcBef>
              <a:spcAft>
                <a:spcPts val="0"/>
              </a:spcAft>
              <a:buSzPts val="2400"/>
              <a:buChar char="★"/>
            </a:pPr>
            <a:r>
              <a:rPr lang="en-NZ"/>
              <a:t>call-back code utilises meta-scheduler for higher level of abstraction </a:t>
            </a:r>
            <a:br>
              <a:rPr lang="en-NZ" sz="1800"/>
            </a:br>
            <a:br>
              <a:rPr lang="en-NZ" sz="1800"/>
            </a:br>
            <a:r>
              <a:rPr lang="en-NZ" sz="1400">
                <a:latin typeface="Courier New"/>
                <a:ea typeface="Courier New"/>
                <a:cs typeface="Courier New"/>
                <a:sym typeface="Courier New"/>
              </a:rPr>
              <a:t>tardis --hpctype slurm -d  tag_blast blastn -db </a:t>
            </a:r>
            <a:r>
              <a:rPr lang="en-NZ" sz="14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nt</a:t>
            </a:r>
            <a:r>
              <a:rPr lang="en-NZ" sz="1400">
                <a:latin typeface="Courier New"/>
                <a:ea typeface="Courier New"/>
                <a:cs typeface="Courier New"/>
                <a:sym typeface="Courier New"/>
              </a:rPr>
              <a:t> -query  _condition_fasta_input_/dataset/GBS_Rumen_Metagenomes/ztmp/melseq_paper_review/tag_blast/rumen_sample1.fa </a:t>
            </a:r>
            <a:r>
              <a:rPr lang="en-NZ" sz="14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-task blastn</a:t>
            </a:r>
            <a:r>
              <a:rPr lang="en-NZ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NZ" sz="14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-num_threads 4</a:t>
            </a:r>
            <a:r>
              <a:rPr lang="en-NZ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NZ" sz="14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-evalue .02</a:t>
            </a:r>
            <a:r>
              <a:rPr lang="en-NZ" sz="1400">
                <a:latin typeface="Courier New"/>
                <a:ea typeface="Courier New"/>
                <a:cs typeface="Courier New"/>
                <a:sym typeface="Courier New"/>
              </a:rPr>
              <a:t> \&gt; _condition_text_output_rumen_sample1.fa.blastn.nt.taskblastnnum_threads4evalue.02.results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g6ec69e66aa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501" y="11"/>
            <a:ext cx="540550" cy="744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6ec69e66aa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12"/>
            <a:ext cx="817653" cy="646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Google Shape;174;g6ec69e66aa_0_15"/>
          <p:cNvCxnSpPr/>
          <p:nvPr/>
        </p:nvCxnSpPr>
        <p:spPr>
          <a:xfrm flipH="1" rot="-5400000">
            <a:off x="8686875" y="3263725"/>
            <a:ext cx="1900200" cy="1500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ec69e66aa_0_157"/>
          <p:cNvSpPr txBox="1"/>
          <p:nvPr>
            <p:ph type="title"/>
          </p:nvPr>
        </p:nvSpPr>
        <p:spPr>
          <a:xfrm>
            <a:off x="558475" y="1361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NZ"/>
              <a:t>E</a:t>
            </a:r>
            <a:r>
              <a:rPr lang="en-NZ"/>
              <a:t>ngineering notes  </a:t>
            </a:r>
            <a:endParaRPr/>
          </a:p>
        </p:txBody>
      </p:sp>
      <p:sp>
        <p:nvSpPr>
          <p:cNvPr id="180" name="Google Shape;180;g6ec69e66aa_0_157"/>
          <p:cNvSpPr txBox="1"/>
          <p:nvPr>
            <p:ph idx="1" type="body"/>
          </p:nvPr>
        </p:nvSpPr>
        <p:spPr>
          <a:xfrm>
            <a:off x="415650" y="979398"/>
            <a:ext cx="11360700" cy="5484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★"/>
            </a:pPr>
            <a:r>
              <a:rPr lang="en-NZ"/>
              <a:t>Call-backs are orchestrated by </a:t>
            </a:r>
            <a:r>
              <a:rPr i="1" lang="en-NZ"/>
              <a:t>make</a:t>
            </a:r>
            <a:r>
              <a:rPr lang="en-NZ" sz="3700">
                <a:solidFill>
                  <a:schemeClr val="dk1"/>
                </a:solidFill>
              </a:rPr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NZ" sz="1000">
                <a:latin typeface="Courier New"/>
                <a:ea typeface="Courier New"/>
                <a:cs typeface="Courier New"/>
                <a:sym typeface="Courier New"/>
              </a:rPr>
              <a:t># align_prism main makefile</a:t>
            </a:r>
            <a:br>
              <a:rPr lang="en-NZ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NZ" sz="1000">
                <a:latin typeface="Courier New"/>
                <a:ea typeface="Courier New"/>
                <a:cs typeface="Courier New"/>
                <a:sym typeface="Courier New"/>
              </a:rPr>
              <a:t>#***************************************************************************************</a:t>
            </a:r>
            <a:br>
              <a:rPr lang="en-NZ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NZ" sz="1000">
                <a:latin typeface="Courier New"/>
                <a:ea typeface="Courier New"/>
                <a:cs typeface="Courier New"/>
                <a:sym typeface="Courier New"/>
              </a:rPr>
              <a:t># references:</a:t>
            </a:r>
            <a:br>
              <a:rPr lang="en-NZ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NZ" sz="1000">
                <a:latin typeface="Courier New"/>
                <a:ea typeface="Courier New"/>
                <a:cs typeface="Courier New"/>
                <a:sym typeface="Courier New"/>
              </a:rPr>
              <a:t>#***************************************************************************************</a:t>
            </a:r>
            <a:br>
              <a:rPr lang="en-NZ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NZ" sz="1000">
                <a:latin typeface="Courier New"/>
                <a:ea typeface="Courier New"/>
                <a:cs typeface="Courier New"/>
                <a:sym typeface="Courier New"/>
              </a:rPr>
              <a:t># make:</a:t>
            </a:r>
            <a:br>
              <a:rPr lang="en-NZ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NZ" sz="1000">
                <a:latin typeface="Courier New"/>
                <a:ea typeface="Courier New"/>
                <a:cs typeface="Courier New"/>
                <a:sym typeface="Courier New"/>
              </a:rPr>
              <a:t>#     </a:t>
            </a:r>
            <a:r>
              <a:rPr lang="en-NZ" sz="1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http://www.gnu.org/software/make/manual/make.html</a:t>
            </a:r>
            <a:br>
              <a:rPr lang="en-NZ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NZ" sz="1000">
                <a:latin typeface="Courier New"/>
                <a:ea typeface="Courier New"/>
                <a:cs typeface="Courier New"/>
                <a:sym typeface="Courier New"/>
              </a:rPr>
              <a:t>#</a:t>
            </a:r>
            <a:br>
              <a:rPr lang="en-NZ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NZ" sz="1000">
                <a:latin typeface="Courier New"/>
                <a:ea typeface="Courier New"/>
                <a:cs typeface="Courier New"/>
                <a:sym typeface="Courier New"/>
              </a:rPr>
              <a:t>%.align_prism:</a:t>
            </a:r>
            <a:br>
              <a:rPr lang="en-NZ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NZ" sz="1000">
                <a:latin typeface="Courier New"/>
                <a:ea typeface="Courier New"/>
                <a:cs typeface="Courier New"/>
                <a:sym typeface="Courier New"/>
              </a:rPr>
              <a:t>        $@*.sh</a:t>
            </a:r>
            <a:br>
              <a:rPr lang="en-NZ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NZ" sz="1000">
                <a:latin typeface="Courier New"/>
                <a:ea typeface="Courier New"/>
                <a:cs typeface="Courier New"/>
                <a:sym typeface="Courier New"/>
              </a:rPr>
              <a:t>        date &gt; $@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spcBef>
                <a:spcPts val="2100"/>
              </a:spcBef>
              <a:spcAft>
                <a:spcPts val="0"/>
              </a:spcAft>
              <a:buSzPts val="2400"/>
              <a:buChar char="★"/>
            </a:pPr>
            <a:r>
              <a:rPr lang="en-NZ"/>
              <a:t>Targets are built concurrently (</a:t>
            </a:r>
            <a:r>
              <a:rPr lang="en-NZ">
                <a:latin typeface="Courier New"/>
                <a:ea typeface="Courier New"/>
                <a:cs typeface="Courier New"/>
                <a:sym typeface="Courier New"/>
              </a:rPr>
              <a:t>make -j N target1 target2 . . . </a:t>
            </a:r>
            <a:r>
              <a:rPr lang="en-NZ"/>
              <a:t>). The call-back code for each target calls the meta-scheduler which further parallelises the processing by splitting input files and launching chunks on the cluster.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★"/>
            </a:pPr>
            <a:r>
              <a:rPr lang="en-NZ"/>
              <a:t>Provenance is important - i.e. the ability to drill-down to see what’s actually going on, and if necessary tweak and rerun parts of the job. So the target call-backs are just shell-scripts and can be run stand-alone</a:t>
            </a:r>
            <a:endParaRPr sz="18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g6ec69e66aa_0_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5501" y="11"/>
            <a:ext cx="540550" cy="744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g6ec69e66aa_0_1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-12"/>
            <a:ext cx="817653" cy="64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ec69e66aa_0_5"/>
          <p:cNvSpPr txBox="1"/>
          <p:nvPr>
            <p:ph type="title"/>
          </p:nvPr>
        </p:nvSpPr>
        <p:spPr>
          <a:xfrm>
            <a:off x="1479600" y="134400"/>
            <a:ext cx="10204800" cy="74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0"/>
              <a:t>M</a:t>
            </a:r>
            <a:r>
              <a:rPr lang="en-NZ" sz="3000"/>
              <a:t>eta-scheduler notes  </a:t>
            </a:r>
            <a:endParaRPr/>
          </a:p>
        </p:txBody>
      </p:sp>
      <p:sp>
        <p:nvSpPr>
          <p:cNvPr id="188" name="Google Shape;188;g6ec69e66aa_0_5"/>
          <p:cNvSpPr txBox="1"/>
          <p:nvPr>
            <p:ph idx="1" type="body"/>
          </p:nvPr>
        </p:nvSpPr>
        <p:spPr>
          <a:xfrm>
            <a:off x="415650" y="1349300"/>
            <a:ext cx="11776500" cy="5039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NZ" sz="1800"/>
              <a:t>A</a:t>
            </a:r>
            <a:r>
              <a:rPr lang="en-NZ" sz="1800"/>
              <a:t>bstract the details of the underlying grid/computational resource, as well as administrivia such as uncompression/compression, file-splitting etc.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NZ" sz="1800"/>
              <a:t>But       abstraction often means      flexibilty and provenance. Assumption: for many users and applications, the unix command-line is about the right compromise between level-of-abstraction, and flexibility.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NZ" sz="1800"/>
              <a:t>Example: original commands (searching a big file for some patterns, plus administrivia )</a:t>
            </a:r>
            <a:endParaRPr sz="1800"/>
          </a:p>
          <a:p>
            <a:pPr indent="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en-NZ" sz="1400">
                <a:latin typeface="Courier New"/>
                <a:ea typeface="Courier New"/>
                <a:cs typeface="Courier New"/>
                <a:sym typeface="Courier New"/>
              </a:rPr>
              <a:t>gunzip big_file.gz</a:t>
            </a:r>
            <a:br>
              <a:rPr b="1" lang="en-NZ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NZ" sz="1400">
                <a:latin typeface="Courier New"/>
                <a:ea typeface="Courier New"/>
                <a:cs typeface="Courier New"/>
                <a:sym typeface="Courier New"/>
              </a:rPr>
              <a:t>grep -f big_pattern-file big_file &gt; big_match_file</a:t>
            </a:r>
            <a:br>
              <a:rPr b="1" lang="en-NZ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NZ" sz="1400">
                <a:latin typeface="Courier New"/>
                <a:ea typeface="Courier New"/>
                <a:cs typeface="Courier New"/>
                <a:sym typeface="Courier New"/>
              </a:rPr>
              <a:t>gzip big_file</a:t>
            </a:r>
            <a:br>
              <a:rPr b="1" lang="en-NZ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NZ" sz="1400">
                <a:latin typeface="Courier New"/>
                <a:ea typeface="Courier New"/>
                <a:cs typeface="Courier New"/>
                <a:sym typeface="Courier New"/>
              </a:rPr>
              <a:t>gzip </a:t>
            </a:r>
            <a:r>
              <a:rPr b="1" lang="en-NZ" sz="1400">
                <a:latin typeface="Courier New"/>
                <a:ea typeface="Courier New"/>
                <a:cs typeface="Courier New"/>
                <a:sym typeface="Courier New"/>
              </a:rPr>
              <a:t>big_match_file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2100"/>
              </a:spcBef>
              <a:spcAft>
                <a:spcPts val="0"/>
              </a:spcAft>
              <a:buSzPts val="1800"/>
              <a:buChar char="●"/>
            </a:pPr>
            <a:r>
              <a:rPr lang="en-NZ" sz="1800"/>
              <a:t>only a single </a:t>
            </a:r>
            <a:r>
              <a:rPr lang="en-NZ" sz="1800">
                <a:highlight>
                  <a:srgbClr val="00FF00"/>
                </a:highlight>
              </a:rPr>
              <a:t>marked-up</a:t>
            </a:r>
            <a:r>
              <a:rPr lang="en-NZ" sz="1800"/>
              <a:t> command is needed to do the above *and* distribute the job over the cluster</a:t>
            </a:r>
            <a:r>
              <a:rPr lang="en-NZ" sz="1800"/>
              <a:t> if using the meta-scheduler </a:t>
            </a:r>
            <a:endParaRPr sz="18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en-NZ" sz="14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tardis</a:t>
            </a:r>
            <a:r>
              <a:rPr b="1" lang="en-NZ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NZ" sz="1400">
                <a:latin typeface="Courier New"/>
                <a:ea typeface="Courier New"/>
                <a:cs typeface="Courier New"/>
                <a:sym typeface="Courier New"/>
              </a:rPr>
              <a:t>grep -f big_pattern-file </a:t>
            </a:r>
            <a:r>
              <a:rPr b="1" lang="en-NZ" sz="14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_condition_text_input_</a:t>
            </a:r>
            <a:r>
              <a:rPr b="1" lang="en-NZ" sz="1400">
                <a:latin typeface="Courier New"/>
                <a:ea typeface="Courier New"/>
                <a:cs typeface="Courier New"/>
                <a:sym typeface="Courier New"/>
              </a:rPr>
              <a:t>big_file.gz &gt; </a:t>
            </a:r>
            <a:r>
              <a:rPr b="1" lang="en-NZ" sz="14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_condition_text_output_</a:t>
            </a:r>
            <a:r>
              <a:rPr b="1" lang="en-NZ" sz="1400">
                <a:latin typeface="Courier New"/>
                <a:ea typeface="Courier New"/>
                <a:cs typeface="Courier New"/>
                <a:sym typeface="Courier New"/>
              </a:rPr>
              <a:t>big_match_file  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9" name="Google Shape;189;g6ec69e66aa_0_5"/>
          <p:cNvSpPr/>
          <p:nvPr/>
        </p:nvSpPr>
        <p:spPr>
          <a:xfrm>
            <a:off x="1487275" y="2105700"/>
            <a:ext cx="246600" cy="2862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6ec69e66aa_0_5"/>
          <p:cNvSpPr/>
          <p:nvPr/>
        </p:nvSpPr>
        <p:spPr>
          <a:xfrm>
            <a:off x="4282550" y="2105700"/>
            <a:ext cx="246600" cy="286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g6ec69e66aa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501" y="5911"/>
            <a:ext cx="540550" cy="744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g6ec69e66aa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88" y="5888"/>
            <a:ext cx="817653" cy="64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001" id="197" name="Google Shape;197;g7de517225c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4938" y="600664"/>
            <a:ext cx="5702640" cy="211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g7de517225c_0_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7916" y="5580955"/>
            <a:ext cx="7915275" cy="102201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g7de517225c_0_3"/>
          <p:cNvSpPr txBox="1"/>
          <p:nvPr/>
        </p:nvSpPr>
        <p:spPr>
          <a:xfrm>
            <a:off x="385775" y="3085225"/>
            <a:ext cx="10899000" cy="25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2400"/>
              <a:t>A tensorial data representation helped solve the mystery by highlighting a </a:t>
            </a:r>
            <a:r>
              <a:rPr lang="en-NZ" sz="2400" u="sng"/>
              <a:t>low-complexity feature</a:t>
            </a:r>
            <a:r>
              <a:rPr lang="en-NZ" sz="2400"/>
              <a:t> in the data (</a:t>
            </a:r>
            <a:r>
              <a:rPr lang="en-NZ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problem was due to an “exploding graph structure” – a hugely </a:t>
            </a:r>
            <a:r>
              <a:rPr lang="en-NZ" sz="2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over-represented short contaminant sequence</a:t>
            </a:r>
            <a:r>
              <a:rPr lang="en-NZ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caused the graph-based assembly algorithm to create cross-links between almost all possible pairs of sequences)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g7de517225c_0_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42700" y="600675"/>
            <a:ext cx="2642024" cy="2575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1" name="Google Shape;201;g7de517225c_0_3"/>
          <p:cNvCxnSpPr/>
          <p:nvPr/>
        </p:nvCxnSpPr>
        <p:spPr>
          <a:xfrm flipH="1" rot="10800000">
            <a:off x="3600450" y="2762700"/>
            <a:ext cx="5616000" cy="894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g7de517225c_0_3"/>
          <p:cNvCxnSpPr/>
          <p:nvPr/>
        </p:nvCxnSpPr>
        <p:spPr>
          <a:xfrm flipH="1" rot="10800000">
            <a:off x="7215200" y="2832125"/>
            <a:ext cx="1961700" cy="1039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pic>
        <p:nvPicPr>
          <p:cNvPr id="203" name="Google Shape;203;g7de517225c_0_3"/>
          <p:cNvPicPr preferRelativeResize="0"/>
          <p:nvPr/>
        </p:nvPicPr>
        <p:blipFill rotWithShape="1">
          <a:blip r:embed="rId6">
            <a:alphaModFix/>
          </a:blip>
          <a:srcRect b="15155" l="0" r="0" t="15162"/>
          <a:stretch/>
        </p:blipFill>
        <p:spPr>
          <a:xfrm>
            <a:off x="107150" y="75300"/>
            <a:ext cx="540550" cy="43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ec69e66aa_0_10"/>
          <p:cNvSpPr txBox="1"/>
          <p:nvPr>
            <p:ph idx="1" type="body"/>
          </p:nvPr>
        </p:nvSpPr>
        <p:spPr>
          <a:xfrm>
            <a:off x="698500" y="1730375"/>
            <a:ext cx="11077800" cy="4361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600"/>
              <a:t>Thank you for your time and attention</a:t>
            </a:r>
            <a:r>
              <a:rPr lang="en-NZ"/>
              <a:t> </a:t>
            </a:r>
            <a:endParaRPr/>
          </a:p>
          <a:p>
            <a:pPr indent="457200" lvl="0" marL="9144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NZ" sz="1800"/>
              <a:t>Thanks to the awesome AgResearch GBS team, and Invermay lab, bioinformatics and stats geniuses, and many other AgResearch colleagues,  on whose coat-tails I’ve ridden. (Any embarrassing errors, misconceptions, time-wasting and Ig-Nobel-worthiness are most definitely mine alone) ! 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09" name="Google Shape;209;g6ec69e66aa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7600" y="479725"/>
            <a:ext cx="1131075" cy="83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6ec69e66aa_0_10"/>
          <p:cNvPicPr preferRelativeResize="0"/>
          <p:nvPr/>
        </p:nvPicPr>
        <p:blipFill rotWithShape="1">
          <a:blip r:embed="rId4">
            <a:alphaModFix/>
          </a:blip>
          <a:srcRect b="15155" l="0" r="0" t="15162"/>
          <a:stretch/>
        </p:blipFill>
        <p:spPr>
          <a:xfrm>
            <a:off x="2193125" y="529088"/>
            <a:ext cx="919435" cy="73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e33f17575_0_10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NZ"/>
              <a:t>Contents</a:t>
            </a:r>
            <a:endParaRPr/>
          </a:p>
        </p:txBody>
      </p:sp>
      <p:sp>
        <p:nvSpPr>
          <p:cNvPr id="75" name="Google Shape;75;g6e33f17575_0_10"/>
          <p:cNvSpPr txBox="1"/>
          <p:nvPr/>
        </p:nvSpPr>
        <p:spPr>
          <a:xfrm>
            <a:off x="1857375" y="5175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NZ" sz="2000">
                <a:solidFill>
                  <a:srgbClr val="000000"/>
                </a:solidFill>
              </a:rPr>
              <a:t>Why is this very small bioinformatic computation (fitting together just 420 small (KB size) bits of fungal DNA sequence) misbehaving so badly?</a:t>
            </a:r>
            <a:endParaRPr b="1" sz="2000">
              <a:solidFill>
                <a:srgbClr val="000000"/>
              </a:solidFill>
            </a:endParaRPr>
          </a:p>
        </p:txBody>
      </p:sp>
      <p:pic>
        <p:nvPicPr>
          <p:cNvPr descr="image001" id="76" name="Google Shape;76;g6e33f17575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9724" y="1757939"/>
            <a:ext cx="8724900" cy="32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g6e33f17575_0_10"/>
          <p:cNvSpPr txBox="1"/>
          <p:nvPr/>
        </p:nvSpPr>
        <p:spPr>
          <a:xfrm>
            <a:off x="1857475" y="5225854"/>
            <a:ext cx="8229600" cy="12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40"/>
              <a:buChar char="•"/>
            </a:pPr>
            <a:r>
              <a:rPr lang="en-NZ" sz="2040">
                <a:solidFill>
                  <a:srgbClr val="000000"/>
                </a:solidFill>
              </a:rPr>
              <a:t>Continued on to try to use over </a:t>
            </a:r>
            <a:r>
              <a:rPr lang="en-NZ" sz="2040"/>
              <a:t>800</a:t>
            </a:r>
            <a:r>
              <a:rPr lang="en-NZ" sz="2040">
                <a:solidFill>
                  <a:srgbClr val="000000"/>
                </a:solidFill>
              </a:rPr>
              <a:t> GB RAM and try to crash </a:t>
            </a:r>
            <a:r>
              <a:rPr lang="en-NZ" sz="2040"/>
              <a:t>a</a:t>
            </a:r>
            <a:r>
              <a:rPr lang="en-NZ" sz="2040">
                <a:solidFill>
                  <a:srgbClr val="000000"/>
                </a:solidFill>
              </a:rPr>
              <a:t> 1TB server </a:t>
            </a:r>
            <a:endParaRPr sz="2400">
              <a:solidFill>
                <a:srgbClr val="000000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000000"/>
              </a:buClr>
              <a:buSzPts val="2040"/>
              <a:buChar char="•"/>
            </a:pPr>
            <a:r>
              <a:rPr lang="en-NZ" sz="2040">
                <a:solidFill>
                  <a:srgbClr val="000000"/>
                </a:solidFill>
              </a:rPr>
              <a:t>…whereas it really should run perfectly OK on my </a:t>
            </a:r>
            <a:r>
              <a:rPr lang="en-NZ" sz="2040"/>
              <a:t>Galaxy J8</a:t>
            </a:r>
            <a:r>
              <a:rPr lang="en-NZ" sz="2040">
                <a:solidFill>
                  <a:srgbClr val="000000"/>
                </a:solidFill>
              </a:rPr>
              <a:t> ! </a:t>
            </a:r>
            <a:endParaRPr sz="2400">
              <a:solidFill>
                <a:srgbClr val="000000"/>
              </a:solidFill>
            </a:endParaRPr>
          </a:p>
          <a:p>
            <a:pPr indent="-213359" lvl="0" marL="34290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None/>
            </a:pPr>
            <a:r>
              <a:t/>
            </a:r>
            <a:endParaRPr sz="2040">
              <a:solidFill>
                <a:srgbClr val="000000"/>
              </a:solidFill>
            </a:endParaRPr>
          </a:p>
        </p:txBody>
      </p:sp>
      <p:pic>
        <p:nvPicPr>
          <p:cNvPr id="78" name="Google Shape;78;g6e33f17575_0_10"/>
          <p:cNvPicPr preferRelativeResize="0"/>
          <p:nvPr/>
        </p:nvPicPr>
        <p:blipFill rotWithShape="1">
          <a:blip r:embed="rId4">
            <a:alphaModFix/>
          </a:blip>
          <a:srcRect b="15155" l="0" r="0" t="15162"/>
          <a:stretch/>
        </p:blipFill>
        <p:spPr>
          <a:xfrm>
            <a:off x="107150" y="75300"/>
            <a:ext cx="540550" cy="43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g7de517225c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7950" y="1851050"/>
            <a:ext cx="2736850" cy="31559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g7de517225c_0_11"/>
          <p:cNvSpPr txBox="1"/>
          <p:nvPr/>
        </p:nvSpPr>
        <p:spPr>
          <a:xfrm>
            <a:off x="3286125" y="1128725"/>
            <a:ext cx="19431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NZ"/>
              <a:t>Data Representation (CGATAGT</a:t>
            </a:r>
            <a:r>
              <a:rPr lang="en-NZ"/>
              <a:t>...</a:t>
            </a:r>
            <a:r>
              <a:rPr lang="en-NZ"/>
              <a:t>) </a:t>
            </a:r>
            <a:endParaRPr/>
          </a:p>
        </p:txBody>
      </p:sp>
      <p:sp>
        <p:nvSpPr>
          <p:cNvPr id="85" name="Google Shape;85;g7de517225c_0_11"/>
          <p:cNvSpPr txBox="1"/>
          <p:nvPr/>
        </p:nvSpPr>
        <p:spPr>
          <a:xfrm>
            <a:off x="1862125" y="2253538"/>
            <a:ext cx="21813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NZ"/>
              <a:t>Sequence Quality Filter </a:t>
            </a:r>
            <a:r>
              <a:rPr lang="en-NZ"/>
              <a:t> </a:t>
            </a:r>
            <a:endParaRPr/>
          </a:p>
        </p:txBody>
      </p:sp>
      <p:sp>
        <p:nvSpPr>
          <p:cNvPr id="86" name="Google Shape;86;g7de517225c_0_11"/>
          <p:cNvSpPr txBox="1"/>
          <p:nvPr/>
        </p:nvSpPr>
        <p:spPr>
          <a:xfrm rot="-2205401">
            <a:off x="2547811" y="3791079"/>
            <a:ext cx="1852384" cy="4476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NZ"/>
              <a:t>Adapter etc. removal</a:t>
            </a:r>
            <a:r>
              <a:rPr lang="en-NZ"/>
              <a:t> </a:t>
            </a:r>
            <a:endParaRPr/>
          </a:p>
        </p:txBody>
      </p:sp>
      <p:sp>
        <p:nvSpPr>
          <p:cNvPr id="87" name="Google Shape;87;g7de517225c_0_11"/>
          <p:cNvSpPr txBox="1"/>
          <p:nvPr/>
        </p:nvSpPr>
        <p:spPr>
          <a:xfrm rot="-5400000">
            <a:off x="4526775" y="2047400"/>
            <a:ext cx="18525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NZ"/>
              <a:t>Contig-ing</a:t>
            </a:r>
            <a:r>
              <a:rPr lang="en-NZ"/>
              <a:t> </a:t>
            </a:r>
            <a:endParaRPr/>
          </a:p>
        </p:txBody>
      </p:sp>
      <p:sp>
        <p:nvSpPr>
          <p:cNvPr id="88" name="Google Shape;88;g7de517225c_0_11"/>
          <p:cNvSpPr txBox="1"/>
          <p:nvPr/>
        </p:nvSpPr>
        <p:spPr>
          <a:xfrm rot="-1286790">
            <a:off x="6381660" y="2975660"/>
            <a:ext cx="1852681" cy="4476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NZ"/>
              <a:t>Scaffolding</a:t>
            </a:r>
            <a:r>
              <a:rPr lang="en-NZ"/>
              <a:t> </a:t>
            </a:r>
            <a:endParaRPr/>
          </a:p>
        </p:txBody>
      </p:sp>
      <p:sp>
        <p:nvSpPr>
          <p:cNvPr id="89" name="Google Shape;89;g7de517225c_0_11"/>
          <p:cNvSpPr txBox="1"/>
          <p:nvPr/>
        </p:nvSpPr>
        <p:spPr>
          <a:xfrm>
            <a:off x="6719900" y="4243425"/>
            <a:ext cx="23670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NZ"/>
              <a:t>Finishing (synteny, stats summary etc) </a:t>
            </a:r>
            <a:r>
              <a:rPr lang="en-NZ"/>
              <a:t> </a:t>
            </a:r>
            <a:endParaRPr/>
          </a:p>
        </p:txBody>
      </p:sp>
      <p:sp>
        <p:nvSpPr>
          <p:cNvPr id="90" name="Google Shape;90;g7de517225c_0_11"/>
          <p:cNvSpPr txBox="1"/>
          <p:nvPr/>
        </p:nvSpPr>
        <p:spPr>
          <a:xfrm>
            <a:off x="875425" y="11200"/>
            <a:ext cx="90114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NZ" sz="2000"/>
              <a:t>DNA assembly pipeline:   </a:t>
            </a:r>
            <a:endParaRPr b="1" sz="2000">
              <a:solidFill>
                <a:srgbClr val="000000"/>
              </a:solidFill>
            </a:endParaRPr>
          </a:p>
        </p:txBody>
      </p:sp>
      <p:pic>
        <p:nvPicPr>
          <p:cNvPr id="91" name="Google Shape;91;g7de517225c_0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1975" y="161925"/>
            <a:ext cx="3233751" cy="131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g7de517225c_0_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52600" y="662125"/>
            <a:ext cx="4808751" cy="48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g7de517225c_0_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67300" y="5187925"/>
            <a:ext cx="3690949" cy="118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7de517225c_0_11"/>
          <p:cNvPicPr preferRelativeResize="0"/>
          <p:nvPr/>
        </p:nvPicPr>
        <p:blipFill rotWithShape="1">
          <a:blip r:embed="rId7">
            <a:alphaModFix/>
          </a:blip>
          <a:srcRect b="15155" l="0" r="0" t="15162"/>
          <a:stretch/>
        </p:blipFill>
        <p:spPr>
          <a:xfrm>
            <a:off x="107150" y="75300"/>
            <a:ext cx="540550" cy="43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e33f17575_0_0"/>
          <p:cNvSpPr txBox="1"/>
          <p:nvPr>
            <p:ph type="title"/>
          </p:nvPr>
        </p:nvSpPr>
        <p:spPr>
          <a:xfrm>
            <a:off x="415650" y="24411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NZ"/>
              <a:t>Data Representation</a:t>
            </a:r>
            <a:r>
              <a:rPr lang="en-NZ"/>
              <a:t> is A Thing </a:t>
            </a:r>
            <a:endParaRPr/>
          </a:p>
        </p:txBody>
      </p:sp>
      <p:sp>
        <p:nvSpPr>
          <p:cNvPr id="100" name="Google Shape;100;g6e33f17575_0_0"/>
          <p:cNvSpPr txBox="1"/>
          <p:nvPr>
            <p:ph idx="1" type="body"/>
          </p:nvPr>
        </p:nvSpPr>
        <p:spPr>
          <a:xfrm>
            <a:off x="98100" y="1123875"/>
            <a:ext cx="11360700" cy="5550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NZ"/>
              <a:t>“</a:t>
            </a:r>
            <a:r>
              <a:rPr lang="en-NZ"/>
              <a:t>To find structure in high-entropy datasets we need to throw away information via entropy-reducing </a:t>
            </a:r>
            <a:r>
              <a:rPr i="1" lang="en-NZ"/>
              <a:t>data representations</a:t>
            </a:r>
            <a:r>
              <a:rPr lang="en-NZ"/>
              <a:t> that simplify the data while preserving structural features of interest”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NZ" sz="1800"/>
              <a:t>McCulloch,A., Jauregui,R., Maclean, P., Ashby, R., Moraga, R., Laugraud A.,Brauning R., Dodds.,K., McEwan, J. (2018) An entropy-reducing data representation approach for bioinformatic data, Database, 2018, 1–16</a:t>
            </a:r>
            <a:endParaRPr sz="18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NZ"/>
              <a:t>“Although a picture may be worth a thousand words, a good </a:t>
            </a:r>
            <a:r>
              <a:rPr i="1" lang="en-NZ"/>
              <a:t>representation of data</a:t>
            </a:r>
            <a:r>
              <a:rPr lang="en-NZ"/>
              <a:t> is priceless. . . . reduce the statistical complexity of the problem—the amount of data needed to solve a given statistical task with a given level of confidence—by approximating the data set by simpler structures”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NZ" sz="1800"/>
              <a:t>"Large-Scale Data Representations" (Chapter 5), in National Research Council (2013) Frontiers in Massive Data Analysis. The National Academies Press Washington, DC.</a:t>
            </a:r>
            <a:endParaRPr sz="18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01" name="Google Shape;101;g6e33f1757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13" y="160775"/>
            <a:ext cx="469225" cy="5393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de517225c_0_3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NZ"/>
              <a:t>Semantic Data Representation </a:t>
            </a:r>
            <a:endParaRPr/>
          </a:p>
        </p:txBody>
      </p:sp>
      <p:sp>
        <p:nvSpPr>
          <p:cNvPr id="107" name="Google Shape;107;g7de517225c_0_34"/>
          <p:cNvSpPr txBox="1"/>
          <p:nvPr>
            <p:ph idx="1" type="body"/>
          </p:nvPr>
        </p:nvSpPr>
        <p:spPr>
          <a:xfrm>
            <a:off x="415600" y="1536624"/>
            <a:ext cx="11360700" cy="4864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NZ"/>
              <a:t>(very common in biology and bioinformatics)</a:t>
            </a:r>
            <a:r>
              <a:rPr lang="en-NZ"/>
              <a:t> 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NZ"/>
              <a:t>Example: Reduce entropy via representing DNA sequences by their top hit in a database 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-NZ" sz="1800"/>
              <a:t>(There are 4,951,760,157,141,521,099,596,496,896‬ possible DNA sequences of that length (log</a:t>
            </a:r>
            <a:r>
              <a:rPr lang="en-NZ" sz="1000"/>
              <a:t>2</a:t>
            </a:r>
            <a:r>
              <a:rPr lang="en-NZ" sz="1800"/>
              <a:t> =&gt; 92 bits), but only 56 million accessions in the database searched (</a:t>
            </a:r>
            <a:r>
              <a:rPr lang="en-NZ" sz="1800"/>
              <a:t>log</a:t>
            </a:r>
            <a:r>
              <a:rPr lang="en-NZ" sz="1000"/>
              <a:t>2</a:t>
            </a:r>
            <a:r>
              <a:rPr lang="en-NZ" sz="1800"/>
              <a:t> =&gt; 26 bits)). </a:t>
            </a:r>
            <a:endParaRPr sz="1800"/>
          </a:p>
        </p:txBody>
      </p:sp>
      <p:graphicFrame>
        <p:nvGraphicFramePr>
          <p:cNvPr id="108" name="Google Shape;108;g7de517225c_0_34"/>
          <p:cNvGraphicFramePr/>
          <p:nvPr/>
        </p:nvGraphicFramePr>
        <p:xfrm>
          <a:off x="895350" y="3462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{8229396F-330C-47B3-A9AA-83AD3E93DA57}</a:tableStyleId>
              </a:tblPr>
              <a:tblGrid>
                <a:gridCol w="2571750"/>
                <a:gridCol w="1571625"/>
                <a:gridCol w="3571875"/>
                <a:gridCol w="1714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/>
                        <a:t>Data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/>
                        <a:t>Self-information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/>
                        <a:t>(bits)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/>
                        <a:t>Semantic Representation (top hit in a BLAST database search 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/>
                        <a:t>Self Information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/>
                        <a:t>(bits)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TGCAGCCCACCAGGCTCCTCTGTCCATGGGATTCTCCAGGCAAGAA 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/>
                        <a:t>92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XM_012177191.3 PREDICTED: Ovis aries family with sequence similarity 180 member A (FAM180A), mRNA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/>
                        <a:t>26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09" name="Google Shape;109;g7de517225c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0" y="46475"/>
            <a:ext cx="540550" cy="675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df01172f2_0_42"/>
          <p:cNvSpPr txBox="1"/>
          <p:nvPr>
            <p:ph idx="1" type="body"/>
          </p:nvPr>
        </p:nvSpPr>
        <p:spPr>
          <a:xfrm>
            <a:off x="415650" y="1266749"/>
            <a:ext cx="11360700" cy="5137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5" name="Google Shape;115;g7df01172f2_0_42"/>
          <p:cNvGraphicFramePr/>
          <p:nvPr/>
        </p:nvGraphicFramePr>
        <p:xfrm>
          <a:off x="257700" y="256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{8229396F-330C-47B3-A9AA-83AD3E93DA57}</a:tableStyleId>
              </a:tblPr>
              <a:tblGrid>
                <a:gridCol w="1919775"/>
                <a:gridCol w="1919775"/>
                <a:gridCol w="1919775"/>
                <a:gridCol w="1919775"/>
                <a:gridCol w="1919775"/>
                <a:gridCol w="1919775"/>
              </a:tblGrid>
              <a:tr h="13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NZ"/>
                        <a:t>data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NZ"/>
                        <a:t>mean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NZ"/>
                        <a:t>stdev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NZ"/>
                        <a:t>rank 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NZ"/>
                        <a:t>(ordering model </a:t>
                      </a:r>
                      <a:r>
                        <a:rPr b="1" i="1" lang="en-NZ"/>
                        <a:t>i</a:t>
                      </a:r>
                      <a:r>
                        <a:rPr b="1" lang="en-NZ"/>
                        <a:t>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NZ"/>
                        <a:t>bin frequency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NZ"/>
                        <a:t>(binning model </a:t>
                      </a:r>
                      <a:r>
                        <a:rPr b="1" i="1" lang="en-NZ"/>
                        <a:t>i</a:t>
                      </a:r>
                      <a:r>
                        <a:rPr b="1" lang="en-NZ"/>
                        <a:t>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NZ"/>
                        <a:t>self information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NZ"/>
                        <a:t>(probability model </a:t>
                      </a:r>
                      <a:r>
                        <a:rPr b="1" i="1" lang="en-NZ"/>
                        <a:t>i</a:t>
                      </a:r>
                      <a:r>
                        <a:rPr b="1" lang="en-NZ"/>
                        <a:t>)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81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NZ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3.2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3.9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2.1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981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NZ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1.8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NZ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3.9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2.1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2.3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981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NZ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6.7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NZ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3.9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2.1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981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NZ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2.3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NZ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3.9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2.1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981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NZ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5.5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NZ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3.9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2.1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6" name="Google Shape;116;g7df01172f2_0_42"/>
          <p:cNvSpPr txBox="1"/>
          <p:nvPr/>
        </p:nvSpPr>
        <p:spPr>
          <a:xfrm>
            <a:off x="0" y="0"/>
            <a:ext cx="113607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700">
                <a:solidFill>
                  <a:schemeClr val="dk1"/>
                </a:solidFill>
              </a:rPr>
              <a:t>Non-Semantic Data Representation</a:t>
            </a:r>
            <a:endParaRPr/>
          </a:p>
        </p:txBody>
      </p:sp>
      <p:pic>
        <p:nvPicPr>
          <p:cNvPr id="117" name="Google Shape;117;g7df01172f2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0" y="46475"/>
            <a:ext cx="540550" cy="675012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7df01172f2_0_42"/>
          <p:cNvSpPr txBox="1"/>
          <p:nvPr/>
        </p:nvSpPr>
        <p:spPr>
          <a:xfrm>
            <a:off x="257700" y="1030850"/>
            <a:ext cx="11146200" cy="14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NZ" sz="2400">
                <a:solidFill>
                  <a:schemeClr val="dk2"/>
                </a:solidFill>
              </a:rPr>
              <a:t>Examples : reduce entropy by representing the data by the group mean, or standard deviation, or by replacing with ranks, binning frequencies or self-information (etc. etc. etc.)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de517225c_0_2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0"/>
              <a:t>A Data Representation Challenge : The Challenge of Primitives</a:t>
            </a:r>
            <a:endParaRPr sz="3000"/>
          </a:p>
        </p:txBody>
      </p:sp>
      <p:sp>
        <p:nvSpPr>
          <p:cNvPr id="124" name="Google Shape;124;g7de517225c_0_21"/>
          <p:cNvSpPr txBox="1"/>
          <p:nvPr>
            <p:ph idx="1" type="body"/>
          </p:nvPr>
        </p:nvSpPr>
        <p:spPr>
          <a:xfrm>
            <a:off x="415600" y="1420575"/>
            <a:ext cx="11360700" cy="230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NZ" sz="1800"/>
              <a:t>“</a:t>
            </a:r>
            <a:r>
              <a:rPr lang="en-NZ" sz="1800"/>
              <a:t>From the computer systems perspective, it would be very helpful to identify a set of primitive algorithmic tools that (1) provide a framework to express concisely a broad scope of computations; (2) allow programming at  the appropriate level of abstraction; and (3) are applicable over a wide range of platforms, hiding architecture-specific details from the users”</a:t>
            </a:r>
            <a:endParaRPr sz="1800"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NZ" sz="1400"/>
              <a:t>"Large-Scale Data Representations" (Chapter 5), in National Research Council (2013) Frontiers in Massive Data Analysis. The National Academies Press Washington, DC.</a:t>
            </a:r>
            <a:endParaRPr sz="1400"/>
          </a:p>
        </p:txBody>
      </p:sp>
      <p:pic>
        <p:nvPicPr>
          <p:cNvPr id="125" name="Google Shape;125;g7de517225c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0" y="22186"/>
            <a:ext cx="873575" cy="646788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7de517225c_0_21"/>
          <p:cNvSpPr txBox="1"/>
          <p:nvPr/>
        </p:nvSpPr>
        <p:spPr>
          <a:xfrm>
            <a:off x="482825" y="4229775"/>
            <a:ext cx="99519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NZ"/>
              <a:t>(see also - </a:t>
            </a:r>
            <a:r>
              <a:rPr lang="en-NZ"/>
              <a:t>similar “Challenge of Primitives” in </a:t>
            </a:r>
            <a:r>
              <a:rPr i="1" lang="en-NZ"/>
              <a:t>visual</a:t>
            </a:r>
            <a:r>
              <a:rPr lang="en-NZ"/>
              <a:t> data representation (i.e. graphics). Hence developments such as ggplots and ggplots2 packages in R, based on “The Grammar of Graphics”; the wolfram language graphics primitives; etc)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ece484122_0_0"/>
          <p:cNvSpPr txBox="1"/>
          <p:nvPr>
            <p:ph idx="1" type="body"/>
          </p:nvPr>
        </p:nvSpPr>
        <p:spPr>
          <a:xfrm>
            <a:off x="415650" y="1266749"/>
            <a:ext cx="11360700" cy="5137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2" name="Google Shape;132;g6ece484122_0_0"/>
          <p:cNvGraphicFramePr/>
          <p:nvPr/>
        </p:nvGraphicFramePr>
        <p:xfrm>
          <a:off x="415675" y="1846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{8229396F-330C-47B3-A9AA-83AD3E93DA57}</a:tableStyleId>
              </a:tblPr>
              <a:tblGrid>
                <a:gridCol w="1893450"/>
                <a:gridCol w="1893450"/>
                <a:gridCol w="1893450"/>
                <a:gridCol w="1893450"/>
                <a:gridCol w="1893450"/>
                <a:gridCol w="1893450"/>
              </a:tblGrid>
              <a:tr h="70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NZ"/>
                        <a:t>data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NZ"/>
                        <a:t>mean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NZ"/>
                        <a:t>stdev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NZ"/>
                        <a:t>rank 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NZ"/>
                        <a:t>(ordering model </a:t>
                      </a:r>
                      <a:r>
                        <a:rPr b="1" i="1" lang="en-NZ"/>
                        <a:t>i</a:t>
                      </a:r>
                      <a:r>
                        <a:rPr b="1" lang="en-NZ"/>
                        <a:t>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NZ"/>
                        <a:t>bin frequency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NZ"/>
                        <a:t>(binning model </a:t>
                      </a:r>
                      <a:r>
                        <a:rPr b="1" i="1" lang="en-NZ"/>
                        <a:t>i</a:t>
                      </a:r>
                      <a:r>
                        <a:rPr b="1" lang="en-NZ"/>
                        <a:t>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NZ"/>
                        <a:t>self information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NZ"/>
                        <a:t>(probability model </a:t>
                      </a:r>
                      <a:r>
                        <a:rPr b="1" i="1" lang="en-NZ"/>
                        <a:t>i</a:t>
                      </a:r>
                      <a:r>
                        <a:rPr b="1" lang="en-NZ"/>
                        <a:t>)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730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NZ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3.2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3.9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2.1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4730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NZ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1.8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NZ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3.9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2.1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2.3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4730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NZ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6.7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NZ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3.9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2.1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4730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NZ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2.3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NZ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3.9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2.1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4730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NZ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5.5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NZ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3.9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2.1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33" name="Google Shape;133;g6ece48412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600" y="1295400"/>
            <a:ext cx="1392718" cy="3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6ece484122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8193" y="1295400"/>
            <a:ext cx="1061109" cy="3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6ece484122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1748" y="1271598"/>
            <a:ext cx="1220031" cy="42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6ece484122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35175" y="1295400"/>
            <a:ext cx="1220025" cy="393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6ece484122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876201" y="1292950"/>
            <a:ext cx="1220025" cy="398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6ece484122_0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850" y="22186"/>
            <a:ext cx="873575" cy="646788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6ece484122_0_0"/>
          <p:cNvSpPr txBox="1"/>
          <p:nvPr/>
        </p:nvSpPr>
        <p:spPr>
          <a:xfrm>
            <a:off x="1891151" y="-100025"/>
            <a:ext cx="93102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600"/>
              <a:t>A Grammar of Data Representation</a:t>
            </a:r>
            <a:r>
              <a:rPr lang="en-NZ" sz="3600"/>
              <a:t>?</a:t>
            </a:r>
            <a:r>
              <a:rPr lang="en-NZ" sz="4800"/>
              <a:t> </a:t>
            </a:r>
            <a:endParaRPr sz="4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ec69e66aa_0_0"/>
          <p:cNvSpPr txBox="1"/>
          <p:nvPr>
            <p:ph type="title"/>
          </p:nvPr>
        </p:nvSpPr>
        <p:spPr>
          <a:xfrm>
            <a:off x="764850" y="361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NZ"/>
              <a:t>Non-semantic data representation of text (e.g. sequence data)   </a:t>
            </a:r>
            <a:endParaRPr/>
          </a:p>
        </p:txBody>
      </p:sp>
      <p:sp>
        <p:nvSpPr>
          <p:cNvPr id="145" name="Google Shape;145;g6ec69e66aa_0_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g6ec69e66a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235550" y="-48850"/>
            <a:ext cx="2601475" cy="596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6ec69e66aa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3450" y="1580575"/>
            <a:ext cx="3369075" cy="328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6ec69e66aa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7625" y="4993357"/>
            <a:ext cx="5183750" cy="1164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6ec69e66aa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850" y="22186"/>
            <a:ext cx="873575" cy="646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6ec69e66aa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4950" y="4493799"/>
            <a:ext cx="5668475" cy="831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2020-01-10T03:47:16Z</dcterms:created>
  <dc:creator>McCulloch, Alan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0x010100E25364104AD8F4468B31D0D45077820C</vt:lpwstr>
  </property>
  <property fmtid="{D5CDD505-2E9C-101B-9397-08002B2CF9AE}" pid="3" name="TaxKeyword">
    <vt:lpwstr>321;#Templates and Presentations|14496426-a45b-4068-88c7-f732e19f2be7;#53;#Presentation template|6106104f-f36a-4476-bf34-30b506cdd17c;#52;#AgR presentation|954c1165-5ea2-4c77-9ed2-871487bc35d5;#51;#AgResearch presentation|31d3a426-a9f1-4905-854d-c57a4dbc3</vt:lpwstr>
  </property>
  <property fmtid="{D5CDD505-2E9C-101B-9397-08002B2CF9AE}" pid="4" name="Location Specific">
    <vt:lpwstr/>
  </property>
  <property fmtid="{D5CDD505-2E9C-101B-9397-08002B2CF9AE}" pid="5" name="Department">
    <vt:lpwstr>50;#Internal Comms|465cb6cd-bd3f-44cf-a98c-a12ea50e268a</vt:lpwstr>
  </property>
  <property fmtid="{D5CDD505-2E9C-101B-9397-08002B2CF9AE}" pid="6" name="Owner">
    <vt:lpwstr>31;#Communications and Marketing|e36fc453-3d40-4185-8b1b-fcf4a3cb9a02</vt:lpwstr>
  </property>
  <property fmtid="{D5CDD505-2E9C-101B-9397-08002B2CF9AE}" pid="7" name="Doc Type">
    <vt:lpwstr>11;#Template|dd24a6c4-87a6-47e4-bee2-55ae53645fd2</vt:lpwstr>
  </property>
  <property fmtid="{D5CDD505-2E9C-101B-9397-08002B2CF9AE}" pid="8" name="_dlc_DocIdItemGuid">
    <vt:lpwstr>6d286c6f-b735-41f1-9326-90a995b96928</vt:lpwstr>
  </property>
</Properties>
</file>