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"/>
  </p:notesMasterIdLst>
  <p:sldIdLst>
    <p:sldId id="262" r:id="rId5"/>
    <p:sldId id="263" r:id="rId6"/>
    <p:sldId id="264" r:id="rId7"/>
    <p:sldId id="261" r:id="rId8"/>
    <p:sldId id="260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25"/>
    <a:srgbClr val="FF2C14"/>
    <a:srgbClr val="FF8922"/>
    <a:srgbClr val="DD0007"/>
    <a:srgbClr val="C01219"/>
    <a:srgbClr val="99CF41"/>
    <a:srgbClr val="0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 snapToGrid="0">
      <p:cViewPr varScale="1">
        <p:scale>
          <a:sx n="106" d="100"/>
          <a:sy n="106" d="100"/>
        </p:scale>
        <p:origin x="4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84DBA0-AD6D-4B16-88A3-3667A199BD0E}" type="datetime1">
              <a:rPr lang="en-GB"/>
              <a:pPr/>
              <a:t>07/06/2018</a:t>
            </a:fld>
            <a:endParaRPr lang="en-GB" dirty="0"/>
          </a:p>
        </p:txBody>
      </p:sp>
      <p:sp>
        <p:nvSpPr>
          <p:cNvPr id="13316" name="Placeholder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21F4C-B5B6-4CBE-9374-A20E40EC7EF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816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1259457"/>
            <a:ext cx="7556739" cy="715992"/>
          </a:xfrm>
        </p:spPr>
        <p:txBody>
          <a:bodyPr lIns="0" tIns="0" rIns="0" bIns="0">
            <a:noAutofit/>
          </a:bodyPr>
          <a:lstStyle>
            <a:lvl1pPr>
              <a:defRPr kern="100" spc="0" baseline="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0704" y="3871078"/>
            <a:ext cx="5866034" cy="1431985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cap="all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defRPr cap="all" baseline="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ts val="0"/>
              </a:spcBef>
              <a:defRPr cap="all" baseline="0">
                <a:solidFill>
                  <a:schemeClr val="tx1"/>
                </a:solidFill>
                <a:latin typeface="Calibri" pitchFamily="34" charset="0"/>
              </a:defRPr>
            </a:lvl3pPr>
            <a:lvl4pPr>
              <a:spcBef>
                <a:spcPts val="0"/>
              </a:spcBef>
              <a:defRPr cap="all" baseline="0">
                <a:solidFill>
                  <a:schemeClr val="tx1"/>
                </a:solidFill>
                <a:latin typeface="Calibri" pitchFamily="34" charset="0"/>
              </a:defRPr>
            </a:lvl4pPr>
            <a:lvl5pPr>
              <a:spcBef>
                <a:spcPts val="0"/>
              </a:spcBef>
              <a:defRPr cap="all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6768000" y="3744000"/>
            <a:ext cx="1800000" cy="180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92" y="457200"/>
            <a:ext cx="7729268" cy="715992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5992" y="1371600"/>
            <a:ext cx="7737895" cy="420969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92" y="457200"/>
            <a:ext cx="7729268" cy="715992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5992" y="1371600"/>
            <a:ext cx="5842463" cy="421990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768000" y="3744000"/>
            <a:ext cx="1800000" cy="180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2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92" y="457200"/>
            <a:ext cx="7729268" cy="715992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5992" y="1371601"/>
            <a:ext cx="5842463" cy="421990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732000" y="1368000"/>
            <a:ext cx="1800000" cy="180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/>
          </p:nvPr>
        </p:nvSpPr>
        <p:spPr>
          <a:xfrm>
            <a:off x="6768000" y="3744000"/>
            <a:ext cx="1800000" cy="180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92" y="457200"/>
            <a:ext cx="7729268" cy="715992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5993" y="1371600"/>
            <a:ext cx="3683480" cy="420969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761780" y="1362974"/>
            <a:ext cx="3692107" cy="421831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92" y="457200"/>
            <a:ext cx="7729268" cy="715992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5993" y="1371600"/>
            <a:ext cx="7737894" cy="196682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707366" y="3519577"/>
            <a:ext cx="7746521" cy="20617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47" y="276045"/>
            <a:ext cx="3053751" cy="1173193"/>
          </a:xfrm>
        </p:spPr>
        <p:txBody>
          <a:bodyPr/>
          <a:lstStyle>
            <a:lvl1pPr>
              <a:defRPr sz="2200" b="1" kern="100" baseline="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39947" y="1544128"/>
            <a:ext cx="3053751" cy="413205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kern="0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05213" y="276225"/>
            <a:ext cx="5113337" cy="54015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295" y="4873924"/>
            <a:ext cx="5581290" cy="448573"/>
          </a:xfrm>
        </p:spPr>
        <p:txBody>
          <a:bodyPr/>
          <a:lstStyle>
            <a:lvl1pPr>
              <a:defRPr sz="22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5669" y="5322498"/>
            <a:ext cx="5589916" cy="621102"/>
          </a:xfrm>
        </p:spPr>
        <p:txBody>
          <a:bodyPr>
            <a:normAutofit/>
          </a:bodyPr>
          <a:lstStyle>
            <a:lvl1pPr>
              <a:defRPr sz="140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93876" y="638354"/>
            <a:ext cx="5581710" cy="4227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257" y="1259457"/>
            <a:ext cx="7470475" cy="7159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7" y="3778370"/>
            <a:ext cx="7479102" cy="18029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pic>
        <p:nvPicPr>
          <p:cNvPr id="7" name="Picture 15" descr="AG MASTER LOGO RGB PP"/>
          <p:cNvPicPr>
            <a:picLocks noChangeAspect="1" noChangeArrowheads="1"/>
          </p:cNvPicPr>
          <p:nvPr/>
        </p:nvPicPr>
        <p:blipFill>
          <a:blip r:embed="rId10" cstate="print"/>
          <a:srcRect b="34380"/>
          <a:stretch>
            <a:fillRect/>
          </a:stretch>
        </p:blipFill>
        <p:spPr bwMode="auto">
          <a:xfrm>
            <a:off x="669925" y="6055260"/>
            <a:ext cx="2101850" cy="6683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2736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6400" indent="-273600" algn="l" defTabSz="914400" rtl="0" eaLnBrk="1" latinLnBrk="0" hangingPunct="1">
        <a:spcBef>
          <a:spcPts val="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02800" indent="-262800" algn="l" defTabSz="914400" rtl="0" eaLnBrk="1" latinLnBrk="0" hangingPunct="1">
        <a:spcBef>
          <a:spcPts val="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200" indent="-2628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df.biocommons.org.n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791" y="423333"/>
            <a:ext cx="4838142" cy="715992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5">
                    <a:lumMod val="75000"/>
                  </a:schemeClr>
                </a:solidFill>
              </a:rPr>
              <a:t>BRDF Database Framework</a:t>
            </a:r>
            <a:endParaRPr lang="en-NZ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Developed using a conceptual modelling methodology called Object Role Modelling (ORM) 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charset="0"/>
              <a:buChar char="•"/>
            </a:pPr>
            <a:r>
              <a:rPr lang="en-NZ" dirty="0" smtClean="0"/>
              <a:t>Used for data warehousing requirements of a number of ‘</a:t>
            </a:r>
            <a:r>
              <a:rPr lang="en-NZ" dirty="0" err="1" smtClean="0"/>
              <a:t>omic</a:t>
            </a:r>
            <a:r>
              <a:rPr lang="en-NZ" dirty="0" smtClean="0"/>
              <a:t> and related projects (genome and transcript sequencing assembly and annotation, gene expression, SNP,  phenotype and survey data)</a:t>
            </a:r>
          </a:p>
          <a:p>
            <a:pPr>
              <a:buFont typeface="Arial" charset="0"/>
              <a:buChar char="•"/>
            </a:pPr>
            <a:endParaRPr lang="en-NZ" dirty="0" smtClean="0"/>
          </a:p>
          <a:p>
            <a:pPr>
              <a:buFont typeface="Arial" charset="0"/>
              <a:buChar char="•"/>
            </a:pPr>
            <a:r>
              <a:rPr lang="en-NZ" dirty="0" smtClean="0"/>
              <a:t>Implemented in a </a:t>
            </a:r>
            <a:r>
              <a:rPr lang="en-NZ" dirty="0" err="1" smtClean="0"/>
              <a:t>Postgres</a:t>
            </a:r>
            <a:r>
              <a:rPr lang="en-NZ" dirty="0" smtClean="0"/>
              <a:t> database, with Python object layer and web-based browsing interface.</a:t>
            </a:r>
          </a:p>
          <a:p>
            <a:pPr>
              <a:buFont typeface="Arial" charset="0"/>
              <a:buChar char="•"/>
            </a:pPr>
            <a:endParaRPr lang="en-NZ" dirty="0" smtClean="0"/>
          </a:p>
          <a:p>
            <a:pPr>
              <a:buFont typeface="Arial" charset="0"/>
              <a:buChar char="•"/>
            </a:pPr>
            <a:r>
              <a:rPr lang="en-NZ" dirty="0" smtClean="0"/>
              <a:t>Documentation and source code from </a:t>
            </a:r>
            <a:r>
              <a:rPr lang="en-NZ" dirty="0" smtClean="0">
                <a:hlinkClick r:id="rId2"/>
              </a:rPr>
              <a:t>https://brdf.biocommons.org.nz</a:t>
            </a:r>
            <a:r>
              <a:rPr lang="en-NZ" dirty="0" smtClean="0"/>
              <a:t>  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65" y="157987"/>
            <a:ext cx="7257967" cy="889577"/>
          </a:xfrm>
        </p:spPr>
        <p:txBody>
          <a:bodyPr/>
          <a:lstStyle/>
          <a:p>
            <a:pPr algn="ctr"/>
            <a: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  <a:t>Modelling : </a:t>
            </a:r>
            <a:b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  <a:t>World --&gt;  Conceptual   --&gt;   Logical   --&gt;   System</a:t>
            </a:r>
            <a:endParaRPr lang="en-NZ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1168400"/>
            <a:ext cx="8111067" cy="509693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Flowchart: Process 3"/>
          <p:cNvSpPr/>
          <p:nvPr/>
        </p:nvSpPr>
        <p:spPr>
          <a:xfrm>
            <a:off x="2573860" y="2218256"/>
            <a:ext cx="1676401" cy="2252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/>
              <a:t>(e.g.) ORM</a:t>
            </a:r>
            <a:endParaRPr lang="en-NZ" dirty="0"/>
          </a:p>
        </p:txBody>
      </p:sp>
      <p:pic>
        <p:nvPicPr>
          <p:cNvPr id="1027" name="Picture 3" descr="M:\projects\brdf\talks\mol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50" y="2838444"/>
            <a:ext cx="1500354" cy="1005415"/>
          </a:xfrm>
          <a:prstGeom prst="rect">
            <a:avLst/>
          </a:prstGeom>
          <a:noFill/>
        </p:spPr>
      </p:pic>
      <p:sp>
        <p:nvSpPr>
          <p:cNvPr id="12" name="Rectangle 11"/>
          <p:cNvSpPr>
            <a:spLocks/>
          </p:cNvSpPr>
          <p:nvPr/>
        </p:nvSpPr>
        <p:spPr>
          <a:xfrm>
            <a:off x="2963329" y="3505187"/>
            <a:ext cx="897466" cy="55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3522129" y="3505187"/>
            <a:ext cx="338667" cy="28786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ight Triangle 15"/>
          <p:cNvSpPr/>
          <p:nvPr/>
        </p:nvSpPr>
        <p:spPr>
          <a:xfrm rot="5400000">
            <a:off x="2980255" y="3522121"/>
            <a:ext cx="186270" cy="1862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/>
          <p:cNvSpPr/>
          <p:nvPr/>
        </p:nvSpPr>
        <p:spPr>
          <a:xfrm>
            <a:off x="3335862" y="3589854"/>
            <a:ext cx="135467" cy="1185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963327" y="3911587"/>
            <a:ext cx="406401" cy="338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4910675" y="1236143"/>
            <a:ext cx="1676401" cy="1862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/>
              <a:t>Relational (ER) Model</a:t>
            </a:r>
            <a:endParaRPr lang="en-NZ" dirty="0"/>
          </a:p>
        </p:txBody>
      </p:sp>
      <p:sp>
        <p:nvSpPr>
          <p:cNvPr id="23" name="Right Triangle 22"/>
          <p:cNvSpPr/>
          <p:nvPr/>
        </p:nvSpPr>
        <p:spPr>
          <a:xfrm rot="5400000">
            <a:off x="5435543" y="2099752"/>
            <a:ext cx="186270" cy="1862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5317030" y="2387618"/>
            <a:ext cx="338667" cy="28786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66218" y="2844811"/>
            <a:ext cx="406401" cy="338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5815" y="2150552"/>
            <a:ext cx="135467" cy="1185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Flowchart: Process 26"/>
          <p:cNvSpPr/>
          <p:nvPr/>
        </p:nvSpPr>
        <p:spPr>
          <a:xfrm>
            <a:off x="4910678" y="3369704"/>
            <a:ext cx="1676401" cy="1862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/>
              <a:t>Object Model</a:t>
            </a:r>
            <a:endParaRPr lang="en-NZ" dirty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333952" y="4267175"/>
            <a:ext cx="897466" cy="55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Arrow Connector 29"/>
          <p:cNvCxnSpPr>
            <a:stCxn id="1027" idx="3"/>
            <a:endCxn id="4" idx="1"/>
          </p:cNvCxnSpPr>
          <p:nvPr/>
        </p:nvCxnSpPr>
        <p:spPr>
          <a:xfrm>
            <a:off x="2005704" y="3341152"/>
            <a:ext cx="568156" cy="31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22" idx="1"/>
          </p:cNvCxnSpPr>
          <p:nvPr/>
        </p:nvCxnSpPr>
        <p:spPr>
          <a:xfrm flipV="1">
            <a:off x="4250261" y="2167477"/>
            <a:ext cx="660414" cy="11768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27" idx="1"/>
          </p:cNvCxnSpPr>
          <p:nvPr/>
        </p:nvCxnSpPr>
        <p:spPr>
          <a:xfrm>
            <a:off x="4250261" y="3344324"/>
            <a:ext cx="660417" cy="9567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37"/>
          <p:cNvSpPr/>
          <p:nvPr/>
        </p:nvSpPr>
        <p:spPr>
          <a:xfrm>
            <a:off x="7264400" y="2929467"/>
            <a:ext cx="1185333" cy="12869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Arrow Connector 39"/>
          <p:cNvCxnSpPr>
            <a:stCxn id="22" idx="3"/>
            <a:endCxn id="38" idx="2"/>
          </p:cNvCxnSpPr>
          <p:nvPr/>
        </p:nvCxnSpPr>
        <p:spPr>
          <a:xfrm>
            <a:off x="6587076" y="2167477"/>
            <a:ext cx="677324" cy="14054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38" idx="2"/>
          </p:cNvCxnSpPr>
          <p:nvPr/>
        </p:nvCxnSpPr>
        <p:spPr>
          <a:xfrm flipV="1">
            <a:off x="6587079" y="3572934"/>
            <a:ext cx="677321" cy="728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3479800" y="4191000"/>
            <a:ext cx="372534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3"/>
          </p:cNvCxnSpPr>
          <p:nvPr/>
        </p:nvCxnSpPr>
        <p:spPr>
          <a:xfrm>
            <a:off x="3860795" y="3784587"/>
            <a:ext cx="372538" cy="4234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98133" y="1507067"/>
            <a:ext cx="2878667" cy="1490133"/>
          </a:xfrm>
          <a:prstGeom prst="straightConnector1">
            <a:avLst/>
          </a:prstGeom>
          <a:ln w="50800">
            <a:solidFill>
              <a:schemeClr val="accent3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67200" y="3132667"/>
            <a:ext cx="2963333" cy="135466"/>
          </a:xfrm>
          <a:prstGeom prst="straightConnector1">
            <a:avLst/>
          </a:prstGeom>
          <a:ln w="50800">
            <a:solidFill>
              <a:schemeClr val="accent5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01067" y="30480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solidFill>
                  <a:schemeClr val="accent5">
                    <a:lumMod val="75000"/>
                  </a:schemeClr>
                </a:solidFill>
              </a:rPr>
              <a:t>BRDF</a:t>
            </a:r>
            <a:endParaRPr lang="en-NZ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68133" y="1574802"/>
            <a:ext cx="1422400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NZ" sz="1800" dirty="0" smtClean="0">
                <a:solidFill>
                  <a:schemeClr val="accent3"/>
                </a:solidFill>
              </a:rPr>
              <a:t>commonly</a:t>
            </a:r>
            <a:endParaRPr lang="en-NZ" sz="1800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66000" y="4538133"/>
            <a:ext cx="147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To support business process or data warehouse / mining </a:t>
            </a:r>
            <a:endParaRPr lang="en-NZ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7326066" y="3369227"/>
            <a:ext cx="135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Calibri" pitchFamily="34" charset="0"/>
              </a:rPr>
              <a:t>System</a:t>
            </a:r>
            <a:endParaRPr lang="en-NZ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81047" y="2178152"/>
            <a:ext cx="17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Why bother ?</a:t>
            </a:r>
            <a:endParaRPr lang="en-NZ" sz="1800" dirty="0"/>
          </a:p>
        </p:txBody>
      </p:sp>
      <p:cxnSp>
        <p:nvCxnSpPr>
          <p:cNvPr id="37" name="Straight Arrow Connector 36"/>
          <p:cNvCxnSpPr>
            <a:stCxn id="22" idx="2"/>
            <a:endCxn id="27" idx="0"/>
          </p:cNvCxnSpPr>
          <p:nvPr/>
        </p:nvCxnSpPr>
        <p:spPr>
          <a:xfrm rot="16200000" flipH="1">
            <a:off x="5613431" y="3234255"/>
            <a:ext cx="270893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  <p:bldP spid="16" grpId="0" animBg="1"/>
      <p:bldP spid="17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8" grpId="0" animBg="1"/>
      <p:bldP spid="46" grpId="0"/>
      <p:bldP spid="47" grpId="0"/>
      <p:bldP spid="4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790" y="423332"/>
            <a:ext cx="5003201" cy="970461"/>
          </a:xfrm>
        </p:spPr>
        <p:txBody>
          <a:bodyPr/>
          <a:lstStyle/>
          <a:p>
            <a:pPr algn="ctr"/>
            <a: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  <a:t>Object Role </a:t>
            </a:r>
            <a:r>
              <a:rPr lang="en-NZ" b="1" cap="none" dirty="0" err="1" smtClean="0">
                <a:solidFill>
                  <a:schemeClr val="accent5">
                    <a:lumMod val="75000"/>
                  </a:schemeClr>
                </a:solidFill>
              </a:rPr>
              <a:t>Modeling</a:t>
            </a:r>
            <a: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NZ" b="1" cap="none" dirty="0" smtClean="0">
                <a:solidFill>
                  <a:schemeClr val="accent5">
                    <a:lumMod val="75000"/>
                  </a:schemeClr>
                </a:solidFill>
              </a:rPr>
              <a:t>http://www.orm.net/</a:t>
            </a:r>
            <a:endParaRPr lang="en-NZ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Object-Role Modelling (ORM), also known as fact-oriented modelling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Fact-oriented graphical notations are typically far more expressive than those provided by other notations, as they depict examples.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endParaRPr lang="en-NZ" dirty="0" smtClean="0"/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ORM treats all facts as relationships (unary, binary, ternary etc.). In a pure ORM model there are no attributes.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This provides schema stability as new types and constraints are added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Queries may be formulated in terms of schema paths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Well supported by standard software engineering tools (e.g. MS Visio)</a:t>
            </a:r>
          </a:p>
        </p:txBody>
      </p:sp>
      <p:sp>
        <p:nvSpPr>
          <p:cNvPr id="4" name="Oval 1490"/>
          <p:cNvSpPr>
            <a:spLocks noChangeArrowheads="1"/>
          </p:cNvSpPr>
          <p:nvPr/>
        </p:nvSpPr>
        <p:spPr bwMode="auto">
          <a:xfrm>
            <a:off x="2560636" y="2738140"/>
            <a:ext cx="301097" cy="304796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6" name="Line 1492"/>
          <p:cNvSpPr>
            <a:spLocks noChangeShapeType="1"/>
          </p:cNvSpPr>
          <p:nvPr/>
        </p:nvSpPr>
        <p:spPr bwMode="auto">
          <a:xfrm>
            <a:off x="2879447" y="2885423"/>
            <a:ext cx="1727730" cy="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7" name="Text Box 1494"/>
          <p:cNvSpPr txBox="1">
            <a:spLocks noChangeArrowheads="1"/>
          </p:cNvSpPr>
          <p:nvPr/>
        </p:nvSpPr>
        <p:spPr bwMode="auto">
          <a:xfrm>
            <a:off x="2940050" y="2889483"/>
            <a:ext cx="1411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800" i="1" dirty="0" smtClean="0"/>
              <a:t>binds</a:t>
            </a:r>
            <a:endParaRPr lang="en-NZ" sz="1800" i="1" dirty="0"/>
          </a:p>
        </p:txBody>
      </p:sp>
      <p:sp>
        <p:nvSpPr>
          <p:cNvPr id="8" name="Text Box 1494"/>
          <p:cNvSpPr txBox="1">
            <a:spLocks noChangeArrowheads="1"/>
          </p:cNvSpPr>
          <p:nvPr/>
        </p:nvSpPr>
        <p:spPr bwMode="auto">
          <a:xfrm>
            <a:off x="1890182" y="3024949"/>
            <a:ext cx="1411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800" i="1" dirty="0" smtClean="0"/>
              <a:t>sequence</a:t>
            </a:r>
            <a:endParaRPr lang="en-NZ" sz="1800" i="1" dirty="0"/>
          </a:p>
        </p:txBody>
      </p:sp>
      <p:sp>
        <p:nvSpPr>
          <p:cNvPr id="9" name="Oval 1490"/>
          <p:cNvSpPr>
            <a:spLocks noChangeArrowheads="1"/>
          </p:cNvSpPr>
          <p:nvPr/>
        </p:nvSpPr>
        <p:spPr bwMode="auto">
          <a:xfrm>
            <a:off x="4575702" y="2744711"/>
            <a:ext cx="301097" cy="304796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10" name="Text Box 1494"/>
          <p:cNvSpPr txBox="1">
            <a:spLocks noChangeArrowheads="1"/>
          </p:cNvSpPr>
          <p:nvPr/>
        </p:nvSpPr>
        <p:spPr bwMode="auto">
          <a:xfrm>
            <a:off x="4193116" y="2991085"/>
            <a:ext cx="1411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800" i="1" dirty="0" smtClean="0"/>
              <a:t>sequence</a:t>
            </a:r>
            <a:endParaRPr lang="en-NZ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5992" y="1371601"/>
            <a:ext cx="7737895" cy="36354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0427" y="415278"/>
            <a:ext cx="6754582" cy="715992"/>
          </a:xfrm>
        </p:spPr>
        <p:txBody>
          <a:bodyPr/>
          <a:lstStyle/>
          <a:p>
            <a:r>
              <a:rPr lang="en-NZ" cap="none" dirty="0" smtClean="0"/>
              <a:t>Schema Paths (in a simplified ORM diagram) </a:t>
            </a:r>
            <a:endParaRPr lang="en-NZ" cap="none" dirty="0"/>
          </a:p>
        </p:txBody>
      </p:sp>
      <p:sp>
        <p:nvSpPr>
          <p:cNvPr id="6" name="Oval 1526"/>
          <p:cNvSpPr>
            <a:spLocks noChangeArrowheads="1"/>
          </p:cNvSpPr>
          <p:nvPr/>
        </p:nvSpPr>
        <p:spPr bwMode="auto">
          <a:xfrm>
            <a:off x="2505947" y="2997673"/>
            <a:ext cx="1171575" cy="1171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7" name="Text Box 1494"/>
          <p:cNvSpPr txBox="1">
            <a:spLocks noChangeArrowheads="1"/>
          </p:cNvSpPr>
          <p:nvPr/>
        </p:nvSpPr>
        <p:spPr bwMode="auto">
          <a:xfrm>
            <a:off x="2364329" y="3131601"/>
            <a:ext cx="14626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Gene Expression Study</a:t>
            </a:r>
            <a:endParaRPr lang="en-NZ" sz="1600" b="1" i="1" dirty="0"/>
          </a:p>
        </p:txBody>
      </p:sp>
      <p:sp>
        <p:nvSpPr>
          <p:cNvPr id="8" name="Oval 1490"/>
          <p:cNvSpPr>
            <a:spLocks noChangeArrowheads="1"/>
          </p:cNvSpPr>
          <p:nvPr/>
        </p:nvSpPr>
        <p:spPr bwMode="auto">
          <a:xfrm>
            <a:off x="2848519" y="1981189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9" name="Oval 1490"/>
          <p:cNvSpPr>
            <a:spLocks noChangeArrowheads="1"/>
          </p:cNvSpPr>
          <p:nvPr/>
        </p:nvSpPr>
        <p:spPr bwMode="auto">
          <a:xfrm>
            <a:off x="3712120" y="3962389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10" name="Oval 1490"/>
          <p:cNvSpPr>
            <a:spLocks noChangeArrowheads="1"/>
          </p:cNvSpPr>
          <p:nvPr/>
        </p:nvSpPr>
        <p:spPr bwMode="auto">
          <a:xfrm>
            <a:off x="1595452" y="3962389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12" name="Text Box 1494"/>
          <p:cNvSpPr txBox="1">
            <a:spLocks noChangeArrowheads="1"/>
          </p:cNvSpPr>
          <p:nvPr/>
        </p:nvSpPr>
        <p:spPr bwMode="auto">
          <a:xfrm>
            <a:off x="2448996" y="1675335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sample</a:t>
            </a:r>
            <a:endParaRPr lang="en-NZ" sz="1600" b="1" i="1" dirty="0"/>
          </a:p>
        </p:txBody>
      </p:sp>
      <p:sp>
        <p:nvSpPr>
          <p:cNvPr id="13" name="Text Box 1494"/>
          <p:cNvSpPr txBox="1">
            <a:spLocks noChangeArrowheads="1"/>
          </p:cNvSpPr>
          <p:nvPr/>
        </p:nvSpPr>
        <p:spPr bwMode="auto">
          <a:xfrm>
            <a:off x="3702063" y="4554000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protocol</a:t>
            </a:r>
            <a:endParaRPr lang="en-NZ" sz="1600" b="1" i="1" dirty="0"/>
          </a:p>
        </p:txBody>
      </p:sp>
      <p:sp>
        <p:nvSpPr>
          <p:cNvPr id="14" name="Text Box 1494"/>
          <p:cNvSpPr txBox="1">
            <a:spLocks noChangeArrowheads="1"/>
          </p:cNvSpPr>
          <p:nvPr/>
        </p:nvSpPr>
        <p:spPr bwMode="auto">
          <a:xfrm>
            <a:off x="1585396" y="4537067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platform</a:t>
            </a:r>
            <a:endParaRPr lang="en-NZ" sz="1600" b="1" i="1" dirty="0"/>
          </a:p>
        </p:txBody>
      </p:sp>
      <p:cxnSp>
        <p:nvCxnSpPr>
          <p:cNvPr id="16" name="Straight Connector 15"/>
          <p:cNvCxnSpPr>
            <a:stCxn id="8" idx="3"/>
            <a:endCxn id="10" idx="7"/>
          </p:cNvCxnSpPr>
          <p:nvPr/>
        </p:nvCxnSpPr>
        <p:spPr>
          <a:xfrm rot="5400000">
            <a:off x="1712485" y="2829376"/>
            <a:ext cx="1574098" cy="86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9" idx="0"/>
          </p:cNvCxnSpPr>
          <p:nvPr/>
        </p:nvCxnSpPr>
        <p:spPr>
          <a:xfrm rot="16200000" flipH="1">
            <a:off x="2911104" y="2883823"/>
            <a:ext cx="1489785" cy="66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  <a:endCxn id="9" idx="2"/>
          </p:cNvCxnSpPr>
          <p:nvPr/>
        </p:nvCxnSpPr>
        <p:spPr>
          <a:xfrm>
            <a:off x="2150549" y="4250253"/>
            <a:ext cx="1561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1"/>
          </p:cNvCxnSpPr>
          <p:nvPr/>
        </p:nvCxnSpPr>
        <p:spPr>
          <a:xfrm rot="16200000" flipV="1">
            <a:off x="1760752" y="2252477"/>
            <a:ext cx="866313" cy="96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490"/>
          <p:cNvSpPr>
            <a:spLocks noChangeArrowheads="1"/>
          </p:cNvSpPr>
          <p:nvPr/>
        </p:nvSpPr>
        <p:spPr bwMode="auto">
          <a:xfrm>
            <a:off x="4931331" y="2641589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36" name="Oval 1490"/>
          <p:cNvSpPr>
            <a:spLocks noChangeArrowheads="1"/>
          </p:cNvSpPr>
          <p:nvPr/>
        </p:nvSpPr>
        <p:spPr bwMode="auto">
          <a:xfrm>
            <a:off x="5083730" y="2895589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37" name="Oval 1490"/>
          <p:cNvSpPr>
            <a:spLocks noChangeArrowheads="1"/>
          </p:cNvSpPr>
          <p:nvPr/>
        </p:nvSpPr>
        <p:spPr bwMode="auto">
          <a:xfrm>
            <a:off x="5253064" y="3149589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cxnSp>
        <p:nvCxnSpPr>
          <p:cNvPr id="39" name="Straight Connector 38"/>
          <p:cNvCxnSpPr>
            <a:stCxn id="6" idx="7"/>
            <a:endCxn id="35" idx="2"/>
          </p:cNvCxnSpPr>
          <p:nvPr/>
        </p:nvCxnSpPr>
        <p:spPr>
          <a:xfrm rot="5400000" flipH="1" flipV="1">
            <a:off x="4098744" y="2336659"/>
            <a:ext cx="239793" cy="142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7"/>
            <a:endCxn id="36" idx="2"/>
          </p:cNvCxnSpPr>
          <p:nvPr/>
        </p:nvCxnSpPr>
        <p:spPr>
          <a:xfrm rot="16200000" flipH="1">
            <a:off x="4287735" y="2387459"/>
            <a:ext cx="14207" cy="157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7"/>
          </p:cNvCxnSpPr>
          <p:nvPr/>
        </p:nvCxnSpPr>
        <p:spPr>
          <a:xfrm rot="16200000" flipH="1">
            <a:off x="4285878" y="2389316"/>
            <a:ext cx="352887" cy="191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494"/>
          <p:cNvSpPr txBox="1">
            <a:spLocks noChangeArrowheads="1"/>
          </p:cNvSpPr>
          <p:nvPr/>
        </p:nvSpPr>
        <p:spPr bwMode="auto">
          <a:xfrm>
            <a:off x="874196" y="2555867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MIAME fact</a:t>
            </a:r>
            <a:endParaRPr lang="en-NZ" sz="1600" b="1" i="1" dirty="0"/>
          </a:p>
        </p:txBody>
      </p:sp>
      <p:sp>
        <p:nvSpPr>
          <p:cNvPr id="45" name="Text Box 1494"/>
          <p:cNvSpPr txBox="1">
            <a:spLocks noChangeArrowheads="1"/>
          </p:cNvSpPr>
          <p:nvPr/>
        </p:nvSpPr>
        <p:spPr bwMode="auto">
          <a:xfrm>
            <a:off x="4582596" y="2352666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probes</a:t>
            </a:r>
            <a:endParaRPr lang="en-NZ" sz="1600" b="1" i="1" dirty="0"/>
          </a:p>
        </p:txBody>
      </p:sp>
      <p:sp>
        <p:nvSpPr>
          <p:cNvPr id="46" name="Text Box 1494"/>
          <p:cNvSpPr txBox="1">
            <a:spLocks noChangeArrowheads="1"/>
          </p:cNvSpPr>
          <p:nvPr/>
        </p:nvSpPr>
        <p:spPr bwMode="auto">
          <a:xfrm>
            <a:off x="3481929" y="2742132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i="1" dirty="0" smtClean="0"/>
              <a:t>observations</a:t>
            </a:r>
            <a:endParaRPr lang="en-NZ" sz="1600" i="1" dirty="0"/>
          </a:p>
        </p:txBody>
      </p:sp>
      <p:sp>
        <p:nvSpPr>
          <p:cNvPr id="47" name="Oval 1490"/>
          <p:cNvSpPr>
            <a:spLocks noChangeArrowheads="1"/>
          </p:cNvSpPr>
          <p:nvPr/>
        </p:nvSpPr>
        <p:spPr bwMode="auto">
          <a:xfrm>
            <a:off x="6523064" y="3166523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48" name="Text Box 1494"/>
          <p:cNvSpPr txBox="1">
            <a:spLocks noChangeArrowheads="1"/>
          </p:cNvSpPr>
          <p:nvPr/>
        </p:nvSpPr>
        <p:spPr bwMode="auto">
          <a:xfrm>
            <a:off x="6309145" y="3806464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sequences</a:t>
            </a:r>
            <a:endParaRPr lang="en-NZ" sz="1600" b="1" i="1" dirty="0"/>
          </a:p>
        </p:txBody>
      </p:sp>
      <p:cxnSp>
        <p:nvCxnSpPr>
          <p:cNvPr id="50" name="Straight Connector 49"/>
          <p:cNvCxnSpPr>
            <a:stCxn id="37" idx="6"/>
            <a:endCxn id="47" idx="2"/>
          </p:cNvCxnSpPr>
          <p:nvPr/>
        </p:nvCxnSpPr>
        <p:spPr>
          <a:xfrm>
            <a:off x="5808161" y="3437453"/>
            <a:ext cx="714903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1490"/>
          <p:cNvSpPr>
            <a:spLocks noChangeArrowheads="1"/>
          </p:cNvSpPr>
          <p:nvPr/>
        </p:nvSpPr>
        <p:spPr bwMode="auto">
          <a:xfrm>
            <a:off x="6506130" y="2717414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cxnSp>
        <p:nvCxnSpPr>
          <p:cNvPr id="53" name="Straight Connector 52"/>
          <p:cNvCxnSpPr>
            <a:stCxn id="36" idx="7"/>
            <a:endCxn id="51" idx="2"/>
          </p:cNvCxnSpPr>
          <p:nvPr/>
        </p:nvCxnSpPr>
        <p:spPr>
          <a:xfrm rot="16200000" flipH="1">
            <a:off x="6019144" y="2518293"/>
            <a:ext cx="25376" cy="94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490"/>
          <p:cNvSpPr>
            <a:spLocks noChangeArrowheads="1"/>
          </p:cNvSpPr>
          <p:nvPr/>
        </p:nvSpPr>
        <p:spPr bwMode="auto">
          <a:xfrm>
            <a:off x="4982130" y="1557856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sp>
        <p:nvSpPr>
          <p:cNvPr id="55" name="Text Box 1494"/>
          <p:cNvSpPr txBox="1">
            <a:spLocks noChangeArrowheads="1"/>
          </p:cNvSpPr>
          <p:nvPr/>
        </p:nvSpPr>
        <p:spPr bwMode="auto">
          <a:xfrm>
            <a:off x="5293796" y="1455202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subject</a:t>
            </a:r>
            <a:endParaRPr lang="en-NZ" sz="1600" b="1" i="1" dirty="0"/>
          </a:p>
        </p:txBody>
      </p:sp>
      <p:cxnSp>
        <p:nvCxnSpPr>
          <p:cNvPr id="57" name="Straight Connector 56"/>
          <p:cNvCxnSpPr>
            <a:stCxn id="8" idx="6"/>
            <a:endCxn id="54" idx="2"/>
          </p:cNvCxnSpPr>
          <p:nvPr/>
        </p:nvCxnSpPr>
        <p:spPr>
          <a:xfrm flipV="1">
            <a:off x="3403616" y="1845720"/>
            <a:ext cx="1578514" cy="42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494"/>
          <p:cNvSpPr txBox="1">
            <a:spLocks noChangeArrowheads="1"/>
          </p:cNvSpPr>
          <p:nvPr/>
        </p:nvSpPr>
        <p:spPr bwMode="auto">
          <a:xfrm>
            <a:off x="3481929" y="1736495"/>
            <a:ext cx="14626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i="1" dirty="0" smtClean="0"/>
              <a:t>Sampling process</a:t>
            </a:r>
            <a:endParaRPr lang="en-NZ" sz="1600" i="1" dirty="0"/>
          </a:p>
        </p:txBody>
      </p:sp>
      <p:sp>
        <p:nvSpPr>
          <p:cNvPr id="38" name="Text Box 1494"/>
          <p:cNvSpPr txBox="1">
            <a:spLocks noChangeArrowheads="1"/>
          </p:cNvSpPr>
          <p:nvPr/>
        </p:nvSpPr>
        <p:spPr bwMode="auto">
          <a:xfrm>
            <a:off x="4509856" y="3765692"/>
            <a:ext cx="1812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200" i="1" dirty="0" smtClean="0"/>
              <a:t>[array spot | PCR | probe | NGS tag | etc ]</a:t>
            </a:r>
            <a:endParaRPr lang="en-NZ" sz="1200" i="1" dirty="0"/>
          </a:p>
        </p:txBody>
      </p:sp>
      <p:sp>
        <p:nvSpPr>
          <p:cNvPr id="40" name="Text Box 1494"/>
          <p:cNvSpPr txBox="1">
            <a:spLocks noChangeArrowheads="1"/>
          </p:cNvSpPr>
          <p:nvPr/>
        </p:nvSpPr>
        <p:spPr bwMode="auto">
          <a:xfrm>
            <a:off x="6485376" y="4122279"/>
            <a:ext cx="1462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200" i="1" dirty="0" smtClean="0"/>
              <a:t>[</a:t>
            </a:r>
            <a:r>
              <a:rPr lang="en-NZ" sz="1200" i="1" dirty="0" err="1" smtClean="0"/>
              <a:t>array|PCR</a:t>
            </a:r>
            <a:r>
              <a:rPr lang="en-NZ" sz="1200" i="1" dirty="0" smtClean="0"/>
              <a:t> target, NGS alignment ]</a:t>
            </a:r>
            <a:endParaRPr lang="en-NZ" sz="1200" i="1" dirty="0"/>
          </a:p>
        </p:txBody>
      </p:sp>
      <p:sp>
        <p:nvSpPr>
          <p:cNvPr id="42" name="Oval 1490"/>
          <p:cNvSpPr>
            <a:spLocks noChangeArrowheads="1"/>
          </p:cNvSpPr>
          <p:nvPr/>
        </p:nvSpPr>
        <p:spPr bwMode="auto">
          <a:xfrm>
            <a:off x="7439765" y="1706970"/>
            <a:ext cx="555097" cy="57572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NZ"/>
          </a:p>
        </p:txBody>
      </p:sp>
      <p:cxnSp>
        <p:nvCxnSpPr>
          <p:cNvPr id="52" name="Straight Connector 51"/>
          <p:cNvCxnSpPr>
            <a:stCxn id="51" idx="7"/>
            <a:endCxn id="42" idx="3"/>
          </p:cNvCxnSpPr>
          <p:nvPr/>
        </p:nvCxnSpPr>
        <p:spPr>
          <a:xfrm rot="5400000" flipH="1" flipV="1">
            <a:off x="6948825" y="2229495"/>
            <a:ext cx="603342" cy="54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494"/>
          <p:cNvSpPr txBox="1">
            <a:spLocks noChangeArrowheads="1"/>
          </p:cNvSpPr>
          <p:nvPr/>
        </p:nvSpPr>
        <p:spPr bwMode="auto">
          <a:xfrm>
            <a:off x="6928767" y="1243617"/>
            <a:ext cx="1462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b="1" i="1" dirty="0" smtClean="0"/>
              <a:t>genes</a:t>
            </a:r>
            <a:endParaRPr lang="en-NZ" sz="1600" b="1" i="1" dirty="0"/>
          </a:p>
        </p:txBody>
      </p:sp>
      <p:sp>
        <p:nvSpPr>
          <p:cNvPr id="61" name="Text Box 1494"/>
          <p:cNvSpPr txBox="1">
            <a:spLocks noChangeArrowheads="1"/>
          </p:cNvSpPr>
          <p:nvPr/>
        </p:nvSpPr>
        <p:spPr bwMode="auto">
          <a:xfrm>
            <a:off x="6794779" y="2412016"/>
            <a:ext cx="1462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2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400" i="1" dirty="0" smtClean="0"/>
              <a:t>Gene product</a:t>
            </a:r>
            <a:endParaRPr lang="en-NZ" sz="1400" i="1" dirty="0"/>
          </a:p>
        </p:txBody>
      </p:sp>
      <p:cxnSp>
        <p:nvCxnSpPr>
          <p:cNvPr id="59" name="Straight Arrow Connector 58"/>
          <p:cNvCxnSpPr/>
          <p:nvPr/>
        </p:nvCxnSpPr>
        <p:spPr>
          <a:xfrm rot="10800000" flipV="1">
            <a:off x="3589361" y="2101755"/>
            <a:ext cx="1241946" cy="327546"/>
          </a:xfrm>
          <a:prstGeom prst="straightConnector1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261816" y="2702257"/>
            <a:ext cx="382137" cy="163773"/>
          </a:xfrm>
          <a:prstGeom prst="straightConnector1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643952" y="2579427"/>
            <a:ext cx="1296538" cy="313898"/>
          </a:xfrm>
          <a:prstGeom prst="straightConnector1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73003" y="2511188"/>
            <a:ext cx="709684" cy="27296"/>
          </a:xfrm>
          <a:prstGeom prst="straightConnector1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687403" y="1937982"/>
            <a:ext cx="586854" cy="464024"/>
          </a:xfrm>
          <a:prstGeom prst="straightConnector1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p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652576" y="841010"/>
            <a:ext cx="7737475" cy="3957335"/>
          </a:xfrm>
        </p:spPr>
      </p:pic>
      <p:pic>
        <p:nvPicPr>
          <p:cNvPr id="8" name="Picture 7" descr="sp2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1702" y="1027796"/>
            <a:ext cx="9144000" cy="2815919"/>
          </a:xfrm>
          <a:prstGeom prst="rect">
            <a:avLst/>
          </a:prstGeom>
        </p:spPr>
      </p:pic>
      <p:pic>
        <p:nvPicPr>
          <p:cNvPr id="9" name="Picture 8" descr="sp3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5627" y="1375250"/>
            <a:ext cx="9144000" cy="2369233"/>
          </a:xfrm>
          <a:prstGeom prst="rect">
            <a:avLst/>
          </a:prstGeom>
        </p:spPr>
      </p:pic>
      <p:pic>
        <p:nvPicPr>
          <p:cNvPr id="10" name="Picture 9" descr="sp4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7976" y="1596467"/>
            <a:ext cx="9144000" cy="2415688"/>
          </a:xfrm>
          <a:prstGeom prst="rect">
            <a:avLst/>
          </a:prstGeom>
        </p:spPr>
      </p:pic>
      <p:pic>
        <p:nvPicPr>
          <p:cNvPr id="12" name="Picture 11" descr="sp5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3576" y="1729946"/>
            <a:ext cx="9144000" cy="5128054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20427" y="98476"/>
            <a:ext cx="6754582" cy="715992"/>
          </a:xfrm>
        </p:spPr>
        <p:txBody>
          <a:bodyPr/>
          <a:lstStyle/>
          <a:p>
            <a:r>
              <a:rPr lang="en-NZ" cap="none" dirty="0" smtClean="0"/>
              <a:t>Object Roles and Schema Paths in BRDF  </a:t>
            </a:r>
            <a:endParaRPr lang="en-NZ" cap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Research_White">
  <a:themeElements>
    <a:clrScheme name="white">
      <a:dk1>
        <a:srgbClr val="000000"/>
      </a:dk1>
      <a:lt1>
        <a:srgbClr val="FFFFFF"/>
      </a:lt1>
      <a:dk2>
        <a:srgbClr val="5F5F00"/>
      </a:dk2>
      <a:lt2>
        <a:srgbClr val="66CC00"/>
      </a:lt2>
      <a:accent1>
        <a:srgbClr val="7F7F00"/>
      </a:accent1>
      <a:accent2>
        <a:srgbClr val="0042C7"/>
      </a:accent2>
      <a:accent3>
        <a:srgbClr val="FF0000"/>
      </a:accent3>
      <a:accent4>
        <a:srgbClr val="74EB00"/>
      </a:accent4>
      <a:accent5>
        <a:srgbClr val="3A5E93"/>
      </a:accent5>
      <a:accent6>
        <a:srgbClr val="5CB900"/>
      </a:accent6>
      <a:hlink>
        <a:srgbClr val="FF0C0C"/>
      </a:hlink>
      <a:folHlink>
        <a:srgbClr val="00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/>
        </a:solidFill>
      </a:spPr>
      <a:bodyPr wrap="square" rtlCol="0">
        <a:spAutoFit/>
      </a:bodyPr>
      <a:lstStyle>
        <a:defPPr>
          <a:defRPr b="1" 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9B2D15EAD044085A1E9A37738540D" ma:contentTypeVersion="3" ma:contentTypeDescription="Create a new document." ma:contentTypeScope="" ma:versionID="4687a7670a2b7209f85e32a5e7085ba0">
  <xsd:schema xmlns:xsd="http://www.w3.org/2001/XMLSchema" xmlns:p="http://schemas.microsoft.com/office/2006/metadata/properties" xmlns:ns2="97a7bb59-9db0-4aa8-8ca3-615041273386" targetNamespace="http://schemas.microsoft.com/office/2006/metadata/properties" ma:root="true" ma:fieldsID="fd5988e010eed579f76cf47eb34ec15a" ns2:_="">
    <xsd:import namespace="97a7bb59-9db0-4aa8-8ca3-615041273386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Published" minOccurs="0"/>
                <xsd:element ref="ns2:Publication_x0020_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7a7bb59-9db0-4aa8-8ca3-615041273386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  <xsd:element name="Published" ma:index="9" nillable="true" ma:displayName="Published" ma:internalName="Published">
      <xsd:simpleType>
        <xsd:restriction base="dms:Boolean"/>
      </xsd:simpleType>
    </xsd:element>
    <xsd:element name="Publication_x0020_Date" ma:index="10" nillable="true" ma:displayName="Publication Date" ma:format="DateOnly" ma:internalName="Publication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ed xmlns="97a7bb59-9db0-4aa8-8ca3-615041273386" xsi:nil="true"/>
    <Description0 xmlns="97a7bb59-9db0-4aa8-8ca3-615041273386" xsi:nil="true"/>
    <Publication_x0020_Date xmlns="97a7bb59-9db0-4aa8-8ca3-615041273386" xsi:nil="true"/>
  </documentManagement>
</p:properties>
</file>

<file path=customXml/itemProps1.xml><?xml version="1.0" encoding="utf-8"?>
<ds:datastoreItem xmlns:ds="http://schemas.openxmlformats.org/officeDocument/2006/customXml" ds:itemID="{A188DD03-B853-49DD-B3B9-9C45B624B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a7bb59-9db0-4aa8-8ca3-61504127338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B43B2FA-C0AA-4D83-B4C5-3339C37B9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3D49D7-ED17-49CB-B835-09DC63611C97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7a7bb59-9db0-4aa8-8ca3-6150412733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AgResearch_White</Template>
  <TotalTime>940</TotalTime>
  <Words>246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AgResearch_White</vt:lpstr>
      <vt:lpstr>BRDF Database Framework</vt:lpstr>
      <vt:lpstr>Modelling :  World --&gt;  Conceptual   --&gt;   Logical   --&gt;   System</vt:lpstr>
      <vt:lpstr>Object Role Modeling http://www.orm.net/</vt:lpstr>
      <vt:lpstr>Schema Paths (in a simplified ORM diagram) </vt:lpstr>
      <vt:lpstr>Object Roles and Schema Paths in BRDF  </vt:lpstr>
    </vt:vector>
  </TitlesOfParts>
  <Company>AgResearch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mccullocha</dc:creator>
  <cp:lastModifiedBy>McCulloch, Alan</cp:lastModifiedBy>
  <cp:revision>112</cp:revision>
  <cp:lastPrinted>2010-01-19T20:05:21Z</cp:lastPrinted>
  <dcterms:created xsi:type="dcterms:W3CDTF">2010-12-09T01:05:43Z</dcterms:created>
  <dcterms:modified xsi:type="dcterms:W3CDTF">2018-06-07T02:15:46Z</dcterms:modified>
</cp:coreProperties>
</file>