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Fira Sans SemiBold" panose="020B06030500000200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OJ/4R6y9+hsljwZb+CLm775A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DD5"/>
    <a:srgbClr val="38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3197881" y="1097975"/>
            <a:ext cx="5484547" cy="3866517"/>
            <a:chOff x="2523825" y="1354400"/>
            <a:chExt cx="4476450" cy="3155825"/>
          </a:xfrm>
        </p:grpSpPr>
        <p:sp>
          <p:nvSpPr>
            <p:cNvPr id="55" name="Google Shape;55;p1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 strike="noStrike" cap="none" dirty="0">
                <a:solidFill>
                  <a:srgbClr val="0000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INFORME DE TESTING</a:t>
            </a:r>
            <a:endParaRPr sz="3800" dirty="0">
              <a:solidFill>
                <a:srgbClr val="6D9EEB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500" dirty="0">
                <a:solidFill>
                  <a:srgbClr val="6D9EEB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(Ciclo 1)</a:t>
            </a:r>
            <a:endParaRPr sz="3500" dirty="0">
              <a:solidFill>
                <a:srgbClr val="6D9EEB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457199" y="2625274"/>
            <a:ext cx="25632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Plataforma de videojuegos </a:t>
            </a: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NextWiiuBox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425188" y="404812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6B26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Integrantes:</a:t>
            </a:r>
            <a:endParaRPr>
              <a:solidFill>
                <a:srgbClr val="F6B26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Benjamin Paredes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Sebastián </a:t>
            </a:r>
            <a:r>
              <a:rPr lang="en" sz="15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González</a:t>
            </a:r>
            <a:endParaRPr sz="1500" b="0" i="0" u="none" strike="noStrike" cap="none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509100" y="4616875"/>
            <a:ext cx="1676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CSY4111- 00</a:t>
            </a:r>
            <a:r>
              <a:rPr lang="en" sz="1500">
                <a:solidFill>
                  <a:srgbClr val="6D9EEB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7D</a:t>
            </a:r>
            <a:endParaRPr>
              <a:solidFill>
                <a:srgbClr val="6D9EEB"/>
              </a:solidFill>
              <a:highlight>
                <a:srgbClr val="FFFFFF"/>
              </a:highlight>
            </a:endParaRPr>
          </a:p>
        </p:txBody>
      </p:sp>
      <p:cxnSp>
        <p:nvCxnSpPr>
          <p:cNvPr id="168" name="Google Shape;168;p1"/>
          <p:cNvCxnSpPr/>
          <p:nvPr/>
        </p:nvCxnSpPr>
        <p:spPr>
          <a:xfrm rot="10800000" flipH="1">
            <a:off x="140425" y="3396900"/>
            <a:ext cx="282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Resumen </a:t>
            </a:r>
            <a:r>
              <a:rPr lang="en" sz="30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ejecutivo</a:t>
            </a:r>
            <a:endParaRPr sz="30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 solicita el software</a:t>
            </a:r>
            <a:endParaRPr sz="1700" b="0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5330937" y="1486648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La plataforma de videojuegos es desarrollada por estudiantes de 2do semestre 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5632926" y="2495180"/>
            <a:ext cx="272885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 planifica un proceso de pruebas</a:t>
            </a:r>
            <a:endParaRPr sz="1700" b="0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5655441" y="2877355"/>
            <a:ext cx="308749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 el fin de mejorar la calidad del software y organizar el proceso de testing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 ejecutan las pruebas</a:t>
            </a:r>
            <a:endParaRPr sz="1700" b="0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Al ejecutar las pruebas se registran todos los defectos del software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0" name="Google Shape;180;p2"/>
          <p:cNvGrpSpPr/>
          <p:nvPr/>
        </p:nvGrpSpPr>
        <p:grpSpPr>
          <a:xfrm>
            <a:off x="457175" y="1025829"/>
            <a:ext cx="8238506" cy="3691294"/>
            <a:chOff x="713150" y="1387900"/>
            <a:chExt cx="6337800" cy="2839675"/>
          </a:xfrm>
        </p:grpSpPr>
        <p:sp>
          <p:nvSpPr>
            <p:cNvPr id="277" name="Google Shape;277;p2"/>
            <p:cNvSpPr/>
            <p:nvPr/>
          </p:nvSpPr>
          <p:spPr>
            <a:xfrm>
              <a:off x="1384500" y="223812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560850" y="2534850"/>
              <a:ext cx="490100" cy="688025"/>
            </a:xfrm>
            <a:custGeom>
              <a:avLst/>
              <a:gdLst/>
              <a:ahLst/>
              <a:cxnLst/>
              <a:rect l="l" t="t" r="r" b="b"/>
              <a:pathLst>
                <a:path w="19604" h="27521" extrusionOk="0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437325" y="35387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53675" y="3636925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190401" y="2636187"/>
              <a:ext cx="485375" cy="485350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042350" y="3825375"/>
              <a:ext cx="200350" cy="200325"/>
            </a:xfrm>
            <a:custGeom>
              <a:avLst/>
              <a:gdLst/>
              <a:ahLst/>
              <a:cxnLst/>
              <a:rect l="l" t="t" r="r" b="b"/>
              <a:pathLst>
                <a:path w="8014" h="8013" extrusionOk="0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000" y="3899001"/>
              <a:ext cx="52275" cy="5227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cubicBezTo>
                    <a:pt x="0" y="1648"/>
                    <a:pt x="475" y="2091"/>
                    <a:pt x="1045" y="2091"/>
                  </a:cubicBezTo>
                  <a:cubicBezTo>
                    <a:pt x="1647" y="2091"/>
                    <a:pt x="2090" y="1648"/>
                    <a:pt x="2090" y="1046"/>
                  </a:cubicBezTo>
                  <a:cubicBezTo>
                    <a:pt x="2090" y="476"/>
                    <a:pt x="1647" y="1"/>
                    <a:pt x="10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209425" y="374225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3550" y="380637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368450" y="15301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304154" y="2705774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346904" y="2717350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"/>
          <p:cNvGrpSpPr/>
          <p:nvPr/>
        </p:nvGrpSpPr>
        <p:grpSpPr>
          <a:xfrm>
            <a:off x="2830657" y="1324001"/>
            <a:ext cx="3496980" cy="3129162"/>
            <a:chOff x="2205550" y="1416550"/>
            <a:chExt cx="3190675" cy="2855075"/>
          </a:xfrm>
        </p:grpSpPr>
        <p:sp>
          <p:nvSpPr>
            <p:cNvPr id="283" name="Google Shape;283;p3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4475450" y="2336045"/>
              <a:ext cx="397987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3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01. </a:t>
            </a:r>
            <a:r>
              <a:rPr lang="en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Planificación</a:t>
            </a:r>
            <a:r>
              <a:rPr lang="en" sz="1500" b="0" i="0" u="none" strike="noStrike" cap="none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 las pruebas</a:t>
            </a:r>
            <a:endParaRPr sz="1500" b="0" i="0" u="none" strike="noStrike" cap="none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2" name="Google Shape;302;p3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02. Diseño de casos de prueba</a:t>
            </a:r>
            <a:endParaRPr sz="1500" b="0" i="0" u="none" strike="noStrike" cap="none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A5A5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03. </a:t>
            </a:r>
            <a:r>
              <a:rPr lang="en" sz="1500" dirty="0">
                <a:solidFill>
                  <a:srgbClr val="A5A5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Implementación</a:t>
            </a:r>
            <a:r>
              <a:rPr lang="en" sz="1500" b="0" i="0" u="none" strike="noStrike" cap="none" dirty="0">
                <a:solidFill>
                  <a:srgbClr val="A5A5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del ambiente de pruebas</a:t>
            </a:r>
            <a:endParaRPr sz="1500" b="0" i="0" u="none" strike="noStrike" cap="none" dirty="0">
              <a:solidFill>
                <a:srgbClr val="A5A5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Tareas realizadas por el equipo de QA</a:t>
            </a:r>
            <a:endParaRPr sz="2800" b="0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5" name="Google Shape;305;p3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04. Ejecución de pruebas</a:t>
            </a:r>
            <a:endParaRPr sz="1500" b="0" i="0" u="none" strike="noStrike" cap="none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6" name="Google Shape;306;p3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05. Registro de defectos</a:t>
            </a:r>
            <a:endParaRPr sz="1500" b="0" i="0" u="none" strike="noStrike" cap="none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06. Entrega del informe final a desarrollo</a:t>
            </a:r>
            <a:endParaRPr sz="1500" b="0" i="0" u="none" strike="noStrike" cap="none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8" name="Google Shape;308;p3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3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3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3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3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14" name="Google Shape;314;p3"/>
          <p:cNvGrpSpPr/>
          <p:nvPr/>
        </p:nvGrpSpPr>
        <p:grpSpPr>
          <a:xfrm>
            <a:off x="3864103" y="2374923"/>
            <a:ext cx="1438584" cy="1491392"/>
            <a:chOff x="2820853" y="1403508"/>
            <a:chExt cx="3502263" cy="2951424"/>
          </a:xfrm>
        </p:grpSpPr>
        <p:sp>
          <p:nvSpPr>
            <p:cNvPr id="315" name="Google Shape;315;p3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3"/>
          <p:cNvSpPr/>
          <p:nvPr/>
        </p:nvSpPr>
        <p:spPr>
          <a:xfrm>
            <a:off x="4382156" y="2823481"/>
            <a:ext cx="260435" cy="260402"/>
          </a:xfrm>
          <a:custGeom>
            <a:avLst/>
            <a:gdLst/>
            <a:ahLst/>
            <a:cxnLst/>
            <a:rect l="l" t="t" r="r" b="b"/>
            <a:pathLst>
              <a:path w="8014" h="8013" extrusionOk="0">
                <a:moveTo>
                  <a:pt x="3991" y="2312"/>
                </a:moveTo>
                <a:cubicBezTo>
                  <a:pt x="4941" y="2312"/>
                  <a:pt x="5670" y="3072"/>
                  <a:pt x="5670" y="3991"/>
                </a:cubicBezTo>
                <a:cubicBezTo>
                  <a:pt x="5670" y="4941"/>
                  <a:pt x="4941" y="5669"/>
                  <a:pt x="3991" y="5669"/>
                </a:cubicBezTo>
                <a:cubicBezTo>
                  <a:pt x="3073" y="5669"/>
                  <a:pt x="2313" y="4909"/>
                  <a:pt x="2313" y="3991"/>
                </a:cubicBezTo>
                <a:cubicBezTo>
                  <a:pt x="2313" y="3072"/>
                  <a:pt x="3073" y="2312"/>
                  <a:pt x="3991" y="2312"/>
                </a:cubicBezTo>
                <a:close/>
                <a:moveTo>
                  <a:pt x="3769" y="1"/>
                </a:moveTo>
                <a:cubicBezTo>
                  <a:pt x="3579" y="1"/>
                  <a:pt x="3453" y="127"/>
                  <a:pt x="3453" y="317"/>
                </a:cubicBezTo>
                <a:lnTo>
                  <a:pt x="3453" y="1489"/>
                </a:lnTo>
                <a:cubicBezTo>
                  <a:pt x="3136" y="1584"/>
                  <a:pt x="2883" y="1679"/>
                  <a:pt x="2629" y="1837"/>
                </a:cubicBezTo>
                <a:lnTo>
                  <a:pt x="1806" y="1014"/>
                </a:lnTo>
                <a:cubicBezTo>
                  <a:pt x="1743" y="951"/>
                  <a:pt x="1656" y="919"/>
                  <a:pt x="1568" y="919"/>
                </a:cubicBezTo>
                <a:cubicBezTo>
                  <a:pt x="1481" y="919"/>
                  <a:pt x="1394" y="951"/>
                  <a:pt x="1331" y="1014"/>
                </a:cubicBezTo>
                <a:lnTo>
                  <a:pt x="1014" y="1331"/>
                </a:lnTo>
                <a:cubicBezTo>
                  <a:pt x="888" y="1457"/>
                  <a:pt x="888" y="1679"/>
                  <a:pt x="1014" y="1806"/>
                </a:cubicBezTo>
                <a:lnTo>
                  <a:pt x="1838" y="2629"/>
                </a:lnTo>
                <a:cubicBezTo>
                  <a:pt x="1679" y="2882"/>
                  <a:pt x="1584" y="3136"/>
                  <a:pt x="1489" y="3452"/>
                </a:cubicBezTo>
                <a:lnTo>
                  <a:pt x="318" y="3452"/>
                </a:lnTo>
                <a:cubicBezTo>
                  <a:pt x="128" y="3452"/>
                  <a:pt x="1" y="3579"/>
                  <a:pt x="1" y="3769"/>
                </a:cubicBezTo>
                <a:lnTo>
                  <a:pt x="1" y="4244"/>
                </a:lnTo>
                <a:cubicBezTo>
                  <a:pt x="1" y="4403"/>
                  <a:pt x="128" y="4561"/>
                  <a:pt x="318" y="4561"/>
                </a:cubicBezTo>
                <a:lnTo>
                  <a:pt x="1489" y="4561"/>
                </a:lnTo>
                <a:cubicBezTo>
                  <a:pt x="1553" y="4846"/>
                  <a:pt x="1679" y="5131"/>
                  <a:pt x="1838" y="5353"/>
                </a:cubicBezTo>
                <a:lnTo>
                  <a:pt x="1014" y="6208"/>
                </a:lnTo>
                <a:cubicBezTo>
                  <a:pt x="888" y="6334"/>
                  <a:pt x="888" y="6524"/>
                  <a:pt x="1014" y="6651"/>
                </a:cubicBezTo>
                <a:lnTo>
                  <a:pt x="1331" y="6999"/>
                </a:lnTo>
                <a:cubicBezTo>
                  <a:pt x="1394" y="7063"/>
                  <a:pt x="1481" y="7094"/>
                  <a:pt x="1568" y="7094"/>
                </a:cubicBezTo>
                <a:cubicBezTo>
                  <a:pt x="1656" y="7094"/>
                  <a:pt x="1743" y="7063"/>
                  <a:pt x="1806" y="6999"/>
                </a:cubicBezTo>
                <a:lnTo>
                  <a:pt x="2629" y="6144"/>
                </a:lnTo>
                <a:cubicBezTo>
                  <a:pt x="2883" y="6303"/>
                  <a:pt x="3136" y="6429"/>
                  <a:pt x="3453" y="6493"/>
                </a:cubicBezTo>
                <a:lnTo>
                  <a:pt x="3453" y="7664"/>
                </a:lnTo>
                <a:cubicBezTo>
                  <a:pt x="3453" y="7854"/>
                  <a:pt x="3579" y="8013"/>
                  <a:pt x="3769" y="8013"/>
                </a:cubicBezTo>
                <a:lnTo>
                  <a:pt x="4245" y="8013"/>
                </a:lnTo>
                <a:cubicBezTo>
                  <a:pt x="4403" y="8013"/>
                  <a:pt x="4561" y="7854"/>
                  <a:pt x="4561" y="7664"/>
                </a:cubicBezTo>
                <a:lnTo>
                  <a:pt x="4561" y="6493"/>
                </a:lnTo>
                <a:cubicBezTo>
                  <a:pt x="4846" y="6429"/>
                  <a:pt x="5131" y="6303"/>
                  <a:pt x="5385" y="6144"/>
                </a:cubicBezTo>
                <a:lnTo>
                  <a:pt x="6208" y="6999"/>
                </a:lnTo>
                <a:cubicBezTo>
                  <a:pt x="6271" y="7063"/>
                  <a:pt x="6351" y="7094"/>
                  <a:pt x="6430" y="7094"/>
                </a:cubicBezTo>
                <a:cubicBezTo>
                  <a:pt x="6509" y="7094"/>
                  <a:pt x="6588" y="7063"/>
                  <a:pt x="6651" y="6999"/>
                </a:cubicBezTo>
                <a:lnTo>
                  <a:pt x="7000" y="6651"/>
                </a:lnTo>
                <a:cubicBezTo>
                  <a:pt x="7126" y="6524"/>
                  <a:pt x="7126" y="6334"/>
                  <a:pt x="7000" y="6208"/>
                </a:cubicBezTo>
                <a:lnTo>
                  <a:pt x="6176" y="5353"/>
                </a:lnTo>
                <a:cubicBezTo>
                  <a:pt x="6303" y="5131"/>
                  <a:pt x="6430" y="4846"/>
                  <a:pt x="6493" y="4561"/>
                </a:cubicBezTo>
                <a:lnTo>
                  <a:pt x="7696" y="4561"/>
                </a:lnTo>
                <a:cubicBezTo>
                  <a:pt x="7855" y="4561"/>
                  <a:pt x="8013" y="4403"/>
                  <a:pt x="8013" y="4244"/>
                </a:cubicBezTo>
                <a:lnTo>
                  <a:pt x="8013" y="3769"/>
                </a:lnTo>
                <a:cubicBezTo>
                  <a:pt x="8013" y="3579"/>
                  <a:pt x="7855" y="3452"/>
                  <a:pt x="7696" y="3452"/>
                </a:cubicBezTo>
                <a:lnTo>
                  <a:pt x="6493" y="3452"/>
                </a:lnTo>
                <a:cubicBezTo>
                  <a:pt x="6430" y="3136"/>
                  <a:pt x="6335" y="2882"/>
                  <a:pt x="6176" y="2629"/>
                </a:cubicBezTo>
                <a:lnTo>
                  <a:pt x="7000" y="1806"/>
                </a:lnTo>
                <a:cubicBezTo>
                  <a:pt x="7126" y="1679"/>
                  <a:pt x="7126" y="1457"/>
                  <a:pt x="7000" y="1331"/>
                </a:cubicBezTo>
                <a:lnTo>
                  <a:pt x="6651" y="1014"/>
                </a:lnTo>
                <a:cubicBezTo>
                  <a:pt x="6588" y="951"/>
                  <a:pt x="6509" y="919"/>
                  <a:pt x="6430" y="919"/>
                </a:cubicBezTo>
                <a:cubicBezTo>
                  <a:pt x="6351" y="919"/>
                  <a:pt x="6271" y="951"/>
                  <a:pt x="6208" y="1014"/>
                </a:cubicBezTo>
                <a:lnTo>
                  <a:pt x="5385" y="1837"/>
                </a:lnTo>
                <a:cubicBezTo>
                  <a:pt x="5131" y="1679"/>
                  <a:pt x="4846" y="1584"/>
                  <a:pt x="4561" y="1489"/>
                </a:cubicBezTo>
                <a:lnTo>
                  <a:pt x="4561" y="317"/>
                </a:lnTo>
                <a:cubicBezTo>
                  <a:pt x="4561" y="127"/>
                  <a:pt x="4403" y="1"/>
                  <a:pt x="4245" y="1"/>
                </a:cubicBez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"/>
          <p:cNvSpPr/>
          <p:nvPr/>
        </p:nvSpPr>
        <p:spPr>
          <a:xfrm>
            <a:off x="4477894" y="2919188"/>
            <a:ext cx="67952" cy="67952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48"/>
                  <a:pt x="475" y="2091"/>
                  <a:pt x="1045" y="2091"/>
                </a:cubicBezTo>
                <a:cubicBezTo>
                  <a:pt x="1647" y="2091"/>
                  <a:pt x="2090" y="1648"/>
                  <a:pt x="2090" y="1046"/>
                </a:cubicBezTo>
                <a:cubicBezTo>
                  <a:pt x="2090" y="476"/>
                  <a:pt x="1647" y="1"/>
                  <a:pt x="1045" y="1"/>
                </a:cubicBez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4599337" y="2715427"/>
            <a:ext cx="216141" cy="216141"/>
          </a:xfrm>
          <a:custGeom>
            <a:avLst/>
            <a:gdLst/>
            <a:ahLst/>
            <a:cxnLst/>
            <a:rect l="l" t="t" r="r" b="b"/>
            <a:pathLst>
              <a:path w="6651" h="6651" extrusionOk="0">
                <a:moveTo>
                  <a:pt x="3325" y="1932"/>
                </a:moveTo>
                <a:cubicBezTo>
                  <a:pt x="4085" y="1932"/>
                  <a:pt x="4719" y="2566"/>
                  <a:pt x="4719" y="3326"/>
                </a:cubicBezTo>
                <a:cubicBezTo>
                  <a:pt x="4719" y="4117"/>
                  <a:pt x="4085" y="4719"/>
                  <a:pt x="3325" y="4719"/>
                </a:cubicBezTo>
                <a:cubicBezTo>
                  <a:pt x="2534" y="4719"/>
                  <a:pt x="1932" y="4117"/>
                  <a:pt x="1932" y="3326"/>
                </a:cubicBezTo>
                <a:cubicBezTo>
                  <a:pt x="1932" y="2566"/>
                  <a:pt x="2534" y="1932"/>
                  <a:pt x="3325" y="1932"/>
                </a:cubicBezTo>
                <a:close/>
                <a:moveTo>
                  <a:pt x="3104" y="0"/>
                </a:moveTo>
                <a:cubicBezTo>
                  <a:pt x="2977" y="0"/>
                  <a:pt x="2850" y="127"/>
                  <a:pt x="2850" y="254"/>
                </a:cubicBezTo>
                <a:lnTo>
                  <a:pt x="2850" y="1267"/>
                </a:lnTo>
                <a:cubicBezTo>
                  <a:pt x="2597" y="1299"/>
                  <a:pt x="2375" y="1394"/>
                  <a:pt x="2185" y="1520"/>
                </a:cubicBezTo>
                <a:lnTo>
                  <a:pt x="1488" y="824"/>
                </a:lnTo>
                <a:cubicBezTo>
                  <a:pt x="1441" y="776"/>
                  <a:pt x="1370" y="752"/>
                  <a:pt x="1298" y="752"/>
                </a:cubicBezTo>
                <a:cubicBezTo>
                  <a:pt x="1227" y="752"/>
                  <a:pt x="1156" y="776"/>
                  <a:pt x="1108" y="824"/>
                </a:cubicBezTo>
                <a:lnTo>
                  <a:pt x="823" y="1109"/>
                </a:lnTo>
                <a:cubicBezTo>
                  <a:pt x="728" y="1235"/>
                  <a:pt x="728" y="1394"/>
                  <a:pt x="823" y="1489"/>
                </a:cubicBezTo>
                <a:lnTo>
                  <a:pt x="1520" y="2185"/>
                </a:lnTo>
                <a:cubicBezTo>
                  <a:pt x="1393" y="2407"/>
                  <a:pt x="1298" y="2629"/>
                  <a:pt x="1235" y="2851"/>
                </a:cubicBezTo>
                <a:lnTo>
                  <a:pt x="253" y="2851"/>
                </a:lnTo>
                <a:cubicBezTo>
                  <a:pt x="95" y="2851"/>
                  <a:pt x="0" y="2977"/>
                  <a:pt x="0" y="3136"/>
                </a:cubicBezTo>
                <a:lnTo>
                  <a:pt x="0" y="3516"/>
                </a:lnTo>
                <a:cubicBezTo>
                  <a:pt x="0" y="3674"/>
                  <a:pt x="95" y="3801"/>
                  <a:pt x="253" y="3801"/>
                </a:cubicBezTo>
                <a:lnTo>
                  <a:pt x="1235" y="3801"/>
                </a:lnTo>
                <a:cubicBezTo>
                  <a:pt x="1298" y="4022"/>
                  <a:pt x="1393" y="4244"/>
                  <a:pt x="1520" y="4466"/>
                </a:cubicBezTo>
                <a:lnTo>
                  <a:pt x="823" y="5162"/>
                </a:lnTo>
                <a:cubicBezTo>
                  <a:pt x="728" y="5257"/>
                  <a:pt x="728" y="5447"/>
                  <a:pt x="823" y="5542"/>
                </a:cubicBezTo>
                <a:lnTo>
                  <a:pt x="1108" y="5827"/>
                </a:lnTo>
                <a:cubicBezTo>
                  <a:pt x="1156" y="5875"/>
                  <a:pt x="1227" y="5899"/>
                  <a:pt x="1298" y="5899"/>
                </a:cubicBezTo>
                <a:cubicBezTo>
                  <a:pt x="1370" y="5899"/>
                  <a:pt x="1441" y="5875"/>
                  <a:pt x="1488" y="5827"/>
                </a:cubicBezTo>
                <a:lnTo>
                  <a:pt x="2185" y="5131"/>
                </a:lnTo>
                <a:cubicBezTo>
                  <a:pt x="2375" y="5257"/>
                  <a:pt x="2597" y="5352"/>
                  <a:pt x="2850" y="5416"/>
                </a:cubicBezTo>
                <a:lnTo>
                  <a:pt x="2850" y="6397"/>
                </a:lnTo>
                <a:cubicBezTo>
                  <a:pt x="2850" y="6524"/>
                  <a:pt x="2977" y="6651"/>
                  <a:pt x="3104" y="6651"/>
                </a:cubicBezTo>
                <a:lnTo>
                  <a:pt x="3515" y="6651"/>
                </a:lnTo>
                <a:cubicBezTo>
                  <a:pt x="3674" y="6651"/>
                  <a:pt x="3769" y="6524"/>
                  <a:pt x="3769" y="6397"/>
                </a:cubicBezTo>
                <a:lnTo>
                  <a:pt x="3769" y="5416"/>
                </a:lnTo>
                <a:cubicBezTo>
                  <a:pt x="4022" y="5352"/>
                  <a:pt x="4244" y="5257"/>
                  <a:pt x="4465" y="5131"/>
                </a:cubicBezTo>
                <a:lnTo>
                  <a:pt x="5162" y="5827"/>
                </a:lnTo>
                <a:cubicBezTo>
                  <a:pt x="5210" y="5875"/>
                  <a:pt x="5273" y="5899"/>
                  <a:pt x="5340" y="5899"/>
                </a:cubicBezTo>
                <a:cubicBezTo>
                  <a:pt x="5408" y="5899"/>
                  <a:pt x="5479" y="5875"/>
                  <a:pt x="5542" y="5827"/>
                </a:cubicBezTo>
                <a:lnTo>
                  <a:pt x="5795" y="5542"/>
                </a:lnTo>
                <a:cubicBezTo>
                  <a:pt x="5922" y="5447"/>
                  <a:pt x="5922" y="5257"/>
                  <a:pt x="5795" y="5162"/>
                </a:cubicBezTo>
                <a:lnTo>
                  <a:pt x="5099" y="4466"/>
                </a:lnTo>
                <a:cubicBezTo>
                  <a:pt x="5257" y="4244"/>
                  <a:pt x="5352" y="4022"/>
                  <a:pt x="5384" y="3801"/>
                </a:cubicBezTo>
                <a:lnTo>
                  <a:pt x="6366" y="3801"/>
                </a:lnTo>
                <a:cubicBezTo>
                  <a:pt x="6524" y="3801"/>
                  <a:pt x="6651" y="3674"/>
                  <a:pt x="6651" y="3516"/>
                </a:cubicBezTo>
                <a:lnTo>
                  <a:pt x="6651" y="3136"/>
                </a:lnTo>
                <a:cubicBezTo>
                  <a:pt x="6651" y="2977"/>
                  <a:pt x="6524" y="2851"/>
                  <a:pt x="6366" y="2851"/>
                </a:cubicBezTo>
                <a:lnTo>
                  <a:pt x="5384" y="2851"/>
                </a:lnTo>
                <a:cubicBezTo>
                  <a:pt x="5352" y="2629"/>
                  <a:pt x="5257" y="2407"/>
                  <a:pt x="5099" y="2185"/>
                </a:cubicBezTo>
                <a:lnTo>
                  <a:pt x="5795" y="1489"/>
                </a:lnTo>
                <a:cubicBezTo>
                  <a:pt x="5922" y="1394"/>
                  <a:pt x="5922" y="1235"/>
                  <a:pt x="5795" y="1109"/>
                </a:cubicBezTo>
                <a:lnTo>
                  <a:pt x="5542" y="824"/>
                </a:lnTo>
                <a:cubicBezTo>
                  <a:pt x="5479" y="776"/>
                  <a:pt x="5408" y="752"/>
                  <a:pt x="5340" y="752"/>
                </a:cubicBezTo>
                <a:cubicBezTo>
                  <a:pt x="5273" y="752"/>
                  <a:pt x="5210" y="776"/>
                  <a:pt x="5162" y="824"/>
                </a:cubicBezTo>
                <a:lnTo>
                  <a:pt x="4465" y="1520"/>
                </a:lnTo>
                <a:cubicBezTo>
                  <a:pt x="4244" y="1394"/>
                  <a:pt x="4022" y="1299"/>
                  <a:pt x="3769" y="1267"/>
                </a:cubicBezTo>
                <a:lnTo>
                  <a:pt x="3769" y="254"/>
                </a:lnTo>
                <a:cubicBezTo>
                  <a:pt x="3769" y="127"/>
                  <a:pt x="3674" y="0"/>
                  <a:pt x="3515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4682693" y="2798783"/>
            <a:ext cx="49429" cy="49429"/>
          </a:xfrm>
          <a:custGeom>
            <a:avLst/>
            <a:gdLst/>
            <a:ahLst/>
            <a:cxnLst/>
            <a:rect l="l" t="t" r="r" b="b"/>
            <a:pathLst>
              <a:path w="1521" h="1521" extrusionOk="0">
                <a:moveTo>
                  <a:pt x="760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204"/>
                  <a:pt x="317" y="1521"/>
                  <a:pt x="760" y="1521"/>
                </a:cubicBezTo>
                <a:cubicBezTo>
                  <a:pt x="1172" y="1521"/>
                  <a:pt x="1520" y="1172"/>
                  <a:pt x="1520" y="761"/>
                </a:cubicBezTo>
                <a:cubicBezTo>
                  <a:pt x="1520" y="349"/>
                  <a:pt x="1172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"/>
          <p:cNvGrpSpPr/>
          <p:nvPr/>
        </p:nvGrpSpPr>
        <p:grpSpPr>
          <a:xfrm>
            <a:off x="2830657" y="1324001"/>
            <a:ext cx="3024083" cy="3129162"/>
            <a:chOff x="2205550" y="1416550"/>
            <a:chExt cx="2759200" cy="2855075"/>
          </a:xfrm>
        </p:grpSpPr>
        <p:sp>
          <p:nvSpPr>
            <p:cNvPr id="415" name="Google Shape;415;p4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475450" y="2336045"/>
              <a:ext cx="397987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239613" y="3139670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4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01. </a:t>
            </a: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Recepción</a:t>
            </a:r>
            <a:r>
              <a:rPr lang="en" sz="1500" b="0" i="0" u="none" strike="noStrike" cap="none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del caso semestral</a:t>
            </a:r>
            <a:endParaRPr sz="1500" b="0" i="0" u="none" strike="noStrike" cap="none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2" name="Google Shape;432;p4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02. Primera entrega del software</a:t>
            </a:r>
            <a:endParaRPr sz="1500" b="0" i="0" u="none" strike="noStrike" cap="none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3" name="Google Shape;433;p4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475B7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03. Corrección de defectos</a:t>
            </a:r>
            <a:endParaRPr sz="1500" b="0" i="0" u="none" strike="noStrike" cap="none" dirty="0">
              <a:solidFill>
                <a:srgbClr val="475B7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4" name="Google Shape;434;p4"/>
          <p:cNvSpPr txBox="1"/>
          <p:nvPr/>
        </p:nvSpPr>
        <p:spPr>
          <a:xfrm>
            <a:off x="734812" y="449737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Responsabilidades del equipo de desarrollo</a:t>
            </a:r>
            <a:endParaRPr sz="2800" b="0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5" name="Google Shape;435;p4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04. Entrega final del software</a:t>
            </a:r>
            <a:endParaRPr sz="1500" b="0" i="0" u="none" strike="noStrike" cap="none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6" name="Google Shape;436;p4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7" name="Google Shape;437;p4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8" name="Google Shape;438;p4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9" name="Google Shape;439;p4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" name="Google Shape;440;p4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1" name="Google Shape;441;p4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3864103" y="2374923"/>
            <a:ext cx="1438584" cy="1491392"/>
            <a:chOff x="2820853" y="1403508"/>
            <a:chExt cx="3502263" cy="2951424"/>
          </a:xfrm>
        </p:grpSpPr>
        <p:sp>
          <p:nvSpPr>
            <p:cNvPr id="443" name="Google Shape;443;p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4"/>
          <p:cNvSpPr/>
          <p:nvPr/>
        </p:nvSpPr>
        <p:spPr>
          <a:xfrm>
            <a:off x="4346347" y="2862535"/>
            <a:ext cx="183382" cy="155233"/>
          </a:xfrm>
          <a:custGeom>
            <a:avLst/>
            <a:gdLst/>
            <a:ahLst/>
            <a:cxnLst/>
            <a:rect l="l" t="t" r="r" b="b"/>
            <a:pathLst>
              <a:path w="5987" h="5068" extrusionOk="0">
                <a:moveTo>
                  <a:pt x="3770" y="0"/>
                </a:moveTo>
                <a:lnTo>
                  <a:pt x="1" y="3959"/>
                </a:lnTo>
                <a:lnTo>
                  <a:pt x="539" y="5067"/>
                </a:lnTo>
                <a:lnTo>
                  <a:pt x="5986" y="4497"/>
                </a:lnTo>
                <a:lnTo>
                  <a:pt x="5448" y="3389"/>
                </a:lnTo>
                <a:lnTo>
                  <a:pt x="1711" y="3801"/>
                </a:lnTo>
                <a:lnTo>
                  <a:pt x="4308" y="1109"/>
                </a:lnTo>
                <a:lnTo>
                  <a:pt x="3770" y="0"/>
                </a:ln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475B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"/>
          <p:cNvSpPr/>
          <p:nvPr/>
        </p:nvSpPr>
        <p:spPr>
          <a:xfrm>
            <a:off x="4559777" y="2690824"/>
            <a:ext cx="71797" cy="382232"/>
          </a:xfrm>
          <a:custGeom>
            <a:avLst/>
            <a:gdLst/>
            <a:ahLst/>
            <a:cxnLst/>
            <a:rect l="l" t="t" r="r" b="b"/>
            <a:pathLst>
              <a:path w="2344" h="12479" extrusionOk="0">
                <a:moveTo>
                  <a:pt x="1330" y="1"/>
                </a:moveTo>
                <a:lnTo>
                  <a:pt x="0" y="666"/>
                </a:lnTo>
                <a:lnTo>
                  <a:pt x="982" y="12479"/>
                </a:lnTo>
                <a:lnTo>
                  <a:pt x="2344" y="11813"/>
                </a:lnTo>
                <a:lnTo>
                  <a:pt x="1330" y="1"/>
                </a:ln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475B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"/>
          <p:cNvSpPr/>
          <p:nvPr/>
        </p:nvSpPr>
        <p:spPr>
          <a:xfrm>
            <a:off x="4661622" y="2746141"/>
            <a:ext cx="183351" cy="155233"/>
          </a:xfrm>
          <a:custGeom>
            <a:avLst/>
            <a:gdLst/>
            <a:ahLst/>
            <a:cxnLst/>
            <a:rect l="l" t="t" r="r" b="b"/>
            <a:pathLst>
              <a:path w="5986" h="5068" extrusionOk="0">
                <a:moveTo>
                  <a:pt x="5416" y="0"/>
                </a:moveTo>
                <a:lnTo>
                  <a:pt x="0" y="570"/>
                </a:lnTo>
                <a:lnTo>
                  <a:pt x="539" y="1710"/>
                </a:lnTo>
                <a:lnTo>
                  <a:pt x="4276" y="1267"/>
                </a:lnTo>
                <a:lnTo>
                  <a:pt x="1647" y="3959"/>
                </a:lnTo>
                <a:lnTo>
                  <a:pt x="2217" y="5067"/>
                </a:lnTo>
                <a:lnTo>
                  <a:pt x="5986" y="1109"/>
                </a:lnTo>
                <a:lnTo>
                  <a:pt x="5416" y="0"/>
                </a:ln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475B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4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1000" y="2410794"/>
            <a:ext cx="2377418" cy="223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"/>
          <p:cNvSpPr txBox="1">
            <a:spLocks noGrp="1"/>
          </p:cNvSpPr>
          <p:nvPr>
            <p:ph type="title"/>
          </p:nvPr>
        </p:nvSpPr>
        <p:spPr>
          <a:xfrm>
            <a:off x="504825" y="457199"/>
            <a:ext cx="8134500" cy="39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Métricas de la cobertura de pruebas</a:t>
            </a:r>
            <a:endParaRPr b="1" dirty="0"/>
          </a:p>
        </p:txBody>
      </p:sp>
      <p:sp>
        <p:nvSpPr>
          <p:cNvPr id="543" name="Google Shape;543;p5"/>
          <p:cNvSpPr/>
          <p:nvPr/>
        </p:nvSpPr>
        <p:spPr>
          <a:xfrm rot="5400000">
            <a:off x="5412390" y="1226314"/>
            <a:ext cx="2986613" cy="2974212"/>
          </a:xfrm>
          <a:prstGeom prst="blockArc">
            <a:avLst>
              <a:gd name="adj1" fmla="val 21552311"/>
              <a:gd name="adj2" fmla="val 4572493"/>
              <a:gd name="adj3" fmla="val 854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"/>
          <p:cNvSpPr txBox="1"/>
          <p:nvPr/>
        </p:nvSpPr>
        <p:spPr>
          <a:xfrm>
            <a:off x="5928859" y="2238650"/>
            <a:ext cx="1970375" cy="93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Cobertura de pruebas</a:t>
            </a:r>
            <a:endParaRPr sz="2400" b="1" i="0" u="none" strike="noStrike" cap="none"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45" name="Google Shape;545;p5"/>
          <p:cNvSpPr txBox="1"/>
          <p:nvPr/>
        </p:nvSpPr>
        <p:spPr>
          <a:xfrm>
            <a:off x="1449554" y="1536155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Requerimientos Funcionales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46" name="Google Shape;546;p5"/>
          <p:cNvSpPr txBox="1"/>
          <p:nvPr/>
        </p:nvSpPr>
        <p:spPr>
          <a:xfrm>
            <a:off x="4035951" y="1587301"/>
            <a:ext cx="1105745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10,87</a:t>
            </a:r>
            <a:r>
              <a:rPr lang="en" sz="2400" b="1" i="0" u="none" strike="noStrike" cap="non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 </a:t>
            </a:r>
            <a:endParaRPr sz="2400" b="1" i="0" u="none" strike="noStrike" cap="none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7" name="Google Shape;547;p5"/>
          <p:cNvSpPr txBox="1"/>
          <p:nvPr/>
        </p:nvSpPr>
        <p:spPr>
          <a:xfrm>
            <a:off x="1467692" y="2324239"/>
            <a:ext cx="2514146" cy="25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Requerimientos no funcionales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48" name="Google Shape;548;p5"/>
          <p:cNvSpPr txBox="1"/>
          <p:nvPr/>
        </p:nvSpPr>
        <p:spPr>
          <a:xfrm>
            <a:off x="4025478" y="2338463"/>
            <a:ext cx="1105745" cy="22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58,70</a:t>
            </a:r>
            <a:r>
              <a:rPr lang="en" sz="2400" b="1" i="0" u="none" strike="noStrike" cap="non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9" name="Google Shape;549;p5"/>
          <p:cNvSpPr txBox="1"/>
          <p:nvPr/>
        </p:nvSpPr>
        <p:spPr>
          <a:xfrm>
            <a:off x="1453660" y="3046101"/>
            <a:ext cx="2670105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Requerimientos no funcionales que no se pueden testear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50" name="Google Shape;550;p5"/>
          <p:cNvSpPr txBox="1"/>
          <p:nvPr/>
        </p:nvSpPr>
        <p:spPr>
          <a:xfrm>
            <a:off x="4025478" y="309675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30,43</a:t>
            </a:r>
            <a:r>
              <a:rPr lang="en" sz="2400" b="1" i="0" u="none" strike="noStrike" cap="none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1" name="Google Shape;551;p5"/>
          <p:cNvSpPr/>
          <p:nvPr/>
        </p:nvSpPr>
        <p:spPr>
          <a:xfrm>
            <a:off x="1154934" y="1587165"/>
            <a:ext cx="256035" cy="25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"/>
          <p:cNvSpPr/>
          <p:nvPr/>
        </p:nvSpPr>
        <p:spPr>
          <a:xfrm>
            <a:off x="1158918" y="2340583"/>
            <a:ext cx="256035" cy="256036"/>
          </a:xfrm>
          <a:prstGeom prst="ellipse">
            <a:avLst/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"/>
          <p:cNvSpPr/>
          <p:nvPr/>
        </p:nvSpPr>
        <p:spPr>
          <a:xfrm>
            <a:off x="1158918" y="3185996"/>
            <a:ext cx="256035" cy="256036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5"/>
          <p:cNvGrpSpPr/>
          <p:nvPr/>
        </p:nvGrpSpPr>
        <p:grpSpPr>
          <a:xfrm>
            <a:off x="5418480" y="1218638"/>
            <a:ext cx="2981679" cy="2987177"/>
            <a:chOff x="3125399" y="1093091"/>
            <a:chExt cx="1964219" cy="1959670"/>
          </a:xfrm>
        </p:grpSpPr>
        <p:sp>
          <p:nvSpPr>
            <p:cNvPr id="555" name="Google Shape;555;p5"/>
            <p:cNvSpPr/>
            <p:nvPr/>
          </p:nvSpPr>
          <p:spPr>
            <a:xfrm rot="5400000">
              <a:off x="3125399" y="1093461"/>
              <a:ext cx="1959300" cy="1959300"/>
            </a:xfrm>
            <a:prstGeom prst="blockArc">
              <a:avLst>
                <a:gd name="adj1" fmla="val 4568095"/>
                <a:gd name="adj2" fmla="val 21573785"/>
                <a:gd name="adj3" fmla="val 84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 rot="18265737">
              <a:off x="3130973" y="1093746"/>
              <a:ext cx="1959300" cy="1957990"/>
            </a:xfrm>
            <a:prstGeom prst="blockArc">
              <a:avLst>
                <a:gd name="adj1" fmla="val 18985162"/>
                <a:gd name="adj2" fmla="val 11046967"/>
                <a:gd name="adj3" fmla="val 8280"/>
              </a:avLst>
            </a:prstGeom>
            <a:solidFill>
              <a:srgbClr val="33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"/>
          <p:cNvSpPr txBox="1"/>
          <p:nvPr/>
        </p:nvSpPr>
        <p:spPr>
          <a:xfrm>
            <a:off x="1028003" y="4090411"/>
            <a:ext cx="3650518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Total de requerimientos: 46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Total de requerimientos probables: 32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Porcentaje de requerimientos probables: 69,57%</a:t>
            </a:r>
            <a:endParaRPr sz="12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58" name="Google Shape;558;p5"/>
          <p:cNvSpPr txBox="1"/>
          <p:nvPr/>
        </p:nvSpPr>
        <p:spPr>
          <a:xfrm>
            <a:off x="1144725" y="158203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59" name="Google Shape;559;p5"/>
          <p:cNvSpPr txBox="1"/>
          <p:nvPr/>
        </p:nvSpPr>
        <p:spPr>
          <a:xfrm>
            <a:off x="1113053" y="233157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560" name="Google Shape;560;p5"/>
          <p:cNvSpPr txBox="1"/>
          <p:nvPr/>
        </p:nvSpPr>
        <p:spPr>
          <a:xfrm>
            <a:off x="1105659" y="317551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561" name="Google Shape;561;p5"/>
          <p:cNvSpPr txBox="1"/>
          <p:nvPr/>
        </p:nvSpPr>
        <p:spPr>
          <a:xfrm>
            <a:off x="1028003" y="1217893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83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Tipo de requerimiento:</a:t>
            </a:r>
            <a:endParaRPr sz="1400" b="0" i="0" u="none" strike="noStrike" cap="none">
              <a:solidFill>
                <a:srgbClr val="22283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"/>
          <p:cNvSpPr txBox="1">
            <a:spLocks noGrp="1"/>
          </p:cNvSpPr>
          <p:nvPr>
            <p:ph type="title"/>
          </p:nvPr>
        </p:nvSpPr>
        <p:spPr>
          <a:xfrm>
            <a:off x="504825" y="457199"/>
            <a:ext cx="8134500" cy="39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Métricas de los casos de prueba</a:t>
            </a:r>
            <a:endParaRPr b="1" dirty="0"/>
          </a:p>
        </p:txBody>
      </p:sp>
      <p:sp>
        <p:nvSpPr>
          <p:cNvPr id="567" name="Google Shape;567;p6"/>
          <p:cNvSpPr/>
          <p:nvPr/>
        </p:nvSpPr>
        <p:spPr>
          <a:xfrm rot="5400000">
            <a:off x="5412390" y="1226314"/>
            <a:ext cx="2986613" cy="2974212"/>
          </a:xfrm>
          <a:prstGeom prst="blockArc">
            <a:avLst>
              <a:gd name="adj1" fmla="val 17468857"/>
              <a:gd name="adj2" fmla="val 4339157"/>
              <a:gd name="adj3" fmla="val 82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"/>
          <p:cNvSpPr txBox="1"/>
          <p:nvPr/>
        </p:nvSpPr>
        <p:spPr>
          <a:xfrm>
            <a:off x="5942100" y="2246953"/>
            <a:ext cx="1970375" cy="93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Casos de prueba</a:t>
            </a:r>
            <a:endParaRPr sz="2400" b="1" i="0" u="none" strike="noStrike" cap="none" dirty="0"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69" name="Google Shape;569;p6"/>
          <p:cNvSpPr txBox="1"/>
          <p:nvPr/>
        </p:nvSpPr>
        <p:spPr>
          <a:xfrm>
            <a:off x="1449330" y="1822652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Administración</a:t>
            </a: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de usuarios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70" name="Google Shape;570;p6"/>
          <p:cNvSpPr txBox="1"/>
          <p:nvPr/>
        </p:nvSpPr>
        <p:spPr>
          <a:xfrm>
            <a:off x="1449330" y="2513022"/>
            <a:ext cx="2514146" cy="25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Desarrollador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71" name="Google Shape;571;p6"/>
          <p:cNvSpPr txBox="1"/>
          <p:nvPr/>
        </p:nvSpPr>
        <p:spPr>
          <a:xfrm>
            <a:off x="1453660" y="3046101"/>
            <a:ext cx="2670105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Vendedor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72" name="Google Shape;572;p6"/>
          <p:cNvSpPr txBox="1"/>
          <p:nvPr/>
        </p:nvSpPr>
        <p:spPr>
          <a:xfrm>
            <a:off x="3677728" y="1231710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40,98</a:t>
            </a:r>
            <a:r>
              <a:rPr lang="en" sz="24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FFAB4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3" name="Google Shape;573;p6"/>
          <p:cNvSpPr/>
          <p:nvPr/>
        </p:nvSpPr>
        <p:spPr>
          <a:xfrm>
            <a:off x="1129673" y="1243159"/>
            <a:ext cx="256035" cy="25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"/>
          <p:cNvSpPr/>
          <p:nvPr/>
        </p:nvSpPr>
        <p:spPr>
          <a:xfrm>
            <a:off x="1132238" y="2517365"/>
            <a:ext cx="256035" cy="256036"/>
          </a:xfrm>
          <a:prstGeom prst="ellipse">
            <a:avLst/>
          </a:pr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"/>
          <p:cNvSpPr/>
          <p:nvPr/>
        </p:nvSpPr>
        <p:spPr>
          <a:xfrm>
            <a:off x="1129673" y="3153712"/>
            <a:ext cx="256035" cy="256036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p6"/>
          <p:cNvGrpSpPr/>
          <p:nvPr/>
        </p:nvGrpSpPr>
        <p:grpSpPr>
          <a:xfrm>
            <a:off x="5418480" y="1218638"/>
            <a:ext cx="2981679" cy="2987178"/>
            <a:chOff x="3125399" y="1093091"/>
            <a:chExt cx="1964219" cy="1959670"/>
          </a:xfrm>
        </p:grpSpPr>
        <p:sp>
          <p:nvSpPr>
            <p:cNvPr id="577" name="Google Shape;577;p6"/>
            <p:cNvSpPr/>
            <p:nvPr/>
          </p:nvSpPr>
          <p:spPr>
            <a:xfrm rot="5400000">
              <a:off x="3125399" y="1093461"/>
              <a:ext cx="1959300" cy="1959300"/>
            </a:xfrm>
            <a:prstGeom prst="blockArc">
              <a:avLst>
                <a:gd name="adj1" fmla="val 4338997"/>
                <a:gd name="adj2" fmla="val 7922194"/>
                <a:gd name="adj3" fmla="val 8391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 rot="-3334263">
              <a:off x="3130973" y="1093746"/>
              <a:ext cx="1959300" cy="1957990"/>
            </a:xfrm>
            <a:prstGeom prst="blockArc">
              <a:avLst>
                <a:gd name="adj1" fmla="val 526870"/>
                <a:gd name="adj2" fmla="val 4626983"/>
                <a:gd name="adj3" fmla="val 8194"/>
              </a:avLst>
            </a:prstGeom>
            <a:solidFill>
              <a:srgbClr val="33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6"/>
          <p:cNvSpPr txBox="1"/>
          <p:nvPr/>
        </p:nvSpPr>
        <p:spPr>
          <a:xfrm>
            <a:off x="4988807" y="4391300"/>
            <a:ext cx="3650518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Cantidad total de casos de prueba en requerimientos funcionales: 61 | 68,54%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Cantidad total de casos de prueba diseñados: 89</a:t>
            </a:r>
            <a:endParaRPr sz="12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0" name="Google Shape;580;p6"/>
          <p:cNvSpPr/>
          <p:nvPr/>
        </p:nvSpPr>
        <p:spPr>
          <a:xfrm rot="5400000">
            <a:off x="5412167" y="1222668"/>
            <a:ext cx="2986613" cy="2974212"/>
          </a:xfrm>
          <a:prstGeom prst="blockArc">
            <a:avLst>
              <a:gd name="adj1" fmla="val 7762663"/>
              <a:gd name="adj2" fmla="val 10875163"/>
              <a:gd name="adj3" fmla="val 85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"/>
          <p:cNvSpPr/>
          <p:nvPr/>
        </p:nvSpPr>
        <p:spPr>
          <a:xfrm rot="5400000">
            <a:off x="5433982" y="1224491"/>
            <a:ext cx="2986613" cy="2974212"/>
          </a:xfrm>
          <a:prstGeom prst="blockArc">
            <a:avLst>
              <a:gd name="adj1" fmla="val 10626919"/>
              <a:gd name="adj2" fmla="val 13876415"/>
              <a:gd name="adj3" fmla="val 8549"/>
            </a:avLst>
          </a:pr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"/>
          <p:cNvSpPr/>
          <p:nvPr/>
        </p:nvSpPr>
        <p:spPr>
          <a:xfrm>
            <a:off x="1129673" y="1881018"/>
            <a:ext cx="256035" cy="256036"/>
          </a:xfrm>
          <a:prstGeom prst="ellipse">
            <a:avLst/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"/>
          <p:cNvSpPr/>
          <p:nvPr/>
        </p:nvSpPr>
        <p:spPr>
          <a:xfrm>
            <a:off x="1129673" y="3790059"/>
            <a:ext cx="256035" cy="256036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"/>
          <p:cNvSpPr txBox="1"/>
          <p:nvPr/>
        </p:nvSpPr>
        <p:spPr>
          <a:xfrm>
            <a:off x="1449331" y="11789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Videojuegos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5" name="Google Shape;585;p6"/>
          <p:cNvSpPr txBox="1"/>
          <p:nvPr/>
        </p:nvSpPr>
        <p:spPr>
          <a:xfrm>
            <a:off x="1449330" y="3731693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Login</a:t>
            </a:r>
            <a:endParaRPr sz="14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6" name="Google Shape;586;p6"/>
          <p:cNvSpPr txBox="1"/>
          <p:nvPr/>
        </p:nvSpPr>
        <p:spPr>
          <a:xfrm>
            <a:off x="1056571" y="8806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83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Módulos:</a:t>
            </a:r>
            <a:endParaRPr sz="1400" b="0" i="0" u="none" strike="noStrike" cap="none">
              <a:solidFill>
                <a:srgbClr val="22283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7" name="Google Shape;587;p6"/>
          <p:cNvSpPr txBox="1"/>
          <p:nvPr/>
        </p:nvSpPr>
        <p:spPr>
          <a:xfrm>
            <a:off x="3677728" y="1874588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18,03</a:t>
            </a:r>
            <a:r>
              <a:rPr lang="en" sz="24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33496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8" name="Google Shape;588;p6"/>
          <p:cNvSpPr txBox="1"/>
          <p:nvPr/>
        </p:nvSpPr>
        <p:spPr>
          <a:xfrm>
            <a:off x="3677728" y="2493942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16,39</a:t>
            </a:r>
            <a:r>
              <a:rPr lang="en" sz="24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22283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9" name="Google Shape;589;p6"/>
          <p:cNvSpPr txBox="1"/>
          <p:nvPr/>
        </p:nvSpPr>
        <p:spPr>
          <a:xfrm>
            <a:off x="3677728" y="318599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11,48</a:t>
            </a:r>
            <a:r>
              <a:rPr lang="en" sz="24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78909C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90" name="Google Shape;590;p6"/>
          <p:cNvSpPr txBox="1"/>
          <p:nvPr/>
        </p:nvSpPr>
        <p:spPr>
          <a:xfrm>
            <a:off x="3677728" y="3743603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C4C4C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13,11</a:t>
            </a:r>
            <a:r>
              <a:rPr lang="en" sz="2400" b="1" i="0" u="none" strike="noStrike" cap="none" dirty="0">
                <a:solidFill>
                  <a:srgbClr val="C4C4C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 dirty="0">
              <a:solidFill>
                <a:srgbClr val="C4C4C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91" name="Google Shape;591;p6"/>
          <p:cNvSpPr txBox="1"/>
          <p:nvPr/>
        </p:nvSpPr>
        <p:spPr>
          <a:xfrm>
            <a:off x="1075659" y="123005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592" name="Google Shape;592;p6"/>
          <p:cNvSpPr txBox="1"/>
          <p:nvPr/>
        </p:nvSpPr>
        <p:spPr>
          <a:xfrm>
            <a:off x="1080398" y="187053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593" name="Google Shape;593;p6"/>
          <p:cNvSpPr txBox="1"/>
          <p:nvPr/>
        </p:nvSpPr>
        <p:spPr>
          <a:xfrm>
            <a:off x="1075659" y="250439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94" name="Google Shape;594;p6"/>
          <p:cNvSpPr txBox="1"/>
          <p:nvPr/>
        </p:nvSpPr>
        <p:spPr>
          <a:xfrm>
            <a:off x="1129450" y="3152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dirty="0"/>
          </a:p>
        </p:txBody>
      </p:sp>
      <p:sp>
        <p:nvSpPr>
          <p:cNvPr id="595" name="Google Shape;595;p6"/>
          <p:cNvSpPr txBox="1"/>
          <p:nvPr/>
        </p:nvSpPr>
        <p:spPr>
          <a:xfrm>
            <a:off x="1129450" y="3785923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dirty="0"/>
          </a:p>
        </p:txBody>
      </p:sp>
      <p:sp>
        <p:nvSpPr>
          <p:cNvPr id="2" name="Google Shape;583;p6">
            <a:extLst>
              <a:ext uri="{FF2B5EF4-FFF2-40B4-BE49-F238E27FC236}">
                <a16:creationId xmlns:a16="http://schemas.microsoft.com/office/drawing/2014/main" id="{43D82CBC-87E0-0CB8-1639-784F6935DAAA}"/>
              </a:ext>
            </a:extLst>
          </p:cNvPr>
          <p:cNvSpPr/>
          <p:nvPr/>
        </p:nvSpPr>
        <p:spPr>
          <a:xfrm>
            <a:off x="1129673" y="4262803"/>
            <a:ext cx="256035" cy="256036"/>
          </a:xfrm>
          <a:prstGeom prst="ellipse">
            <a:avLst/>
          </a:prstGeom>
          <a:solidFill>
            <a:srgbClr val="B3BD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5;p6">
            <a:extLst>
              <a:ext uri="{FF2B5EF4-FFF2-40B4-BE49-F238E27FC236}">
                <a16:creationId xmlns:a16="http://schemas.microsoft.com/office/drawing/2014/main" id="{D303A341-0649-6889-8D3F-6535A287CEB3}"/>
              </a:ext>
            </a:extLst>
          </p:cNvPr>
          <p:cNvSpPr txBox="1"/>
          <p:nvPr/>
        </p:nvSpPr>
        <p:spPr>
          <a:xfrm>
            <a:off x="1093174" y="4252341"/>
            <a:ext cx="4728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28</a:t>
            </a:r>
            <a:endParaRPr dirty="0"/>
          </a:p>
        </p:txBody>
      </p:sp>
      <p:sp>
        <p:nvSpPr>
          <p:cNvPr id="5" name="Google Shape;585;p6">
            <a:extLst>
              <a:ext uri="{FF2B5EF4-FFF2-40B4-BE49-F238E27FC236}">
                <a16:creationId xmlns:a16="http://schemas.microsoft.com/office/drawing/2014/main" id="{8756960C-C9BC-671C-7970-19FAB8BA9D67}"/>
              </a:ext>
            </a:extLst>
          </p:cNvPr>
          <p:cNvSpPr txBox="1"/>
          <p:nvPr/>
        </p:nvSpPr>
        <p:spPr>
          <a:xfrm>
            <a:off x="1459803" y="4221836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SzPts val="1400"/>
            </a:pPr>
            <a:r>
              <a:rPr lang="en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Prueba de codigo </a:t>
            </a:r>
            <a:endParaRPr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" name="Google Shape;590;p6">
            <a:extLst>
              <a:ext uri="{FF2B5EF4-FFF2-40B4-BE49-F238E27FC236}">
                <a16:creationId xmlns:a16="http://schemas.microsoft.com/office/drawing/2014/main" id="{F57E1D05-0B64-68F5-6F44-71B6226A777A}"/>
              </a:ext>
            </a:extLst>
          </p:cNvPr>
          <p:cNvSpPr txBox="1"/>
          <p:nvPr/>
        </p:nvSpPr>
        <p:spPr>
          <a:xfrm>
            <a:off x="3677728" y="4245567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B3BDD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31,46%</a:t>
            </a:r>
            <a:endParaRPr sz="2400" b="1" i="0" u="none" strike="noStrike" cap="none" dirty="0">
              <a:solidFill>
                <a:srgbClr val="B3BDD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FE5C05-5A59-6D45-CD4A-622A7BB24B85}"/>
              </a:ext>
            </a:extLst>
          </p:cNvPr>
          <p:cNvSpPr txBox="1"/>
          <p:nvPr/>
        </p:nvSpPr>
        <p:spPr>
          <a:xfrm>
            <a:off x="1345618" y="4633229"/>
            <a:ext cx="34483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Cantidad total de casos de prueba en requerimientos no funcionales 28 | 31,46%</a:t>
            </a:r>
            <a:endParaRPr lang="es-MX" sz="1200" dirty="0"/>
          </a:p>
          <a:p>
            <a:endParaRPr lang="es-CL" dirty="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"/>
          <p:cNvSpPr txBox="1">
            <a:spLocks noGrp="1"/>
          </p:cNvSpPr>
          <p:nvPr>
            <p:ph type="title"/>
          </p:nvPr>
        </p:nvSpPr>
        <p:spPr>
          <a:xfrm>
            <a:off x="504825" y="457199"/>
            <a:ext cx="8134500" cy="39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Métricas de defectos</a:t>
            </a:r>
            <a:endParaRPr b="1" dirty="0"/>
          </a:p>
        </p:txBody>
      </p:sp>
      <p:sp>
        <p:nvSpPr>
          <p:cNvPr id="601" name="Google Shape;601;p7"/>
          <p:cNvSpPr txBox="1"/>
          <p:nvPr/>
        </p:nvSpPr>
        <p:spPr>
          <a:xfrm>
            <a:off x="5951661" y="2241342"/>
            <a:ext cx="1970375" cy="93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Defectos</a:t>
            </a:r>
            <a:endParaRPr sz="2400" b="1" i="0" u="none" strike="noStrike" cap="none"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2" name="Google Shape;602;p7"/>
          <p:cNvSpPr txBox="1"/>
          <p:nvPr/>
        </p:nvSpPr>
        <p:spPr>
          <a:xfrm>
            <a:off x="1449330" y="1822652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Grave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3" name="Google Shape;603;p7"/>
          <p:cNvSpPr txBox="1"/>
          <p:nvPr/>
        </p:nvSpPr>
        <p:spPr>
          <a:xfrm>
            <a:off x="1449330" y="2513022"/>
            <a:ext cx="2514146" cy="25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Media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4" name="Google Shape;604;p7"/>
          <p:cNvSpPr txBox="1"/>
          <p:nvPr/>
        </p:nvSpPr>
        <p:spPr>
          <a:xfrm>
            <a:off x="1449099" y="2993924"/>
            <a:ext cx="2670105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Leve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5" name="Google Shape;605;p7"/>
          <p:cNvSpPr txBox="1"/>
          <p:nvPr/>
        </p:nvSpPr>
        <p:spPr>
          <a:xfrm>
            <a:off x="2952748" y="1203298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23,68</a:t>
            </a:r>
            <a:r>
              <a:rPr lang="en" sz="24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FFAB4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6" name="Google Shape;606;p7"/>
          <p:cNvSpPr/>
          <p:nvPr/>
        </p:nvSpPr>
        <p:spPr>
          <a:xfrm>
            <a:off x="1129673" y="1243159"/>
            <a:ext cx="256035" cy="25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"/>
          <p:cNvSpPr/>
          <p:nvPr/>
        </p:nvSpPr>
        <p:spPr>
          <a:xfrm>
            <a:off x="1132238" y="2517365"/>
            <a:ext cx="256035" cy="256036"/>
          </a:xfrm>
          <a:prstGeom prst="ellipse">
            <a:avLst/>
          </a:pr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"/>
          <p:cNvSpPr/>
          <p:nvPr/>
        </p:nvSpPr>
        <p:spPr>
          <a:xfrm>
            <a:off x="1129673" y="3153712"/>
            <a:ext cx="256035" cy="256036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7"/>
          <p:cNvGrpSpPr/>
          <p:nvPr/>
        </p:nvGrpSpPr>
        <p:grpSpPr>
          <a:xfrm>
            <a:off x="4847475" y="636496"/>
            <a:ext cx="4133144" cy="4150896"/>
            <a:chOff x="2749242" y="711190"/>
            <a:chExt cx="2722761" cy="2723101"/>
          </a:xfrm>
        </p:grpSpPr>
        <p:sp>
          <p:nvSpPr>
            <p:cNvPr id="610" name="Google Shape;610;p7"/>
            <p:cNvSpPr/>
            <p:nvPr/>
          </p:nvSpPr>
          <p:spPr>
            <a:xfrm rot="5400000">
              <a:off x="3125399" y="1093461"/>
              <a:ext cx="1959300" cy="1959300"/>
            </a:xfrm>
            <a:prstGeom prst="blockArc">
              <a:avLst>
                <a:gd name="adj1" fmla="val 4338997"/>
                <a:gd name="adj2" fmla="val 10277930"/>
                <a:gd name="adj3" fmla="val 8372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 rot="-3334263">
              <a:off x="3130973" y="1093746"/>
              <a:ext cx="1959300" cy="1957990"/>
            </a:xfrm>
            <a:prstGeom prst="blockArc">
              <a:avLst>
                <a:gd name="adj1" fmla="val 19570575"/>
                <a:gd name="adj2" fmla="val 3189225"/>
                <a:gd name="adj3" fmla="val 8446"/>
              </a:avLst>
            </a:pr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7"/>
          <p:cNvSpPr/>
          <p:nvPr/>
        </p:nvSpPr>
        <p:spPr>
          <a:xfrm rot="5400000">
            <a:off x="5412390" y="1226315"/>
            <a:ext cx="2986613" cy="2974212"/>
          </a:xfrm>
          <a:prstGeom prst="blockArc">
            <a:avLst>
              <a:gd name="adj1" fmla="val 16040659"/>
              <a:gd name="adj2" fmla="val 5874409"/>
              <a:gd name="adj3" fmla="val 8355"/>
            </a:avLst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7"/>
          <p:cNvSpPr txBox="1"/>
          <p:nvPr/>
        </p:nvSpPr>
        <p:spPr>
          <a:xfrm>
            <a:off x="990899" y="3940202"/>
            <a:ext cx="4140157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Critica: Funcionalidad no encontrada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Grave: No cumple con el resultado esperado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Media: Resultado esperado parcialmente cumplido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Leve: Se asemeja al resultado esperado pero no lo cumple en su totalidad. </a:t>
            </a:r>
            <a:endParaRPr sz="12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14" name="Google Shape;614;p7"/>
          <p:cNvSpPr/>
          <p:nvPr/>
        </p:nvSpPr>
        <p:spPr>
          <a:xfrm rot="5400000">
            <a:off x="5412167" y="1222668"/>
            <a:ext cx="2986613" cy="2974212"/>
          </a:xfrm>
          <a:prstGeom prst="blockArc">
            <a:avLst>
              <a:gd name="adj1" fmla="val 10266498"/>
              <a:gd name="adj2" fmla="val 10875163"/>
              <a:gd name="adj3" fmla="val 85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"/>
          <p:cNvSpPr/>
          <p:nvPr/>
        </p:nvSpPr>
        <p:spPr>
          <a:xfrm>
            <a:off x="1129673" y="1881018"/>
            <a:ext cx="256035" cy="256036"/>
          </a:xfrm>
          <a:prstGeom prst="ellipse">
            <a:avLst/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"/>
          <p:cNvSpPr txBox="1"/>
          <p:nvPr/>
        </p:nvSpPr>
        <p:spPr>
          <a:xfrm>
            <a:off x="1449331" y="11789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Critica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17" name="Google Shape;617;p7"/>
          <p:cNvSpPr txBox="1"/>
          <p:nvPr/>
        </p:nvSpPr>
        <p:spPr>
          <a:xfrm>
            <a:off x="1056571" y="8806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83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Severidad:</a:t>
            </a:r>
            <a:endParaRPr sz="1400" b="0" i="0" u="none" strike="noStrike" cap="none">
              <a:solidFill>
                <a:srgbClr val="22283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18" name="Google Shape;618;p7"/>
          <p:cNvSpPr txBox="1"/>
          <p:nvPr/>
        </p:nvSpPr>
        <p:spPr>
          <a:xfrm>
            <a:off x="2952748" y="1850287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55,26</a:t>
            </a:r>
            <a:r>
              <a:rPr lang="en" sz="24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33496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9" name="Google Shape;619;p7"/>
          <p:cNvSpPr txBox="1"/>
          <p:nvPr/>
        </p:nvSpPr>
        <p:spPr>
          <a:xfrm>
            <a:off x="2952748" y="247445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18,42</a:t>
            </a:r>
            <a:r>
              <a:rPr lang="en" sz="24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22283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0" name="Google Shape;620;p7"/>
          <p:cNvSpPr txBox="1"/>
          <p:nvPr/>
        </p:nvSpPr>
        <p:spPr>
          <a:xfrm>
            <a:off x="2952748" y="313960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2,63</a:t>
            </a:r>
            <a:r>
              <a:rPr lang="en" sz="24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78909C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1" name="Google Shape;621;p7"/>
          <p:cNvSpPr txBox="1"/>
          <p:nvPr/>
        </p:nvSpPr>
        <p:spPr>
          <a:xfrm>
            <a:off x="1125442" y="123146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dirty="0"/>
          </a:p>
        </p:txBody>
      </p:sp>
      <p:sp>
        <p:nvSpPr>
          <p:cNvPr id="622" name="Google Shape;622;p7"/>
          <p:cNvSpPr txBox="1"/>
          <p:nvPr/>
        </p:nvSpPr>
        <p:spPr>
          <a:xfrm>
            <a:off x="1080398" y="187053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dirty="0"/>
          </a:p>
        </p:txBody>
      </p:sp>
      <p:sp>
        <p:nvSpPr>
          <p:cNvPr id="623" name="Google Shape;623;p7"/>
          <p:cNvSpPr txBox="1"/>
          <p:nvPr/>
        </p:nvSpPr>
        <p:spPr>
          <a:xfrm>
            <a:off x="1132556" y="251117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624" name="Google Shape;624;p7"/>
          <p:cNvSpPr txBox="1"/>
          <p:nvPr/>
        </p:nvSpPr>
        <p:spPr>
          <a:xfrm>
            <a:off x="1129450" y="3152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8"/>
          <p:cNvGrpSpPr/>
          <p:nvPr/>
        </p:nvGrpSpPr>
        <p:grpSpPr>
          <a:xfrm>
            <a:off x="1201904" y="800101"/>
            <a:ext cx="575077" cy="576079"/>
            <a:chOff x="1107345" y="411530"/>
            <a:chExt cx="621974" cy="623058"/>
          </a:xfrm>
        </p:grpSpPr>
        <p:sp>
          <p:nvSpPr>
            <p:cNvPr id="630" name="Google Shape;630;p8"/>
            <p:cNvSpPr/>
            <p:nvPr/>
          </p:nvSpPr>
          <p:spPr>
            <a:xfrm>
              <a:off x="1252097" y="531428"/>
              <a:ext cx="172686" cy="384108"/>
            </a:xfrm>
            <a:custGeom>
              <a:avLst/>
              <a:gdLst/>
              <a:ahLst/>
              <a:cxnLst/>
              <a:rect l="l" t="t" r="r" b="b"/>
              <a:pathLst>
                <a:path w="5100" h="11344" extrusionOk="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271397" y="646010"/>
              <a:ext cx="104052" cy="36840"/>
            </a:xfrm>
            <a:custGeom>
              <a:avLst/>
              <a:gdLst/>
              <a:ahLst/>
              <a:cxnLst/>
              <a:rect l="l" t="t" r="r" b="b"/>
              <a:pathLst>
                <a:path w="3073" h="1088" extrusionOk="0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333598" y="869791"/>
              <a:ext cx="48284" cy="25395"/>
            </a:xfrm>
            <a:custGeom>
              <a:avLst/>
              <a:gdLst/>
              <a:ahLst/>
              <a:cxnLst/>
              <a:rect l="l" t="t" r="r" b="b"/>
              <a:pathLst>
                <a:path w="1426" h="750" extrusionOk="0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359332" y="550931"/>
              <a:ext cx="39718" cy="31117"/>
            </a:xfrm>
            <a:custGeom>
              <a:avLst/>
              <a:gdLst/>
              <a:ahLst/>
              <a:cxnLst/>
              <a:rect l="l" t="t" r="r" b="b"/>
              <a:pathLst>
                <a:path w="1173" h="919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299298" y="682545"/>
              <a:ext cx="82585" cy="48555"/>
            </a:xfrm>
            <a:custGeom>
              <a:avLst/>
              <a:gdLst/>
              <a:ahLst/>
              <a:cxnLst/>
              <a:rect l="l" t="t" r="r" b="b"/>
              <a:pathLst>
                <a:path w="2439" h="1434" extrusionOk="0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1294998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328248" y="786631"/>
              <a:ext cx="55767" cy="38837"/>
            </a:xfrm>
            <a:custGeom>
              <a:avLst/>
              <a:gdLst/>
              <a:ahLst/>
              <a:cxnLst/>
              <a:rect l="l" t="t" r="r" b="b"/>
              <a:pathLst>
                <a:path w="1647" h="1147" extrusionOk="0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370065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1304648" y="571010"/>
              <a:ext cx="78318" cy="47506"/>
            </a:xfrm>
            <a:custGeom>
              <a:avLst/>
              <a:gdLst/>
              <a:ahLst/>
              <a:cxnLst/>
              <a:rect l="l" t="t" r="r" b="b"/>
              <a:pathLst>
                <a:path w="2313" h="1403" extrusionOk="0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1267131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277831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390449" y="679328"/>
              <a:ext cx="30034" cy="61422"/>
            </a:xfrm>
            <a:custGeom>
              <a:avLst/>
              <a:gdLst/>
              <a:ahLst/>
              <a:cxnLst/>
              <a:rect l="l" t="t" r="r" b="b"/>
              <a:pathLst>
                <a:path w="887" h="1814" extrusionOk="0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1411882" y="530954"/>
              <a:ext cx="173736" cy="384582"/>
            </a:xfrm>
            <a:custGeom>
              <a:avLst/>
              <a:gdLst/>
              <a:ahLst/>
              <a:cxnLst/>
              <a:rect l="l" t="t" r="r" b="b"/>
              <a:pathLst>
                <a:path w="5131" h="11358" extrusionOk="0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1462266" y="646010"/>
              <a:ext cx="103002" cy="36840"/>
            </a:xfrm>
            <a:custGeom>
              <a:avLst/>
              <a:gdLst/>
              <a:ahLst/>
              <a:cxnLst/>
              <a:rect l="l" t="t" r="r" b="b"/>
              <a:pathLst>
                <a:path w="3042" h="1088" extrusionOk="0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455833" y="869791"/>
              <a:ext cx="47235" cy="25395"/>
            </a:xfrm>
            <a:custGeom>
              <a:avLst/>
              <a:gdLst/>
              <a:ahLst/>
              <a:cxnLst/>
              <a:rect l="l" t="t" r="r" b="b"/>
              <a:pathLst>
                <a:path w="1395" h="750" extrusionOk="0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1438699" y="550931"/>
              <a:ext cx="38634" cy="31117"/>
            </a:xfrm>
            <a:custGeom>
              <a:avLst/>
              <a:gdLst/>
              <a:ahLst/>
              <a:cxnLst/>
              <a:rect l="l" t="t" r="r" b="b"/>
              <a:pathLst>
                <a:path w="1141" h="919" extrusionOk="0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1454783" y="682410"/>
              <a:ext cx="82585" cy="48691"/>
            </a:xfrm>
            <a:custGeom>
              <a:avLst/>
              <a:gdLst/>
              <a:ahLst/>
              <a:cxnLst/>
              <a:rect l="l" t="t" r="r" b="b"/>
              <a:pathLst>
                <a:path w="2439" h="1438" extrusionOk="0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1477300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1453699" y="786631"/>
              <a:ext cx="54718" cy="38837"/>
            </a:xfrm>
            <a:custGeom>
              <a:avLst/>
              <a:gdLst/>
              <a:ahLst/>
              <a:cxnLst/>
              <a:rect l="l" t="t" r="r" b="b"/>
              <a:pathLst>
                <a:path w="1616" h="1147" extrusionOk="0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419399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453699" y="570469"/>
              <a:ext cx="78318" cy="48047"/>
            </a:xfrm>
            <a:custGeom>
              <a:avLst/>
              <a:gdLst/>
              <a:ahLst/>
              <a:cxnLst/>
              <a:rect l="l" t="t" r="r" b="b"/>
              <a:pathLst>
                <a:path w="2313" h="1419" extrusionOk="0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1525550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519117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416182" y="679599"/>
              <a:ext cx="30034" cy="61151"/>
            </a:xfrm>
            <a:custGeom>
              <a:avLst/>
              <a:gdLst/>
              <a:ahLst/>
              <a:cxnLst/>
              <a:rect l="l" t="t" r="r" b="b"/>
              <a:pathLst>
                <a:path w="887" h="1806" extrusionOk="0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10734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8"/>
          <p:cNvGrpSpPr/>
          <p:nvPr/>
        </p:nvGrpSpPr>
        <p:grpSpPr>
          <a:xfrm>
            <a:off x="1201904" y="2201024"/>
            <a:ext cx="575077" cy="576079"/>
            <a:chOff x="1107345" y="1926697"/>
            <a:chExt cx="621974" cy="623058"/>
          </a:xfrm>
        </p:grpSpPr>
        <p:sp>
          <p:nvSpPr>
            <p:cNvPr id="656" name="Google Shape;656;p8"/>
            <p:cNvSpPr/>
            <p:nvPr/>
          </p:nvSpPr>
          <p:spPr>
            <a:xfrm>
              <a:off x="1212413" y="2022758"/>
              <a:ext cx="427889" cy="427279"/>
            </a:xfrm>
            <a:custGeom>
              <a:avLst/>
              <a:gdLst/>
              <a:ahLst/>
              <a:cxnLst/>
              <a:rect l="l" t="t" r="r" b="b"/>
              <a:pathLst>
                <a:path w="12637" h="12619" extrusionOk="0">
                  <a:moveTo>
                    <a:pt x="4815" y="299"/>
                  </a:moveTo>
                  <a:lnTo>
                    <a:pt x="6303" y="1724"/>
                  </a:lnTo>
                  <a:cubicBezTo>
                    <a:pt x="6335" y="1724"/>
                    <a:pt x="6366" y="1756"/>
                    <a:pt x="6398" y="1756"/>
                  </a:cubicBezTo>
                  <a:lnTo>
                    <a:pt x="6525" y="1756"/>
                  </a:lnTo>
                  <a:cubicBezTo>
                    <a:pt x="6556" y="1756"/>
                    <a:pt x="6588" y="1756"/>
                    <a:pt x="6620" y="1724"/>
                  </a:cubicBezTo>
                  <a:lnTo>
                    <a:pt x="8235" y="426"/>
                  </a:lnTo>
                  <a:lnTo>
                    <a:pt x="9502" y="996"/>
                  </a:lnTo>
                  <a:lnTo>
                    <a:pt x="9565" y="3054"/>
                  </a:lnTo>
                  <a:cubicBezTo>
                    <a:pt x="9565" y="3086"/>
                    <a:pt x="9565" y="3117"/>
                    <a:pt x="9597" y="3149"/>
                  </a:cubicBezTo>
                  <a:lnTo>
                    <a:pt x="9692" y="3244"/>
                  </a:lnTo>
                  <a:cubicBezTo>
                    <a:pt x="9723" y="3276"/>
                    <a:pt x="9755" y="3276"/>
                    <a:pt x="9787" y="3276"/>
                  </a:cubicBezTo>
                  <a:lnTo>
                    <a:pt x="11845" y="3497"/>
                  </a:lnTo>
                  <a:lnTo>
                    <a:pt x="12320" y="4828"/>
                  </a:lnTo>
                  <a:lnTo>
                    <a:pt x="10990" y="6253"/>
                  </a:lnTo>
                  <a:cubicBezTo>
                    <a:pt x="10958" y="6284"/>
                    <a:pt x="10927" y="6284"/>
                    <a:pt x="10927" y="6316"/>
                  </a:cubicBezTo>
                  <a:lnTo>
                    <a:pt x="10927" y="6633"/>
                  </a:lnTo>
                  <a:cubicBezTo>
                    <a:pt x="10927" y="6664"/>
                    <a:pt x="10927" y="6696"/>
                    <a:pt x="10958" y="6696"/>
                  </a:cubicBezTo>
                  <a:lnTo>
                    <a:pt x="12194" y="8248"/>
                  </a:lnTo>
                  <a:lnTo>
                    <a:pt x="11623" y="9515"/>
                  </a:lnTo>
                  <a:lnTo>
                    <a:pt x="9660" y="9578"/>
                  </a:lnTo>
                  <a:cubicBezTo>
                    <a:pt x="9628" y="9578"/>
                    <a:pt x="9597" y="9578"/>
                    <a:pt x="9565" y="9610"/>
                  </a:cubicBezTo>
                  <a:lnTo>
                    <a:pt x="9343" y="9800"/>
                  </a:lnTo>
                  <a:cubicBezTo>
                    <a:pt x="9343" y="9831"/>
                    <a:pt x="9312" y="9863"/>
                    <a:pt x="9312" y="9895"/>
                  </a:cubicBezTo>
                  <a:lnTo>
                    <a:pt x="9122" y="11858"/>
                  </a:lnTo>
                  <a:lnTo>
                    <a:pt x="7792" y="12333"/>
                  </a:lnTo>
                  <a:lnTo>
                    <a:pt x="6366" y="10971"/>
                  </a:lnTo>
                  <a:cubicBezTo>
                    <a:pt x="6335" y="10971"/>
                    <a:pt x="6303" y="10940"/>
                    <a:pt x="6271" y="10940"/>
                  </a:cubicBezTo>
                  <a:lnTo>
                    <a:pt x="5986" y="10940"/>
                  </a:lnTo>
                  <a:cubicBezTo>
                    <a:pt x="5955" y="10940"/>
                    <a:pt x="5923" y="10940"/>
                    <a:pt x="5891" y="10971"/>
                  </a:cubicBezTo>
                  <a:lnTo>
                    <a:pt x="4371" y="12206"/>
                  </a:lnTo>
                  <a:lnTo>
                    <a:pt x="3105" y="11636"/>
                  </a:lnTo>
                  <a:lnTo>
                    <a:pt x="3041" y="9673"/>
                  </a:lnTo>
                  <a:cubicBezTo>
                    <a:pt x="3041" y="9641"/>
                    <a:pt x="3010" y="9610"/>
                    <a:pt x="3010" y="9578"/>
                  </a:cubicBezTo>
                  <a:lnTo>
                    <a:pt x="2819" y="9356"/>
                  </a:lnTo>
                  <a:cubicBezTo>
                    <a:pt x="2788" y="9356"/>
                    <a:pt x="2756" y="9325"/>
                    <a:pt x="2724" y="9325"/>
                  </a:cubicBezTo>
                  <a:lnTo>
                    <a:pt x="761" y="9135"/>
                  </a:lnTo>
                  <a:lnTo>
                    <a:pt x="286" y="7804"/>
                  </a:lnTo>
                  <a:lnTo>
                    <a:pt x="1616" y="6379"/>
                  </a:lnTo>
                  <a:cubicBezTo>
                    <a:pt x="1648" y="6348"/>
                    <a:pt x="1648" y="6316"/>
                    <a:pt x="1648" y="6284"/>
                  </a:cubicBezTo>
                  <a:lnTo>
                    <a:pt x="1679" y="5999"/>
                  </a:lnTo>
                  <a:cubicBezTo>
                    <a:pt x="1679" y="5968"/>
                    <a:pt x="1679" y="5936"/>
                    <a:pt x="1648" y="5936"/>
                  </a:cubicBezTo>
                  <a:lnTo>
                    <a:pt x="413" y="4384"/>
                  </a:lnTo>
                  <a:lnTo>
                    <a:pt x="983" y="3117"/>
                  </a:lnTo>
                  <a:lnTo>
                    <a:pt x="3073" y="3054"/>
                  </a:lnTo>
                  <a:cubicBezTo>
                    <a:pt x="3105" y="3054"/>
                    <a:pt x="3105" y="3022"/>
                    <a:pt x="3136" y="3022"/>
                  </a:cubicBezTo>
                  <a:lnTo>
                    <a:pt x="3231" y="2927"/>
                  </a:lnTo>
                  <a:cubicBezTo>
                    <a:pt x="3263" y="2896"/>
                    <a:pt x="3263" y="2864"/>
                    <a:pt x="3263" y="2832"/>
                  </a:cubicBezTo>
                  <a:lnTo>
                    <a:pt x="3485" y="774"/>
                  </a:lnTo>
                  <a:lnTo>
                    <a:pt x="4815" y="299"/>
                  </a:lnTo>
                  <a:close/>
                  <a:moveTo>
                    <a:pt x="4838" y="1"/>
                  </a:moveTo>
                  <a:cubicBezTo>
                    <a:pt x="4820" y="1"/>
                    <a:pt x="4802" y="5"/>
                    <a:pt x="4783" y="14"/>
                  </a:cubicBezTo>
                  <a:lnTo>
                    <a:pt x="3326" y="552"/>
                  </a:lnTo>
                  <a:cubicBezTo>
                    <a:pt x="3295" y="584"/>
                    <a:pt x="3263" y="616"/>
                    <a:pt x="3263" y="679"/>
                  </a:cubicBezTo>
                  <a:lnTo>
                    <a:pt x="3041" y="2769"/>
                  </a:lnTo>
                  <a:lnTo>
                    <a:pt x="3010" y="2801"/>
                  </a:lnTo>
                  <a:lnTo>
                    <a:pt x="888" y="2864"/>
                  </a:lnTo>
                  <a:cubicBezTo>
                    <a:pt x="856" y="2864"/>
                    <a:pt x="793" y="2896"/>
                    <a:pt x="793" y="2927"/>
                  </a:cubicBezTo>
                  <a:lnTo>
                    <a:pt x="128" y="4353"/>
                  </a:lnTo>
                  <a:cubicBezTo>
                    <a:pt x="128" y="4384"/>
                    <a:pt x="128" y="4448"/>
                    <a:pt x="159" y="4479"/>
                  </a:cubicBezTo>
                  <a:lnTo>
                    <a:pt x="1426" y="6031"/>
                  </a:lnTo>
                  <a:lnTo>
                    <a:pt x="1426" y="6221"/>
                  </a:lnTo>
                  <a:lnTo>
                    <a:pt x="33" y="7678"/>
                  </a:lnTo>
                  <a:cubicBezTo>
                    <a:pt x="1" y="7741"/>
                    <a:pt x="1" y="7773"/>
                    <a:pt x="1" y="7836"/>
                  </a:cubicBezTo>
                  <a:lnTo>
                    <a:pt x="571" y="9293"/>
                  </a:lnTo>
                  <a:cubicBezTo>
                    <a:pt x="571" y="9325"/>
                    <a:pt x="603" y="9356"/>
                    <a:pt x="666" y="9356"/>
                  </a:cubicBezTo>
                  <a:lnTo>
                    <a:pt x="2661" y="9578"/>
                  </a:lnTo>
                  <a:lnTo>
                    <a:pt x="2788" y="9705"/>
                  </a:lnTo>
                  <a:lnTo>
                    <a:pt x="2851" y="11731"/>
                  </a:lnTo>
                  <a:cubicBezTo>
                    <a:pt x="2851" y="11763"/>
                    <a:pt x="2883" y="11826"/>
                    <a:pt x="2915" y="11826"/>
                  </a:cubicBezTo>
                  <a:lnTo>
                    <a:pt x="4340" y="12491"/>
                  </a:lnTo>
                  <a:cubicBezTo>
                    <a:pt x="4371" y="12491"/>
                    <a:pt x="4435" y="12491"/>
                    <a:pt x="4466" y="12460"/>
                  </a:cubicBezTo>
                  <a:lnTo>
                    <a:pt x="6050" y="11193"/>
                  </a:lnTo>
                  <a:lnTo>
                    <a:pt x="6240" y="11193"/>
                  </a:lnTo>
                  <a:lnTo>
                    <a:pt x="7697" y="12586"/>
                  </a:lnTo>
                  <a:cubicBezTo>
                    <a:pt x="7697" y="12618"/>
                    <a:pt x="7728" y="12618"/>
                    <a:pt x="7760" y="12618"/>
                  </a:cubicBezTo>
                  <a:lnTo>
                    <a:pt x="7823" y="12618"/>
                  </a:lnTo>
                  <a:lnTo>
                    <a:pt x="9280" y="12080"/>
                  </a:lnTo>
                  <a:cubicBezTo>
                    <a:pt x="9343" y="12048"/>
                    <a:pt x="9375" y="12016"/>
                    <a:pt x="9375" y="11953"/>
                  </a:cubicBezTo>
                  <a:lnTo>
                    <a:pt x="9565" y="9958"/>
                  </a:lnTo>
                  <a:lnTo>
                    <a:pt x="9723" y="9831"/>
                  </a:lnTo>
                  <a:lnTo>
                    <a:pt x="11719" y="9768"/>
                  </a:lnTo>
                  <a:cubicBezTo>
                    <a:pt x="11782" y="9768"/>
                    <a:pt x="11814" y="9736"/>
                    <a:pt x="11845" y="9705"/>
                  </a:cubicBezTo>
                  <a:lnTo>
                    <a:pt x="12479" y="8279"/>
                  </a:lnTo>
                  <a:cubicBezTo>
                    <a:pt x="12510" y="8248"/>
                    <a:pt x="12510" y="8184"/>
                    <a:pt x="12479" y="8153"/>
                  </a:cubicBezTo>
                  <a:lnTo>
                    <a:pt x="11212" y="6569"/>
                  </a:lnTo>
                  <a:lnTo>
                    <a:pt x="11212" y="6379"/>
                  </a:lnTo>
                  <a:lnTo>
                    <a:pt x="12574" y="4923"/>
                  </a:lnTo>
                  <a:cubicBezTo>
                    <a:pt x="12605" y="4891"/>
                    <a:pt x="12637" y="4859"/>
                    <a:pt x="12605" y="4796"/>
                  </a:cubicBezTo>
                  <a:lnTo>
                    <a:pt x="12067" y="3339"/>
                  </a:lnTo>
                  <a:cubicBezTo>
                    <a:pt x="12035" y="3307"/>
                    <a:pt x="12004" y="3276"/>
                    <a:pt x="11972" y="3244"/>
                  </a:cubicBezTo>
                  <a:lnTo>
                    <a:pt x="9850" y="3022"/>
                  </a:lnTo>
                  <a:lnTo>
                    <a:pt x="9818" y="3022"/>
                  </a:lnTo>
                  <a:lnTo>
                    <a:pt x="9787" y="901"/>
                  </a:lnTo>
                  <a:cubicBezTo>
                    <a:pt x="9787" y="837"/>
                    <a:pt x="9755" y="806"/>
                    <a:pt x="9692" y="774"/>
                  </a:cubicBezTo>
                  <a:lnTo>
                    <a:pt x="8267" y="141"/>
                  </a:lnTo>
                  <a:cubicBezTo>
                    <a:pt x="8257" y="131"/>
                    <a:pt x="8245" y="127"/>
                    <a:pt x="8232" y="127"/>
                  </a:cubicBezTo>
                  <a:cubicBezTo>
                    <a:pt x="8201" y="127"/>
                    <a:pt x="8162" y="150"/>
                    <a:pt x="8140" y="172"/>
                  </a:cubicBezTo>
                  <a:lnTo>
                    <a:pt x="6493" y="1502"/>
                  </a:lnTo>
                  <a:lnTo>
                    <a:pt x="6461" y="1502"/>
                  </a:lnTo>
                  <a:lnTo>
                    <a:pt x="4941" y="46"/>
                  </a:lnTo>
                  <a:cubicBezTo>
                    <a:pt x="4919" y="23"/>
                    <a:pt x="4881" y="1"/>
                    <a:pt x="483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1327165" y="2140726"/>
              <a:ext cx="208070" cy="191343"/>
            </a:xfrm>
            <a:custGeom>
              <a:avLst/>
              <a:gdLst/>
              <a:ahLst/>
              <a:cxnLst/>
              <a:rect l="l" t="t" r="r" b="b"/>
              <a:pathLst>
                <a:path w="6145" h="5651" extrusionOk="0">
                  <a:moveTo>
                    <a:pt x="2914" y="267"/>
                  </a:moveTo>
                  <a:cubicBezTo>
                    <a:pt x="3294" y="267"/>
                    <a:pt x="3642" y="330"/>
                    <a:pt x="3991" y="489"/>
                  </a:cubicBezTo>
                  <a:cubicBezTo>
                    <a:pt x="5289" y="1059"/>
                    <a:pt x="5859" y="2610"/>
                    <a:pt x="5258" y="3909"/>
                  </a:cubicBezTo>
                  <a:cubicBezTo>
                    <a:pt x="4973" y="4510"/>
                    <a:pt x="4466" y="4986"/>
                    <a:pt x="3801" y="5239"/>
                  </a:cubicBezTo>
                  <a:cubicBezTo>
                    <a:pt x="3504" y="5343"/>
                    <a:pt x="3193" y="5398"/>
                    <a:pt x="2882" y="5398"/>
                  </a:cubicBezTo>
                  <a:cubicBezTo>
                    <a:pt x="2528" y="5398"/>
                    <a:pt x="2174" y="5327"/>
                    <a:pt x="1837" y="5176"/>
                  </a:cubicBezTo>
                  <a:cubicBezTo>
                    <a:pt x="1204" y="4890"/>
                    <a:pt x="729" y="4384"/>
                    <a:pt x="507" y="3719"/>
                  </a:cubicBezTo>
                  <a:cubicBezTo>
                    <a:pt x="254" y="3085"/>
                    <a:pt x="286" y="2389"/>
                    <a:pt x="571" y="1755"/>
                  </a:cubicBezTo>
                  <a:cubicBezTo>
                    <a:pt x="856" y="1122"/>
                    <a:pt x="1362" y="647"/>
                    <a:pt x="2027" y="425"/>
                  </a:cubicBezTo>
                  <a:cubicBezTo>
                    <a:pt x="2312" y="299"/>
                    <a:pt x="2629" y="267"/>
                    <a:pt x="2914" y="267"/>
                  </a:cubicBezTo>
                  <a:close/>
                  <a:moveTo>
                    <a:pt x="2924" y="0"/>
                  </a:moveTo>
                  <a:cubicBezTo>
                    <a:pt x="2588" y="0"/>
                    <a:pt x="2250" y="56"/>
                    <a:pt x="1932" y="172"/>
                  </a:cubicBezTo>
                  <a:cubicBezTo>
                    <a:pt x="1204" y="425"/>
                    <a:pt x="666" y="964"/>
                    <a:pt x="349" y="1660"/>
                  </a:cubicBezTo>
                  <a:cubicBezTo>
                    <a:pt x="32" y="2325"/>
                    <a:pt x="1" y="3117"/>
                    <a:pt x="254" y="3814"/>
                  </a:cubicBezTo>
                  <a:cubicBezTo>
                    <a:pt x="539" y="4510"/>
                    <a:pt x="1046" y="5081"/>
                    <a:pt x="1742" y="5397"/>
                  </a:cubicBezTo>
                  <a:cubicBezTo>
                    <a:pt x="2122" y="5587"/>
                    <a:pt x="2502" y="5651"/>
                    <a:pt x="2914" y="5651"/>
                  </a:cubicBezTo>
                  <a:cubicBezTo>
                    <a:pt x="3262" y="5651"/>
                    <a:pt x="3579" y="5587"/>
                    <a:pt x="3896" y="5492"/>
                  </a:cubicBezTo>
                  <a:cubicBezTo>
                    <a:pt x="4624" y="5207"/>
                    <a:pt x="5194" y="4700"/>
                    <a:pt x="5479" y="4004"/>
                  </a:cubicBezTo>
                  <a:cubicBezTo>
                    <a:pt x="6144" y="2579"/>
                    <a:pt x="5511" y="900"/>
                    <a:pt x="4086" y="235"/>
                  </a:cubicBezTo>
                  <a:cubicBezTo>
                    <a:pt x="3724" y="80"/>
                    <a:pt x="3325" y="0"/>
                    <a:pt x="29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10734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07"/>
                  </a:moveTo>
                  <a:cubicBezTo>
                    <a:pt x="13966" y="507"/>
                    <a:pt x="17862" y="4403"/>
                    <a:pt x="17862" y="9185"/>
                  </a:cubicBezTo>
                  <a:cubicBezTo>
                    <a:pt x="17862" y="13967"/>
                    <a:pt x="13966" y="17862"/>
                    <a:pt x="9184" y="17862"/>
                  </a:cubicBezTo>
                  <a:cubicBezTo>
                    <a:pt x="4402" y="17862"/>
                    <a:pt x="507" y="13967"/>
                    <a:pt x="507" y="9185"/>
                  </a:cubicBezTo>
                  <a:cubicBezTo>
                    <a:pt x="507" y="4403"/>
                    <a:pt x="4402" y="507"/>
                    <a:pt x="9184" y="507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18"/>
                    <a:pt x="0" y="9185"/>
                  </a:cubicBezTo>
                  <a:cubicBezTo>
                    <a:pt x="0" y="14252"/>
                    <a:pt x="4117" y="18400"/>
                    <a:pt x="9184" y="18400"/>
                  </a:cubicBezTo>
                  <a:cubicBezTo>
                    <a:pt x="14251" y="18400"/>
                    <a:pt x="18368" y="14252"/>
                    <a:pt x="18368" y="9185"/>
                  </a:cubicBezTo>
                  <a:cubicBezTo>
                    <a:pt x="18368" y="4118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8"/>
          <p:cNvGrpSpPr/>
          <p:nvPr/>
        </p:nvGrpSpPr>
        <p:grpSpPr>
          <a:xfrm>
            <a:off x="1201904" y="3600977"/>
            <a:ext cx="575077" cy="576048"/>
            <a:chOff x="1107345" y="3440815"/>
            <a:chExt cx="621974" cy="623024"/>
          </a:xfrm>
        </p:grpSpPr>
        <p:sp>
          <p:nvSpPr>
            <p:cNvPr id="660" name="Google Shape;660;p8"/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110734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0"/>
                  </a:moveTo>
                  <a:cubicBezTo>
                    <a:pt x="4117" y="0"/>
                    <a:pt x="0" y="4117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17"/>
                    <a:pt x="14251" y="0"/>
                    <a:pt x="91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8"/>
          <p:cNvGrpSpPr/>
          <p:nvPr/>
        </p:nvGrpSpPr>
        <p:grpSpPr>
          <a:xfrm>
            <a:off x="7350195" y="800101"/>
            <a:ext cx="575077" cy="576079"/>
            <a:chOff x="7414685" y="411530"/>
            <a:chExt cx="621974" cy="623058"/>
          </a:xfrm>
        </p:grpSpPr>
        <p:sp>
          <p:nvSpPr>
            <p:cNvPr id="668" name="Google Shape;668;p8"/>
            <p:cNvSpPr/>
            <p:nvPr/>
          </p:nvSpPr>
          <p:spPr>
            <a:xfrm>
              <a:off x="7851102" y="715541"/>
              <a:ext cx="60101" cy="106185"/>
            </a:xfrm>
            <a:custGeom>
              <a:avLst/>
              <a:gdLst/>
              <a:ahLst/>
              <a:cxnLst/>
              <a:rect l="l" t="t" r="r" b="b"/>
              <a:pathLst>
                <a:path w="1775" h="3136" extrusionOk="0">
                  <a:moveTo>
                    <a:pt x="222" y="0"/>
                  </a:moveTo>
                  <a:cubicBezTo>
                    <a:pt x="159" y="0"/>
                    <a:pt x="96" y="63"/>
                    <a:pt x="96" y="127"/>
                  </a:cubicBezTo>
                  <a:cubicBezTo>
                    <a:pt x="96" y="190"/>
                    <a:pt x="159" y="253"/>
                    <a:pt x="222" y="253"/>
                  </a:cubicBezTo>
                  <a:cubicBezTo>
                    <a:pt x="951" y="253"/>
                    <a:pt x="1521" y="855"/>
                    <a:pt x="1521" y="1552"/>
                  </a:cubicBezTo>
                  <a:cubicBezTo>
                    <a:pt x="1521" y="2249"/>
                    <a:pt x="888" y="2882"/>
                    <a:pt x="159" y="2882"/>
                  </a:cubicBezTo>
                  <a:cubicBezTo>
                    <a:pt x="64" y="2882"/>
                    <a:pt x="1" y="2914"/>
                    <a:pt x="1" y="3009"/>
                  </a:cubicBezTo>
                  <a:cubicBezTo>
                    <a:pt x="1" y="3072"/>
                    <a:pt x="64" y="3135"/>
                    <a:pt x="159" y="3135"/>
                  </a:cubicBezTo>
                  <a:cubicBezTo>
                    <a:pt x="1046" y="3135"/>
                    <a:pt x="1774" y="2407"/>
                    <a:pt x="1774" y="1552"/>
                  </a:cubicBezTo>
                  <a:cubicBezTo>
                    <a:pt x="1774" y="697"/>
                    <a:pt x="1078" y="0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7544432" y="715541"/>
              <a:ext cx="60068" cy="106185"/>
            </a:xfrm>
            <a:custGeom>
              <a:avLst/>
              <a:gdLst/>
              <a:ahLst/>
              <a:cxnLst/>
              <a:rect l="l" t="t" r="r" b="b"/>
              <a:pathLst>
                <a:path w="1774" h="3136" extrusionOk="0">
                  <a:moveTo>
                    <a:pt x="1584" y="0"/>
                  </a:moveTo>
                  <a:cubicBezTo>
                    <a:pt x="729" y="0"/>
                    <a:pt x="0" y="697"/>
                    <a:pt x="0" y="1552"/>
                  </a:cubicBezTo>
                  <a:cubicBezTo>
                    <a:pt x="0" y="2407"/>
                    <a:pt x="761" y="3135"/>
                    <a:pt x="1647" y="3135"/>
                  </a:cubicBezTo>
                  <a:cubicBezTo>
                    <a:pt x="1711" y="3135"/>
                    <a:pt x="1774" y="3072"/>
                    <a:pt x="1774" y="3009"/>
                  </a:cubicBezTo>
                  <a:cubicBezTo>
                    <a:pt x="1774" y="2945"/>
                    <a:pt x="1711" y="2882"/>
                    <a:pt x="1647" y="2882"/>
                  </a:cubicBezTo>
                  <a:cubicBezTo>
                    <a:pt x="887" y="2882"/>
                    <a:pt x="285" y="2280"/>
                    <a:pt x="285" y="1552"/>
                  </a:cubicBezTo>
                  <a:cubicBezTo>
                    <a:pt x="285" y="855"/>
                    <a:pt x="856" y="253"/>
                    <a:pt x="1584" y="253"/>
                  </a:cubicBezTo>
                  <a:cubicBezTo>
                    <a:pt x="1647" y="253"/>
                    <a:pt x="1711" y="190"/>
                    <a:pt x="1711" y="127"/>
                  </a:cubicBezTo>
                  <a:cubicBezTo>
                    <a:pt x="1711" y="63"/>
                    <a:pt x="1647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7587333" y="710801"/>
              <a:ext cx="280970" cy="211727"/>
            </a:xfrm>
            <a:custGeom>
              <a:avLst/>
              <a:gdLst/>
              <a:ahLst/>
              <a:cxnLst/>
              <a:rect l="l" t="t" r="r" b="b"/>
              <a:pathLst>
                <a:path w="8298" h="6253" extrusionOk="0">
                  <a:moveTo>
                    <a:pt x="7999" y="1"/>
                  </a:moveTo>
                  <a:cubicBezTo>
                    <a:pt x="7983" y="1"/>
                    <a:pt x="7966" y="5"/>
                    <a:pt x="7949" y="13"/>
                  </a:cubicBezTo>
                  <a:cubicBezTo>
                    <a:pt x="7854" y="13"/>
                    <a:pt x="7822" y="108"/>
                    <a:pt x="7854" y="172"/>
                  </a:cubicBezTo>
                  <a:cubicBezTo>
                    <a:pt x="7981" y="615"/>
                    <a:pt x="8044" y="1058"/>
                    <a:pt x="8044" y="1534"/>
                  </a:cubicBezTo>
                  <a:cubicBezTo>
                    <a:pt x="8044" y="4004"/>
                    <a:pt x="6302" y="5999"/>
                    <a:pt x="4149" y="5999"/>
                  </a:cubicBezTo>
                  <a:cubicBezTo>
                    <a:pt x="1995" y="5999"/>
                    <a:pt x="254" y="4004"/>
                    <a:pt x="254" y="1534"/>
                  </a:cubicBezTo>
                  <a:cubicBezTo>
                    <a:pt x="254" y="1090"/>
                    <a:pt x="317" y="647"/>
                    <a:pt x="444" y="203"/>
                  </a:cubicBezTo>
                  <a:cubicBezTo>
                    <a:pt x="444" y="140"/>
                    <a:pt x="412" y="77"/>
                    <a:pt x="349" y="45"/>
                  </a:cubicBezTo>
                  <a:cubicBezTo>
                    <a:pt x="285" y="45"/>
                    <a:pt x="190" y="77"/>
                    <a:pt x="190" y="140"/>
                  </a:cubicBezTo>
                  <a:cubicBezTo>
                    <a:pt x="64" y="583"/>
                    <a:pt x="0" y="1058"/>
                    <a:pt x="0" y="1534"/>
                  </a:cubicBezTo>
                  <a:cubicBezTo>
                    <a:pt x="0" y="4130"/>
                    <a:pt x="1869" y="6252"/>
                    <a:pt x="4149" y="6252"/>
                  </a:cubicBezTo>
                  <a:cubicBezTo>
                    <a:pt x="6429" y="6252"/>
                    <a:pt x="8298" y="4130"/>
                    <a:pt x="8298" y="1534"/>
                  </a:cubicBezTo>
                  <a:cubicBezTo>
                    <a:pt x="8298" y="1058"/>
                    <a:pt x="8234" y="552"/>
                    <a:pt x="8107" y="77"/>
                  </a:cubicBezTo>
                  <a:cubicBezTo>
                    <a:pt x="8084" y="30"/>
                    <a:pt x="8044" y="1"/>
                    <a:pt x="79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7574466" y="550406"/>
              <a:ext cx="306704" cy="170519"/>
            </a:xfrm>
            <a:custGeom>
              <a:avLst/>
              <a:gdLst/>
              <a:ahLst/>
              <a:cxnLst/>
              <a:rect l="l" t="t" r="r" b="b"/>
              <a:pathLst>
                <a:path w="9058" h="5036" extrusionOk="0">
                  <a:moveTo>
                    <a:pt x="3389" y="0"/>
                  </a:moveTo>
                  <a:cubicBezTo>
                    <a:pt x="1552" y="380"/>
                    <a:pt x="222" y="2027"/>
                    <a:pt x="222" y="3895"/>
                  </a:cubicBezTo>
                  <a:lnTo>
                    <a:pt x="222" y="3990"/>
                  </a:lnTo>
                  <a:lnTo>
                    <a:pt x="127" y="3990"/>
                  </a:lnTo>
                  <a:cubicBezTo>
                    <a:pt x="32" y="3990"/>
                    <a:pt x="0" y="4054"/>
                    <a:pt x="0" y="4117"/>
                  </a:cubicBezTo>
                  <a:lnTo>
                    <a:pt x="0" y="4877"/>
                  </a:lnTo>
                  <a:cubicBezTo>
                    <a:pt x="0" y="4972"/>
                    <a:pt x="32" y="5035"/>
                    <a:pt x="127" y="5035"/>
                  </a:cubicBezTo>
                  <a:lnTo>
                    <a:pt x="8931" y="5035"/>
                  </a:lnTo>
                  <a:cubicBezTo>
                    <a:pt x="9026" y="5035"/>
                    <a:pt x="9058" y="4972"/>
                    <a:pt x="9058" y="4877"/>
                  </a:cubicBezTo>
                  <a:lnTo>
                    <a:pt x="9058" y="4117"/>
                  </a:lnTo>
                  <a:cubicBezTo>
                    <a:pt x="9058" y="4054"/>
                    <a:pt x="8994" y="3990"/>
                    <a:pt x="8931" y="3990"/>
                  </a:cubicBezTo>
                  <a:lnTo>
                    <a:pt x="8804" y="3990"/>
                  </a:lnTo>
                  <a:lnTo>
                    <a:pt x="8804" y="3895"/>
                  </a:lnTo>
                  <a:cubicBezTo>
                    <a:pt x="8804" y="1995"/>
                    <a:pt x="7474" y="348"/>
                    <a:pt x="5606" y="0"/>
                  </a:cubicBezTo>
                  <a:cubicBezTo>
                    <a:pt x="5542" y="0"/>
                    <a:pt x="5479" y="32"/>
                    <a:pt x="5447" y="95"/>
                  </a:cubicBezTo>
                  <a:cubicBezTo>
                    <a:pt x="5447" y="158"/>
                    <a:pt x="5479" y="253"/>
                    <a:pt x="5574" y="253"/>
                  </a:cubicBezTo>
                  <a:cubicBezTo>
                    <a:pt x="7284" y="602"/>
                    <a:pt x="8551" y="2122"/>
                    <a:pt x="8551" y="3895"/>
                  </a:cubicBezTo>
                  <a:lnTo>
                    <a:pt x="8551" y="4117"/>
                  </a:lnTo>
                  <a:cubicBezTo>
                    <a:pt x="8551" y="4180"/>
                    <a:pt x="8614" y="4244"/>
                    <a:pt x="8678" y="4244"/>
                  </a:cubicBezTo>
                  <a:lnTo>
                    <a:pt x="8804" y="4244"/>
                  </a:lnTo>
                  <a:lnTo>
                    <a:pt x="8804" y="4750"/>
                  </a:lnTo>
                  <a:lnTo>
                    <a:pt x="254" y="4750"/>
                  </a:lnTo>
                  <a:lnTo>
                    <a:pt x="254" y="4244"/>
                  </a:lnTo>
                  <a:lnTo>
                    <a:pt x="380" y="4244"/>
                  </a:lnTo>
                  <a:cubicBezTo>
                    <a:pt x="444" y="4244"/>
                    <a:pt x="507" y="4180"/>
                    <a:pt x="507" y="4117"/>
                  </a:cubicBezTo>
                  <a:lnTo>
                    <a:pt x="507" y="3895"/>
                  </a:lnTo>
                  <a:cubicBezTo>
                    <a:pt x="507" y="2154"/>
                    <a:pt x="1742" y="633"/>
                    <a:pt x="3452" y="253"/>
                  </a:cubicBezTo>
                  <a:cubicBezTo>
                    <a:pt x="3515" y="253"/>
                    <a:pt x="3547" y="190"/>
                    <a:pt x="3547" y="95"/>
                  </a:cubicBezTo>
                  <a:cubicBezTo>
                    <a:pt x="3515" y="32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7583032" y="684424"/>
              <a:ext cx="289571" cy="8634"/>
            </a:xfrm>
            <a:custGeom>
              <a:avLst/>
              <a:gdLst/>
              <a:ahLst/>
              <a:cxnLst/>
              <a:rect l="l" t="t" r="r" b="b"/>
              <a:pathLst>
                <a:path w="8552" h="255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64" y="254"/>
                    <a:pt x="127" y="254"/>
                  </a:cubicBezTo>
                  <a:lnTo>
                    <a:pt x="8425" y="254"/>
                  </a:lnTo>
                  <a:cubicBezTo>
                    <a:pt x="8488" y="254"/>
                    <a:pt x="8551" y="191"/>
                    <a:pt x="8551" y="127"/>
                  </a:cubicBezTo>
                  <a:cubicBezTo>
                    <a:pt x="8551" y="64"/>
                    <a:pt x="8488" y="1"/>
                    <a:pt x="8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7682750" y="523589"/>
              <a:ext cx="90101" cy="109402"/>
            </a:xfrm>
            <a:custGeom>
              <a:avLst/>
              <a:gdLst/>
              <a:ahLst/>
              <a:cxnLst/>
              <a:rect l="l" t="t" r="r" b="b"/>
              <a:pathLst>
                <a:path w="2661" h="3231" extrusionOk="0">
                  <a:moveTo>
                    <a:pt x="2376" y="285"/>
                  </a:moveTo>
                  <a:lnTo>
                    <a:pt x="1933" y="2946"/>
                  </a:lnTo>
                  <a:lnTo>
                    <a:pt x="602" y="2946"/>
                  </a:ln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96" y="0"/>
                    <a:pt x="64" y="32"/>
                    <a:pt x="32" y="64"/>
                  </a:cubicBezTo>
                  <a:cubicBezTo>
                    <a:pt x="1" y="95"/>
                    <a:pt x="1" y="127"/>
                    <a:pt x="1" y="159"/>
                  </a:cubicBezTo>
                  <a:lnTo>
                    <a:pt x="349" y="3104"/>
                  </a:lnTo>
                  <a:cubicBezTo>
                    <a:pt x="381" y="3167"/>
                    <a:pt x="412" y="3231"/>
                    <a:pt x="476" y="3231"/>
                  </a:cubicBezTo>
                  <a:lnTo>
                    <a:pt x="2059" y="3231"/>
                  </a:lnTo>
                  <a:cubicBezTo>
                    <a:pt x="2123" y="3231"/>
                    <a:pt x="2186" y="3167"/>
                    <a:pt x="2186" y="3104"/>
                  </a:cubicBezTo>
                  <a:lnTo>
                    <a:pt x="2629" y="159"/>
                  </a:lnTo>
                  <a:cubicBezTo>
                    <a:pt x="2661" y="127"/>
                    <a:pt x="2629" y="95"/>
                    <a:pt x="2598" y="64"/>
                  </a:cubicBezTo>
                  <a:cubicBezTo>
                    <a:pt x="2598" y="32"/>
                    <a:pt x="2566" y="0"/>
                    <a:pt x="25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7764251" y="524131"/>
              <a:ext cx="57934" cy="58476"/>
            </a:xfrm>
            <a:custGeom>
              <a:avLst/>
              <a:gdLst/>
              <a:ahLst/>
              <a:cxnLst/>
              <a:rect l="l" t="t" r="r" b="b"/>
              <a:pathLst>
                <a:path w="1711" h="1727" extrusionOk="0">
                  <a:moveTo>
                    <a:pt x="147" y="0"/>
                  </a:moveTo>
                  <a:cubicBezTo>
                    <a:pt x="111" y="0"/>
                    <a:pt x="80" y="16"/>
                    <a:pt x="64" y="48"/>
                  </a:cubicBezTo>
                  <a:cubicBezTo>
                    <a:pt x="1" y="79"/>
                    <a:pt x="1" y="174"/>
                    <a:pt x="64" y="206"/>
                  </a:cubicBezTo>
                  <a:lnTo>
                    <a:pt x="1489" y="1694"/>
                  </a:lnTo>
                  <a:cubicBezTo>
                    <a:pt x="1521" y="1726"/>
                    <a:pt x="1552" y="1726"/>
                    <a:pt x="1584" y="1726"/>
                  </a:cubicBezTo>
                  <a:cubicBezTo>
                    <a:pt x="1616" y="1726"/>
                    <a:pt x="1647" y="1726"/>
                    <a:pt x="1679" y="1694"/>
                  </a:cubicBezTo>
                  <a:cubicBezTo>
                    <a:pt x="1711" y="1663"/>
                    <a:pt x="1711" y="1568"/>
                    <a:pt x="1679" y="1504"/>
                  </a:cubicBezTo>
                  <a:lnTo>
                    <a:pt x="254" y="48"/>
                  </a:lnTo>
                  <a:cubicBezTo>
                    <a:pt x="222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633416" y="524131"/>
              <a:ext cx="57968" cy="58476"/>
            </a:xfrm>
            <a:custGeom>
              <a:avLst/>
              <a:gdLst/>
              <a:ahLst/>
              <a:cxnLst/>
              <a:rect l="l" t="t" r="r" b="b"/>
              <a:pathLst>
                <a:path w="1712" h="1727" extrusionOk="0">
                  <a:moveTo>
                    <a:pt x="1569" y="0"/>
                  </a:moveTo>
                  <a:cubicBezTo>
                    <a:pt x="1537" y="0"/>
                    <a:pt x="1505" y="16"/>
                    <a:pt x="1489" y="48"/>
                  </a:cubicBezTo>
                  <a:lnTo>
                    <a:pt x="33" y="1504"/>
                  </a:lnTo>
                  <a:cubicBezTo>
                    <a:pt x="1" y="1568"/>
                    <a:pt x="1" y="1631"/>
                    <a:pt x="33" y="1694"/>
                  </a:cubicBezTo>
                  <a:cubicBezTo>
                    <a:pt x="64" y="1726"/>
                    <a:pt x="96" y="1726"/>
                    <a:pt x="128" y="1726"/>
                  </a:cubicBezTo>
                  <a:cubicBezTo>
                    <a:pt x="159" y="1726"/>
                    <a:pt x="191" y="1726"/>
                    <a:pt x="223" y="1694"/>
                  </a:cubicBezTo>
                  <a:lnTo>
                    <a:pt x="1648" y="206"/>
                  </a:lnTo>
                  <a:cubicBezTo>
                    <a:pt x="1711" y="174"/>
                    <a:pt x="1711" y="79"/>
                    <a:pt x="1648" y="48"/>
                  </a:cubicBezTo>
                  <a:cubicBezTo>
                    <a:pt x="1632" y="16"/>
                    <a:pt x="1600" y="0"/>
                    <a:pt x="156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599116" y="668340"/>
              <a:ext cx="248803" cy="9684"/>
            </a:xfrm>
            <a:custGeom>
              <a:avLst/>
              <a:gdLst/>
              <a:ahLst/>
              <a:cxnLst/>
              <a:rect l="l" t="t" r="r" b="b"/>
              <a:pathLst>
                <a:path w="7348" h="286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86"/>
                    <a:pt x="127" y="286"/>
                  </a:cubicBezTo>
                  <a:lnTo>
                    <a:pt x="7221" y="286"/>
                  </a:lnTo>
                  <a:cubicBezTo>
                    <a:pt x="7284" y="286"/>
                    <a:pt x="7348" y="222"/>
                    <a:pt x="7348" y="127"/>
                  </a:cubicBezTo>
                  <a:cubicBezTo>
                    <a:pt x="7348" y="64"/>
                    <a:pt x="7284" y="1"/>
                    <a:pt x="72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7647366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7" y="0"/>
                  </a:moveTo>
                  <a:cubicBezTo>
                    <a:pt x="317" y="0"/>
                    <a:pt x="1" y="349"/>
                    <a:pt x="1" y="760"/>
                  </a:cubicBezTo>
                  <a:cubicBezTo>
                    <a:pt x="1" y="1204"/>
                    <a:pt x="317" y="1552"/>
                    <a:pt x="697" y="1552"/>
                  </a:cubicBezTo>
                  <a:cubicBezTo>
                    <a:pt x="1077" y="1552"/>
                    <a:pt x="1394" y="1204"/>
                    <a:pt x="1394" y="760"/>
                  </a:cubicBezTo>
                  <a:cubicBezTo>
                    <a:pt x="1394" y="349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7756734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8" y="0"/>
                  </a:moveTo>
                  <a:cubicBezTo>
                    <a:pt x="318" y="0"/>
                    <a:pt x="1" y="349"/>
                    <a:pt x="1" y="760"/>
                  </a:cubicBezTo>
                  <a:cubicBezTo>
                    <a:pt x="1" y="1204"/>
                    <a:pt x="318" y="1552"/>
                    <a:pt x="698" y="1552"/>
                  </a:cubicBezTo>
                  <a:cubicBezTo>
                    <a:pt x="1078" y="1552"/>
                    <a:pt x="1394" y="1204"/>
                    <a:pt x="1394" y="760"/>
                  </a:cubicBezTo>
                  <a:cubicBezTo>
                    <a:pt x="1394" y="349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741468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49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49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8"/>
          <p:cNvGrpSpPr/>
          <p:nvPr/>
        </p:nvGrpSpPr>
        <p:grpSpPr>
          <a:xfrm>
            <a:off x="7350195" y="2201024"/>
            <a:ext cx="575077" cy="576079"/>
            <a:chOff x="7414685" y="1926697"/>
            <a:chExt cx="621974" cy="623058"/>
          </a:xfrm>
        </p:grpSpPr>
        <p:sp>
          <p:nvSpPr>
            <p:cNvPr id="681" name="Google Shape;681;p8"/>
            <p:cNvSpPr/>
            <p:nvPr/>
          </p:nvSpPr>
          <p:spPr>
            <a:xfrm>
              <a:off x="7551953" y="2088616"/>
              <a:ext cx="347471" cy="298137"/>
            </a:xfrm>
            <a:custGeom>
              <a:avLst/>
              <a:gdLst/>
              <a:ahLst/>
              <a:cxnLst/>
              <a:rect l="l" t="t" r="r" b="b"/>
              <a:pathLst>
                <a:path w="10262" h="8805" extrusionOk="0">
                  <a:moveTo>
                    <a:pt x="9976" y="286"/>
                  </a:moveTo>
                  <a:lnTo>
                    <a:pt x="10008" y="8520"/>
                  </a:lnTo>
                  <a:cubicBezTo>
                    <a:pt x="7043" y="8507"/>
                    <a:pt x="4959" y="8499"/>
                    <a:pt x="3494" y="8499"/>
                  </a:cubicBezTo>
                  <a:cubicBezTo>
                    <a:pt x="1422" y="8499"/>
                    <a:pt x="588" y="8514"/>
                    <a:pt x="254" y="8551"/>
                  </a:cubicBezTo>
                  <a:lnTo>
                    <a:pt x="254" y="286"/>
                  </a:lnTo>
                  <a:close/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8678"/>
                  </a:lnTo>
                  <a:cubicBezTo>
                    <a:pt x="0" y="8710"/>
                    <a:pt x="0" y="8741"/>
                    <a:pt x="32" y="8773"/>
                  </a:cubicBezTo>
                  <a:cubicBezTo>
                    <a:pt x="64" y="8805"/>
                    <a:pt x="95" y="8805"/>
                    <a:pt x="127" y="8805"/>
                  </a:cubicBezTo>
                  <a:lnTo>
                    <a:pt x="190" y="8805"/>
                  </a:lnTo>
                  <a:cubicBezTo>
                    <a:pt x="450" y="8768"/>
                    <a:pt x="2514" y="8752"/>
                    <a:pt x="4943" y="8752"/>
                  </a:cubicBezTo>
                  <a:cubicBezTo>
                    <a:pt x="6660" y="8752"/>
                    <a:pt x="8560" y="8760"/>
                    <a:pt x="10135" y="8773"/>
                  </a:cubicBezTo>
                  <a:cubicBezTo>
                    <a:pt x="10166" y="8773"/>
                    <a:pt x="10198" y="8741"/>
                    <a:pt x="10230" y="8710"/>
                  </a:cubicBezTo>
                  <a:cubicBezTo>
                    <a:pt x="10261" y="8710"/>
                    <a:pt x="10261" y="8678"/>
                    <a:pt x="10261" y="8646"/>
                  </a:cubicBezTo>
                  <a:lnTo>
                    <a:pt x="10261" y="127"/>
                  </a:lnTo>
                  <a:cubicBezTo>
                    <a:pt x="10261" y="64"/>
                    <a:pt x="10198" y="1"/>
                    <a:pt x="101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7624854" y="2089699"/>
              <a:ext cx="201636" cy="168386"/>
            </a:xfrm>
            <a:custGeom>
              <a:avLst/>
              <a:gdLst/>
              <a:ahLst/>
              <a:cxnLst/>
              <a:rect l="l" t="t" r="r" b="b"/>
              <a:pathLst>
                <a:path w="5955" h="4973" extrusionOk="0">
                  <a:moveTo>
                    <a:pt x="5828" y="0"/>
                  </a:moveTo>
                  <a:cubicBezTo>
                    <a:pt x="5765" y="0"/>
                    <a:pt x="5701" y="64"/>
                    <a:pt x="5701" y="127"/>
                  </a:cubicBezTo>
                  <a:lnTo>
                    <a:pt x="5701" y="4497"/>
                  </a:lnTo>
                  <a:lnTo>
                    <a:pt x="4593" y="3262"/>
                  </a:lnTo>
                  <a:cubicBezTo>
                    <a:pt x="4561" y="3231"/>
                    <a:pt x="4530" y="3231"/>
                    <a:pt x="4498" y="3231"/>
                  </a:cubicBezTo>
                  <a:cubicBezTo>
                    <a:pt x="4466" y="3231"/>
                    <a:pt x="4435" y="3231"/>
                    <a:pt x="4403" y="3262"/>
                  </a:cubicBezTo>
                  <a:lnTo>
                    <a:pt x="3041" y="4656"/>
                  </a:lnTo>
                  <a:lnTo>
                    <a:pt x="1679" y="3231"/>
                  </a:lnTo>
                  <a:cubicBezTo>
                    <a:pt x="1648" y="3215"/>
                    <a:pt x="1608" y="3207"/>
                    <a:pt x="1573" y="3207"/>
                  </a:cubicBezTo>
                  <a:cubicBezTo>
                    <a:pt x="1537" y="3207"/>
                    <a:pt x="1505" y="3215"/>
                    <a:pt x="1489" y="3231"/>
                  </a:cubicBezTo>
                  <a:lnTo>
                    <a:pt x="254" y="4529"/>
                  </a:lnTo>
                  <a:lnTo>
                    <a:pt x="254" y="190"/>
                  </a:lnTo>
                  <a:cubicBezTo>
                    <a:pt x="254" y="95"/>
                    <a:pt x="191" y="32"/>
                    <a:pt x="128" y="32"/>
                  </a:cubicBezTo>
                  <a:cubicBezTo>
                    <a:pt x="64" y="32"/>
                    <a:pt x="1" y="95"/>
                    <a:pt x="1" y="190"/>
                  </a:cubicBezTo>
                  <a:lnTo>
                    <a:pt x="1" y="4846"/>
                  </a:lnTo>
                  <a:cubicBezTo>
                    <a:pt x="1" y="4909"/>
                    <a:pt x="33" y="4941"/>
                    <a:pt x="96" y="4972"/>
                  </a:cubicBezTo>
                  <a:lnTo>
                    <a:pt x="128" y="4972"/>
                  </a:lnTo>
                  <a:cubicBezTo>
                    <a:pt x="159" y="4972"/>
                    <a:pt x="191" y="4972"/>
                    <a:pt x="223" y="4941"/>
                  </a:cubicBezTo>
                  <a:lnTo>
                    <a:pt x="1584" y="3516"/>
                  </a:lnTo>
                  <a:lnTo>
                    <a:pt x="2946" y="4941"/>
                  </a:lnTo>
                  <a:cubicBezTo>
                    <a:pt x="2978" y="4972"/>
                    <a:pt x="3010" y="4972"/>
                    <a:pt x="3041" y="4972"/>
                  </a:cubicBezTo>
                  <a:cubicBezTo>
                    <a:pt x="3073" y="4972"/>
                    <a:pt x="3105" y="4972"/>
                    <a:pt x="3136" y="4941"/>
                  </a:cubicBezTo>
                  <a:lnTo>
                    <a:pt x="4498" y="3547"/>
                  </a:lnTo>
                  <a:lnTo>
                    <a:pt x="5733" y="4909"/>
                  </a:lnTo>
                  <a:cubicBezTo>
                    <a:pt x="5755" y="4931"/>
                    <a:pt x="5794" y="4954"/>
                    <a:pt x="5837" y="4954"/>
                  </a:cubicBezTo>
                  <a:cubicBezTo>
                    <a:pt x="5854" y="4954"/>
                    <a:pt x="5873" y="4950"/>
                    <a:pt x="5891" y="4941"/>
                  </a:cubicBezTo>
                  <a:cubicBezTo>
                    <a:pt x="5923" y="4941"/>
                    <a:pt x="5955" y="4877"/>
                    <a:pt x="5955" y="4814"/>
                  </a:cubicBezTo>
                  <a:lnTo>
                    <a:pt x="5955" y="127"/>
                  </a:lnTo>
                  <a:cubicBezTo>
                    <a:pt x="5955" y="64"/>
                    <a:pt x="5891" y="0"/>
                    <a:pt x="582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741468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07"/>
                  </a:moveTo>
                  <a:cubicBezTo>
                    <a:pt x="13967" y="507"/>
                    <a:pt x="17862" y="4403"/>
                    <a:pt x="17862" y="9185"/>
                  </a:cubicBezTo>
                  <a:cubicBezTo>
                    <a:pt x="17862" y="13967"/>
                    <a:pt x="13967" y="17862"/>
                    <a:pt x="9185" y="17862"/>
                  </a:cubicBezTo>
                  <a:cubicBezTo>
                    <a:pt x="4403" y="17862"/>
                    <a:pt x="508" y="13967"/>
                    <a:pt x="508" y="9185"/>
                  </a:cubicBezTo>
                  <a:cubicBezTo>
                    <a:pt x="508" y="4403"/>
                    <a:pt x="4403" y="507"/>
                    <a:pt x="9185" y="507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18"/>
                    <a:pt x="1" y="9185"/>
                  </a:cubicBezTo>
                  <a:cubicBezTo>
                    <a:pt x="1" y="14252"/>
                    <a:pt x="4118" y="18400"/>
                    <a:pt x="9185" y="18400"/>
                  </a:cubicBezTo>
                  <a:cubicBezTo>
                    <a:pt x="14252" y="18400"/>
                    <a:pt x="18369" y="14252"/>
                    <a:pt x="18369" y="9185"/>
                  </a:cubicBezTo>
                  <a:cubicBezTo>
                    <a:pt x="18369" y="4118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8"/>
          <p:cNvGrpSpPr/>
          <p:nvPr/>
        </p:nvGrpSpPr>
        <p:grpSpPr>
          <a:xfrm>
            <a:off x="2728458" y="1649046"/>
            <a:ext cx="3683276" cy="2453529"/>
            <a:chOff x="2553878" y="2422103"/>
            <a:chExt cx="4038381" cy="2311927"/>
          </a:xfrm>
        </p:grpSpPr>
        <p:sp>
          <p:nvSpPr>
            <p:cNvPr id="685" name="Google Shape;685;p8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8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Recomendaciones generales</a:t>
            </a:r>
            <a:endParaRPr sz="2800" b="1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3" name="Google Shape;953;p8"/>
          <p:cNvSpPr txBox="1"/>
          <p:nvPr/>
        </p:nvSpPr>
        <p:spPr>
          <a:xfrm>
            <a:off x="299503" y="1360756"/>
            <a:ext cx="2415543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Inicializar la vista de login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4" name="Google Shape;954;p8"/>
          <p:cNvSpPr txBox="1"/>
          <p:nvPr/>
        </p:nvSpPr>
        <p:spPr>
          <a:xfrm>
            <a:off x="652285" y="1796999"/>
            <a:ext cx="16062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Deben setearla visible desde el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Método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Main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5" name="Google Shape;955;p8"/>
          <p:cNvSpPr txBox="1"/>
          <p:nvPr/>
        </p:nvSpPr>
        <p:spPr>
          <a:xfrm>
            <a:off x="198799" y="2775801"/>
            <a:ext cx="256936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Crear </a:t>
            </a: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métodos</a:t>
            </a: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reutilizables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6" name="Google Shape;956;p8"/>
          <p:cNvSpPr txBox="1"/>
          <p:nvPr/>
        </p:nvSpPr>
        <p:spPr>
          <a:xfrm>
            <a:off x="630066" y="2974906"/>
            <a:ext cx="1854746" cy="5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Por ejemplo, un método para limpiar los campos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7" name="Google Shape;957;p8"/>
          <p:cNvSpPr txBox="1"/>
          <p:nvPr/>
        </p:nvSpPr>
        <p:spPr>
          <a:xfrm>
            <a:off x="620934" y="4177529"/>
            <a:ext cx="177268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Metodo Main unico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8" name="Google Shape;958;p8"/>
          <p:cNvSpPr txBox="1"/>
          <p:nvPr/>
        </p:nvSpPr>
        <p:spPr>
          <a:xfrm>
            <a:off x="687329" y="4619411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Eliminar todos los métodos Main de las vistas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9" name="Google Shape;959;p8"/>
          <p:cNvSpPr txBox="1"/>
          <p:nvPr/>
        </p:nvSpPr>
        <p:spPr>
          <a:xfrm>
            <a:off x="6701649" y="1384973"/>
            <a:ext cx="1866628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Comentar el codigo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60" name="Google Shape;960;p8"/>
          <p:cNvSpPr txBox="1"/>
          <p:nvPr/>
        </p:nvSpPr>
        <p:spPr>
          <a:xfrm>
            <a:off x="6390380" y="1668540"/>
            <a:ext cx="2527483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Facilita el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rápido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reconocimiento de la funcionalidad del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código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1" name="Google Shape;961;p8"/>
          <p:cNvSpPr txBox="1"/>
          <p:nvPr/>
        </p:nvSpPr>
        <p:spPr>
          <a:xfrm>
            <a:off x="6488247" y="2782368"/>
            <a:ext cx="2311661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Script de la base de datos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62" name="Google Shape;962;p8"/>
          <p:cNvSpPr txBox="1"/>
          <p:nvPr/>
        </p:nvSpPr>
        <p:spPr>
          <a:xfrm>
            <a:off x="6629538" y="3255937"/>
            <a:ext cx="2092977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Cuando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envíe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su proyecto adjunt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el script para crear la base de datos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409</Words>
  <Application>Microsoft Office PowerPoint</Application>
  <PresentationFormat>Presentación en pantalla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Fira Sans Extra Condensed SemiBold</vt:lpstr>
      <vt:lpstr>Arial</vt:lpstr>
      <vt:lpstr>Fira Sans SemiBold</vt:lpstr>
      <vt:lpstr>Fira Sans Condensed Medium</vt:lpstr>
      <vt:lpstr>Fira Sans Medium</vt:lpstr>
      <vt:lpstr>Fira Sans</vt:lpstr>
      <vt:lpstr>Technology Infographics by Slidesgo</vt:lpstr>
      <vt:lpstr>Presentación de PowerPoint</vt:lpstr>
      <vt:lpstr>Presentación de PowerPoint</vt:lpstr>
      <vt:lpstr>Presentación de PowerPoint</vt:lpstr>
      <vt:lpstr>Presentación de PowerPoint</vt:lpstr>
      <vt:lpstr>Métricas de la cobertura de pruebas</vt:lpstr>
      <vt:lpstr>Métricas de los casos de prueba</vt:lpstr>
      <vt:lpstr>Métricas de defectos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AGUSTIN EDUARDO Rodriguez Correa</cp:lastModifiedBy>
  <cp:revision>2</cp:revision>
  <dcterms:modified xsi:type="dcterms:W3CDTF">2022-11-11T06:12:34Z</dcterms:modified>
</cp:coreProperties>
</file>