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OJ/4R6y9+hsljwZb+CLm775A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DD5"/>
    <a:srgbClr val="38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197881" y="1097975"/>
            <a:ext cx="5484547" cy="3866517"/>
            <a:chOff x="2523825" y="1354400"/>
            <a:chExt cx="4476450" cy="3155825"/>
          </a:xfrm>
        </p:grpSpPr>
        <p:sp>
          <p:nvSpPr>
            <p:cNvPr id="55" name="Google Shape;55;p1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0" i="0" u="none" strike="noStrike" cap="none">
                <a:solidFill>
                  <a:srgbClr val="0000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INFORME DE TESTING</a:t>
            </a:r>
            <a:endParaRPr sz="3800">
              <a:solidFill>
                <a:srgbClr val="6D9EEB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 sz="3500">
                <a:solidFill>
                  <a:srgbClr val="6D9EEB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(Ciclo 1)</a:t>
            </a:r>
            <a:endParaRPr sz="3500">
              <a:solidFill>
                <a:srgbClr val="6D9EEB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457199" y="2625274"/>
            <a:ext cx="25632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Plataforma de videojuegos </a:t>
            </a:r>
            <a:r>
              <a:rPr lang="en" sz="15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NextWiiuBox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425188" y="404812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6B26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Integrantes:</a:t>
            </a:r>
            <a:endParaRPr>
              <a:solidFill>
                <a:srgbClr val="F6B26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Benjamin Paredes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Sebastián </a:t>
            </a:r>
            <a:r>
              <a:rPr lang="en" sz="15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González</a:t>
            </a:r>
            <a:endParaRPr sz="1500" b="0" i="0" u="none" strike="noStrike" cap="none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509100" y="4616875"/>
            <a:ext cx="1676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CSY4111- 00</a:t>
            </a:r>
            <a:r>
              <a:rPr lang="en" sz="1500">
                <a:solidFill>
                  <a:srgbClr val="6D9EEB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7D</a:t>
            </a:r>
            <a:endParaRPr>
              <a:solidFill>
                <a:srgbClr val="6D9EEB"/>
              </a:solidFill>
              <a:highlight>
                <a:srgbClr val="FFFFFF"/>
              </a:highlight>
            </a:endParaRPr>
          </a:p>
        </p:txBody>
      </p:sp>
      <p:cxnSp>
        <p:nvCxnSpPr>
          <p:cNvPr id="168" name="Google Shape;168;p1"/>
          <p:cNvCxnSpPr/>
          <p:nvPr/>
        </p:nvCxnSpPr>
        <p:spPr>
          <a:xfrm rot="10800000" flipH="1">
            <a:off x="140425" y="3396900"/>
            <a:ext cx="282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Resumen </a:t>
            </a:r>
            <a:r>
              <a:rPr lang="en" sz="3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ejecutivo</a:t>
            </a:r>
            <a:endParaRPr sz="3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solicita el software</a:t>
            </a:r>
            <a:endParaRPr sz="17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5330937" y="1486648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La plataforma de videojuegos es desarrollada por estudiantes de 2do semestre 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5632926" y="2495180"/>
            <a:ext cx="272885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planifica un proceso de pruebas</a:t>
            </a:r>
            <a:endParaRPr sz="17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5655441" y="2877355"/>
            <a:ext cx="308749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 el fin de mejorar la calidad del software y organizar el proceso de testing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 ejecutan las pruebas</a:t>
            </a:r>
            <a:endParaRPr sz="17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Al ejecutar las pruebas se registran todos los defectos del software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0" name="Google Shape;180;p2"/>
          <p:cNvGrpSpPr/>
          <p:nvPr/>
        </p:nvGrpSpPr>
        <p:grpSpPr>
          <a:xfrm>
            <a:off x="457175" y="1025829"/>
            <a:ext cx="8238506" cy="3691294"/>
            <a:chOff x="713150" y="1387900"/>
            <a:chExt cx="6337800" cy="2839675"/>
          </a:xfrm>
        </p:grpSpPr>
        <p:sp>
          <p:nvSpPr>
            <p:cNvPr id="277" name="Google Shape;277;p2"/>
            <p:cNvSpPr/>
            <p:nvPr/>
          </p:nvSpPr>
          <p:spPr>
            <a:xfrm>
              <a:off x="1384500" y="223812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190401" y="2636187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042350" y="382537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116000" y="3899001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209425" y="374225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3550" y="380637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304154" y="2705774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346904" y="2717350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"/>
          <p:cNvGrpSpPr/>
          <p:nvPr/>
        </p:nvGrpSpPr>
        <p:grpSpPr>
          <a:xfrm>
            <a:off x="2830657" y="1324001"/>
            <a:ext cx="3496980" cy="3129162"/>
            <a:chOff x="2205550" y="1416550"/>
            <a:chExt cx="3190675" cy="2855075"/>
          </a:xfrm>
        </p:grpSpPr>
        <p:sp>
          <p:nvSpPr>
            <p:cNvPr id="283" name="Google Shape;283;p3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475450" y="2336045"/>
              <a:ext cx="397987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3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01. </a:t>
            </a: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Planificación</a:t>
            </a: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 las pruebas</a:t>
            </a:r>
            <a:endParaRPr sz="1500" b="0" i="0" u="none" strike="noStrike" cap="none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2" name="Google Shape;302;p3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02. Diseño de casos de prueba</a:t>
            </a:r>
            <a:endParaRPr sz="1500" b="0" i="0" u="none" strike="noStrike" cap="none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03. </a:t>
            </a:r>
            <a:r>
              <a:rPr lang="en" sz="1500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r>
              <a:rPr lang="en" sz="1500" b="0" i="0" u="none" strike="noStrike" cap="none">
                <a:solidFill>
                  <a:srgbClr val="A5A5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 ambiente de pruebas</a:t>
            </a:r>
            <a:endParaRPr sz="1500" b="0" i="0" u="none" strike="noStrike" cap="none">
              <a:solidFill>
                <a:srgbClr val="A5A5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Tareas realizadas por el equipo de QA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5" name="Google Shape;305;p3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04. Ejecución de pruebas</a:t>
            </a:r>
            <a:endParaRPr sz="1500" b="0" i="0" u="none" strike="noStrike" cap="none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05. Registro de defectos</a:t>
            </a:r>
            <a:endParaRPr sz="1500" b="0" i="0" u="none" strike="noStrike" cap="none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06. Entrega del informe final a desarrollo</a:t>
            </a:r>
            <a:endParaRPr sz="1500" b="0" i="0" u="none" strike="noStrike" cap="none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8" name="Google Shape;308;p3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3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3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3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3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4" name="Google Shape;314;p3"/>
          <p:cNvGrpSpPr/>
          <p:nvPr/>
        </p:nvGrpSpPr>
        <p:grpSpPr>
          <a:xfrm>
            <a:off x="3864103" y="2374923"/>
            <a:ext cx="1438584" cy="1491392"/>
            <a:chOff x="2820853" y="1403508"/>
            <a:chExt cx="3502263" cy="2951424"/>
          </a:xfrm>
        </p:grpSpPr>
        <p:sp>
          <p:nvSpPr>
            <p:cNvPr id="315" name="Google Shape;315;p3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3"/>
          <p:cNvSpPr/>
          <p:nvPr/>
        </p:nvSpPr>
        <p:spPr>
          <a:xfrm>
            <a:off x="4382156" y="2823481"/>
            <a:ext cx="260435" cy="260402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"/>
          <p:cNvSpPr/>
          <p:nvPr/>
        </p:nvSpPr>
        <p:spPr>
          <a:xfrm>
            <a:off x="4477894" y="2919188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4599337" y="2715427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/>
          <p:nvPr/>
        </p:nvSpPr>
        <p:spPr>
          <a:xfrm>
            <a:off x="4682693" y="2798783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3047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"/>
          <p:cNvGrpSpPr/>
          <p:nvPr/>
        </p:nvGrpSpPr>
        <p:grpSpPr>
          <a:xfrm>
            <a:off x="2830657" y="1324001"/>
            <a:ext cx="3024083" cy="3129162"/>
            <a:chOff x="2205550" y="1416550"/>
            <a:chExt cx="2759200" cy="2855075"/>
          </a:xfrm>
        </p:grpSpPr>
        <p:sp>
          <p:nvSpPr>
            <p:cNvPr id="415" name="Google Shape;415;p4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475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475450" y="2336045"/>
              <a:ext cx="397987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239613" y="3139670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4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01. </a:t>
            </a: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Recepción</a:t>
            </a:r>
            <a:r>
              <a:rPr lang="en" sz="1500" b="0" i="0" u="none" strike="noStrike" cap="none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del caso semestral</a:t>
            </a:r>
            <a:endParaRPr sz="1500" b="0" i="0" u="none" strike="noStrike" cap="none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2" name="Google Shape;432;p4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02. Primera entrega del software</a:t>
            </a:r>
            <a:endParaRPr sz="1500" b="0" i="0" u="none" strike="noStrike" cap="none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3" name="Google Shape;433;p4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75B7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03. Corrección de defectos</a:t>
            </a:r>
            <a:endParaRPr sz="1500" b="0" i="0" u="none" strike="noStrike" cap="none">
              <a:solidFill>
                <a:srgbClr val="475B7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Responsabilidades del equipo de desarrollo</a:t>
            </a:r>
            <a:endParaRPr sz="28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5" name="Google Shape;435;p4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04. Entrega final del software</a:t>
            </a:r>
            <a:endParaRPr sz="1500" b="0" i="0" u="none" strike="noStrike" cap="none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6" name="Google Shape;436;p4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7" name="Google Shape;437;p4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8" name="Google Shape;438;p4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9" name="Google Shape;439;p4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0" name="Google Shape;440;p4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1" name="Google Shape;441;p4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3864103" y="2374923"/>
            <a:ext cx="1438584" cy="1491392"/>
            <a:chOff x="2820853" y="1403508"/>
            <a:chExt cx="3502263" cy="2951424"/>
          </a:xfrm>
        </p:grpSpPr>
        <p:sp>
          <p:nvSpPr>
            <p:cNvPr id="443" name="Google Shape;443;p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4"/>
          <p:cNvSpPr/>
          <p:nvPr/>
        </p:nvSpPr>
        <p:spPr>
          <a:xfrm>
            <a:off x="4346347" y="2862535"/>
            <a:ext cx="183382" cy="155233"/>
          </a:xfrm>
          <a:custGeom>
            <a:avLst/>
            <a:gdLst/>
            <a:ahLst/>
            <a:cxnLst/>
            <a:rect l="l" t="t" r="r" b="b"/>
            <a:pathLst>
              <a:path w="5987" h="5068" extrusionOk="0">
                <a:moveTo>
                  <a:pt x="3770" y="0"/>
                </a:moveTo>
                <a:lnTo>
                  <a:pt x="1" y="3959"/>
                </a:lnTo>
                <a:lnTo>
                  <a:pt x="539" y="5067"/>
                </a:lnTo>
                <a:lnTo>
                  <a:pt x="5986" y="4497"/>
                </a:lnTo>
                <a:lnTo>
                  <a:pt x="5448" y="3389"/>
                </a:lnTo>
                <a:lnTo>
                  <a:pt x="1711" y="3801"/>
                </a:lnTo>
                <a:lnTo>
                  <a:pt x="4308" y="1109"/>
                </a:lnTo>
                <a:lnTo>
                  <a:pt x="3770" y="0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"/>
          <p:cNvSpPr/>
          <p:nvPr/>
        </p:nvSpPr>
        <p:spPr>
          <a:xfrm>
            <a:off x="4559777" y="2690824"/>
            <a:ext cx="71797" cy="382232"/>
          </a:xfrm>
          <a:custGeom>
            <a:avLst/>
            <a:gdLst/>
            <a:ahLst/>
            <a:cxnLst/>
            <a:rect l="l" t="t" r="r" b="b"/>
            <a:pathLst>
              <a:path w="2344" h="12479" extrusionOk="0">
                <a:moveTo>
                  <a:pt x="1330" y="1"/>
                </a:moveTo>
                <a:lnTo>
                  <a:pt x="0" y="666"/>
                </a:lnTo>
                <a:lnTo>
                  <a:pt x="982" y="12479"/>
                </a:lnTo>
                <a:lnTo>
                  <a:pt x="2344" y="11813"/>
                </a:lnTo>
                <a:lnTo>
                  <a:pt x="1330" y="1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"/>
          <p:cNvSpPr/>
          <p:nvPr/>
        </p:nvSpPr>
        <p:spPr>
          <a:xfrm>
            <a:off x="4661622" y="2746141"/>
            <a:ext cx="183351" cy="155233"/>
          </a:xfrm>
          <a:custGeom>
            <a:avLst/>
            <a:gdLst/>
            <a:ahLst/>
            <a:cxnLst/>
            <a:rect l="l" t="t" r="r" b="b"/>
            <a:pathLst>
              <a:path w="5986" h="5068" extrusionOk="0">
                <a:moveTo>
                  <a:pt x="5416" y="0"/>
                </a:moveTo>
                <a:lnTo>
                  <a:pt x="0" y="570"/>
                </a:lnTo>
                <a:lnTo>
                  <a:pt x="539" y="1710"/>
                </a:lnTo>
                <a:lnTo>
                  <a:pt x="4276" y="1267"/>
                </a:lnTo>
                <a:lnTo>
                  <a:pt x="1647" y="3959"/>
                </a:lnTo>
                <a:lnTo>
                  <a:pt x="2217" y="5067"/>
                </a:lnTo>
                <a:lnTo>
                  <a:pt x="5986" y="1109"/>
                </a:lnTo>
                <a:lnTo>
                  <a:pt x="5416" y="0"/>
                </a:lnTo>
                <a:close/>
              </a:path>
            </a:pathLst>
          </a:custGeom>
          <a:solidFill>
            <a:srgbClr val="F2A365"/>
          </a:solidFill>
          <a:ln w="9525" cap="flat" cmpd="sng">
            <a:solidFill>
              <a:srgbClr val="475B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4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1000" y="2410794"/>
            <a:ext cx="2377418" cy="223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Métricas de la cobertura de pruebas</a:t>
            </a:r>
            <a:endParaRPr b="1"/>
          </a:p>
        </p:txBody>
      </p:sp>
      <p:sp>
        <p:nvSpPr>
          <p:cNvPr id="543" name="Google Shape;543;p5"/>
          <p:cNvSpPr/>
          <p:nvPr/>
        </p:nvSpPr>
        <p:spPr>
          <a:xfrm rot="5400000">
            <a:off x="5412390" y="1226314"/>
            <a:ext cx="2986613" cy="2974212"/>
          </a:xfrm>
          <a:prstGeom prst="blockArc">
            <a:avLst>
              <a:gd name="adj1" fmla="val 21552311"/>
              <a:gd name="adj2" fmla="val 4572493"/>
              <a:gd name="adj3" fmla="val 854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"/>
          <p:cNvSpPr txBox="1"/>
          <p:nvPr/>
        </p:nvSpPr>
        <p:spPr>
          <a:xfrm>
            <a:off x="5928859" y="2249132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Cobertura de pruebas</a:t>
            </a:r>
            <a:endParaRPr sz="2400" b="1" i="0" u="none" strike="noStrike" cap="none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5" name="Google Shape;545;p5"/>
          <p:cNvSpPr txBox="1"/>
          <p:nvPr/>
        </p:nvSpPr>
        <p:spPr>
          <a:xfrm>
            <a:off x="1449554" y="1536155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Funcionales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6" name="Google Shape;546;p5"/>
          <p:cNvSpPr txBox="1"/>
          <p:nvPr/>
        </p:nvSpPr>
        <p:spPr>
          <a:xfrm>
            <a:off x="4035951" y="1587301"/>
            <a:ext cx="1105745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10,87</a:t>
            </a:r>
            <a:r>
              <a:rPr lang="en" sz="2400" b="1" i="0" u="none" strike="noStrike" cap="non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 </a:t>
            </a:r>
            <a:endParaRPr sz="2400" b="1" i="0" u="none" strike="noStrike" cap="non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7" name="Google Shape;547;p5"/>
          <p:cNvSpPr txBox="1"/>
          <p:nvPr/>
        </p:nvSpPr>
        <p:spPr>
          <a:xfrm>
            <a:off x="1467692" y="2324239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no funcionales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48" name="Google Shape;548;p5"/>
          <p:cNvSpPr txBox="1"/>
          <p:nvPr/>
        </p:nvSpPr>
        <p:spPr>
          <a:xfrm>
            <a:off x="4025478" y="2338463"/>
            <a:ext cx="1105745" cy="22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58,70</a:t>
            </a:r>
            <a:r>
              <a:rPr lang="en" sz="2400" b="1" i="0" u="none" strike="noStrike" cap="non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9" name="Google Shape;549;p5"/>
          <p:cNvSpPr txBox="1"/>
          <p:nvPr/>
        </p:nvSpPr>
        <p:spPr>
          <a:xfrm>
            <a:off x="1453660" y="3046101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Requerimientos no funcionales que no se pueden testear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0" name="Google Shape;550;p5"/>
          <p:cNvSpPr txBox="1"/>
          <p:nvPr/>
        </p:nvSpPr>
        <p:spPr>
          <a:xfrm>
            <a:off x="4025478" y="309675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30,43</a:t>
            </a:r>
            <a:r>
              <a:rPr lang="en" sz="2400" b="1" i="0" u="none" strike="noStrike" cap="none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1" name="Google Shape;551;p5"/>
          <p:cNvSpPr/>
          <p:nvPr/>
        </p:nvSpPr>
        <p:spPr>
          <a:xfrm>
            <a:off x="1154934" y="1587165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"/>
          <p:cNvSpPr/>
          <p:nvPr/>
        </p:nvSpPr>
        <p:spPr>
          <a:xfrm>
            <a:off x="1158918" y="2340583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"/>
          <p:cNvSpPr/>
          <p:nvPr/>
        </p:nvSpPr>
        <p:spPr>
          <a:xfrm>
            <a:off x="1158918" y="3185996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5"/>
          <p:cNvGrpSpPr/>
          <p:nvPr/>
        </p:nvGrpSpPr>
        <p:grpSpPr>
          <a:xfrm>
            <a:off x="4847475" y="636496"/>
            <a:ext cx="4133144" cy="4150896"/>
            <a:chOff x="2749242" y="711190"/>
            <a:chExt cx="2722761" cy="2723101"/>
          </a:xfrm>
        </p:grpSpPr>
        <p:sp>
          <p:nvSpPr>
            <p:cNvPr id="555" name="Google Shape;555;p5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568095"/>
                <a:gd name="adj2" fmla="val 21573785"/>
                <a:gd name="adj3" fmla="val 84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 rot="-3334263">
              <a:off x="3130973" y="1093746"/>
              <a:ext cx="1959300" cy="1957990"/>
            </a:xfrm>
            <a:prstGeom prst="blockArc">
              <a:avLst>
                <a:gd name="adj1" fmla="val 18985162"/>
                <a:gd name="adj2" fmla="val 11046967"/>
                <a:gd name="adj3" fmla="val 8280"/>
              </a:avLst>
            </a:prstGeom>
            <a:solidFill>
              <a:srgbClr val="33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"/>
          <p:cNvSpPr txBox="1"/>
          <p:nvPr/>
        </p:nvSpPr>
        <p:spPr>
          <a:xfrm>
            <a:off x="1028003" y="4090411"/>
            <a:ext cx="3650518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Total de requerimientos: 46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Total de requerimientos probables: 32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Porcentaje de requerimientos probables: 69,57%</a:t>
            </a:r>
            <a:endParaRPr sz="12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58" name="Google Shape;558;p5"/>
          <p:cNvSpPr txBox="1"/>
          <p:nvPr/>
        </p:nvSpPr>
        <p:spPr>
          <a:xfrm>
            <a:off x="1144725" y="158203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59" name="Google Shape;559;p5"/>
          <p:cNvSpPr txBox="1"/>
          <p:nvPr/>
        </p:nvSpPr>
        <p:spPr>
          <a:xfrm>
            <a:off x="1113053" y="233157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60" name="Google Shape;560;p5"/>
          <p:cNvSpPr txBox="1"/>
          <p:nvPr/>
        </p:nvSpPr>
        <p:spPr>
          <a:xfrm>
            <a:off x="1105659" y="317551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561" name="Google Shape;561;p5"/>
          <p:cNvSpPr txBox="1"/>
          <p:nvPr/>
        </p:nvSpPr>
        <p:spPr>
          <a:xfrm>
            <a:off x="1028003" y="1217893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Tipo de requerimiento: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Métricas de los casos de prueba</a:t>
            </a:r>
            <a:endParaRPr b="1"/>
          </a:p>
        </p:txBody>
      </p:sp>
      <p:sp>
        <p:nvSpPr>
          <p:cNvPr id="567" name="Google Shape;567;p6"/>
          <p:cNvSpPr/>
          <p:nvPr/>
        </p:nvSpPr>
        <p:spPr>
          <a:xfrm rot="5400000">
            <a:off x="5412390" y="1226314"/>
            <a:ext cx="2986613" cy="2974212"/>
          </a:xfrm>
          <a:prstGeom prst="blockArc">
            <a:avLst>
              <a:gd name="adj1" fmla="val 17468857"/>
              <a:gd name="adj2" fmla="val 4339157"/>
              <a:gd name="adj3" fmla="val 82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"/>
          <p:cNvSpPr txBox="1"/>
          <p:nvPr/>
        </p:nvSpPr>
        <p:spPr>
          <a:xfrm>
            <a:off x="5942100" y="2246953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Casos de prueba</a:t>
            </a:r>
            <a:endParaRPr sz="2400" b="1" i="0" u="none" strike="noStrike" cap="none" dirty="0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69" name="Google Shape;569;p6"/>
          <p:cNvSpPr txBox="1"/>
          <p:nvPr/>
        </p:nvSpPr>
        <p:spPr>
          <a:xfrm>
            <a:off x="1449330" y="1822652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Administración</a:t>
            </a: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de usuarios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0" name="Google Shape;570;p6"/>
          <p:cNvSpPr txBox="1"/>
          <p:nvPr/>
        </p:nvSpPr>
        <p:spPr>
          <a:xfrm>
            <a:off x="1449330" y="2513022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Desarrollador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1" name="Google Shape;571;p6"/>
          <p:cNvSpPr txBox="1"/>
          <p:nvPr/>
        </p:nvSpPr>
        <p:spPr>
          <a:xfrm>
            <a:off x="1453660" y="3046101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Vendedor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72" name="Google Shape;572;p6"/>
          <p:cNvSpPr txBox="1"/>
          <p:nvPr/>
        </p:nvSpPr>
        <p:spPr>
          <a:xfrm>
            <a:off x="3677728" y="1231710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40,98</a:t>
            </a:r>
            <a:r>
              <a:rPr lang="en" sz="24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FFAB4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3" name="Google Shape;573;p6"/>
          <p:cNvSpPr/>
          <p:nvPr/>
        </p:nvSpPr>
        <p:spPr>
          <a:xfrm>
            <a:off x="1129673" y="1243159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"/>
          <p:cNvSpPr/>
          <p:nvPr/>
        </p:nvSpPr>
        <p:spPr>
          <a:xfrm>
            <a:off x="1132238" y="2517365"/>
            <a:ext cx="256035" cy="256036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"/>
          <p:cNvSpPr/>
          <p:nvPr/>
        </p:nvSpPr>
        <p:spPr>
          <a:xfrm>
            <a:off x="1129673" y="3153712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6"/>
          <p:cNvGrpSpPr/>
          <p:nvPr/>
        </p:nvGrpSpPr>
        <p:grpSpPr>
          <a:xfrm>
            <a:off x="5418480" y="1218638"/>
            <a:ext cx="2981679" cy="2987178"/>
            <a:chOff x="3125399" y="1093091"/>
            <a:chExt cx="1964219" cy="1959670"/>
          </a:xfrm>
        </p:grpSpPr>
        <p:sp>
          <p:nvSpPr>
            <p:cNvPr id="577" name="Google Shape;577;p6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338997"/>
                <a:gd name="adj2" fmla="val 7922194"/>
                <a:gd name="adj3" fmla="val 8391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 rot="-3334263">
              <a:off x="3130973" y="1093746"/>
              <a:ext cx="1959300" cy="1957990"/>
            </a:xfrm>
            <a:prstGeom prst="blockArc">
              <a:avLst>
                <a:gd name="adj1" fmla="val 526870"/>
                <a:gd name="adj2" fmla="val 4626983"/>
                <a:gd name="adj3" fmla="val 8194"/>
              </a:avLst>
            </a:prstGeom>
            <a:solidFill>
              <a:srgbClr val="33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p6"/>
          <p:cNvSpPr txBox="1"/>
          <p:nvPr/>
        </p:nvSpPr>
        <p:spPr>
          <a:xfrm>
            <a:off x="4988807" y="4391300"/>
            <a:ext cx="3650518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en requerimientos funcionales: 61 | 68,54%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diseñados: 89</a:t>
            </a:r>
            <a:endParaRPr sz="12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0" name="Google Shape;580;p6"/>
          <p:cNvSpPr/>
          <p:nvPr/>
        </p:nvSpPr>
        <p:spPr>
          <a:xfrm rot="5400000">
            <a:off x="5412167" y="1222668"/>
            <a:ext cx="2986613" cy="2974212"/>
          </a:xfrm>
          <a:prstGeom prst="blockArc">
            <a:avLst>
              <a:gd name="adj1" fmla="val 7762663"/>
              <a:gd name="adj2" fmla="val 10875163"/>
              <a:gd name="adj3" fmla="val 85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"/>
          <p:cNvSpPr/>
          <p:nvPr/>
        </p:nvSpPr>
        <p:spPr>
          <a:xfrm rot="5400000">
            <a:off x="5433982" y="1224491"/>
            <a:ext cx="2986613" cy="2974212"/>
          </a:xfrm>
          <a:prstGeom prst="blockArc">
            <a:avLst>
              <a:gd name="adj1" fmla="val 10626919"/>
              <a:gd name="adj2" fmla="val 13876415"/>
              <a:gd name="adj3" fmla="val 8549"/>
            </a:avLst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"/>
          <p:cNvSpPr/>
          <p:nvPr/>
        </p:nvSpPr>
        <p:spPr>
          <a:xfrm>
            <a:off x="1129673" y="1881018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"/>
          <p:cNvSpPr/>
          <p:nvPr/>
        </p:nvSpPr>
        <p:spPr>
          <a:xfrm>
            <a:off x="1129673" y="3790059"/>
            <a:ext cx="256035" cy="256036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"/>
          <p:cNvSpPr txBox="1"/>
          <p:nvPr/>
        </p:nvSpPr>
        <p:spPr>
          <a:xfrm>
            <a:off x="1449331" y="11789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Videojuegos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5" name="Google Shape;585;p6"/>
          <p:cNvSpPr txBox="1"/>
          <p:nvPr/>
        </p:nvSpPr>
        <p:spPr>
          <a:xfrm>
            <a:off x="1449330" y="3731693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Login</a:t>
            </a:r>
            <a:endParaRPr sz="1400"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6" name="Google Shape;586;p6"/>
          <p:cNvSpPr txBox="1"/>
          <p:nvPr/>
        </p:nvSpPr>
        <p:spPr>
          <a:xfrm>
            <a:off x="1056571" y="8806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Módulos: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87" name="Google Shape;587;p6"/>
          <p:cNvSpPr txBox="1"/>
          <p:nvPr/>
        </p:nvSpPr>
        <p:spPr>
          <a:xfrm>
            <a:off x="3677728" y="1874588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18,03</a:t>
            </a:r>
            <a:r>
              <a:rPr lang="en" sz="24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3349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8" name="Google Shape;588;p6"/>
          <p:cNvSpPr txBox="1"/>
          <p:nvPr/>
        </p:nvSpPr>
        <p:spPr>
          <a:xfrm>
            <a:off x="3677728" y="2493942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16,39</a:t>
            </a:r>
            <a:r>
              <a:rPr lang="en" sz="24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22283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9" name="Google Shape;589;p6"/>
          <p:cNvSpPr txBox="1"/>
          <p:nvPr/>
        </p:nvSpPr>
        <p:spPr>
          <a:xfrm>
            <a:off x="3677728" y="318599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11,48</a:t>
            </a:r>
            <a:r>
              <a:rPr lang="en" sz="24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78909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0" name="Google Shape;590;p6"/>
          <p:cNvSpPr txBox="1"/>
          <p:nvPr/>
        </p:nvSpPr>
        <p:spPr>
          <a:xfrm>
            <a:off x="3677728" y="3743603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C4C4C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13,11</a:t>
            </a:r>
            <a:r>
              <a:rPr lang="en" sz="2400" b="1" i="0" u="none" strike="noStrike" cap="none" dirty="0">
                <a:solidFill>
                  <a:srgbClr val="C4C4C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 dirty="0">
              <a:solidFill>
                <a:srgbClr val="C4C4C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91" name="Google Shape;591;p6"/>
          <p:cNvSpPr txBox="1"/>
          <p:nvPr/>
        </p:nvSpPr>
        <p:spPr>
          <a:xfrm>
            <a:off x="1075659" y="1230055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592" name="Google Shape;592;p6"/>
          <p:cNvSpPr txBox="1"/>
          <p:nvPr/>
        </p:nvSpPr>
        <p:spPr>
          <a:xfrm>
            <a:off x="1080398" y="187053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593" name="Google Shape;593;p6"/>
          <p:cNvSpPr txBox="1"/>
          <p:nvPr/>
        </p:nvSpPr>
        <p:spPr>
          <a:xfrm>
            <a:off x="1075659" y="2504396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94" name="Google Shape;594;p6"/>
          <p:cNvSpPr txBox="1"/>
          <p:nvPr/>
        </p:nvSpPr>
        <p:spPr>
          <a:xfrm>
            <a:off x="1129450" y="3152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/>
          </a:p>
        </p:txBody>
      </p:sp>
      <p:sp>
        <p:nvSpPr>
          <p:cNvPr id="595" name="Google Shape;595;p6"/>
          <p:cNvSpPr txBox="1"/>
          <p:nvPr/>
        </p:nvSpPr>
        <p:spPr>
          <a:xfrm>
            <a:off x="1129450" y="3785923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dirty="0"/>
          </a:p>
        </p:txBody>
      </p:sp>
      <p:sp>
        <p:nvSpPr>
          <p:cNvPr id="2" name="Google Shape;583;p6">
            <a:extLst>
              <a:ext uri="{FF2B5EF4-FFF2-40B4-BE49-F238E27FC236}">
                <a16:creationId xmlns:a16="http://schemas.microsoft.com/office/drawing/2014/main" id="{43D82CBC-87E0-0CB8-1639-784F6935DAAA}"/>
              </a:ext>
            </a:extLst>
          </p:cNvPr>
          <p:cNvSpPr/>
          <p:nvPr/>
        </p:nvSpPr>
        <p:spPr>
          <a:xfrm>
            <a:off x="1129673" y="4262803"/>
            <a:ext cx="256035" cy="256036"/>
          </a:xfrm>
          <a:prstGeom prst="ellipse">
            <a:avLst/>
          </a:prstGeom>
          <a:solidFill>
            <a:srgbClr val="B3BD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95;p6">
            <a:extLst>
              <a:ext uri="{FF2B5EF4-FFF2-40B4-BE49-F238E27FC236}">
                <a16:creationId xmlns:a16="http://schemas.microsoft.com/office/drawing/2014/main" id="{D303A341-0649-6889-8D3F-6535A287CEB3}"/>
              </a:ext>
            </a:extLst>
          </p:cNvPr>
          <p:cNvSpPr txBox="1"/>
          <p:nvPr/>
        </p:nvSpPr>
        <p:spPr>
          <a:xfrm>
            <a:off x="1093174" y="4252341"/>
            <a:ext cx="4728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28</a:t>
            </a:r>
            <a:endParaRPr dirty="0"/>
          </a:p>
        </p:txBody>
      </p:sp>
      <p:sp>
        <p:nvSpPr>
          <p:cNvPr id="5" name="Google Shape;585;p6">
            <a:extLst>
              <a:ext uri="{FF2B5EF4-FFF2-40B4-BE49-F238E27FC236}">
                <a16:creationId xmlns:a16="http://schemas.microsoft.com/office/drawing/2014/main" id="{8756960C-C9BC-671C-7970-19FAB8BA9D67}"/>
              </a:ext>
            </a:extLst>
          </p:cNvPr>
          <p:cNvSpPr txBox="1"/>
          <p:nvPr/>
        </p:nvSpPr>
        <p:spPr>
          <a:xfrm>
            <a:off x="1459803" y="4221836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SzPts val="1400"/>
            </a:pPr>
            <a:r>
              <a:rPr lang="en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Prueba de codigo </a:t>
            </a:r>
            <a:endParaRPr b="0" i="0" u="none" strike="noStrike" cap="none" dirty="0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" name="Google Shape;590;p6">
            <a:extLst>
              <a:ext uri="{FF2B5EF4-FFF2-40B4-BE49-F238E27FC236}">
                <a16:creationId xmlns:a16="http://schemas.microsoft.com/office/drawing/2014/main" id="{F57E1D05-0B64-68F5-6F44-71B6226A777A}"/>
              </a:ext>
            </a:extLst>
          </p:cNvPr>
          <p:cNvSpPr txBox="1"/>
          <p:nvPr/>
        </p:nvSpPr>
        <p:spPr>
          <a:xfrm>
            <a:off x="3677728" y="4245567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B3BDD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31,46%</a:t>
            </a:r>
            <a:endParaRPr sz="2400" b="1" i="0" u="none" strike="noStrike" cap="none" dirty="0">
              <a:solidFill>
                <a:srgbClr val="B3BDD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6FE5C05-5A59-6D45-CD4A-622A7BB24B85}"/>
              </a:ext>
            </a:extLst>
          </p:cNvPr>
          <p:cNvSpPr txBox="1"/>
          <p:nvPr/>
        </p:nvSpPr>
        <p:spPr>
          <a:xfrm>
            <a:off x="1345618" y="4633229"/>
            <a:ext cx="3448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0" i="0" u="none" strike="noStrike" cap="none" dirty="0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Cantidad total de casos de prueba en requerimientos no funcionales 28 | 31,46%</a:t>
            </a:r>
            <a:endParaRPr lang="es-MX" sz="1200" dirty="0"/>
          </a:p>
          <a:p>
            <a:endParaRPr lang="es-CL" dirty="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"/>
          <p:cNvSpPr txBox="1">
            <a:spLocks noGrp="1"/>
          </p:cNvSpPr>
          <p:nvPr>
            <p:ph type="title"/>
          </p:nvPr>
        </p:nvSpPr>
        <p:spPr>
          <a:xfrm>
            <a:off x="504825" y="457199"/>
            <a:ext cx="8134500" cy="392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Métricas de defectos</a:t>
            </a:r>
            <a:endParaRPr b="1"/>
          </a:p>
        </p:txBody>
      </p:sp>
      <p:sp>
        <p:nvSpPr>
          <p:cNvPr id="601" name="Google Shape;601;p7"/>
          <p:cNvSpPr txBox="1"/>
          <p:nvPr/>
        </p:nvSpPr>
        <p:spPr>
          <a:xfrm>
            <a:off x="5951661" y="2241342"/>
            <a:ext cx="1970375" cy="93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Defectos</a:t>
            </a:r>
            <a:endParaRPr sz="2400" b="1" i="0" u="none" strike="noStrike" cap="none">
              <a:solidFill>
                <a:srgbClr val="00000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2" name="Google Shape;602;p7"/>
          <p:cNvSpPr txBox="1"/>
          <p:nvPr/>
        </p:nvSpPr>
        <p:spPr>
          <a:xfrm>
            <a:off x="1449330" y="1822652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Grave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3" name="Google Shape;603;p7"/>
          <p:cNvSpPr txBox="1"/>
          <p:nvPr/>
        </p:nvSpPr>
        <p:spPr>
          <a:xfrm>
            <a:off x="1449330" y="2513022"/>
            <a:ext cx="2514146" cy="25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Media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4" name="Google Shape;604;p7"/>
          <p:cNvSpPr txBox="1"/>
          <p:nvPr/>
        </p:nvSpPr>
        <p:spPr>
          <a:xfrm>
            <a:off x="1449099" y="2993924"/>
            <a:ext cx="2670105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Leve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5" name="Google Shape;605;p7"/>
          <p:cNvSpPr txBox="1"/>
          <p:nvPr/>
        </p:nvSpPr>
        <p:spPr>
          <a:xfrm>
            <a:off x="2952748" y="1203298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23,68</a:t>
            </a:r>
            <a:r>
              <a:rPr lang="en" sz="2400" b="1" i="0" u="none" strike="noStrike" cap="none">
                <a:solidFill>
                  <a:srgbClr val="FFAB4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FFAB4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6" name="Google Shape;606;p7"/>
          <p:cNvSpPr/>
          <p:nvPr/>
        </p:nvSpPr>
        <p:spPr>
          <a:xfrm>
            <a:off x="1129673" y="1243159"/>
            <a:ext cx="256035" cy="25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"/>
          <p:cNvSpPr/>
          <p:nvPr/>
        </p:nvSpPr>
        <p:spPr>
          <a:xfrm>
            <a:off x="1132238" y="2517365"/>
            <a:ext cx="256035" cy="256036"/>
          </a:xfrm>
          <a:prstGeom prst="ellipse">
            <a:avLst/>
          </a:pr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"/>
          <p:cNvSpPr/>
          <p:nvPr/>
        </p:nvSpPr>
        <p:spPr>
          <a:xfrm>
            <a:off x="1129673" y="3153712"/>
            <a:ext cx="256035" cy="256036"/>
          </a:xfrm>
          <a:prstGeom prst="ellipse">
            <a:avLst/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7"/>
          <p:cNvGrpSpPr/>
          <p:nvPr/>
        </p:nvGrpSpPr>
        <p:grpSpPr>
          <a:xfrm>
            <a:off x="4847475" y="636496"/>
            <a:ext cx="4133144" cy="4150896"/>
            <a:chOff x="2749242" y="711190"/>
            <a:chExt cx="2722761" cy="2723101"/>
          </a:xfrm>
        </p:grpSpPr>
        <p:sp>
          <p:nvSpPr>
            <p:cNvPr id="610" name="Google Shape;610;p7"/>
            <p:cNvSpPr/>
            <p:nvPr/>
          </p:nvSpPr>
          <p:spPr>
            <a:xfrm rot="5400000">
              <a:off x="3125399" y="1093461"/>
              <a:ext cx="1959300" cy="1959300"/>
            </a:xfrm>
            <a:prstGeom prst="blockArc">
              <a:avLst>
                <a:gd name="adj1" fmla="val 4338997"/>
                <a:gd name="adj2" fmla="val 10277930"/>
                <a:gd name="adj3" fmla="val 8372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7"/>
            <p:cNvSpPr/>
            <p:nvPr/>
          </p:nvSpPr>
          <p:spPr>
            <a:xfrm rot="-3334263">
              <a:off x="3130973" y="1093746"/>
              <a:ext cx="1959300" cy="1957990"/>
            </a:xfrm>
            <a:prstGeom prst="blockArc">
              <a:avLst>
                <a:gd name="adj1" fmla="val 19570575"/>
                <a:gd name="adj2" fmla="val 3189225"/>
                <a:gd name="adj3" fmla="val 8446"/>
              </a:avLst>
            </a:pr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7"/>
          <p:cNvSpPr/>
          <p:nvPr/>
        </p:nvSpPr>
        <p:spPr>
          <a:xfrm rot="5400000">
            <a:off x="5412390" y="1226315"/>
            <a:ext cx="2986613" cy="2974212"/>
          </a:xfrm>
          <a:prstGeom prst="blockArc">
            <a:avLst>
              <a:gd name="adj1" fmla="val 16040659"/>
              <a:gd name="adj2" fmla="val 5874409"/>
              <a:gd name="adj3" fmla="val 8355"/>
            </a:avLst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"/>
          <p:cNvSpPr txBox="1"/>
          <p:nvPr/>
        </p:nvSpPr>
        <p:spPr>
          <a:xfrm>
            <a:off x="990899" y="3940202"/>
            <a:ext cx="4140157" cy="57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Critica: Funcionalidad no encontrada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Grave: No cumple con el resultado esperado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Media: Resultado esperado parcialmente cumplido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Leve: Se asemeja al resultado esperado pero no lo cumple en su totalidad. </a:t>
            </a:r>
            <a:endParaRPr sz="12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4" name="Google Shape;614;p7"/>
          <p:cNvSpPr/>
          <p:nvPr/>
        </p:nvSpPr>
        <p:spPr>
          <a:xfrm rot="5400000">
            <a:off x="5412167" y="1222668"/>
            <a:ext cx="2986613" cy="2974212"/>
          </a:xfrm>
          <a:prstGeom prst="blockArc">
            <a:avLst>
              <a:gd name="adj1" fmla="val 10266498"/>
              <a:gd name="adj2" fmla="val 10875163"/>
              <a:gd name="adj3" fmla="val 85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"/>
          <p:cNvSpPr/>
          <p:nvPr/>
        </p:nvSpPr>
        <p:spPr>
          <a:xfrm>
            <a:off x="1129673" y="1881018"/>
            <a:ext cx="256035" cy="256036"/>
          </a:xfrm>
          <a:prstGeom prst="ellipse">
            <a:avLst/>
          </a:prstGeom>
          <a:solidFill>
            <a:srgbClr val="3349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"/>
          <p:cNvSpPr txBox="1"/>
          <p:nvPr/>
        </p:nvSpPr>
        <p:spPr>
          <a:xfrm>
            <a:off x="1449331" y="11789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3496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Critica</a:t>
            </a:r>
            <a:endParaRPr sz="1400" b="0" i="0" u="none" strike="noStrike" cap="none">
              <a:solidFill>
                <a:srgbClr val="334960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7" name="Google Shape;617;p7"/>
          <p:cNvSpPr txBox="1"/>
          <p:nvPr/>
        </p:nvSpPr>
        <p:spPr>
          <a:xfrm>
            <a:off x="1056571" y="880697"/>
            <a:ext cx="2503673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83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Severidad:</a:t>
            </a:r>
            <a:endParaRPr sz="1400" b="0" i="0" u="none" strike="noStrike" cap="none">
              <a:solidFill>
                <a:srgbClr val="22283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18" name="Google Shape;618;p7"/>
          <p:cNvSpPr txBox="1"/>
          <p:nvPr/>
        </p:nvSpPr>
        <p:spPr>
          <a:xfrm>
            <a:off x="2952748" y="1850287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55,26</a:t>
            </a:r>
            <a:r>
              <a:rPr lang="en" sz="2400" b="1" i="0" u="none" strike="noStrike" cap="none">
                <a:solidFill>
                  <a:srgbClr val="33496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33496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9" name="Google Shape;619;p7"/>
          <p:cNvSpPr txBox="1"/>
          <p:nvPr/>
        </p:nvSpPr>
        <p:spPr>
          <a:xfrm>
            <a:off x="2952748" y="247445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18,42</a:t>
            </a:r>
            <a:r>
              <a:rPr lang="en" sz="2400" b="1" i="0" u="none" strike="noStrike" cap="none">
                <a:solidFill>
                  <a:srgbClr val="22283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22283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0" name="Google Shape;620;p7"/>
          <p:cNvSpPr txBox="1"/>
          <p:nvPr/>
        </p:nvSpPr>
        <p:spPr>
          <a:xfrm>
            <a:off x="2952748" y="3139606"/>
            <a:ext cx="1116218" cy="26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2,63</a:t>
            </a:r>
            <a:r>
              <a:rPr lang="en" sz="2400" b="1" i="0" u="none" strike="noStrike" cap="none">
                <a:solidFill>
                  <a:srgbClr val="78909C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 b="1" i="0" u="none" strike="noStrike" cap="none">
              <a:solidFill>
                <a:srgbClr val="78909C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1" name="Google Shape;621;p7"/>
          <p:cNvSpPr txBox="1"/>
          <p:nvPr/>
        </p:nvSpPr>
        <p:spPr>
          <a:xfrm>
            <a:off x="1125442" y="1231460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622" name="Google Shape;622;p7"/>
          <p:cNvSpPr txBox="1"/>
          <p:nvPr/>
        </p:nvSpPr>
        <p:spPr>
          <a:xfrm>
            <a:off x="1080398" y="1870534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623" name="Google Shape;623;p7"/>
          <p:cNvSpPr txBox="1"/>
          <p:nvPr/>
        </p:nvSpPr>
        <p:spPr>
          <a:xfrm>
            <a:off x="1132556" y="251117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624" name="Google Shape;624;p7"/>
          <p:cNvSpPr txBox="1"/>
          <p:nvPr/>
        </p:nvSpPr>
        <p:spPr>
          <a:xfrm>
            <a:off x="1129450" y="315265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8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630" name="Google Shape;630;p8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8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656" name="Google Shape;656;p8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8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660" name="Google Shape;660;p8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8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668" name="Google Shape;668;p8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8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681" name="Google Shape;681;p8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8"/>
          <p:cNvGrpSpPr/>
          <p:nvPr/>
        </p:nvGrpSpPr>
        <p:grpSpPr>
          <a:xfrm>
            <a:off x="2728458" y="1649046"/>
            <a:ext cx="3683276" cy="2453529"/>
            <a:chOff x="2553878" y="2422103"/>
            <a:chExt cx="4038381" cy="2311927"/>
          </a:xfrm>
        </p:grpSpPr>
        <p:sp>
          <p:nvSpPr>
            <p:cNvPr id="685" name="Google Shape;685;p8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8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Recomendaciones generales</a:t>
            </a:r>
            <a:endParaRPr sz="2800" b="1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3" name="Google Shape;953;p8"/>
          <p:cNvSpPr txBox="1"/>
          <p:nvPr/>
        </p:nvSpPr>
        <p:spPr>
          <a:xfrm>
            <a:off x="299503" y="1360756"/>
            <a:ext cx="2415543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Inicializar la vista de login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4" name="Google Shape;954;p8"/>
          <p:cNvSpPr txBox="1"/>
          <p:nvPr/>
        </p:nvSpPr>
        <p:spPr>
          <a:xfrm>
            <a:off x="652285" y="1796999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Deben setearla visible desde 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Método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Main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5" name="Google Shape;955;p8"/>
          <p:cNvSpPr txBox="1"/>
          <p:nvPr/>
        </p:nvSpPr>
        <p:spPr>
          <a:xfrm>
            <a:off x="198799" y="2775801"/>
            <a:ext cx="256936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Crear </a:t>
            </a: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métodos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reutilizables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6" name="Google Shape;956;p8"/>
          <p:cNvSpPr txBox="1"/>
          <p:nvPr/>
        </p:nvSpPr>
        <p:spPr>
          <a:xfrm>
            <a:off x="630066" y="2974906"/>
            <a:ext cx="1854746" cy="5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Por ejemplo, un método para limpiar los campos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7" name="Google Shape;957;p8"/>
          <p:cNvSpPr txBox="1"/>
          <p:nvPr/>
        </p:nvSpPr>
        <p:spPr>
          <a:xfrm>
            <a:off x="620934" y="4177529"/>
            <a:ext cx="177268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Metodo Main unico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8" name="Google Shape;958;p8"/>
          <p:cNvSpPr txBox="1"/>
          <p:nvPr/>
        </p:nvSpPr>
        <p:spPr>
          <a:xfrm>
            <a:off x="687329" y="4619411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Eliminar todos los métodos Main de las vistas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9" name="Google Shape;959;p8"/>
          <p:cNvSpPr txBox="1"/>
          <p:nvPr/>
        </p:nvSpPr>
        <p:spPr>
          <a:xfrm>
            <a:off x="6701649" y="1384973"/>
            <a:ext cx="1866628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Comentar el codigo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0" name="Google Shape;960;p8"/>
          <p:cNvSpPr txBox="1"/>
          <p:nvPr/>
        </p:nvSpPr>
        <p:spPr>
          <a:xfrm>
            <a:off x="6390380" y="1668540"/>
            <a:ext cx="2527483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Facilita 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rápido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reconocimiento de la funcionalidad del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código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1" name="Google Shape;961;p8"/>
          <p:cNvSpPr txBox="1"/>
          <p:nvPr/>
        </p:nvSpPr>
        <p:spPr>
          <a:xfrm>
            <a:off x="6488247" y="2782368"/>
            <a:ext cx="2311661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Script de la base de datos</a:t>
            </a:r>
            <a:endParaRPr sz="14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2" name="Google Shape;962;p8"/>
          <p:cNvSpPr txBox="1"/>
          <p:nvPr/>
        </p:nvSpPr>
        <p:spPr>
          <a:xfrm>
            <a:off x="6629538" y="3255937"/>
            <a:ext cx="2092977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Cuando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envíe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su proyecto adjunt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el script para crear la base de datos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Presentación en pantalla (16:9)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Fira Sans</vt:lpstr>
      <vt:lpstr>Fira Sans Medium</vt:lpstr>
      <vt:lpstr>Fira Sans Extra Condensed SemiBold</vt:lpstr>
      <vt:lpstr>Arial</vt:lpstr>
      <vt:lpstr>Fira Sans Condensed Medium</vt:lpstr>
      <vt:lpstr>Fira Sans SemiBold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Métricas de la cobertura de pruebas</vt:lpstr>
      <vt:lpstr>Métricas de los casos de prueba</vt:lpstr>
      <vt:lpstr>Métricas de defectos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SEBASTIAN ALEJANDRO GONZALEZ SAAVEDRA</cp:lastModifiedBy>
  <cp:revision>1</cp:revision>
  <dcterms:modified xsi:type="dcterms:W3CDTF">2022-11-09T13:46:31Z</dcterms:modified>
</cp:coreProperties>
</file>