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d.uci.edu/~gohlke/pythonlibs/#numpy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AgVeraneno/RGF_Python" TargetMode="External"/><Relationship Id="rId4" Type="http://schemas.openxmlformats.org/officeDocument/2006/relationships/hyperlink" Target="https://git-scm.com/download/w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5D178-DCC3-4EAC-8A4B-BF556A7B7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RGF</a:t>
            </a:r>
            <a:r>
              <a:rPr lang="zh-TW" altLang="en-US" dirty="0"/>
              <a:t> </a:t>
            </a:r>
            <a:r>
              <a:rPr lang="en-US" altLang="zh-TW" dirty="0"/>
              <a:t>solver document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F2C44B-118C-4C9B-B6FF-6D92546CC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Lin Yen-Ju</a:t>
            </a:r>
          </a:p>
          <a:p>
            <a:r>
              <a:rPr lang="en-US" altLang="zh-TW" dirty="0"/>
              <a:t>2019/09/29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0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399C0-00AD-41E9-B878-8F550D3E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install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6E5FF-2392-44B7-90F5-59752C3C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Requirement:</a:t>
            </a:r>
          </a:p>
          <a:p>
            <a:pPr lvl="1"/>
            <a:r>
              <a:rPr lang="en-US" altLang="zh-TW" dirty="0"/>
              <a:t>Python 3: (</a:t>
            </a:r>
            <a:r>
              <a:rPr lang="en-US" altLang="zh-TW" dirty="0">
                <a:hlinkClick r:id="rId2"/>
              </a:rPr>
              <a:t>https://www.python.org/downloads/windows/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b="1" dirty="0" err="1"/>
              <a:t>numpy</a:t>
            </a:r>
            <a:r>
              <a:rPr lang="en-US" altLang="zh-TW" b="1" dirty="0"/>
              <a:t>.</a:t>
            </a:r>
            <a:r>
              <a:rPr lang="en-US" altLang="zh-TW" dirty="0"/>
              <a:t> With </a:t>
            </a:r>
            <a:r>
              <a:rPr lang="en-US" altLang="zh-TW" dirty="0" err="1"/>
              <a:t>mkl</a:t>
            </a:r>
            <a:r>
              <a:rPr lang="en-US" altLang="zh-TW" dirty="0"/>
              <a:t> version is preferred for Intel CPU. (</a:t>
            </a:r>
            <a:r>
              <a:rPr lang="en-US" altLang="zh-TW" dirty="0">
                <a:hlinkClick r:id="rId3"/>
              </a:rPr>
              <a:t>https://www.lfd.uci.edu/~gohlke/pythonlibs/#numpy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b="1" dirty="0"/>
              <a:t>matplotlib</a:t>
            </a:r>
          </a:p>
          <a:p>
            <a:pPr lvl="1"/>
            <a:r>
              <a:rPr lang="en-US" altLang="zh-TW" dirty="0" err="1"/>
              <a:t>Github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b="1" dirty="0"/>
              <a:t>git</a:t>
            </a:r>
            <a:r>
              <a:rPr lang="en-US" altLang="zh-TW" dirty="0"/>
              <a:t>. Use for program version control. Skip if get from zip(</a:t>
            </a:r>
            <a:r>
              <a:rPr lang="en-US" altLang="zh-TW" dirty="0">
                <a:hlinkClick r:id="rId4"/>
              </a:rPr>
              <a:t>https://git-scm.com/download/win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Repository: (</a:t>
            </a:r>
            <a:r>
              <a:rPr lang="en-US" altLang="zh-TW" dirty="0">
                <a:hlinkClick r:id="rId5"/>
              </a:rPr>
              <a:t>https://github.com/AgVeraneno/RGF_Python</a:t>
            </a:r>
            <a:r>
              <a:rPr lang="en-US" altLang="zh-TW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A28F3A-36D1-447D-9225-7E653B6F9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518660"/>
            <a:ext cx="2825593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BF50F-7179-44A5-9626-C5206231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F4DB0-8587-4188-8046-3EBEBD7B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Run </a:t>
            </a:r>
            <a:r>
              <a:rPr lang="en-US" altLang="zh-TW" dirty="0">
                <a:solidFill>
                  <a:srgbClr val="0070C0"/>
                </a:solidFill>
              </a:rPr>
              <a:t>src/RGF_solver.py </a:t>
            </a:r>
            <a:r>
              <a:rPr lang="en-US" altLang="zh-TW" dirty="0"/>
              <a:t>directly. (Not recommended)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Run </a:t>
            </a:r>
            <a:r>
              <a:rPr lang="en-US" altLang="zh-TW" dirty="0">
                <a:solidFill>
                  <a:srgbClr val="0070C0"/>
                </a:solidFill>
              </a:rPr>
              <a:t>example/RGF_run.bat</a:t>
            </a:r>
            <a:r>
              <a:rPr lang="en-US" altLang="zh-TW" dirty="0"/>
              <a:t> (windows OS) or execute in command line.</a:t>
            </a:r>
          </a:p>
          <a:p>
            <a:pPr lvl="1"/>
            <a:r>
              <a:rPr lang="en-US" altLang="zh-TW" dirty="0"/>
              <a:t>Useful options: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 assign input file to the program.</a:t>
            </a:r>
            <a:br>
              <a:rPr lang="en-US" altLang="zh-TW" dirty="0"/>
            </a:br>
            <a:r>
              <a:rPr lang="en-US" altLang="zh-TW" dirty="0"/>
              <a:t>E.g. </a:t>
            </a:r>
            <a:r>
              <a:rPr lang="en-US" altLang="zh-TW" i="1" dirty="0">
                <a:solidFill>
                  <a:srgbClr val="0070C0"/>
                </a:solidFill>
              </a:rPr>
              <a:t>–</a:t>
            </a:r>
            <a:r>
              <a:rPr lang="en-US" altLang="zh-TW" i="1" dirty="0" err="1">
                <a:solidFill>
                  <a:srgbClr val="0070C0"/>
                </a:solidFill>
              </a:rPr>
              <a:t>i</a:t>
            </a:r>
            <a:r>
              <a:rPr lang="en-US" altLang="zh-TW" i="1" dirty="0">
                <a:solidFill>
                  <a:srgbClr val="0070C0"/>
                </a:solidFill>
              </a:rPr>
              <a:t> C:\user\test.csv</a:t>
            </a:r>
            <a:r>
              <a:rPr lang="en-US" altLang="zh-TW" i="1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assign a setting file in </a:t>
            </a:r>
            <a:r>
              <a:rPr lang="en-US" altLang="zh-TW" i="1" dirty="0"/>
              <a:t>C:\user\test.csv </a:t>
            </a:r>
            <a:endParaRPr lang="en-US" altLang="zh-TW" dirty="0"/>
          </a:p>
          <a:p>
            <a:pPr lvl="2"/>
            <a:r>
              <a:rPr lang="en-US" altLang="zh-TW" dirty="0"/>
              <a:t>-turbo: assign # of CPU cores for parallel boost.</a:t>
            </a:r>
            <a:br>
              <a:rPr lang="en-US" altLang="zh-TW" dirty="0"/>
            </a:br>
            <a:r>
              <a:rPr lang="en-US" altLang="zh-TW" dirty="0"/>
              <a:t>E.g. </a:t>
            </a:r>
            <a:r>
              <a:rPr lang="en-US" altLang="zh-TW" i="1" dirty="0">
                <a:solidFill>
                  <a:srgbClr val="0070C0"/>
                </a:solidFill>
              </a:rPr>
              <a:t>–turbo 8 </a:t>
            </a:r>
            <a:r>
              <a:rPr lang="en-US" altLang="zh-TW" dirty="0">
                <a:sym typeface="Wingdings" panose="05000000000000000000" pitchFamily="2" charset="2"/>
              </a:rPr>
              <a:t> assign 8 cores for boost. Note that </a:t>
            </a:r>
            <a:r>
              <a:rPr lang="en-US" altLang="zh-TW" dirty="0" err="1">
                <a:sym typeface="Wingdings" panose="05000000000000000000" pitchFamily="2" charset="2"/>
              </a:rPr>
              <a:t>numpy</a:t>
            </a:r>
            <a:r>
              <a:rPr lang="en-US" altLang="zh-TW" dirty="0">
                <a:sym typeface="Wingdings" panose="05000000000000000000" pitchFamily="2" charset="2"/>
              </a:rPr>
              <a:t> will auto use ~4 cores for large matrix operation.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For 8 cores computer, 2 cores are recommended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38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27FC6-ABD6-4DD9-8F29-8C35D5C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B2F66-D4B6-43CA-AB3A-440FD871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Setting: program entrance to the setting value. (</a:t>
            </a:r>
            <a:r>
              <a:rPr lang="en-US" altLang="zh-TW" dirty="0">
                <a:solidFill>
                  <a:srgbClr val="FF0000"/>
                </a:solidFill>
              </a:rPr>
              <a:t>DO NOT REVISE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Value: user inputs.</a:t>
            </a:r>
          </a:p>
          <a:p>
            <a:pPr lvl="1"/>
            <a:r>
              <a:rPr lang="en-US" altLang="zh-TW" dirty="0"/>
              <a:t>Material: material for the simulation. Currently support Graphene and WSe2.</a:t>
            </a:r>
          </a:p>
          <a:p>
            <a:pPr lvl="1"/>
            <a:r>
              <a:rPr lang="en-US" altLang="zh-TW" dirty="0"/>
              <a:t>Lattice: stacking layer type. MLG or BLG.</a:t>
            </a:r>
          </a:p>
          <a:p>
            <a:pPr lvl="1"/>
            <a:r>
              <a:rPr lang="en-US" altLang="zh-TW" dirty="0"/>
              <a:t>Direction: lattice direction. ZZ (zigzag) or AC (armchair)</a:t>
            </a:r>
          </a:p>
          <a:p>
            <a:pPr lvl="1"/>
            <a:r>
              <a:rPr lang="en-US" altLang="zh-TW" dirty="0"/>
              <a:t>Structure: simulation structure build in </a:t>
            </a:r>
            <a:r>
              <a:rPr lang="en-US" altLang="zh-TW" i="1" dirty="0"/>
              <a:t>unit_cell.py. </a:t>
            </a:r>
            <a:r>
              <a:rPr lang="en-US" altLang="zh-TW" dirty="0"/>
              <a:t>Currently support AGNR and AWNR.</a:t>
            </a:r>
          </a:p>
          <a:p>
            <a:pPr lvl="1"/>
            <a:r>
              <a:rPr lang="en-US" altLang="zh-TW" dirty="0" err="1"/>
              <a:t>Kx_mesh</a:t>
            </a:r>
            <a:r>
              <a:rPr lang="en-US" altLang="zh-TW" dirty="0"/>
              <a:t>: mesh grid from 0 to 2π.</a:t>
            </a:r>
          </a:p>
          <a:p>
            <a:pPr lvl="1"/>
            <a:r>
              <a:rPr lang="en-US" altLang="zh-TW" dirty="0"/>
              <a:t>Debug: open debug mode. This will output Hamiltonian.</a:t>
            </a:r>
          </a:p>
          <a:p>
            <a:pPr lvl="1"/>
            <a:r>
              <a:rPr lang="en-US" altLang="zh-TW" dirty="0"/>
              <a:t>Band: calculate band diagram in each region.</a:t>
            </a:r>
          </a:p>
          <a:p>
            <a:pPr lvl="1"/>
            <a:r>
              <a:rPr lang="en-US" altLang="zh-TW" dirty="0"/>
              <a:t>RGF: calculate RGF.</a:t>
            </a:r>
          </a:p>
          <a:p>
            <a:pPr lvl="1"/>
            <a:r>
              <a:rPr lang="en-US" altLang="zh-TW" dirty="0" err="1"/>
              <a:t>SU_type</a:t>
            </a:r>
            <a:r>
              <a:rPr lang="en-US" altLang="zh-TW" dirty="0"/>
              <a:t>: first sub unit cell type.</a:t>
            </a:r>
            <a:endParaRPr lang="zh-TW" alt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190FDCD-2696-4DFE-8C5F-BDD99F38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0680"/>
            <a:ext cx="8969830" cy="156972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720E868F-D4CC-4574-9D18-1DA5A5D9F427}"/>
              </a:ext>
            </a:extLst>
          </p:cNvPr>
          <p:cNvSpPr/>
          <p:nvPr/>
        </p:nvSpPr>
        <p:spPr>
          <a:xfrm>
            <a:off x="5467350" y="61607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D5FF073-4F43-4C9D-A050-BFB62AC15193}"/>
              </a:ext>
            </a:extLst>
          </p:cNvPr>
          <p:cNvSpPr/>
          <p:nvPr/>
        </p:nvSpPr>
        <p:spPr>
          <a:xfrm>
            <a:off x="6096000" y="61607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743E42-14FE-4405-8F44-3BDFACA585F9}"/>
              </a:ext>
            </a:extLst>
          </p:cNvPr>
          <p:cNvSpPr/>
          <p:nvPr/>
        </p:nvSpPr>
        <p:spPr>
          <a:xfrm>
            <a:off x="5086350" y="56603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BA9000D-7D7F-4F69-8A12-BC802FA2068F}"/>
              </a:ext>
            </a:extLst>
          </p:cNvPr>
          <p:cNvSpPr/>
          <p:nvPr/>
        </p:nvSpPr>
        <p:spPr>
          <a:xfrm>
            <a:off x="6477000" y="56603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678945-286A-4236-878F-C15D9B0084E3}"/>
              </a:ext>
            </a:extLst>
          </p:cNvPr>
          <p:cNvSpPr/>
          <p:nvPr/>
        </p:nvSpPr>
        <p:spPr>
          <a:xfrm>
            <a:off x="4918710" y="6107430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46A830-DD3C-4017-8B9C-B9493D6023B7}"/>
              </a:ext>
            </a:extLst>
          </p:cNvPr>
          <p:cNvSpPr/>
          <p:nvPr/>
        </p:nvSpPr>
        <p:spPr>
          <a:xfrm>
            <a:off x="4918710" y="5612421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2A43C6-A19A-4762-9054-88628F228187}"/>
              </a:ext>
            </a:extLst>
          </p:cNvPr>
          <p:cNvSpPr txBox="1"/>
          <p:nvPr/>
        </p:nvSpPr>
        <p:spPr>
          <a:xfrm>
            <a:off x="7155180" y="566036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separate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8E5E0F-D4BE-4AB8-8796-457A1F2FB7B8}"/>
              </a:ext>
            </a:extLst>
          </p:cNvPr>
          <p:cNvSpPr txBox="1"/>
          <p:nvPr/>
        </p:nvSpPr>
        <p:spPr>
          <a:xfrm>
            <a:off x="7155179" y="612798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overlap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4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27FC6-ABD6-4DD9-8F29-8C35D5C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2BA41-CE9D-4CC4-987E-9FD54E0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101"/>
          </a:xfrm>
        </p:spPr>
        <p:txBody>
          <a:bodyPr>
            <a:normAutofit/>
          </a:bodyPr>
          <a:lstStyle/>
          <a:p>
            <a:r>
              <a:rPr lang="en-US" altLang="zh-TW" dirty="0"/>
              <a:t>Enable: enable the definition in this run.</a:t>
            </a:r>
          </a:p>
          <a:p>
            <a:r>
              <a:rPr lang="en-US" altLang="zh-TW" dirty="0"/>
              <a:t>Name: job name</a:t>
            </a:r>
          </a:p>
          <a:p>
            <a:r>
              <a:rPr lang="en-US" altLang="zh-TW" dirty="0" err="1"/>
              <a:t>Kx_mesh</a:t>
            </a:r>
            <a:r>
              <a:rPr lang="en-US" altLang="zh-TW" dirty="0"/>
              <a:t> (</a:t>
            </a:r>
            <a:r>
              <a:rPr lang="en-US" altLang="zh-TW" i="1" dirty="0" err="1"/>
              <a:t>kx</a:t>
            </a:r>
            <a:r>
              <a:rPr lang="en-US" altLang="zh-TW" i="1" dirty="0"/>
              <a:t> start, </a:t>
            </a:r>
            <a:r>
              <a:rPr lang="en-US" altLang="zh-TW" i="1" dirty="0" err="1"/>
              <a:t>kx</a:t>
            </a:r>
            <a:r>
              <a:rPr lang="en-US" altLang="zh-TW" i="1" dirty="0"/>
              <a:t> stop</a:t>
            </a:r>
            <a:r>
              <a:rPr lang="en-US" altLang="zh-TW" dirty="0"/>
              <a:t>): </a:t>
            </a:r>
            <a:r>
              <a:rPr lang="en-US" altLang="zh-TW" dirty="0" err="1"/>
              <a:t>kx</a:t>
            </a:r>
            <a:r>
              <a:rPr lang="en-US" altLang="zh-TW" dirty="0"/>
              <a:t> points in RGF calculation.</a:t>
            </a:r>
          </a:p>
          <a:p>
            <a:r>
              <a:rPr lang="en-US" altLang="zh-TW" dirty="0"/>
              <a:t>Band (</a:t>
            </a:r>
            <a:r>
              <a:rPr lang="en-US" altLang="zh-TW" i="1" dirty="0"/>
              <a:t>value</a:t>
            </a:r>
            <a:r>
              <a:rPr lang="en-US" altLang="zh-TW" dirty="0"/>
              <a:t> or/and </a:t>
            </a:r>
            <a:r>
              <a:rPr lang="en-US" altLang="zh-TW" i="1" dirty="0" err="1"/>
              <a:t>start:step:stop</a:t>
            </a:r>
            <a:r>
              <a:rPr lang="en-US" altLang="zh-TW" dirty="0"/>
              <a:t>): target bands in RGF calculation.</a:t>
            </a:r>
          </a:p>
          <a:p>
            <a:pPr lvl="1"/>
            <a:r>
              <a:rPr lang="en-US" altLang="zh-TW" dirty="0"/>
              <a:t>E.g. 25,26,27 for calculating band 25, 26 and 27.</a:t>
            </a:r>
          </a:p>
          <a:p>
            <a:pPr lvl="1"/>
            <a:r>
              <a:rPr lang="en-US" altLang="zh-TW" dirty="0"/>
              <a:t>E.g. 25,26:2:30 for calculating band 25,26,28 and 30.</a:t>
            </a:r>
          </a:p>
          <a:p>
            <a:r>
              <a:rPr lang="en-US" altLang="zh-TW" dirty="0"/>
              <a:t>Region: region definition in this job.</a:t>
            </a:r>
          </a:p>
          <a:p>
            <a:r>
              <a:rPr lang="en-US" altLang="zh-TW" dirty="0"/>
              <a:t>Shift: add empty sub unit cell under real simulation region.</a:t>
            </a:r>
          </a:p>
          <a:p>
            <a:r>
              <a:rPr lang="en-US" altLang="zh-TW" dirty="0"/>
              <a:t>Shift, width, length: sub unit cell definition. See figure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Vtop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Vbot</a:t>
            </a:r>
            <a:r>
              <a:rPr lang="en-US" altLang="zh-TW" dirty="0">
                <a:sym typeface="Wingdings" panose="05000000000000000000" pitchFamily="2" charset="2"/>
              </a:rPr>
              <a:t>: bias across unit cell. See figure 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Gap: gap energy of the structure. No use in </a:t>
            </a:r>
            <a:r>
              <a:rPr lang="en-US" altLang="zh-TW" dirty="0" err="1">
                <a:sym typeface="Wingdings" panose="05000000000000000000" pitchFamily="2" charset="2"/>
              </a:rPr>
              <a:t>TMDc</a:t>
            </a:r>
            <a:r>
              <a:rPr lang="en-US" altLang="zh-TW" dirty="0">
                <a:sym typeface="Wingdings" panose="05000000000000000000" pitchFamily="2" charset="2"/>
              </a:rPr>
              <a:t> system.</a:t>
            </a:r>
            <a:endParaRPr lang="en-US" altLang="zh-TW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776C7CB3-0997-4BC4-B363-C86C1C7A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0680"/>
            <a:ext cx="8969830" cy="156972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9DD6015-C604-4039-9FD2-3C4CAF52DBFB}"/>
              </a:ext>
            </a:extLst>
          </p:cNvPr>
          <p:cNvSpPr/>
          <p:nvPr/>
        </p:nvSpPr>
        <p:spPr>
          <a:xfrm>
            <a:off x="8092440" y="6181844"/>
            <a:ext cx="381000" cy="3810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89270C9-4B76-425B-B8D7-C673187466A3}"/>
              </a:ext>
            </a:extLst>
          </p:cNvPr>
          <p:cNvSpPr/>
          <p:nvPr/>
        </p:nvSpPr>
        <p:spPr>
          <a:xfrm>
            <a:off x="8721090" y="6181844"/>
            <a:ext cx="381000" cy="3810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8275DB2-F3E8-45E7-B2F7-F6EAC0118648}"/>
              </a:ext>
            </a:extLst>
          </p:cNvPr>
          <p:cNvSpPr/>
          <p:nvPr/>
        </p:nvSpPr>
        <p:spPr>
          <a:xfrm>
            <a:off x="7711440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0E25303-5BDC-4610-85D5-8992561924CE}"/>
              </a:ext>
            </a:extLst>
          </p:cNvPr>
          <p:cNvSpPr/>
          <p:nvPr/>
        </p:nvSpPr>
        <p:spPr>
          <a:xfrm>
            <a:off x="9102090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4175B8-8321-4F56-A19D-0B76BC9B968C}"/>
              </a:ext>
            </a:extLst>
          </p:cNvPr>
          <p:cNvSpPr/>
          <p:nvPr/>
        </p:nvSpPr>
        <p:spPr>
          <a:xfrm>
            <a:off x="7543800" y="6128504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52A0F5-4E30-40A0-83AC-FB506E60748B}"/>
              </a:ext>
            </a:extLst>
          </p:cNvPr>
          <p:cNvSpPr/>
          <p:nvPr/>
        </p:nvSpPr>
        <p:spPr>
          <a:xfrm>
            <a:off x="7543800" y="5633495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8B4435C-3AC0-49C3-8CF1-2A77DDCD059B}"/>
              </a:ext>
            </a:extLst>
          </p:cNvPr>
          <p:cNvSpPr/>
          <p:nvPr/>
        </p:nvSpPr>
        <p:spPr>
          <a:xfrm>
            <a:off x="8092440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E1AA2A-669D-489C-82CD-3DB560FC6FFE}"/>
              </a:ext>
            </a:extLst>
          </p:cNvPr>
          <p:cNvSpPr/>
          <p:nvPr/>
        </p:nvSpPr>
        <p:spPr>
          <a:xfrm>
            <a:off x="8721090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FBB66F-7F7F-452E-9582-DFBFA2003F96}"/>
              </a:ext>
            </a:extLst>
          </p:cNvPr>
          <p:cNvSpPr/>
          <p:nvPr/>
        </p:nvSpPr>
        <p:spPr>
          <a:xfrm>
            <a:off x="7543800" y="5140246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39ACE182-3EC7-4C1A-9B4A-CAA4011B696E}"/>
              </a:ext>
            </a:extLst>
          </p:cNvPr>
          <p:cNvSpPr/>
          <p:nvPr/>
        </p:nvSpPr>
        <p:spPr>
          <a:xfrm>
            <a:off x="7162800" y="5140246"/>
            <a:ext cx="381000" cy="14797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width</a:t>
            </a:r>
            <a:endParaRPr lang="zh-TW" altLang="en-US" dirty="0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36491CF8-FD48-4F0F-80B1-DCE544BDC8C2}"/>
              </a:ext>
            </a:extLst>
          </p:cNvPr>
          <p:cNvSpPr/>
          <p:nvPr/>
        </p:nvSpPr>
        <p:spPr>
          <a:xfrm rot="5400000">
            <a:off x="9551901" y="2913386"/>
            <a:ext cx="209550" cy="422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EFB8C57-EFEE-4D04-A326-B92B5F087E50}"/>
              </a:ext>
            </a:extLst>
          </p:cNvPr>
          <p:cNvSpPr/>
          <p:nvPr/>
        </p:nvSpPr>
        <p:spPr>
          <a:xfrm>
            <a:off x="10203642" y="61818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75009F3-A867-4564-8392-B6CD60C9853B}"/>
              </a:ext>
            </a:extLst>
          </p:cNvPr>
          <p:cNvSpPr/>
          <p:nvPr/>
        </p:nvSpPr>
        <p:spPr>
          <a:xfrm>
            <a:off x="10832292" y="61818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E1CB352-DAEF-4B38-B9F6-166A00450D4B}"/>
              </a:ext>
            </a:extLst>
          </p:cNvPr>
          <p:cNvSpPr/>
          <p:nvPr/>
        </p:nvSpPr>
        <p:spPr>
          <a:xfrm>
            <a:off x="9822642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C04A486-D4AE-4EA3-8939-A9ED89AE0E3D}"/>
              </a:ext>
            </a:extLst>
          </p:cNvPr>
          <p:cNvSpPr/>
          <p:nvPr/>
        </p:nvSpPr>
        <p:spPr>
          <a:xfrm>
            <a:off x="11213292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20A475-03CA-4D7C-93C2-1F3A68BC6476}"/>
              </a:ext>
            </a:extLst>
          </p:cNvPr>
          <p:cNvSpPr/>
          <p:nvPr/>
        </p:nvSpPr>
        <p:spPr>
          <a:xfrm>
            <a:off x="9655002" y="6128504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8FE4A4-6D7B-43D5-AB2F-83A2914F6E02}"/>
              </a:ext>
            </a:extLst>
          </p:cNvPr>
          <p:cNvSpPr/>
          <p:nvPr/>
        </p:nvSpPr>
        <p:spPr>
          <a:xfrm>
            <a:off x="9655002" y="5633495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6069E3C-CC4C-448A-9E0D-E7060421AB64}"/>
              </a:ext>
            </a:extLst>
          </p:cNvPr>
          <p:cNvSpPr/>
          <p:nvPr/>
        </p:nvSpPr>
        <p:spPr>
          <a:xfrm>
            <a:off x="10203642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96CFA0F-78A9-44CE-8B90-49B4D06B197E}"/>
              </a:ext>
            </a:extLst>
          </p:cNvPr>
          <p:cNvSpPr/>
          <p:nvPr/>
        </p:nvSpPr>
        <p:spPr>
          <a:xfrm>
            <a:off x="10832292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812417-6103-4040-8DCE-01E3FE253362}"/>
              </a:ext>
            </a:extLst>
          </p:cNvPr>
          <p:cNvSpPr/>
          <p:nvPr/>
        </p:nvSpPr>
        <p:spPr>
          <a:xfrm>
            <a:off x="9655002" y="5140246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2BFF560-50C5-40EA-8535-07553DA9DD66}"/>
              </a:ext>
            </a:extLst>
          </p:cNvPr>
          <p:cNvSpPr txBox="1"/>
          <p:nvPr/>
        </p:nvSpPr>
        <p:spPr>
          <a:xfrm>
            <a:off x="9235656" y="450189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length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3D08D3-4E0D-4FAD-A906-A1238F1D5F94}"/>
              </a:ext>
            </a:extLst>
          </p:cNvPr>
          <p:cNvSpPr txBox="1"/>
          <p:nvPr/>
        </p:nvSpPr>
        <p:spPr>
          <a:xfrm>
            <a:off x="8290560" y="47813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Vtop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999A76-EE6A-41DA-94D1-3D301094FE69}"/>
              </a:ext>
            </a:extLst>
          </p:cNvPr>
          <p:cNvSpPr txBox="1"/>
          <p:nvPr/>
        </p:nvSpPr>
        <p:spPr>
          <a:xfrm>
            <a:off x="8290560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Vbot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1E70F6-BD3A-409F-9AC1-DE956C9F1B3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054582" y="6401526"/>
            <a:ext cx="961658" cy="1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5056AF-0869-4731-9BFE-3AC907B52E35}"/>
              </a:ext>
            </a:extLst>
          </p:cNvPr>
          <p:cNvSpPr txBox="1"/>
          <p:nvPr/>
        </p:nvSpPr>
        <p:spPr>
          <a:xfrm>
            <a:off x="6531842" y="65427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6E546-C36C-4BC7-B0C6-14D5D3E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material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073A-CE50-466E-995F-B533A23D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Add new material’s hopping energy and other necessary parameters in </a:t>
            </a:r>
            <a:r>
              <a:rPr lang="en-US" altLang="zh-TW" i="1" dirty="0"/>
              <a:t>lib_material.py</a:t>
            </a:r>
            <a:r>
              <a:rPr lang="en-US" altLang="zh-TW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Build Hamiltonian in </a:t>
            </a:r>
            <a:r>
              <a:rPr lang="en-US" altLang="zh-TW" i="1" dirty="0"/>
              <a:t>unit_cell.py</a:t>
            </a:r>
            <a:r>
              <a:rPr lang="en-US" altLang="zh-TW" dirty="0"/>
              <a:t>. Necessary output are 1) </a:t>
            </a:r>
            <a:r>
              <a:rPr lang="en-US" altLang="zh-TW" dirty="0" err="1">
                <a:solidFill>
                  <a:srgbClr val="FF0000"/>
                </a:solidFill>
              </a:rPr>
              <a:t>self.SU_size</a:t>
            </a:r>
            <a:r>
              <a:rPr lang="en-US" altLang="zh-TW" dirty="0"/>
              <a:t> 2) </a:t>
            </a:r>
            <a:r>
              <a:rPr lang="en-US" altLang="zh-TW" dirty="0" err="1">
                <a:solidFill>
                  <a:srgbClr val="FF0000"/>
                </a:solidFill>
              </a:rPr>
              <a:t>self.H</a:t>
            </a:r>
            <a:r>
              <a:rPr lang="en-US" altLang="zh-TW" dirty="0"/>
              <a:t> 3) </a:t>
            </a:r>
            <a:r>
              <a:rPr lang="en-US" altLang="zh-TW" dirty="0" err="1">
                <a:solidFill>
                  <a:srgbClr val="FF0000"/>
                </a:solidFill>
              </a:rPr>
              <a:t>self.Pf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4) </a:t>
            </a:r>
            <a:r>
              <a:rPr lang="en-US" altLang="zh-TW" dirty="0" err="1">
                <a:solidFill>
                  <a:srgbClr val="FF0000"/>
                </a:solidFill>
              </a:rPr>
              <a:t>self.Pb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Self.SU_size</a:t>
            </a:r>
            <a:r>
              <a:rPr lang="en-US" altLang="zh-TW" dirty="0"/>
              <a:t>: hopping matrix size. E.g. for graphene the value is 1. For WSe2 with 6 valid orbit, the value is 6.</a:t>
            </a:r>
          </a:p>
          <a:p>
            <a:pPr lvl="1"/>
            <a:r>
              <a:rPr lang="en-US" altLang="zh-TW" dirty="0" err="1"/>
              <a:t>Self.H</a:t>
            </a:r>
            <a:r>
              <a:rPr lang="en-US" altLang="zh-TW" dirty="0"/>
              <a:t>: m unit cell Hamiltonian</a:t>
            </a:r>
          </a:p>
          <a:p>
            <a:pPr lvl="1"/>
            <a:r>
              <a:rPr lang="en-US" altLang="zh-TW" dirty="0" err="1"/>
              <a:t>Self.Pf</a:t>
            </a:r>
            <a:r>
              <a:rPr lang="en-US" altLang="zh-TW" dirty="0"/>
              <a:t>: hopping relation between m and m+1 unit cell</a:t>
            </a:r>
          </a:p>
          <a:p>
            <a:pPr lvl="1"/>
            <a:r>
              <a:rPr lang="en-US" altLang="zh-TW" dirty="0" err="1"/>
              <a:t>Self.Pb</a:t>
            </a:r>
            <a:r>
              <a:rPr lang="en-US" altLang="zh-TW" dirty="0"/>
              <a:t>: hopping relation between m and m-1 unit cell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Add entrance in RGF_solver.py line124~130. The entrance name will be used in setup file.</a:t>
            </a:r>
          </a:p>
        </p:txBody>
      </p:sp>
    </p:spTree>
    <p:extLst>
      <p:ext uri="{BB962C8B-B14F-4D97-AF65-F5344CB8AC3E}">
        <p14:creationId xmlns:p14="http://schemas.microsoft.com/office/powerpoint/2010/main" val="23322734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553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Trebuchet MS</vt:lpstr>
      <vt:lpstr>Wingdings</vt:lpstr>
      <vt:lpstr>Wingdings 3</vt:lpstr>
      <vt:lpstr>多面向</vt:lpstr>
      <vt:lpstr>RGF solver document</vt:lpstr>
      <vt:lpstr>How to install</vt:lpstr>
      <vt:lpstr>How to run</vt:lpstr>
      <vt:lpstr>Setup file</vt:lpstr>
      <vt:lpstr>Setup file</vt:lpstr>
      <vt:lpstr>How to add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RGF solver document</dc:title>
  <dc:creator>Yen-Ju Lin</dc:creator>
  <cp:lastModifiedBy>Yen-Ju Lin</cp:lastModifiedBy>
  <cp:revision>12</cp:revision>
  <dcterms:created xsi:type="dcterms:W3CDTF">2019-09-29T08:33:43Z</dcterms:created>
  <dcterms:modified xsi:type="dcterms:W3CDTF">2019-09-29T09:17:47Z</dcterms:modified>
</cp:coreProperties>
</file>