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Open Sans Bold" charset="1" panose="00000000000000000000"/>
      <p:regular r:id="rId27"/>
    </p:embeddedFont>
    <p:embeddedFont>
      <p:font typeface="Poppins Bold" charset="1" panose="00000800000000000000"/>
      <p:regular r:id="rId28"/>
    </p:embeddedFont>
    <p:embeddedFont>
      <p:font typeface="Canva Sans" charset="1" panose="020B050303050104010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1.png" Type="http://schemas.openxmlformats.org/officeDocument/2006/relationships/image"/><Relationship Id="rId4"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0.png" Type="http://schemas.openxmlformats.org/officeDocument/2006/relationships/image"/><Relationship Id="rId4" Target="../media/image1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 Id="rId7"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177932" y="8597752"/>
            <a:ext cx="110068" cy="660548"/>
            <a:chOff x="0" y="0"/>
            <a:chExt cx="28989" cy="173972"/>
          </a:xfrm>
        </p:grpSpPr>
        <p:sp>
          <p:nvSpPr>
            <p:cNvPr name="Freeform 3" id="3"/>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335ACF"/>
            </a:solidFill>
          </p:spPr>
        </p:sp>
        <p:sp>
          <p:nvSpPr>
            <p:cNvPr name="TextBox 4" id="4"/>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5" id="5"/>
          <p:cNvGrpSpPr>
            <a:grpSpLocks noChangeAspect="true"/>
          </p:cNvGrpSpPr>
          <p:nvPr/>
        </p:nvGrpSpPr>
        <p:grpSpPr>
          <a:xfrm rot="0">
            <a:off x="11782143" y="1171097"/>
            <a:ext cx="4522973" cy="8949478"/>
            <a:chOff x="0" y="0"/>
            <a:chExt cx="2620010" cy="5184140"/>
          </a:xfrm>
        </p:grpSpPr>
        <p:sp>
          <p:nvSpPr>
            <p:cNvPr name="Freeform 6" id="6"/>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7" id="7"/>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0" t="-322" r="0" b="-322"/>
              </a:stretch>
            </a:blipFill>
          </p:spPr>
        </p:sp>
        <p:sp>
          <p:nvSpPr>
            <p:cNvPr name="Freeform 8" id="8"/>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9" id="9"/>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0" id="10"/>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11" id="11"/>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12" id="12"/>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13" id="13"/>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14" id="14"/>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Freeform 15" id="15"/>
          <p:cNvSpPr/>
          <p:nvPr/>
        </p:nvSpPr>
        <p:spPr>
          <a:xfrm flipH="false" flipV="false" rot="0">
            <a:off x="3691350" y="4400236"/>
            <a:ext cx="5850197" cy="4197516"/>
          </a:xfrm>
          <a:custGeom>
            <a:avLst/>
            <a:gdLst/>
            <a:ahLst/>
            <a:cxnLst/>
            <a:rect r="r" b="b" t="t" l="l"/>
            <a:pathLst>
              <a:path h="4197516" w="5850197">
                <a:moveTo>
                  <a:pt x="0" y="0"/>
                </a:moveTo>
                <a:lnTo>
                  <a:pt x="5850196" y="0"/>
                </a:lnTo>
                <a:lnTo>
                  <a:pt x="5850196" y="4197516"/>
                </a:lnTo>
                <a:lnTo>
                  <a:pt x="0" y="4197516"/>
                </a:lnTo>
                <a:lnTo>
                  <a:pt x="0" y="0"/>
                </a:lnTo>
                <a:close/>
              </a:path>
            </a:pathLst>
          </a:custGeom>
          <a:blipFill>
            <a:blip r:embed="rId3">
              <a:alphaModFix amt="35000"/>
            </a:blip>
            <a:stretch>
              <a:fillRect l="0" t="0" r="0" b="0"/>
            </a:stretch>
          </a:blipFill>
        </p:spPr>
      </p:sp>
      <p:grpSp>
        <p:nvGrpSpPr>
          <p:cNvPr name="Group 16" id="16"/>
          <p:cNvGrpSpPr/>
          <p:nvPr/>
        </p:nvGrpSpPr>
        <p:grpSpPr>
          <a:xfrm rot="0">
            <a:off x="4401706" y="4981512"/>
            <a:ext cx="5139841" cy="2819922"/>
            <a:chOff x="0" y="0"/>
            <a:chExt cx="1052050" cy="577197"/>
          </a:xfrm>
        </p:grpSpPr>
        <p:sp>
          <p:nvSpPr>
            <p:cNvPr name="Freeform 17" id="17"/>
            <p:cNvSpPr/>
            <p:nvPr/>
          </p:nvSpPr>
          <p:spPr>
            <a:xfrm flipH="false" flipV="false" rot="0">
              <a:off x="0" y="0"/>
              <a:ext cx="1052050" cy="577197"/>
            </a:xfrm>
            <a:custGeom>
              <a:avLst/>
              <a:gdLst/>
              <a:ahLst/>
              <a:cxnLst/>
              <a:rect r="r" b="b" t="t" l="l"/>
              <a:pathLst>
                <a:path h="577197" w="1052050">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FFFFF"/>
            </a:solidFill>
          </p:spPr>
        </p:sp>
        <p:sp>
          <p:nvSpPr>
            <p:cNvPr name="TextBox 18" id="18"/>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pic>
        <p:nvPicPr>
          <p:cNvPr name="Picture 19" id="19"/>
          <p:cNvPicPr>
            <a:picLocks noChangeAspect="true"/>
          </p:cNvPicPr>
          <p:nvPr/>
        </p:nvPicPr>
        <p:blipFill>
          <a:blip r:embed="rId4"/>
          <a:stretch>
            <a:fillRect/>
          </a:stretch>
        </p:blipFill>
        <p:spPr>
          <a:xfrm rot="0">
            <a:off x="4486815" y="5486248"/>
            <a:ext cx="1810448" cy="1810448"/>
          </a:xfrm>
          <a:prstGeom prst="rect">
            <a:avLst/>
          </a:prstGeom>
        </p:spPr>
      </p:pic>
      <p:pic>
        <p:nvPicPr>
          <p:cNvPr name="Picture 20" id="20"/>
          <p:cNvPicPr>
            <a:picLocks noChangeAspect="true"/>
          </p:cNvPicPr>
          <p:nvPr/>
        </p:nvPicPr>
        <p:blipFill>
          <a:blip r:embed="rId5"/>
          <a:stretch>
            <a:fillRect/>
          </a:stretch>
        </p:blipFill>
        <p:spPr>
          <a:xfrm rot="0">
            <a:off x="7024892" y="5486248"/>
            <a:ext cx="1810448" cy="1810448"/>
          </a:xfrm>
          <a:prstGeom prst="rect">
            <a:avLst/>
          </a:prstGeom>
        </p:spPr>
      </p:pic>
      <p:grpSp>
        <p:nvGrpSpPr>
          <p:cNvPr name="Group 21" id="21"/>
          <p:cNvGrpSpPr/>
          <p:nvPr/>
        </p:nvGrpSpPr>
        <p:grpSpPr>
          <a:xfrm rot="0">
            <a:off x="1927286" y="8482431"/>
            <a:ext cx="6316872" cy="775869"/>
            <a:chOff x="0" y="0"/>
            <a:chExt cx="8422496" cy="1034491"/>
          </a:xfrm>
        </p:grpSpPr>
        <p:grpSp>
          <p:nvGrpSpPr>
            <p:cNvPr name="Group 22" id="22"/>
            <p:cNvGrpSpPr/>
            <p:nvPr/>
          </p:nvGrpSpPr>
          <p:grpSpPr>
            <a:xfrm rot="0">
              <a:off x="0" y="0"/>
              <a:ext cx="2671482" cy="1034491"/>
              <a:chOff x="0" y="0"/>
              <a:chExt cx="2098984" cy="812800"/>
            </a:xfrm>
          </p:grpSpPr>
          <p:sp>
            <p:nvSpPr>
              <p:cNvPr name="Freeform 23" id="23"/>
              <p:cNvSpPr/>
              <p:nvPr/>
            </p:nvSpPr>
            <p:spPr>
              <a:xfrm flipH="false" flipV="false" rot="0">
                <a:off x="0" y="0"/>
                <a:ext cx="2098984" cy="812800"/>
              </a:xfrm>
              <a:custGeom>
                <a:avLst/>
                <a:gdLst/>
                <a:ahLst/>
                <a:cxnLst/>
                <a:rect r="r" b="b" t="t" l="l"/>
                <a:pathLst>
                  <a:path h="812800" w="2098984">
                    <a:moveTo>
                      <a:pt x="386398" y="0"/>
                    </a:moveTo>
                    <a:lnTo>
                      <a:pt x="1712586" y="0"/>
                    </a:lnTo>
                    <a:cubicBezTo>
                      <a:pt x="1925987" y="0"/>
                      <a:pt x="2098984" y="172996"/>
                      <a:pt x="2098984" y="386398"/>
                    </a:cubicBezTo>
                    <a:lnTo>
                      <a:pt x="2098984" y="426402"/>
                    </a:lnTo>
                    <a:cubicBezTo>
                      <a:pt x="2098984" y="639804"/>
                      <a:pt x="1925987" y="812800"/>
                      <a:pt x="1712586" y="812800"/>
                    </a:cubicBezTo>
                    <a:lnTo>
                      <a:pt x="386398" y="812800"/>
                    </a:lnTo>
                    <a:cubicBezTo>
                      <a:pt x="172996" y="812800"/>
                      <a:pt x="0" y="639804"/>
                      <a:pt x="0" y="426402"/>
                    </a:cubicBezTo>
                    <a:lnTo>
                      <a:pt x="0" y="386398"/>
                    </a:lnTo>
                    <a:cubicBezTo>
                      <a:pt x="0" y="172996"/>
                      <a:pt x="172996" y="0"/>
                      <a:pt x="386398" y="0"/>
                    </a:cubicBezTo>
                    <a:close/>
                  </a:path>
                </a:pathLst>
              </a:custGeom>
              <a:solidFill>
                <a:srgbClr val="41B5CF"/>
              </a:solidFill>
            </p:spPr>
          </p:sp>
          <p:sp>
            <p:nvSpPr>
              <p:cNvPr name="TextBox 24" id="24"/>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3164605" y="185575"/>
              <a:ext cx="663341" cy="663341"/>
            </a:xfrm>
            <a:custGeom>
              <a:avLst/>
              <a:gdLst/>
              <a:ahLst/>
              <a:cxnLst/>
              <a:rect r="r" b="b" t="t" l="l"/>
              <a:pathLst>
                <a:path h="663341" w="663341">
                  <a:moveTo>
                    <a:pt x="0" y="0"/>
                  </a:moveTo>
                  <a:lnTo>
                    <a:pt x="663340" y="0"/>
                  </a:lnTo>
                  <a:lnTo>
                    <a:pt x="663340" y="663341"/>
                  </a:lnTo>
                  <a:lnTo>
                    <a:pt x="0" y="6633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6" id="26"/>
            <p:cNvSpPr txBox="true"/>
            <p:nvPr/>
          </p:nvSpPr>
          <p:spPr>
            <a:xfrm rot="0">
              <a:off x="0" y="323526"/>
              <a:ext cx="2671482" cy="415975"/>
            </a:xfrm>
            <a:prstGeom prst="rect">
              <a:avLst/>
            </a:prstGeom>
          </p:spPr>
          <p:txBody>
            <a:bodyPr anchor="t" rtlCol="false" tIns="0" lIns="0" bIns="0" rIns="0">
              <a:spAutoFit/>
            </a:bodyPr>
            <a:lstStyle/>
            <a:p>
              <a:pPr algn="ctr">
                <a:lnSpc>
                  <a:spcPts val="2617"/>
                </a:lnSpc>
                <a:spcBef>
                  <a:spcPct val="0"/>
                </a:spcBef>
              </a:pPr>
              <a:r>
                <a:rPr lang="en-US" sz="1869">
                  <a:solidFill>
                    <a:srgbClr val="FFFFFF"/>
                  </a:solidFill>
                  <a:latin typeface="Open Sans Bold"/>
                  <a:ea typeface="Open Sans Bold"/>
                  <a:cs typeface="Open Sans Bold"/>
                  <a:sym typeface="Open Sans Bold"/>
                </a:rPr>
                <a:t>Explore Now</a:t>
              </a:r>
            </a:p>
          </p:txBody>
        </p:sp>
        <p:sp>
          <p:nvSpPr>
            <p:cNvPr name="TextBox 27" id="27"/>
            <p:cNvSpPr txBox="true"/>
            <p:nvPr/>
          </p:nvSpPr>
          <p:spPr>
            <a:xfrm rot="0">
              <a:off x="4032588" y="332117"/>
              <a:ext cx="4389908" cy="428591"/>
            </a:xfrm>
            <a:prstGeom prst="rect">
              <a:avLst/>
            </a:prstGeom>
          </p:spPr>
          <p:txBody>
            <a:bodyPr anchor="t" rtlCol="false" tIns="0" lIns="0" bIns="0" rIns="0">
              <a:spAutoFit/>
            </a:bodyPr>
            <a:lstStyle/>
            <a:p>
              <a:pPr algn="l">
                <a:lnSpc>
                  <a:spcPts val="2757"/>
                </a:lnSpc>
                <a:spcBef>
                  <a:spcPct val="0"/>
                </a:spcBef>
              </a:pPr>
              <a:r>
                <a:rPr lang="en-US" sz="1969">
                  <a:solidFill>
                    <a:srgbClr val="1F2020"/>
                  </a:solidFill>
                  <a:latin typeface="Open Sans Bold"/>
                  <a:ea typeface="Open Sans Bold"/>
                  <a:cs typeface="Open Sans Bold"/>
                  <a:sym typeface="Open Sans Bold"/>
                </a:rPr>
                <a:t>Let’s Listen Attentively</a:t>
              </a:r>
            </a:p>
          </p:txBody>
        </p:sp>
      </p:grpSp>
      <p:sp>
        <p:nvSpPr>
          <p:cNvPr name="Freeform 28" id="28"/>
          <p:cNvSpPr/>
          <p:nvPr/>
        </p:nvSpPr>
        <p:spPr>
          <a:xfrm flipH="false" flipV="false" rot="0">
            <a:off x="360238" y="148882"/>
            <a:ext cx="668462" cy="879555"/>
          </a:xfrm>
          <a:custGeom>
            <a:avLst/>
            <a:gdLst/>
            <a:ahLst/>
            <a:cxnLst/>
            <a:rect r="r" b="b" t="t" l="l"/>
            <a:pathLst>
              <a:path h="879555" w="668462">
                <a:moveTo>
                  <a:pt x="0" y="0"/>
                </a:moveTo>
                <a:lnTo>
                  <a:pt x="668462" y="0"/>
                </a:lnTo>
                <a:lnTo>
                  <a:pt x="668462" y="879555"/>
                </a:lnTo>
                <a:lnTo>
                  <a:pt x="0" y="879555"/>
                </a:lnTo>
                <a:lnTo>
                  <a:pt x="0" y="0"/>
                </a:lnTo>
                <a:close/>
              </a:path>
            </a:pathLst>
          </a:custGeom>
          <a:blipFill>
            <a:blip r:embed="rId8"/>
            <a:stretch>
              <a:fillRect l="0" t="0" r="0" b="0"/>
            </a:stretch>
          </a:blipFill>
        </p:spPr>
      </p:sp>
      <p:sp>
        <p:nvSpPr>
          <p:cNvPr name="TextBox 29" id="29"/>
          <p:cNvSpPr txBox="true"/>
          <p:nvPr/>
        </p:nvSpPr>
        <p:spPr>
          <a:xfrm rot="0">
            <a:off x="1113786" y="466963"/>
            <a:ext cx="2259632" cy="288828"/>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sp>
        <p:nvSpPr>
          <p:cNvPr name="TextBox 30" id="30"/>
          <p:cNvSpPr txBox="true"/>
          <p:nvPr/>
        </p:nvSpPr>
        <p:spPr>
          <a:xfrm rot="0">
            <a:off x="1336633" y="2213931"/>
            <a:ext cx="8800999" cy="784950"/>
          </a:xfrm>
          <a:prstGeom prst="rect">
            <a:avLst/>
          </a:prstGeom>
        </p:spPr>
        <p:txBody>
          <a:bodyPr anchor="t" rtlCol="false" tIns="0" lIns="0" bIns="0" rIns="0">
            <a:spAutoFit/>
          </a:bodyPr>
          <a:lstStyle/>
          <a:p>
            <a:pPr algn="l">
              <a:lnSpc>
                <a:spcPts val="6085"/>
              </a:lnSpc>
              <a:spcBef>
                <a:spcPct val="0"/>
              </a:spcBef>
            </a:pPr>
            <a:r>
              <a:rPr lang="en-US" sz="4346">
                <a:solidFill>
                  <a:srgbClr val="1F2020"/>
                </a:solidFill>
                <a:latin typeface="Poppins Bold"/>
                <a:ea typeface="Poppins Bold"/>
                <a:cs typeface="Poppins Bold"/>
                <a:sym typeface="Poppins Bold"/>
              </a:rPr>
              <a:t>Design and Implementation of</a:t>
            </a:r>
          </a:p>
        </p:txBody>
      </p:sp>
      <p:sp>
        <p:nvSpPr>
          <p:cNvPr name="TextBox 31" id="31"/>
          <p:cNvSpPr txBox="true"/>
          <p:nvPr/>
        </p:nvSpPr>
        <p:spPr>
          <a:xfrm rot="0">
            <a:off x="1336633" y="3096407"/>
            <a:ext cx="9100312" cy="1524586"/>
          </a:xfrm>
          <a:prstGeom prst="rect">
            <a:avLst/>
          </a:prstGeom>
        </p:spPr>
        <p:txBody>
          <a:bodyPr anchor="t" rtlCol="false" tIns="0" lIns="0" bIns="0" rIns="0">
            <a:spAutoFit/>
          </a:bodyPr>
          <a:lstStyle/>
          <a:p>
            <a:pPr algn="l">
              <a:lnSpc>
                <a:spcPts val="5942"/>
              </a:lnSpc>
              <a:spcBef>
                <a:spcPct val="0"/>
              </a:spcBef>
            </a:pPr>
            <a:r>
              <a:rPr lang="en-US" sz="4244">
                <a:solidFill>
                  <a:srgbClr val="41B5CF"/>
                </a:solidFill>
                <a:latin typeface="Poppins Bold"/>
                <a:ea typeface="Poppins Bold"/>
                <a:cs typeface="Poppins Bold"/>
                <a:sym typeface="Poppins Bold"/>
              </a:rPr>
              <a:t>Road Sign and State notification  mobile Application</a:t>
            </a:r>
          </a:p>
        </p:txBody>
      </p:sp>
      <p:sp>
        <p:nvSpPr>
          <p:cNvPr name="TextBox 32" id="32"/>
          <p:cNvSpPr txBox="true"/>
          <p:nvPr/>
        </p:nvSpPr>
        <p:spPr>
          <a:xfrm rot="0">
            <a:off x="4484204" y="7323144"/>
            <a:ext cx="1739510" cy="295655"/>
          </a:xfrm>
          <a:prstGeom prst="rect">
            <a:avLst/>
          </a:prstGeom>
        </p:spPr>
        <p:txBody>
          <a:bodyPr anchor="t" rtlCol="false" tIns="0" lIns="0" bIns="0" rIns="0">
            <a:spAutoFit/>
          </a:bodyPr>
          <a:lstStyle/>
          <a:p>
            <a:pPr algn="ctr">
              <a:lnSpc>
                <a:spcPts val="2326"/>
              </a:lnSpc>
              <a:spcBef>
                <a:spcPct val="0"/>
              </a:spcBef>
            </a:pPr>
            <a:r>
              <a:rPr lang="en-US" sz="1662">
                <a:solidFill>
                  <a:srgbClr val="335ACF"/>
                </a:solidFill>
                <a:latin typeface="Poppins Bold"/>
                <a:ea typeface="Poppins Bold"/>
                <a:cs typeface="Poppins Bold"/>
                <a:sym typeface="Poppins Bold"/>
              </a:rPr>
              <a:t>Design</a:t>
            </a:r>
          </a:p>
        </p:txBody>
      </p:sp>
      <p:sp>
        <p:nvSpPr>
          <p:cNvPr name="TextBox 33" id="33"/>
          <p:cNvSpPr txBox="true"/>
          <p:nvPr/>
        </p:nvSpPr>
        <p:spPr>
          <a:xfrm rot="0">
            <a:off x="6878364" y="7212501"/>
            <a:ext cx="2103505" cy="295655"/>
          </a:xfrm>
          <a:prstGeom prst="rect">
            <a:avLst/>
          </a:prstGeom>
        </p:spPr>
        <p:txBody>
          <a:bodyPr anchor="t" rtlCol="false" tIns="0" lIns="0" bIns="0" rIns="0">
            <a:spAutoFit/>
          </a:bodyPr>
          <a:lstStyle/>
          <a:p>
            <a:pPr algn="ctr">
              <a:lnSpc>
                <a:spcPts val="2326"/>
              </a:lnSpc>
              <a:spcBef>
                <a:spcPct val="0"/>
              </a:spcBef>
            </a:pPr>
            <a:r>
              <a:rPr lang="en-US" sz="1662">
                <a:solidFill>
                  <a:srgbClr val="335ACF"/>
                </a:solidFill>
                <a:latin typeface="Poppins Bold"/>
                <a:ea typeface="Poppins Bold"/>
                <a:cs typeface="Poppins Bold"/>
                <a:sym typeface="Poppins Bold"/>
              </a:rPr>
              <a:t>Implementation</a:t>
            </a:r>
          </a:p>
        </p:txBody>
      </p:sp>
      <p:sp>
        <p:nvSpPr>
          <p:cNvPr name="TextBox 34" id="34"/>
          <p:cNvSpPr txBox="true"/>
          <p:nvPr/>
        </p:nvSpPr>
        <p:spPr>
          <a:xfrm rot="0">
            <a:off x="1390949" y="6017790"/>
            <a:ext cx="2300401" cy="671165"/>
          </a:xfrm>
          <a:prstGeom prst="rect">
            <a:avLst/>
          </a:prstGeom>
        </p:spPr>
        <p:txBody>
          <a:bodyPr anchor="t" rtlCol="false" tIns="0" lIns="0" bIns="0" rIns="0">
            <a:spAutoFit/>
          </a:bodyPr>
          <a:lstStyle/>
          <a:p>
            <a:pPr algn="l">
              <a:lnSpc>
                <a:spcPts val="5526"/>
              </a:lnSpc>
              <a:spcBef>
                <a:spcPct val="0"/>
              </a:spcBef>
            </a:pPr>
            <a:r>
              <a:rPr lang="en-US" sz="3947">
                <a:solidFill>
                  <a:srgbClr val="1F2020"/>
                </a:solidFill>
                <a:latin typeface="Open Sans Bold"/>
                <a:ea typeface="Open Sans Bold"/>
                <a:cs typeface="Open Sans Bold"/>
                <a:sym typeface="Open Sans Bold"/>
              </a:rPr>
              <a:t>Task 7</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010336" y="2158032"/>
            <a:ext cx="8267328"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System Modeling  &amp; Design</a:t>
            </a:r>
          </a:p>
        </p:txBody>
      </p:sp>
      <p:grpSp>
        <p:nvGrpSpPr>
          <p:cNvPr name="Group 3" id="3"/>
          <p:cNvGrpSpPr/>
          <p:nvPr/>
        </p:nvGrpSpPr>
        <p:grpSpPr>
          <a:xfrm rot="0">
            <a:off x="360238" y="148882"/>
            <a:ext cx="3013180" cy="879555"/>
            <a:chOff x="0" y="0"/>
            <a:chExt cx="4017573" cy="1172740"/>
          </a:xfrm>
        </p:grpSpPr>
        <p:sp>
          <p:nvSpPr>
            <p:cNvPr name="Freeform 4" id="4"/>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5" id="5"/>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sp>
        <p:nvSpPr>
          <p:cNvPr name="TextBox 6" id="6"/>
          <p:cNvSpPr txBox="true"/>
          <p:nvPr/>
        </p:nvSpPr>
        <p:spPr>
          <a:xfrm rot="0">
            <a:off x="2982802" y="3153227"/>
            <a:ext cx="12322397" cy="1099185"/>
          </a:xfrm>
          <a:prstGeom prst="rect">
            <a:avLst/>
          </a:prstGeom>
        </p:spPr>
        <p:txBody>
          <a:bodyPr anchor="t" rtlCol="false" tIns="0" lIns="0" bIns="0" rIns="0">
            <a:spAutoFit/>
          </a:bodyPr>
          <a:lstStyle/>
          <a:p>
            <a:pPr algn="ctr">
              <a:lnSpc>
                <a:spcPts val="2939"/>
              </a:lnSpc>
              <a:spcBef>
                <a:spcPct val="0"/>
              </a:spcBef>
            </a:pPr>
            <a:r>
              <a:rPr lang="en-US" sz="2099">
                <a:solidFill>
                  <a:srgbClr val="1F2020"/>
                </a:solidFill>
                <a:latin typeface="Canva Sans"/>
                <a:ea typeface="Canva Sans"/>
                <a:cs typeface="Canva Sans"/>
                <a:sym typeface="Canva Sans"/>
              </a:rPr>
              <a:t>System design and modelling are critical phases in the development of robust, efficient, and </a:t>
            </a:r>
          </a:p>
          <a:p>
            <a:pPr algn="ctr">
              <a:lnSpc>
                <a:spcPts val="2939"/>
              </a:lnSpc>
              <a:spcBef>
                <a:spcPct val="0"/>
              </a:spcBef>
            </a:pPr>
            <a:r>
              <a:rPr lang="en-US" sz="2099">
                <a:solidFill>
                  <a:srgbClr val="1F2020"/>
                </a:solidFill>
                <a:latin typeface="Canva Sans"/>
                <a:ea typeface="Canva Sans"/>
                <a:cs typeface="Canva Sans"/>
                <a:sym typeface="Canva Sans"/>
              </a:rPr>
              <a:t>scalable systems. The modeling process involves defining the core entities, their attributes, and </a:t>
            </a:r>
          </a:p>
          <a:p>
            <a:pPr algn="ctr">
              <a:lnSpc>
                <a:spcPts val="2939"/>
              </a:lnSpc>
              <a:spcBef>
                <a:spcPct val="0"/>
              </a:spcBef>
            </a:pPr>
            <a:r>
              <a:rPr lang="en-US" sz="2099">
                <a:solidFill>
                  <a:srgbClr val="1F2020"/>
                </a:solidFill>
                <a:latin typeface="Canva Sans"/>
                <a:ea typeface="Canva Sans"/>
                <a:cs typeface="Canva Sans"/>
                <a:sym typeface="Canva Sans"/>
              </a:rPr>
              <a:t>the relationships among them.</a:t>
            </a:r>
          </a:p>
        </p:txBody>
      </p:sp>
      <p:grpSp>
        <p:nvGrpSpPr>
          <p:cNvPr name="Group 7" id="7"/>
          <p:cNvGrpSpPr/>
          <p:nvPr/>
        </p:nvGrpSpPr>
        <p:grpSpPr>
          <a:xfrm rot="0">
            <a:off x="1866828" y="4785490"/>
            <a:ext cx="5331520" cy="1040714"/>
            <a:chOff x="0" y="0"/>
            <a:chExt cx="7108694" cy="1387619"/>
          </a:xfrm>
        </p:grpSpPr>
        <p:grpSp>
          <p:nvGrpSpPr>
            <p:cNvPr name="Group 8" id="8"/>
            <p:cNvGrpSpPr/>
            <p:nvPr/>
          </p:nvGrpSpPr>
          <p:grpSpPr>
            <a:xfrm rot="0">
              <a:off x="0" y="0"/>
              <a:ext cx="7108694" cy="1387619"/>
              <a:chOff x="0" y="0"/>
              <a:chExt cx="1404186" cy="274098"/>
            </a:xfrm>
          </p:grpSpPr>
          <p:sp>
            <p:nvSpPr>
              <p:cNvPr name="Freeform 9" id="9"/>
              <p:cNvSpPr/>
              <p:nvPr/>
            </p:nvSpPr>
            <p:spPr>
              <a:xfrm flipH="false" flipV="false" rot="0">
                <a:off x="0" y="0"/>
                <a:ext cx="1404186" cy="274098"/>
              </a:xfrm>
              <a:custGeom>
                <a:avLst/>
                <a:gdLst/>
                <a:ahLst/>
                <a:cxnLst/>
                <a:rect r="r" b="b" t="t" l="l"/>
                <a:pathLst>
                  <a:path h="274098" w="1404186">
                    <a:moveTo>
                      <a:pt x="137049" y="0"/>
                    </a:moveTo>
                    <a:lnTo>
                      <a:pt x="1267138" y="0"/>
                    </a:lnTo>
                    <a:cubicBezTo>
                      <a:pt x="1342828" y="0"/>
                      <a:pt x="1404186" y="61359"/>
                      <a:pt x="1404186" y="137049"/>
                    </a:cubicBezTo>
                    <a:lnTo>
                      <a:pt x="1404186" y="137049"/>
                    </a:lnTo>
                    <a:cubicBezTo>
                      <a:pt x="1404186" y="173396"/>
                      <a:pt x="1389747" y="208255"/>
                      <a:pt x="1364046" y="233957"/>
                    </a:cubicBezTo>
                    <a:cubicBezTo>
                      <a:pt x="1338344" y="259658"/>
                      <a:pt x="1303485" y="274098"/>
                      <a:pt x="1267138" y="274098"/>
                    </a:cubicBezTo>
                    <a:lnTo>
                      <a:pt x="137049" y="274098"/>
                    </a:lnTo>
                    <a:cubicBezTo>
                      <a:pt x="100701" y="274098"/>
                      <a:pt x="65842" y="259658"/>
                      <a:pt x="40141" y="233957"/>
                    </a:cubicBezTo>
                    <a:cubicBezTo>
                      <a:pt x="14439" y="208255"/>
                      <a:pt x="0" y="173396"/>
                      <a:pt x="0" y="137049"/>
                    </a:cubicBezTo>
                    <a:lnTo>
                      <a:pt x="0" y="137049"/>
                    </a:lnTo>
                    <a:cubicBezTo>
                      <a:pt x="0" y="100701"/>
                      <a:pt x="14439" y="65842"/>
                      <a:pt x="40141" y="40141"/>
                    </a:cubicBezTo>
                    <a:cubicBezTo>
                      <a:pt x="65842" y="14439"/>
                      <a:pt x="100701" y="0"/>
                      <a:pt x="137049" y="0"/>
                    </a:cubicBezTo>
                    <a:close/>
                  </a:path>
                </a:pathLst>
              </a:custGeom>
              <a:solidFill>
                <a:srgbClr val="41B5CF"/>
              </a:solidFill>
              <a:ln cap="rnd">
                <a:noFill/>
                <a:prstDash val="solid"/>
                <a:round/>
              </a:ln>
            </p:spPr>
          </p:sp>
          <p:sp>
            <p:nvSpPr>
              <p:cNvPr name="TextBox 10" id="10"/>
              <p:cNvSpPr txBox="true"/>
              <p:nvPr/>
            </p:nvSpPr>
            <p:spPr>
              <a:xfrm>
                <a:off x="0" y="-38100"/>
                <a:ext cx="1404186" cy="31219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888775" y="231641"/>
              <a:ext cx="5782331" cy="813342"/>
            </a:xfrm>
            <a:prstGeom prst="rect">
              <a:avLst/>
            </a:prstGeom>
          </p:spPr>
          <p:txBody>
            <a:bodyPr anchor="t" rtlCol="false" tIns="0" lIns="0" bIns="0" rIns="0">
              <a:spAutoFit/>
            </a:bodyPr>
            <a:lstStyle/>
            <a:p>
              <a:pPr algn="l">
                <a:lnSpc>
                  <a:spcPts val="4965"/>
                </a:lnSpc>
                <a:spcBef>
                  <a:spcPct val="0"/>
                </a:spcBef>
              </a:pPr>
              <a:r>
                <a:rPr lang="en-US" sz="3546">
                  <a:solidFill>
                    <a:srgbClr val="FFFFFF"/>
                  </a:solidFill>
                  <a:latin typeface="Poppins Bold"/>
                  <a:ea typeface="Poppins Bold"/>
                  <a:cs typeface="Poppins Bold"/>
                  <a:sym typeface="Poppins Bold"/>
                </a:rPr>
                <a:t>Context Diagram</a:t>
              </a:r>
            </a:p>
          </p:txBody>
        </p:sp>
      </p:grpSp>
      <p:grpSp>
        <p:nvGrpSpPr>
          <p:cNvPr name="Group 12" id="12"/>
          <p:cNvGrpSpPr/>
          <p:nvPr/>
        </p:nvGrpSpPr>
        <p:grpSpPr>
          <a:xfrm rot="0">
            <a:off x="10488529" y="4785490"/>
            <a:ext cx="5648761" cy="1040714"/>
            <a:chOff x="0" y="0"/>
            <a:chExt cx="7531682" cy="1387619"/>
          </a:xfrm>
        </p:grpSpPr>
        <p:grpSp>
          <p:nvGrpSpPr>
            <p:cNvPr name="Group 13" id="13"/>
            <p:cNvGrpSpPr/>
            <p:nvPr/>
          </p:nvGrpSpPr>
          <p:grpSpPr>
            <a:xfrm rot="0">
              <a:off x="0" y="0"/>
              <a:ext cx="7531682" cy="1387619"/>
              <a:chOff x="0" y="0"/>
              <a:chExt cx="1487740" cy="274098"/>
            </a:xfrm>
          </p:grpSpPr>
          <p:sp>
            <p:nvSpPr>
              <p:cNvPr name="Freeform 14" id="14"/>
              <p:cNvSpPr/>
              <p:nvPr/>
            </p:nvSpPr>
            <p:spPr>
              <a:xfrm flipH="false" flipV="false" rot="0">
                <a:off x="0" y="0"/>
                <a:ext cx="1487740" cy="274098"/>
              </a:xfrm>
              <a:custGeom>
                <a:avLst/>
                <a:gdLst/>
                <a:ahLst/>
                <a:cxnLst/>
                <a:rect r="r" b="b" t="t" l="l"/>
                <a:pathLst>
                  <a:path h="274098" w="1487740">
                    <a:moveTo>
                      <a:pt x="137049" y="0"/>
                    </a:moveTo>
                    <a:lnTo>
                      <a:pt x="1350691" y="0"/>
                    </a:lnTo>
                    <a:cubicBezTo>
                      <a:pt x="1426381" y="0"/>
                      <a:pt x="1487740" y="61359"/>
                      <a:pt x="1487740" y="137049"/>
                    </a:cubicBezTo>
                    <a:lnTo>
                      <a:pt x="1487740" y="137049"/>
                    </a:lnTo>
                    <a:cubicBezTo>
                      <a:pt x="1487740" y="173396"/>
                      <a:pt x="1473301" y="208255"/>
                      <a:pt x="1447599" y="233957"/>
                    </a:cubicBezTo>
                    <a:cubicBezTo>
                      <a:pt x="1421897" y="259658"/>
                      <a:pt x="1387038" y="274098"/>
                      <a:pt x="1350691" y="274098"/>
                    </a:cubicBezTo>
                    <a:lnTo>
                      <a:pt x="137049" y="274098"/>
                    </a:lnTo>
                    <a:cubicBezTo>
                      <a:pt x="100701" y="274098"/>
                      <a:pt x="65842" y="259658"/>
                      <a:pt x="40141" y="233957"/>
                    </a:cubicBezTo>
                    <a:cubicBezTo>
                      <a:pt x="14439" y="208255"/>
                      <a:pt x="0" y="173396"/>
                      <a:pt x="0" y="137049"/>
                    </a:cubicBezTo>
                    <a:lnTo>
                      <a:pt x="0" y="137049"/>
                    </a:lnTo>
                    <a:cubicBezTo>
                      <a:pt x="0" y="100701"/>
                      <a:pt x="14439" y="65842"/>
                      <a:pt x="40141" y="40141"/>
                    </a:cubicBezTo>
                    <a:cubicBezTo>
                      <a:pt x="65842" y="14439"/>
                      <a:pt x="100701" y="0"/>
                      <a:pt x="137049" y="0"/>
                    </a:cubicBezTo>
                    <a:close/>
                  </a:path>
                </a:pathLst>
              </a:custGeom>
              <a:solidFill>
                <a:srgbClr val="41B5CF"/>
              </a:solidFill>
              <a:ln cap="rnd">
                <a:noFill/>
                <a:prstDash val="solid"/>
                <a:round/>
              </a:ln>
            </p:spPr>
          </p:sp>
          <p:sp>
            <p:nvSpPr>
              <p:cNvPr name="TextBox 15" id="15"/>
              <p:cNvSpPr txBox="true"/>
              <p:nvPr/>
            </p:nvSpPr>
            <p:spPr>
              <a:xfrm>
                <a:off x="0" y="-38100"/>
                <a:ext cx="1487740" cy="312198"/>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941660" y="231641"/>
              <a:ext cx="6126396" cy="813342"/>
            </a:xfrm>
            <a:prstGeom prst="rect">
              <a:avLst/>
            </a:prstGeom>
          </p:spPr>
          <p:txBody>
            <a:bodyPr anchor="t" rtlCol="false" tIns="0" lIns="0" bIns="0" rIns="0">
              <a:spAutoFit/>
            </a:bodyPr>
            <a:lstStyle/>
            <a:p>
              <a:pPr algn="l">
                <a:lnSpc>
                  <a:spcPts val="4965"/>
                </a:lnSpc>
                <a:spcBef>
                  <a:spcPct val="0"/>
                </a:spcBef>
              </a:pPr>
              <a:r>
                <a:rPr lang="en-US" sz="3546">
                  <a:solidFill>
                    <a:srgbClr val="FFFFFF"/>
                  </a:solidFill>
                  <a:latin typeface="Poppins Bold"/>
                  <a:ea typeface="Poppins Bold"/>
                  <a:cs typeface="Poppins Bold"/>
                  <a:sym typeface="Poppins Bold"/>
                </a:rPr>
                <a:t>Use case Diagram</a:t>
              </a:r>
            </a:p>
          </p:txBody>
        </p:sp>
      </p:grpSp>
      <p:grpSp>
        <p:nvGrpSpPr>
          <p:cNvPr name="Group 17" id="17"/>
          <p:cNvGrpSpPr/>
          <p:nvPr/>
        </p:nvGrpSpPr>
        <p:grpSpPr>
          <a:xfrm rot="0">
            <a:off x="1866828" y="7721679"/>
            <a:ext cx="5331520" cy="1040714"/>
            <a:chOff x="0" y="0"/>
            <a:chExt cx="7108694" cy="1387619"/>
          </a:xfrm>
        </p:grpSpPr>
        <p:grpSp>
          <p:nvGrpSpPr>
            <p:cNvPr name="Group 18" id="18"/>
            <p:cNvGrpSpPr/>
            <p:nvPr/>
          </p:nvGrpSpPr>
          <p:grpSpPr>
            <a:xfrm rot="0">
              <a:off x="0" y="0"/>
              <a:ext cx="7108694" cy="1387619"/>
              <a:chOff x="0" y="0"/>
              <a:chExt cx="1404186" cy="274098"/>
            </a:xfrm>
          </p:grpSpPr>
          <p:sp>
            <p:nvSpPr>
              <p:cNvPr name="Freeform 19" id="19"/>
              <p:cNvSpPr/>
              <p:nvPr/>
            </p:nvSpPr>
            <p:spPr>
              <a:xfrm flipH="false" flipV="false" rot="0">
                <a:off x="0" y="0"/>
                <a:ext cx="1404186" cy="274098"/>
              </a:xfrm>
              <a:custGeom>
                <a:avLst/>
                <a:gdLst/>
                <a:ahLst/>
                <a:cxnLst/>
                <a:rect r="r" b="b" t="t" l="l"/>
                <a:pathLst>
                  <a:path h="274098" w="1404186">
                    <a:moveTo>
                      <a:pt x="137049" y="0"/>
                    </a:moveTo>
                    <a:lnTo>
                      <a:pt x="1267138" y="0"/>
                    </a:lnTo>
                    <a:cubicBezTo>
                      <a:pt x="1342828" y="0"/>
                      <a:pt x="1404186" y="61359"/>
                      <a:pt x="1404186" y="137049"/>
                    </a:cubicBezTo>
                    <a:lnTo>
                      <a:pt x="1404186" y="137049"/>
                    </a:lnTo>
                    <a:cubicBezTo>
                      <a:pt x="1404186" y="173396"/>
                      <a:pt x="1389747" y="208255"/>
                      <a:pt x="1364046" y="233957"/>
                    </a:cubicBezTo>
                    <a:cubicBezTo>
                      <a:pt x="1338344" y="259658"/>
                      <a:pt x="1303485" y="274098"/>
                      <a:pt x="1267138" y="274098"/>
                    </a:cubicBezTo>
                    <a:lnTo>
                      <a:pt x="137049" y="274098"/>
                    </a:lnTo>
                    <a:cubicBezTo>
                      <a:pt x="100701" y="274098"/>
                      <a:pt x="65842" y="259658"/>
                      <a:pt x="40141" y="233957"/>
                    </a:cubicBezTo>
                    <a:cubicBezTo>
                      <a:pt x="14439" y="208255"/>
                      <a:pt x="0" y="173396"/>
                      <a:pt x="0" y="137049"/>
                    </a:cubicBezTo>
                    <a:lnTo>
                      <a:pt x="0" y="137049"/>
                    </a:lnTo>
                    <a:cubicBezTo>
                      <a:pt x="0" y="100701"/>
                      <a:pt x="14439" y="65842"/>
                      <a:pt x="40141" y="40141"/>
                    </a:cubicBezTo>
                    <a:cubicBezTo>
                      <a:pt x="65842" y="14439"/>
                      <a:pt x="100701" y="0"/>
                      <a:pt x="137049" y="0"/>
                    </a:cubicBezTo>
                    <a:close/>
                  </a:path>
                </a:pathLst>
              </a:custGeom>
              <a:solidFill>
                <a:srgbClr val="41B5CF"/>
              </a:solidFill>
              <a:ln cap="rnd">
                <a:noFill/>
                <a:prstDash val="solid"/>
                <a:round/>
              </a:ln>
            </p:spPr>
          </p:sp>
          <p:sp>
            <p:nvSpPr>
              <p:cNvPr name="TextBox 20" id="20"/>
              <p:cNvSpPr txBox="true"/>
              <p:nvPr/>
            </p:nvSpPr>
            <p:spPr>
              <a:xfrm>
                <a:off x="0" y="-38100"/>
                <a:ext cx="1404186" cy="312198"/>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888775" y="231641"/>
              <a:ext cx="5782331" cy="813342"/>
            </a:xfrm>
            <a:prstGeom prst="rect">
              <a:avLst/>
            </a:prstGeom>
          </p:spPr>
          <p:txBody>
            <a:bodyPr anchor="t" rtlCol="false" tIns="0" lIns="0" bIns="0" rIns="0">
              <a:spAutoFit/>
            </a:bodyPr>
            <a:lstStyle/>
            <a:p>
              <a:pPr algn="l">
                <a:lnSpc>
                  <a:spcPts val="4965"/>
                </a:lnSpc>
                <a:spcBef>
                  <a:spcPct val="0"/>
                </a:spcBef>
              </a:pPr>
              <a:r>
                <a:rPr lang="en-US" sz="3546">
                  <a:solidFill>
                    <a:srgbClr val="FFFFFF"/>
                  </a:solidFill>
                  <a:latin typeface="Poppins Bold"/>
                  <a:ea typeface="Poppins Bold"/>
                  <a:cs typeface="Poppins Bold"/>
                  <a:sym typeface="Poppins Bold"/>
                </a:rPr>
                <a:t>Activity Diagram</a:t>
              </a:r>
            </a:p>
          </p:txBody>
        </p:sp>
      </p:grpSp>
      <p:grpSp>
        <p:nvGrpSpPr>
          <p:cNvPr name="Group 22" id="22"/>
          <p:cNvGrpSpPr/>
          <p:nvPr/>
        </p:nvGrpSpPr>
        <p:grpSpPr>
          <a:xfrm rot="0">
            <a:off x="10488529" y="7721679"/>
            <a:ext cx="6219795" cy="1040714"/>
            <a:chOff x="0" y="0"/>
            <a:chExt cx="8293061" cy="1387619"/>
          </a:xfrm>
        </p:grpSpPr>
        <p:grpSp>
          <p:nvGrpSpPr>
            <p:cNvPr name="Group 23" id="23"/>
            <p:cNvGrpSpPr/>
            <p:nvPr/>
          </p:nvGrpSpPr>
          <p:grpSpPr>
            <a:xfrm rot="0">
              <a:off x="0" y="0"/>
              <a:ext cx="8293061" cy="1387619"/>
              <a:chOff x="0" y="0"/>
              <a:chExt cx="1638135" cy="274098"/>
            </a:xfrm>
          </p:grpSpPr>
          <p:sp>
            <p:nvSpPr>
              <p:cNvPr name="Freeform 24" id="24"/>
              <p:cNvSpPr/>
              <p:nvPr/>
            </p:nvSpPr>
            <p:spPr>
              <a:xfrm flipH="false" flipV="false" rot="0">
                <a:off x="0" y="0"/>
                <a:ext cx="1638135" cy="274098"/>
              </a:xfrm>
              <a:custGeom>
                <a:avLst/>
                <a:gdLst/>
                <a:ahLst/>
                <a:cxnLst/>
                <a:rect r="r" b="b" t="t" l="l"/>
                <a:pathLst>
                  <a:path h="274098" w="1638135">
                    <a:moveTo>
                      <a:pt x="124472" y="0"/>
                    </a:moveTo>
                    <a:lnTo>
                      <a:pt x="1513663" y="0"/>
                    </a:lnTo>
                    <a:cubicBezTo>
                      <a:pt x="1546675" y="0"/>
                      <a:pt x="1578335" y="13114"/>
                      <a:pt x="1601678" y="36457"/>
                    </a:cubicBezTo>
                    <a:cubicBezTo>
                      <a:pt x="1625021" y="59800"/>
                      <a:pt x="1638135" y="91460"/>
                      <a:pt x="1638135" y="124472"/>
                    </a:cubicBezTo>
                    <a:lnTo>
                      <a:pt x="1638135" y="149625"/>
                    </a:lnTo>
                    <a:cubicBezTo>
                      <a:pt x="1638135" y="218369"/>
                      <a:pt x="1582407" y="274098"/>
                      <a:pt x="1513663" y="274098"/>
                    </a:cubicBezTo>
                    <a:lnTo>
                      <a:pt x="124472" y="274098"/>
                    </a:lnTo>
                    <a:cubicBezTo>
                      <a:pt x="91460" y="274098"/>
                      <a:pt x="59800" y="260984"/>
                      <a:pt x="36457" y="237640"/>
                    </a:cubicBezTo>
                    <a:cubicBezTo>
                      <a:pt x="13114" y="214297"/>
                      <a:pt x="0" y="182637"/>
                      <a:pt x="0" y="149625"/>
                    </a:cubicBezTo>
                    <a:lnTo>
                      <a:pt x="0" y="124472"/>
                    </a:lnTo>
                    <a:cubicBezTo>
                      <a:pt x="0" y="91460"/>
                      <a:pt x="13114" y="59800"/>
                      <a:pt x="36457" y="36457"/>
                    </a:cubicBezTo>
                    <a:cubicBezTo>
                      <a:pt x="59800" y="13114"/>
                      <a:pt x="91460" y="0"/>
                      <a:pt x="124472" y="0"/>
                    </a:cubicBezTo>
                    <a:close/>
                  </a:path>
                </a:pathLst>
              </a:custGeom>
              <a:solidFill>
                <a:srgbClr val="41B5CF"/>
              </a:solidFill>
              <a:ln cap="rnd">
                <a:noFill/>
                <a:prstDash val="solid"/>
                <a:round/>
              </a:ln>
            </p:spPr>
          </p:sp>
          <p:sp>
            <p:nvSpPr>
              <p:cNvPr name="TextBox 25" id="25"/>
              <p:cNvSpPr txBox="true"/>
              <p:nvPr/>
            </p:nvSpPr>
            <p:spPr>
              <a:xfrm>
                <a:off x="0" y="-38100"/>
                <a:ext cx="1638135" cy="312198"/>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036852" y="231641"/>
              <a:ext cx="6745715" cy="813342"/>
            </a:xfrm>
            <a:prstGeom prst="rect">
              <a:avLst/>
            </a:prstGeom>
          </p:spPr>
          <p:txBody>
            <a:bodyPr anchor="t" rtlCol="false" tIns="0" lIns="0" bIns="0" rIns="0">
              <a:spAutoFit/>
            </a:bodyPr>
            <a:lstStyle/>
            <a:p>
              <a:pPr algn="l">
                <a:lnSpc>
                  <a:spcPts val="4965"/>
                </a:lnSpc>
                <a:spcBef>
                  <a:spcPct val="0"/>
                </a:spcBef>
              </a:pPr>
              <a:r>
                <a:rPr lang="en-US" sz="3546">
                  <a:solidFill>
                    <a:srgbClr val="FFFFFF"/>
                  </a:solidFill>
                  <a:latin typeface="Poppins Bold"/>
                  <a:ea typeface="Poppins Bold"/>
                  <a:cs typeface="Poppins Bold"/>
                  <a:sym typeface="Poppins Bold"/>
                </a:rPr>
                <a:t>Deployment Diagram</a:t>
              </a:r>
            </a:p>
          </p:txBody>
        </p:sp>
      </p:grpSp>
      <p:grpSp>
        <p:nvGrpSpPr>
          <p:cNvPr name="Group 27" id="27"/>
          <p:cNvGrpSpPr/>
          <p:nvPr/>
        </p:nvGrpSpPr>
        <p:grpSpPr>
          <a:xfrm rot="0">
            <a:off x="6231415" y="6321504"/>
            <a:ext cx="5825170" cy="1040714"/>
            <a:chOff x="0" y="0"/>
            <a:chExt cx="7766894" cy="1387619"/>
          </a:xfrm>
        </p:grpSpPr>
        <p:grpSp>
          <p:nvGrpSpPr>
            <p:cNvPr name="Group 28" id="28"/>
            <p:cNvGrpSpPr/>
            <p:nvPr/>
          </p:nvGrpSpPr>
          <p:grpSpPr>
            <a:xfrm rot="0">
              <a:off x="0" y="0"/>
              <a:ext cx="7766894" cy="1387619"/>
              <a:chOff x="0" y="0"/>
              <a:chExt cx="1534201" cy="274098"/>
            </a:xfrm>
          </p:grpSpPr>
          <p:sp>
            <p:nvSpPr>
              <p:cNvPr name="Freeform 29" id="29"/>
              <p:cNvSpPr/>
              <p:nvPr/>
            </p:nvSpPr>
            <p:spPr>
              <a:xfrm flipH="false" flipV="false" rot="0">
                <a:off x="0" y="0"/>
                <a:ext cx="1534201" cy="274098"/>
              </a:xfrm>
              <a:custGeom>
                <a:avLst/>
                <a:gdLst/>
                <a:ahLst/>
                <a:cxnLst/>
                <a:rect r="r" b="b" t="t" l="l"/>
                <a:pathLst>
                  <a:path h="274098" w="1534201">
                    <a:moveTo>
                      <a:pt x="132905" y="0"/>
                    </a:moveTo>
                    <a:lnTo>
                      <a:pt x="1401297" y="0"/>
                    </a:lnTo>
                    <a:cubicBezTo>
                      <a:pt x="1474698" y="0"/>
                      <a:pt x="1534201" y="59503"/>
                      <a:pt x="1534201" y="132905"/>
                    </a:cubicBezTo>
                    <a:lnTo>
                      <a:pt x="1534201" y="141193"/>
                    </a:lnTo>
                    <a:cubicBezTo>
                      <a:pt x="1534201" y="214594"/>
                      <a:pt x="1474698" y="274098"/>
                      <a:pt x="1401297" y="274098"/>
                    </a:cubicBezTo>
                    <a:lnTo>
                      <a:pt x="132905" y="274098"/>
                    </a:lnTo>
                    <a:cubicBezTo>
                      <a:pt x="59503" y="274098"/>
                      <a:pt x="0" y="214594"/>
                      <a:pt x="0" y="141193"/>
                    </a:cubicBezTo>
                    <a:lnTo>
                      <a:pt x="0" y="132905"/>
                    </a:lnTo>
                    <a:cubicBezTo>
                      <a:pt x="0" y="59503"/>
                      <a:pt x="59503" y="0"/>
                      <a:pt x="132905" y="0"/>
                    </a:cubicBezTo>
                    <a:close/>
                  </a:path>
                </a:pathLst>
              </a:custGeom>
              <a:solidFill>
                <a:srgbClr val="41B5CF"/>
              </a:solidFill>
              <a:ln cap="rnd">
                <a:noFill/>
                <a:prstDash val="solid"/>
                <a:round/>
              </a:ln>
            </p:spPr>
          </p:sp>
          <p:sp>
            <p:nvSpPr>
              <p:cNvPr name="TextBox 30" id="30"/>
              <p:cNvSpPr txBox="true"/>
              <p:nvPr/>
            </p:nvSpPr>
            <p:spPr>
              <a:xfrm>
                <a:off x="0" y="-38100"/>
                <a:ext cx="1534201" cy="312198"/>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971068" y="231641"/>
              <a:ext cx="6317722" cy="813342"/>
            </a:xfrm>
            <a:prstGeom prst="rect">
              <a:avLst/>
            </a:prstGeom>
          </p:spPr>
          <p:txBody>
            <a:bodyPr anchor="t" rtlCol="false" tIns="0" lIns="0" bIns="0" rIns="0">
              <a:spAutoFit/>
            </a:bodyPr>
            <a:lstStyle/>
            <a:p>
              <a:pPr algn="l">
                <a:lnSpc>
                  <a:spcPts val="4965"/>
                </a:lnSpc>
                <a:spcBef>
                  <a:spcPct val="0"/>
                </a:spcBef>
              </a:pPr>
              <a:r>
                <a:rPr lang="en-US" sz="3546">
                  <a:solidFill>
                    <a:srgbClr val="FFFFFF"/>
                  </a:solidFill>
                  <a:latin typeface="Poppins Bold"/>
                  <a:ea typeface="Poppins Bold"/>
                  <a:cs typeface="Poppins Bold"/>
                  <a:sym typeface="Poppins Bold"/>
                </a:rPr>
                <a:t>Sequence Diagram</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0238" y="148882"/>
            <a:ext cx="3013180" cy="879555"/>
            <a:chOff x="0" y="0"/>
            <a:chExt cx="4017573" cy="1172740"/>
          </a:xfrm>
        </p:grpSpPr>
        <p:sp>
          <p:nvSpPr>
            <p:cNvPr name="Freeform 3" id="3"/>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4" id="4"/>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sp>
        <p:nvSpPr>
          <p:cNvPr name="Freeform 5" id="5"/>
          <p:cNvSpPr/>
          <p:nvPr/>
        </p:nvSpPr>
        <p:spPr>
          <a:xfrm flipH="false" flipV="false" rot="0">
            <a:off x="3038279" y="2565851"/>
            <a:ext cx="12211441" cy="7101044"/>
          </a:xfrm>
          <a:custGeom>
            <a:avLst/>
            <a:gdLst/>
            <a:ahLst/>
            <a:cxnLst/>
            <a:rect r="r" b="b" t="t" l="l"/>
            <a:pathLst>
              <a:path h="7101044" w="12211441">
                <a:moveTo>
                  <a:pt x="0" y="0"/>
                </a:moveTo>
                <a:lnTo>
                  <a:pt x="12211442" y="0"/>
                </a:lnTo>
                <a:lnTo>
                  <a:pt x="12211442" y="7101044"/>
                </a:lnTo>
                <a:lnTo>
                  <a:pt x="0" y="7101044"/>
                </a:lnTo>
                <a:lnTo>
                  <a:pt x="0" y="0"/>
                </a:lnTo>
                <a:close/>
              </a:path>
            </a:pathLst>
          </a:custGeom>
          <a:blipFill>
            <a:blip r:embed="rId3"/>
            <a:stretch>
              <a:fillRect l="0" t="0" r="0" b="0"/>
            </a:stretch>
          </a:blipFill>
        </p:spPr>
      </p:sp>
      <p:sp>
        <p:nvSpPr>
          <p:cNvPr name="TextBox 6" id="6"/>
          <p:cNvSpPr txBox="true"/>
          <p:nvPr/>
        </p:nvSpPr>
        <p:spPr>
          <a:xfrm rot="0">
            <a:off x="1028700" y="1650446"/>
            <a:ext cx="5496755"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Use case Diagram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0238" y="148882"/>
            <a:ext cx="3013180" cy="879555"/>
            <a:chOff x="0" y="0"/>
            <a:chExt cx="4017573" cy="1172740"/>
          </a:xfrm>
        </p:grpSpPr>
        <p:sp>
          <p:nvSpPr>
            <p:cNvPr name="Freeform 3" id="3"/>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4" id="4"/>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grpSp>
        <p:nvGrpSpPr>
          <p:cNvPr name="Group 5" id="5"/>
          <p:cNvGrpSpPr/>
          <p:nvPr/>
        </p:nvGrpSpPr>
        <p:grpSpPr>
          <a:xfrm rot="0">
            <a:off x="1866828" y="3854701"/>
            <a:ext cx="5331520" cy="1040714"/>
            <a:chOff x="0" y="0"/>
            <a:chExt cx="7108694" cy="1387619"/>
          </a:xfrm>
        </p:grpSpPr>
        <p:grpSp>
          <p:nvGrpSpPr>
            <p:cNvPr name="Group 6" id="6"/>
            <p:cNvGrpSpPr/>
            <p:nvPr/>
          </p:nvGrpSpPr>
          <p:grpSpPr>
            <a:xfrm rot="0">
              <a:off x="0" y="0"/>
              <a:ext cx="7108694" cy="1387619"/>
              <a:chOff x="0" y="0"/>
              <a:chExt cx="1404186" cy="274098"/>
            </a:xfrm>
          </p:grpSpPr>
          <p:sp>
            <p:nvSpPr>
              <p:cNvPr name="Freeform 7" id="7"/>
              <p:cNvSpPr/>
              <p:nvPr/>
            </p:nvSpPr>
            <p:spPr>
              <a:xfrm flipH="false" flipV="false" rot="0">
                <a:off x="0" y="0"/>
                <a:ext cx="1404186" cy="274098"/>
              </a:xfrm>
              <a:custGeom>
                <a:avLst/>
                <a:gdLst/>
                <a:ahLst/>
                <a:cxnLst/>
                <a:rect r="r" b="b" t="t" l="l"/>
                <a:pathLst>
                  <a:path h="274098" w="1404186">
                    <a:moveTo>
                      <a:pt x="137049" y="0"/>
                    </a:moveTo>
                    <a:lnTo>
                      <a:pt x="1267138" y="0"/>
                    </a:lnTo>
                    <a:cubicBezTo>
                      <a:pt x="1342828" y="0"/>
                      <a:pt x="1404186" y="61359"/>
                      <a:pt x="1404186" y="137049"/>
                    </a:cubicBezTo>
                    <a:lnTo>
                      <a:pt x="1404186" y="137049"/>
                    </a:lnTo>
                    <a:cubicBezTo>
                      <a:pt x="1404186" y="173396"/>
                      <a:pt x="1389747" y="208255"/>
                      <a:pt x="1364046" y="233957"/>
                    </a:cubicBezTo>
                    <a:cubicBezTo>
                      <a:pt x="1338344" y="259658"/>
                      <a:pt x="1303485" y="274098"/>
                      <a:pt x="1267138" y="274098"/>
                    </a:cubicBezTo>
                    <a:lnTo>
                      <a:pt x="137049" y="274098"/>
                    </a:lnTo>
                    <a:cubicBezTo>
                      <a:pt x="100701" y="274098"/>
                      <a:pt x="65842" y="259658"/>
                      <a:pt x="40141" y="233957"/>
                    </a:cubicBezTo>
                    <a:cubicBezTo>
                      <a:pt x="14439" y="208255"/>
                      <a:pt x="0" y="173396"/>
                      <a:pt x="0" y="137049"/>
                    </a:cubicBezTo>
                    <a:lnTo>
                      <a:pt x="0" y="137049"/>
                    </a:lnTo>
                    <a:cubicBezTo>
                      <a:pt x="0" y="100701"/>
                      <a:pt x="14439" y="65842"/>
                      <a:pt x="40141" y="40141"/>
                    </a:cubicBezTo>
                    <a:cubicBezTo>
                      <a:pt x="65842" y="14439"/>
                      <a:pt x="100701" y="0"/>
                      <a:pt x="137049" y="0"/>
                    </a:cubicBezTo>
                    <a:close/>
                  </a:path>
                </a:pathLst>
              </a:custGeom>
              <a:solidFill>
                <a:srgbClr val="41B5CF"/>
              </a:solidFill>
              <a:ln cap="rnd">
                <a:noFill/>
                <a:prstDash val="solid"/>
                <a:round/>
              </a:ln>
            </p:spPr>
          </p:sp>
          <p:sp>
            <p:nvSpPr>
              <p:cNvPr name="TextBox 8" id="8"/>
              <p:cNvSpPr txBox="true"/>
              <p:nvPr/>
            </p:nvSpPr>
            <p:spPr>
              <a:xfrm>
                <a:off x="0" y="-38100"/>
                <a:ext cx="1404186" cy="31219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888775" y="231641"/>
              <a:ext cx="5782331" cy="813342"/>
            </a:xfrm>
            <a:prstGeom prst="rect">
              <a:avLst/>
            </a:prstGeom>
          </p:spPr>
          <p:txBody>
            <a:bodyPr anchor="t" rtlCol="false" tIns="0" lIns="0" bIns="0" rIns="0">
              <a:spAutoFit/>
            </a:bodyPr>
            <a:lstStyle/>
            <a:p>
              <a:pPr algn="l">
                <a:lnSpc>
                  <a:spcPts val="4965"/>
                </a:lnSpc>
                <a:spcBef>
                  <a:spcPct val="0"/>
                </a:spcBef>
              </a:pPr>
              <a:r>
                <a:rPr lang="en-US" sz="3546">
                  <a:solidFill>
                    <a:srgbClr val="FFFFFF"/>
                  </a:solidFill>
                  <a:latin typeface="Poppins Bold"/>
                  <a:ea typeface="Poppins Bold"/>
                  <a:cs typeface="Poppins Bold"/>
                  <a:sym typeface="Poppins Bold"/>
                </a:rPr>
                <a:t>Unity</a:t>
              </a:r>
            </a:p>
          </p:txBody>
        </p:sp>
      </p:grpSp>
      <p:grpSp>
        <p:nvGrpSpPr>
          <p:cNvPr name="Group 10" id="10"/>
          <p:cNvGrpSpPr/>
          <p:nvPr/>
        </p:nvGrpSpPr>
        <p:grpSpPr>
          <a:xfrm rot="0">
            <a:off x="1866828" y="7136279"/>
            <a:ext cx="5331520" cy="1040714"/>
            <a:chOff x="0" y="0"/>
            <a:chExt cx="7108694" cy="1387619"/>
          </a:xfrm>
        </p:grpSpPr>
        <p:grpSp>
          <p:nvGrpSpPr>
            <p:cNvPr name="Group 11" id="11"/>
            <p:cNvGrpSpPr/>
            <p:nvPr/>
          </p:nvGrpSpPr>
          <p:grpSpPr>
            <a:xfrm rot="0">
              <a:off x="0" y="0"/>
              <a:ext cx="7108694" cy="1387619"/>
              <a:chOff x="0" y="0"/>
              <a:chExt cx="1404186" cy="274098"/>
            </a:xfrm>
          </p:grpSpPr>
          <p:sp>
            <p:nvSpPr>
              <p:cNvPr name="Freeform 12" id="12"/>
              <p:cNvSpPr/>
              <p:nvPr/>
            </p:nvSpPr>
            <p:spPr>
              <a:xfrm flipH="false" flipV="false" rot="0">
                <a:off x="0" y="0"/>
                <a:ext cx="1404186" cy="274098"/>
              </a:xfrm>
              <a:custGeom>
                <a:avLst/>
                <a:gdLst/>
                <a:ahLst/>
                <a:cxnLst/>
                <a:rect r="r" b="b" t="t" l="l"/>
                <a:pathLst>
                  <a:path h="274098" w="1404186">
                    <a:moveTo>
                      <a:pt x="137049" y="0"/>
                    </a:moveTo>
                    <a:lnTo>
                      <a:pt x="1267138" y="0"/>
                    </a:lnTo>
                    <a:cubicBezTo>
                      <a:pt x="1342828" y="0"/>
                      <a:pt x="1404186" y="61359"/>
                      <a:pt x="1404186" y="137049"/>
                    </a:cubicBezTo>
                    <a:lnTo>
                      <a:pt x="1404186" y="137049"/>
                    </a:lnTo>
                    <a:cubicBezTo>
                      <a:pt x="1404186" y="173396"/>
                      <a:pt x="1389747" y="208255"/>
                      <a:pt x="1364046" y="233957"/>
                    </a:cubicBezTo>
                    <a:cubicBezTo>
                      <a:pt x="1338344" y="259658"/>
                      <a:pt x="1303485" y="274098"/>
                      <a:pt x="1267138" y="274098"/>
                    </a:cubicBezTo>
                    <a:lnTo>
                      <a:pt x="137049" y="274098"/>
                    </a:lnTo>
                    <a:cubicBezTo>
                      <a:pt x="100701" y="274098"/>
                      <a:pt x="65842" y="259658"/>
                      <a:pt x="40141" y="233957"/>
                    </a:cubicBezTo>
                    <a:cubicBezTo>
                      <a:pt x="14439" y="208255"/>
                      <a:pt x="0" y="173396"/>
                      <a:pt x="0" y="137049"/>
                    </a:cubicBezTo>
                    <a:lnTo>
                      <a:pt x="0" y="137049"/>
                    </a:lnTo>
                    <a:cubicBezTo>
                      <a:pt x="0" y="100701"/>
                      <a:pt x="14439" y="65842"/>
                      <a:pt x="40141" y="40141"/>
                    </a:cubicBezTo>
                    <a:cubicBezTo>
                      <a:pt x="65842" y="14439"/>
                      <a:pt x="100701" y="0"/>
                      <a:pt x="137049" y="0"/>
                    </a:cubicBezTo>
                    <a:close/>
                  </a:path>
                </a:pathLst>
              </a:custGeom>
              <a:solidFill>
                <a:srgbClr val="41B5CF"/>
              </a:solidFill>
              <a:ln cap="rnd">
                <a:noFill/>
                <a:prstDash val="solid"/>
                <a:round/>
              </a:ln>
            </p:spPr>
          </p:sp>
          <p:sp>
            <p:nvSpPr>
              <p:cNvPr name="TextBox 13" id="13"/>
              <p:cNvSpPr txBox="true"/>
              <p:nvPr/>
            </p:nvSpPr>
            <p:spPr>
              <a:xfrm>
                <a:off x="0" y="-38100"/>
                <a:ext cx="1404186" cy="312198"/>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888775" y="231641"/>
              <a:ext cx="5782331" cy="813342"/>
            </a:xfrm>
            <a:prstGeom prst="rect">
              <a:avLst/>
            </a:prstGeom>
          </p:spPr>
          <p:txBody>
            <a:bodyPr anchor="t" rtlCol="false" tIns="0" lIns="0" bIns="0" rIns="0">
              <a:spAutoFit/>
            </a:bodyPr>
            <a:lstStyle/>
            <a:p>
              <a:pPr algn="l">
                <a:lnSpc>
                  <a:spcPts val="4965"/>
                </a:lnSpc>
                <a:spcBef>
                  <a:spcPct val="0"/>
                </a:spcBef>
              </a:pPr>
              <a:r>
                <a:rPr lang="en-US" sz="3546">
                  <a:solidFill>
                    <a:srgbClr val="FFFFFF"/>
                  </a:solidFill>
                  <a:latin typeface="Poppins Bold"/>
                  <a:ea typeface="Poppins Bold"/>
                  <a:cs typeface="Poppins Bold"/>
                  <a:sym typeface="Poppins Bold"/>
                </a:rPr>
                <a:t>Alignment</a:t>
              </a:r>
            </a:p>
          </p:txBody>
        </p:sp>
      </p:grpSp>
      <p:grpSp>
        <p:nvGrpSpPr>
          <p:cNvPr name="Group 15" id="15"/>
          <p:cNvGrpSpPr/>
          <p:nvPr/>
        </p:nvGrpSpPr>
        <p:grpSpPr>
          <a:xfrm rot="0">
            <a:off x="1866828" y="5495490"/>
            <a:ext cx="5331520" cy="1040714"/>
            <a:chOff x="0" y="0"/>
            <a:chExt cx="7108694" cy="1387619"/>
          </a:xfrm>
        </p:grpSpPr>
        <p:grpSp>
          <p:nvGrpSpPr>
            <p:cNvPr name="Group 16" id="16"/>
            <p:cNvGrpSpPr/>
            <p:nvPr/>
          </p:nvGrpSpPr>
          <p:grpSpPr>
            <a:xfrm rot="0">
              <a:off x="0" y="0"/>
              <a:ext cx="7108694" cy="1387619"/>
              <a:chOff x="0" y="0"/>
              <a:chExt cx="1404186" cy="274098"/>
            </a:xfrm>
          </p:grpSpPr>
          <p:sp>
            <p:nvSpPr>
              <p:cNvPr name="Freeform 17" id="17"/>
              <p:cNvSpPr/>
              <p:nvPr/>
            </p:nvSpPr>
            <p:spPr>
              <a:xfrm flipH="false" flipV="false" rot="0">
                <a:off x="0" y="0"/>
                <a:ext cx="1404186" cy="274098"/>
              </a:xfrm>
              <a:custGeom>
                <a:avLst/>
                <a:gdLst/>
                <a:ahLst/>
                <a:cxnLst/>
                <a:rect r="r" b="b" t="t" l="l"/>
                <a:pathLst>
                  <a:path h="274098" w="1404186">
                    <a:moveTo>
                      <a:pt x="137049" y="0"/>
                    </a:moveTo>
                    <a:lnTo>
                      <a:pt x="1267138" y="0"/>
                    </a:lnTo>
                    <a:cubicBezTo>
                      <a:pt x="1342828" y="0"/>
                      <a:pt x="1404186" y="61359"/>
                      <a:pt x="1404186" y="137049"/>
                    </a:cubicBezTo>
                    <a:lnTo>
                      <a:pt x="1404186" y="137049"/>
                    </a:lnTo>
                    <a:cubicBezTo>
                      <a:pt x="1404186" y="173396"/>
                      <a:pt x="1389747" y="208255"/>
                      <a:pt x="1364046" y="233957"/>
                    </a:cubicBezTo>
                    <a:cubicBezTo>
                      <a:pt x="1338344" y="259658"/>
                      <a:pt x="1303485" y="274098"/>
                      <a:pt x="1267138" y="274098"/>
                    </a:cubicBezTo>
                    <a:lnTo>
                      <a:pt x="137049" y="274098"/>
                    </a:lnTo>
                    <a:cubicBezTo>
                      <a:pt x="100701" y="274098"/>
                      <a:pt x="65842" y="259658"/>
                      <a:pt x="40141" y="233957"/>
                    </a:cubicBezTo>
                    <a:cubicBezTo>
                      <a:pt x="14439" y="208255"/>
                      <a:pt x="0" y="173396"/>
                      <a:pt x="0" y="137049"/>
                    </a:cubicBezTo>
                    <a:lnTo>
                      <a:pt x="0" y="137049"/>
                    </a:lnTo>
                    <a:cubicBezTo>
                      <a:pt x="0" y="100701"/>
                      <a:pt x="14439" y="65842"/>
                      <a:pt x="40141" y="40141"/>
                    </a:cubicBezTo>
                    <a:cubicBezTo>
                      <a:pt x="65842" y="14439"/>
                      <a:pt x="100701" y="0"/>
                      <a:pt x="137049" y="0"/>
                    </a:cubicBezTo>
                    <a:close/>
                  </a:path>
                </a:pathLst>
              </a:custGeom>
              <a:solidFill>
                <a:srgbClr val="41B5CF"/>
              </a:solidFill>
              <a:ln cap="rnd">
                <a:noFill/>
                <a:prstDash val="solid"/>
                <a:round/>
              </a:ln>
            </p:spPr>
          </p:sp>
          <p:sp>
            <p:nvSpPr>
              <p:cNvPr name="TextBox 18" id="18"/>
              <p:cNvSpPr txBox="true"/>
              <p:nvPr/>
            </p:nvSpPr>
            <p:spPr>
              <a:xfrm>
                <a:off x="0" y="-38100"/>
                <a:ext cx="1404186" cy="312198"/>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888775" y="231641"/>
              <a:ext cx="5782331" cy="813342"/>
            </a:xfrm>
            <a:prstGeom prst="rect">
              <a:avLst/>
            </a:prstGeom>
          </p:spPr>
          <p:txBody>
            <a:bodyPr anchor="t" rtlCol="false" tIns="0" lIns="0" bIns="0" rIns="0">
              <a:spAutoFit/>
            </a:bodyPr>
            <a:lstStyle/>
            <a:p>
              <a:pPr algn="l">
                <a:lnSpc>
                  <a:spcPts val="4965"/>
                </a:lnSpc>
                <a:spcBef>
                  <a:spcPct val="0"/>
                </a:spcBef>
              </a:pPr>
              <a:r>
                <a:rPr lang="en-US" sz="3546">
                  <a:solidFill>
                    <a:srgbClr val="FFFFFF"/>
                  </a:solidFill>
                  <a:latin typeface="Poppins Bold"/>
                  <a:ea typeface="Poppins Bold"/>
                  <a:cs typeface="Poppins Bold"/>
                  <a:sym typeface="Poppins Bold"/>
                </a:rPr>
                <a:t>Hierarchy</a:t>
              </a:r>
            </a:p>
          </p:txBody>
        </p:sp>
      </p:grpSp>
      <p:grpSp>
        <p:nvGrpSpPr>
          <p:cNvPr name="Group 20" id="20"/>
          <p:cNvGrpSpPr>
            <a:grpSpLocks noChangeAspect="true"/>
          </p:cNvGrpSpPr>
          <p:nvPr/>
        </p:nvGrpSpPr>
        <p:grpSpPr>
          <a:xfrm rot="0">
            <a:off x="8675337" y="2906964"/>
            <a:ext cx="2720042" cy="5382071"/>
            <a:chOff x="0" y="0"/>
            <a:chExt cx="2620010" cy="5184140"/>
          </a:xfrm>
        </p:grpSpPr>
        <p:sp>
          <p:nvSpPr>
            <p:cNvPr name="Freeform 21" id="21"/>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2" id="22"/>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2" t="0" r="-2" b="0"/>
              </a:stretch>
            </a:blipFill>
          </p:spPr>
        </p:sp>
        <p:sp>
          <p:nvSpPr>
            <p:cNvPr name="Freeform 23" id="23"/>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4" id="24"/>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5" id="25"/>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6" id="26"/>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7" id="27"/>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8" id="28"/>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9" id="29"/>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0" id="30"/>
          <p:cNvGrpSpPr>
            <a:grpSpLocks noChangeAspect="true"/>
          </p:cNvGrpSpPr>
          <p:nvPr/>
        </p:nvGrpSpPr>
        <p:grpSpPr>
          <a:xfrm rot="0">
            <a:off x="14914361" y="2906964"/>
            <a:ext cx="2720042" cy="5382071"/>
            <a:chOff x="0" y="0"/>
            <a:chExt cx="2620010" cy="5184140"/>
          </a:xfrm>
        </p:grpSpPr>
        <p:sp>
          <p:nvSpPr>
            <p:cNvPr name="Freeform 31" id="31"/>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32" id="32"/>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0" t="-10" r="0" b="-10"/>
              </a:stretch>
            </a:blipFill>
          </p:spPr>
        </p:sp>
        <p:sp>
          <p:nvSpPr>
            <p:cNvPr name="Freeform 33" id="33"/>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4" id="34"/>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5" id="35"/>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6" id="36"/>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7" id="37"/>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8" id="38"/>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9" id="39"/>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40" id="40"/>
          <p:cNvGrpSpPr>
            <a:grpSpLocks noChangeAspect="true"/>
          </p:cNvGrpSpPr>
          <p:nvPr/>
        </p:nvGrpSpPr>
        <p:grpSpPr>
          <a:xfrm rot="0">
            <a:off x="11862104" y="2906964"/>
            <a:ext cx="2720042" cy="5382071"/>
            <a:chOff x="0" y="0"/>
            <a:chExt cx="2620010" cy="5184140"/>
          </a:xfrm>
        </p:grpSpPr>
        <p:sp>
          <p:nvSpPr>
            <p:cNvPr name="Freeform 41" id="41"/>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42" id="42"/>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5"/>
              <a:stretch>
                <a:fillRect l="-19" t="0" r="-19" b="0"/>
              </a:stretch>
            </a:blipFill>
          </p:spPr>
        </p:sp>
        <p:sp>
          <p:nvSpPr>
            <p:cNvPr name="Freeform 43" id="43"/>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44" id="44"/>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45" id="45"/>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46" id="46"/>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47" id="47"/>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48" id="48"/>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49" id="49"/>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50" id="50"/>
          <p:cNvSpPr txBox="true"/>
          <p:nvPr/>
        </p:nvSpPr>
        <p:spPr>
          <a:xfrm rot="0">
            <a:off x="1028700" y="2522062"/>
            <a:ext cx="7183416"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UI Design (using Figma)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0238" y="148882"/>
            <a:ext cx="3013180" cy="879555"/>
            <a:chOff x="0" y="0"/>
            <a:chExt cx="4017573" cy="1172740"/>
          </a:xfrm>
        </p:grpSpPr>
        <p:sp>
          <p:nvSpPr>
            <p:cNvPr name="Freeform 3" id="3"/>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4" id="4"/>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sp>
        <p:nvSpPr>
          <p:cNvPr name="Freeform 5" id="5"/>
          <p:cNvSpPr/>
          <p:nvPr/>
        </p:nvSpPr>
        <p:spPr>
          <a:xfrm flipH="false" flipV="false" rot="0">
            <a:off x="4982468" y="2073725"/>
            <a:ext cx="12276832" cy="7181947"/>
          </a:xfrm>
          <a:custGeom>
            <a:avLst/>
            <a:gdLst/>
            <a:ahLst/>
            <a:cxnLst/>
            <a:rect r="r" b="b" t="t" l="l"/>
            <a:pathLst>
              <a:path h="7181947" w="12276832">
                <a:moveTo>
                  <a:pt x="0" y="0"/>
                </a:moveTo>
                <a:lnTo>
                  <a:pt x="12276832" y="0"/>
                </a:lnTo>
                <a:lnTo>
                  <a:pt x="12276832" y="7181947"/>
                </a:lnTo>
                <a:lnTo>
                  <a:pt x="0" y="7181947"/>
                </a:lnTo>
                <a:lnTo>
                  <a:pt x="0" y="0"/>
                </a:lnTo>
                <a:close/>
              </a:path>
            </a:pathLst>
          </a:custGeom>
          <a:blipFill>
            <a:blip r:embed="rId3"/>
            <a:stretch>
              <a:fillRect l="0" t="0" r="0" b="0"/>
            </a:stretch>
          </a:blipFill>
        </p:spPr>
      </p:sp>
      <p:sp>
        <p:nvSpPr>
          <p:cNvPr name="TextBox 6" id="6"/>
          <p:cNvSpPr txBox="true"/>
          <p:nvPr/>
        </p:nvSpPr>
        <p:spPr>
          <a:xfrm rot="0">
            <a:off x="786307" y="2035625"/>
            <a:ext cx="5174222"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Database Design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0238" y="148882"/>
            <a:ext cx="3013180" cy="879555"/>
            <a:chOff x="0" y="0"/>
            <a:chExt cx="4017573" cy="1172740"/>
          </a:xfrm>
        </p:grpSpPr>
        <p:sp>
          <p:nvSpPr>
            <p:cNvPr name="Freeform 3" id="3"/>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4" id="4"/>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sp>
        <p:nvSpPr>
          <p:cNvPr name="Freeform 5" id="5"/>
          <p:cNvSpPr/>
          <p:nvPr/>
        </p:nvSpPr>
        <p:spPr>
          <a:xfrm flipH="false" flipV="false" rot="0">
            <a:off x="2232465" y="3144683"/>
            <a:ext cx="13708378" cy="6408667"/>
          </a:xfrm>
          <a:custGeom>
            <a:avLst/>
            <a:gdLst/>
            <a:ahLst/>
            <a:cxnLst/>
            <a:rect r="r" b="b" t="t" l="l"/>
            <a:pathLst>
              <a:path h="6408667" w="13708378">
                <a:moveTo>
                  <a:pt x="0" y="0"/>
                </a:moveTo>
                <a:lnTo>
                  <a:pt x="13708377" y="0"/>
                </a:lnTo>
                <a:lnTo>
                  <a:pt x="13708377" y="6408667"/>
                </a:lnTo>
                <a:lnTo>
                  <a:pt x="0" y="6408667"/>
                </a:lnTo>
                <a:lnTo>
                  <a:pt x="0" y="0"/>
                </a:lnTo>
                <a:close/>
              </a:path>
            </a:pathLst>
          </a:custGeom>
          <a:blipFill>
            <a:blip r:embed="rId3"/>
            <a:stretch>
              <a:fillRect l="0" t="0" r="0" b="0"/>
            </a:stretch>
          </a:blipFill>
        </p:spPr>
      </p:sp>
      <p:sp>
        <p:nvSpPr>
          <p:cNvPr name="TextBox 6" id="6"/>
          <p:cNvSpPr txBox="true"/>
          <p:nvPr/>
        </p:nvSpPr>
        <p:spPr>
          <a:xfrm rot="0">
            <a:off x="786307" y="2035625"/>
            <a:ext cx="8029392"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Database Implementation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513224" y="2101175"/>
            <a:ext cx="7559980"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Implementation &amp; Result</a:t>
            </a:r>
          </a:p>
        </p:txBody>
      </p:sp>
      <p:grpSp>
        <p:nvGrpSpPr>
          <p:cNvPr name="Group 3" id="3"/>
          <p:cNvGrpSpPr/>
          <p:nvPr/>
        </p:nvGrpSpPr>
        <p:grpSpPr>
          <a:xfrm rot="0">
            <a:off x="360238" y="148882"/>
            <a:ext cx="3013180" cy="879555"/>
            <a:chOff x="0" y="0"/>
            <a:chExt cx="4017573" cy="1172740"/>
          </a:xfrm>
        </p:grpSpPr>
        <p:sp>
          <p:nvSpPr>
            <p:cNvPr name="Freeform 4" id="4"/>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5" id="5"/>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sp>
        <p:nvSpPr>
          <p:cNvPr name="TextBox 6" id="6"/>
          <p:cNvSpPr txBox="true"/>
          <p:nvPr/>
        </p:nvSpPr>
        <p:spPr>
          <a:xfrm rot="0">
            <a:off x="1637224" y="3261504"/>
            <a:ext cx="15013553" cy="1180465"/>
          </a:xfrm>
          <a:prstGeom prst="rect">
            <a:avLst/>
          </a:prstGeom>
        </p:spPr>
        <p:txBody>
          <a:bodyPr anchor="t" rtlCol="false" tIns="0" lIns="0" bIns="0" rIns="0">
            <a:spAutoFit/>
          </a:bodyPr>
          <a:lstStyle/>
          <a:p>
            <a:pPr algn="ctr">
              <a:lnSpc>
                <a:spcPts val="4759"/>
              </a:lnSpc>
            </a:pPr>
            <a:r>
              <a:rPr lang="en-US" sz="3399">
                <a:solidFill>
                  <a:srgbClr val="1F2020"/>
                </a:solidFill>
                <a:latin typeface="Canva Sans"/>
                <a:ea typeface="Canva Sans"/>
                <a:cs typeface="Canva Sans"/>
                <a:sym typeface="Canva Sans"/>
              </a:rPr>
              <a:t>This section focuses on planning and preparing for the development of the Road State and Road Sign Notification Mobile App. </a:t>
            </a:r>
          </a:p>
        </p:txBody>
      </p:sp>
      <p:grpSp>
        <p:nvGrpSpPr>
          <p:cNvPr name="Group 7" id="7"/>
          <p:cNvGrpSpPr/>
          <p:nvPr/>
        </p:nvGrpSpPr>
        <p:grpSpPr>
          <a:xfrm rot="0">
            <a:off x="4448322" y="5392088"/>
            <a:ext cx="9391355" cy="1040714"/>
            <a:chOff x="0" y="0"/>
            <a:chExt cx="2473443" cy="274098"/>
          </a:xfrm>
        </p:grpSpPr>
        <p:sp>
          <p:nvSpPr>
            <p:cNvPr name="Freeform 8" id="8"/>
            <p:cNvSpPr/>
            <p:nvPr/>
          </p:nvSpPr>
          <p:spPr>
            <a:xfrm flipH="false" flipV="false" rot="0">
              <a:off x="0" y="0"/>
              <a:ext cx="2473443" cy="274098"/>
            </a:xfrm>
            <a:custGeom>
              <a:avLst/>
              <a:gdLst/>
              <a:ahLst/>
              <a:cxnLst/>
              <a:rect r="r" b="b" t="t" l="l"/>
              <a:pathLst>
                <a:path h="274098" w="2473443">
                  <a:moveTo>
                    <a:pt x="82437" y="0"/>
                  </a:moveTo>
                  <a:lnTo>
                    <a:pt x="2391007" y="0"/>
                  </a:lnTo>
                  <a:cubicBezTo>
                    <a:pt x="2436535" y="0"/>
                    <a:pt x="2473443" y="36908"/>
                    <a:pt x="2473443" y="82437"/>
                  </a:cubicBezTo>
                  <a:lnTo>
                    <a:pt x="2473443" y="191661"/>
                  </a:lnTo>
                  <a:cubicBezTo>
                    <a:pt x="2473443" y="237189"/>
                    <a:pt x="2436535" y="274098"/>
                    <a:pt x="2391007" y="274098"/>
                  </a:cubicBezTo>
                  <a:lnTo>
                    <a:pt x="82437" y="274098"/>
                  </a:lnTo>
                  <a:cubicBezTo>
                    <a:pt x="36908" y="274098"/>
                    <a:pt x="0" y="237189"/>
                    <a:pt x="0" y="191661"/>
                  </a:cubicBezTo>
                  <a:lnTo>
                    <a:pt x="0" y="82437"/>
                  </a:lnTo>
                  <a:cubicBezTo>
                    <a:pt x="0" y="36908"/>
                    <a:pt x="36908" y="0"/>
                    <a:pt x="82437" y="0"/>
                  </a:cubicBezTo>
                  <a:close/>
                </a:path>
              </a:pathLst>
            </a:custGeom>
            <a:solidFill>
              <a:srgbClr val="41B5CF"/>
            </a:solidFill>
            <a:ln cap="rnd">
              <a:noFill/>
              <a:prstDash val="solid"/>
              <a:round/>
            </a:ln>
          </p:spPr>
        </p:sp>
        <p:sp>
          <p:nvSpPr>
            <p:cNvPr name="TextBox 9" id="9"/>
            <p:cNvSpPr txBox="true"/>
            <p:nvPr/>
          </p:nvSpPr>
          <p:spPr>
            <a:xfrm>
              <a:off x="0" y="-38100"/>
              <a:ext cx="2473443" cy="312198"/>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5530642" y="5570117"/>
            <a:ext cx="7226716" cy="653932"/>
          </a:xfrm>
          <a:prstGeom prst="rect">
            <a:avLst/>
          </a:prstGeom>
        </p:spPr>
        <p:txBody>
          <a:bodyPr anchor="t" rtlCol="false" tIns="0" lIns="0" bIns="0" rIns="0">
            <a:spAutoFit/>
          </a:bodyPr>
          <a:lstStyle/>
          <a:p>
            <a:pPr algn="l">
              <a:lnSpc>
                <a:spcPts val="4868"/>
              </a:lnSpc>
            </a:pPr>
            <a:r>
              <a:rPr lang="en-US" sz="4160">
                <a:solidFill>
                  <a:srgbClr val="FFFFFF"/>
                </a:solidFill>
                <a:latin typeface="Poppins Bold"/>
                <a:ea typeface="Poppins Bold"/>
                <a:cs typeface="Poppins Bold"/>
                <a:sym typeface="Poppins Bold"/>
              </a:rPr>
              <a:t>Frontend Implementation</a:t>
            </a:r>
          </a:p>
        </p:txBody>
      </p:sp>
      <p:grpSp>
        <p:nvGrpSpPr>
          <p:cNvPr name="Group 11" id="11"/>
          <p:cNvGrpSpPr/>
          <p:nvPr/>
        </p:nvGrpSpPr>
        <p:grpSpPr>
          <a:xfrm rot="0">
            <a:off x="4448322" y="6724501"/>
            <a:ext cx="9391355" cy="1040714"/>
            <a:chOff x="0" y="0"/>
            <a:chExt cx="2473443" cy="274098"/>
          </a:xfrm>
        </p:grpSpPr>
        <p:sp>
          <p:nvSpPr>
            <p:cNvPr name="Freeform 12" id="12"/>
            <p:cNvSpPr/>
            <p:nvPr/>
          </p:nvSpPr>
          <p:spPr>
            <a:xfrm flipH="false" flipV="false" rot="0">
              <a:off x="0" y="0"/>
              <a:ext cx="2473443" cy="274098"/>
            </a:xfrm>
            <a:custGeom>
              <a:avLst/>
              <a:gdLst/>
              <a:ahLst/>
              <a:cxnLst/>
              <a:rect r="r" b="b" t="t" l="l"/>
              <a:pathLst>
                <a:path h="274098" w="2473443">
                  <a:moveTo>
                    <a:pt x="82437" y="0"/>
                  </a:moveTo>
                  <a:lnTo>
                    <a:pt x="2391007" y="0"/>
                  </a:lnTo>
                  <a:cubicBezTo>
                    <a:pt x="2436535" y="0"/>
                    <a:pt x="2473443" y="36908"/>
                    <a:pt x="2473443" y="82437"/>
                  </a:cubicBezTo>
                  <a:lnTo>
                    <a:pt x="2473443" y="191661"/>
                  </a:lnTo>
                  <a:cubicBezTo>
                    <a:pt x="2473443" y="237189"/>
                    <a:pt x="2436535" y="274098"/>
                    <a:pt x="2391007" y="274098"/>
                  </a:cubicBezTo>
                  <a:lnTo>
                    <a:pt x="82437" y="274098"/>
                  </a:lnTo>
                  <a:cubicBezTo>
                    <a:pt x="36908" y="274098"/>
                    <a:pt x="0" y="237189"/>
                    <a:pt x="0" y="191661"/>
                  </a:cubicBezTo>
                  <a:lnTo>
                    <a:pt x="0" y="82437"/>
                  </a:lnTo>
                  <a:cubicBezTo>
                    <a:pt x="0" y="36908"/>
                    <a:pt x="36908" y="0"/>
                    <a:pt x="82437" y="0"/>
                  </a:cubicBezTo>
                  <a:close/>
                </a:path>
              </a:pathLst>
            </a:custGeom>
            <a:solidFill>
              <a:srgbClr val="41B5CF"/>
            </a:solidFill>
            <a:ln cap="rnd">
              <a:noFill/>
              <a:prstDash val="solid"/>
              <a:round/>
            </a:ln>
          </p:spPr>
        </p:sp>
        <p:sp>
          <p:nvSpPr>
            <p:cNvPr name="TextBox 13" id="13"/>
            <p:cNvSpPr txBox="true"/>
            <p:nvPr/>
          </p:nvSpPr>
          <p:spPr>
            <a:xfrm>
              <a:off x="0" y="-38100"/>
              <a:ext cx="2473443" cy="312198"/>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530642" y="6903604"/>
            <a:ext cx="7542562" cy="653932"/>
          </a:xfrm>
          <a:prstGeom prst="rect">
            <a:avLst/>
          </a:prstGeom>
        </p:spPr>
        <p:txBody>
          <a:bodyPr anchor="t" rtlCol="false" tIns="0" lIns="0" bIns="0" rIns="0">
            <a:spAutoFit/>
          </a:bodyPr>
          <a:lstStyle/>
          <a:p>
            <a:pPr algn="l">
              <a:lnSpc>
                <a:spcPts val="4868"/>
              </a:lnSpc>
            </a:pPr>
            <a:r>
              <a:rPr lang="en-US" sz="4160">
                <a:solidFill>
                  <a:srgbClr val="FFFFFF"/>
                </a:solidFill>
                <a:latin typeface="Poppins Bold"/>
                <a:ea typeface="Poppins Bold"/>
                <a:cs typeface="Poppins Bold"/>
                <a:sym typeface="Poppins Bold"/>
              </a:rPr>
              <a:t>Backend Implementation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822676" y="1637010"/>
            <a:ext cx="7690439"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Frontend Implementation</a:t>
            </a:r>
          </a:p>
        </p:txBody>
      </p:sp>
      <p:grpSp>
        <p:nvGrpSpPr>
          <p:cNvPr name="Group 3" id="3"/>
          <p:cNvGrpSpPr/>
          <p:nvPr/>
        </p:nvGrpSpPr>
        <p:grpSpPr>
          <a:xfrm rot="0">
            <a:off x="360238" y="148882"/>
            <a:ext cx="3013180" cy="879555"/>
            <a:chOff x="0" y="0"/>
            <a:chExt cx="4017573" cy="1172740"/>
          </a:xfrm>
        </p:grpSpPr>
        <p:sp>
          <p:nvSpPr>
            <p:cNvPr name="Freeform 4" id="4"/>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5" id="5"/>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sp>
        <p:nvSpPr>
          <p:cNvPr name="TextBox 6" id="6"/>
          <p:cNvSpPr txBox="true"/>
          <p:nvPr/>
        </p:nvSpPr>
        <p:spPr>
          <a:xfrm rot="0">
            <a:off x="1028700" y="3261504"/>
            <a:ext cx="8063700" cy="5775256"/>
          </a:xfrm>
          <a:prstGeom prst="rect">
            <a:avLst/>
          </a:prstGeom>
        </p:spPr>
        <p:txBody>
          <a:bodyPr anchor="t" rtlCol="false" tIns="0" lIns="0" bIns="0" rIns="0">
            <a:spAutoFit/>
          </a:bodyPr>
          <a:lstStyle/>
          <a:p>
            <a:pPr algn="just">
              <a:lnSpc>
                <a:spcPts val="5113"/>
              </a:lnSpc>
            </a:pPr>
            <a:r>
              <a:rPr lang="en-US" sz="3652">
                <a:solidFill>
                  <a:srgbClr val="1F2020"/>
                </a:solidFill>
                <a:latin typeface="Canva Sans"/>
                <a:ea typeface="Canva Sans"/>
                <a:cs typeface="Canva Sans"/>
                <a:sym typeface="Canva Sans"/>
              </a:rPr>
              <a:t>This section describes the path through the implementation of the frontend designed above. A component based approach was used, were each screen was developed in a separate file and the different files were interconnected using the react-navigation component. </a:t>
            </a:r>
          </a:p>
        </p:txBody>
      </p:sp>
      <p:grpSp>
        <p:nvGrpSpPr>
          <p:cNvPr name="Group 7" id="7"/>
          <p:cNvGrpSpPr/>
          <p:nvPr/>
        </p:nvGrpSpPr>
        <p:grpSpPr>
          <a:xfrm rot="0">
            <a:off x="9667896" y="3328179"/>
            <a:ext cx="4941739" cy="923366"/>
            <a:chOff x="0" y="0"/>
            <a:chExt cx="6588985" cy="1231155"/>
          </a:xfrm>
        </p:grpSpPr>
        <p:grpSp>
          <p:nvGrpSpPr>
            <p:cNvPr name="Group 8" id="8"/>
            <p:cNvGrpSpPr/>
            <p:nvPr/>
          </p:nvGrpSpPr>
          <p:grpSpPr>
            <a:xfrm rot="0">
              <a:off x="0" y="0"/>
              <a:ext cx="6588985" cy="1231155"/>
              <a:chOff x="0" y="0"/>
              <a:chExt cx="1301528" cy="243191"/>
            </a:xfrm>
          </p:grpSpPr>
          <p:sp>
            <p:nvSpPr>
              <p:cNvPr name="Freeform 9" id="9"/>
              <p:cNvSpPr/>
              <p:nvPr/>
            </p:nvSpPr>
            <p:spPr>
              <a:xfrm flipH="false" flipV="false" rot="0">
                <a:off x="0" y="0"/>
                <a:ext cx="1301528" cy="243191"/>
              </a:xfrm>
              <a:custGeom>
                <a:avLst/>
                <a:gdLst/>
                <a:ahLst/>
                <a:cxnLst/>
                <a:rect r="r" b="b" t="t" l="l"/>
                <a:pathLst>
                  <a:path h="243191" w="1301528">
                    <a:moveTo>
                      <a:pt x="121596" y="0"/>
                    </a:moveTo>
                    <a:lnTo>
                      <a:pt x="1179932" y="0"/>
                    </a:lnTo>
                    <a:cubicBezTo>
                      <a:pt x="1247088" y="0"/>
                      <a:pt x="1301528" y="54440"/>
                      <a:pt x="1301528" y="121596"/>
                    </a:cubicBezTo>
                    <a:lnTo>
                      <a:pt x="1301528" y="121596"/>
                    </a:lnTo>
                    <a:cubicBezTo>
                      <a:pt x="1301528" y="188751"/>
                      <a:pt x="1247088" y="243191"/>
                      <a:pt x="1179932" y="243191"/>
                    </a:cubicBezTo>
                    <a:lnTo>
                      <a:pt x="121596" y="243191"/>
                    </a:lnTo>
                    <a:cubicBezTo>
                      <a:pt x="54440" y="243191"/>
                      <a:pt x="0" y="188751"/>
                      <a:pt x="0" y="121596"/>
                    </a:cubicBezTo>
                    <a:lnTo>
                      <a:pt x="0" y="121596"/>
                    </a:lnTo>
                    <a:cubicBezTo>
                      <a:pt x="0" y="54440"/>
                      <a:pt x="54440" y="0"/>
                      <a:pt x="121596" y="0"/>
                    </a:cubicBezTo>
                    <a:close/>
                  </a:path>
                </a:pathLst>
              </a:custGeom>
              <a:solidFill>
                <a:srgbClr val="41B5CF"/>
              </a:solidFill>
              <a:ln cap="rnd">
                <a:noFill/>
                <a:prstDash val="solid"/>
                <a:round/>
              </a:ln>
            </p:spPr>
          </p:sp>
          <p:sp>
            <p:nvSpPr>
              <p:cNvPr name="TextBox 10" id="10"/>
              <p:cNvSpPr txBox="true"/>
              <p:nvPr/>
            </p:nvSpPr>
            <p:spPr>
              <a:xfrm>
                <a:off x="0" y="-38100"/>
                <a:ext cx="1301528" cy="281291"/>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759357" y="246897"/>
              <a:ext cx="5070272" cy="705921"/>
            </a:xfrm>
            <a:prstGeom prst="rect">
              <a:avLst/>
            </a:prstGeom>
          </p:spPr>
          <p:txBody>
            <a:bodyPr anchor="t" rtlCol="false" tIns="0" lIns="0" bIns="0" rIns="0">
              <a:spAutoFit/>
            </a:bodyPr>
            <a:lstStyle/>
            <a:p>
              <a:pPr algn="l">
                <a:lnSpc>
                  <a:spcPts val="3932"/>
                </a:lnSpc>
              </a:pPr>
              <a:r>
                <a:rPr lang="en-US" sz="3360">
                  <a:solidFill>
                    <a:srgbClr val="FFFFFF"/>
                  </a:solidFill>
                  <a:latin typeface="Poppins Bold"/>
                  <a:ea typeface="Poppins Bold"/>
                  <a:cs typeface="Poppins Bold"/>
                  <a:sym typeface="Poppins Bold"/>
                </a:rPr>
                <a:t>React Navigation</a:t>
              </a:r>
            </a:p>
          </p:txBody>
        </p:sp>
      </p:grpSp>
      <p:grpSp>
        <p:nvGrpSpPr>
          <p:cNvPr name="Group 12" id="12"/>
          <p:cNvGrpSpPr/>
          <p:nvPr/>
        </p:nvGrpSpPr>
        <p:grpSpPr>
          <a:xfrm rot="0">
            <a:off x="12766547" y="4419523"/>
            <a:ext cx="4923935" cy="923366"/>
            <a:chOff x="0" y="0"/>
            <a:chExt cx="6565247" cy="1231155"/>
          </a:xfrm>
        </p:grpSpPr>
        <p:grpSp>
          <p:nvGrpSpPr>
            <p:cNvPr name="Group 13" id="13"/>
            <p:cNvGrpSpPr/>
            <p:nvPr/>
          </p:nvGrpSpPr>
          <p:grpSpPr>
            <a:xfrm rot="0">
              <a:off x="0" y="0"/>
              <a:ext cx="6565247" cy="1231155"/>
              <a:chOff x="0" y="0"/>
              <a:chExt cx="1296839" cy="243191"/>
            </a:xfrm>
          </p:grpSpPr>
          <p:sp>
            <p:nvSpPr>
              <p:cNvPr name="Freeform 14" id="14"/>
              <p:cNvSpPr/>
              <p:nvPr/>
            </p:nvSpPr>
            <p:spPr>
              <a:xfrm flipH="false" flipV="false" rot="0">
                <a:off x="0" y="0"/>
                <a:ext cx="1296839" cy="243191"/>
              </a:xfrm>
              <a:custGeom>
                <a:avLst/>
                <a:gdLst/>
                <a:ahLst/>
                <a:cxnLst/>
                <a:rect r="r" b="b" t="t" l="l"/>
                <a:pathLst>
                  <a:path h="243191" w="1296839">
                    <a:moveTo>
                      <a:pt x="121596" y="0"/>
                    </a:moveTo>
                    <a:lnTo>
                      <a:pt x="1175243" y="0"/>
                    </a:lnTo>
                    <a:cubicBezTo>
                      <a:pt x="1242399" y="0"/>
                      <a:pt x="1296839" y="54440"/>
                      <a:pt x="1296839" y="121596"/>
                    </a:cubicBezTo>
                    <a:lnTo>
                      <a:pt x="1296839" y="121596"/>
                    </a:lnTo>
                    <a:cubicBezTo>
                      <a:pt x="1296839" y="188751"/>
                      <a:pt x="1242399" y="243191"/>
                      <a:pt x="1175243" y="243191"/>
                    </a:cubicBezTo>
                    <a:lnTo>
                      <a:pt x="121596" y="243191"/>
                    </a:lnTo>
                    <a:cubicBezTo>
                      <a:pt x="54440" y="243191"/>
                      <a:pt x="0" y="188751"/>
                      <a:pt x="0" y="121596"/>
                    </a:cubicBezTo>
                    <a:lnTo>
                      <a:pt x="0" y="121596"/>
                    </a:lnTo>
                    <a:cubicBezTo>
                      <a:pt x="0" y="54440"/>
                      <a:pt x="54440" y="0"/>
                      <a:pt x="121596" y="0"/>
                    </a:cubicBezTo>
                    <a:close/>
                  </a:path>
                </a:pathLst>
              </a:custGeom>
              <a:solidFill>
                <a:srgbClr val="41B5CF"/>
              </a:solidFill>
              <a:ln cap="rnd">
                <a:noFill/>
                <a:prstDash val="solid"/>
                <a:round/>
              </a:ln>
            </p:spPr>
          </p:sp>
          <p:sp>
            <p:nvSpPr>
              <p:cNvPr name="TextBox 15" id="15"/>
              <p:cNvSpPr txBox="true"/>
              <p:nvPr/>
            </p:nvSpPr>
            <p:spPr>
              <a:xfrm>
                <a:off x="0" y="-38100"/>
                <a:ext cx="1296839" cy="281291"/>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756621" y="246897"/>
              <a:ext cx="5052005" cy="705921"/>
            </a:xfrm>
            <a:prstGeom prst="rect">
              <a:avLst/>
            </a:prstGeom>
          </p:spPr>
          <p:txBody>
            <a:bodyPr anchor="t" rtlCol="false" tIns="0" lIns="0" bIns="0" rIns="0">
              <a:spAutoFit/>
            </a:bodyPr>
            <a:lstStyle/>
            <a:p>
              <a:pPr algn="ctr">
                <a:lnSpc>
                  <a:spcPts val="3932"/>
                </a:lnSpc>
              </a:pPr>
              <a:r>
                <a:rPr lang="en-US" sz="3360">
                  <a:solidFill>
                    <a:srgbClr val="FFFFFF"/>
                  </a:solidFill>
                  <a:latin typeface="Poppins Bold"/>
                  <a:ea typeface="Poppins Bold"/>
                  <a:cs typeface="Poppins Bold"/>
                  <a:sym typeface="Poppins Bold"/>
                </a:rPr>
                <a:t>Axios</a:t>
              </a:r>
            </a:p>
          </p:txBody>
        </p:sp>
      </p:grpSp>
      <p:grpSp>
        <p:nvGrpSpPr>
          <p:cNvPr name="Group 17" id="17"/>
          <p:cNvGrpSpPr/>
          <p:nvPr/>
        </p:nvGrpSpPr>
        <p:grpSpPr>
          <a:xfrm rot="0">
            <a:off x="12766547" y="6609155"/>
            <a:ext cx="4923935" cy="923366"/>
            <a:chOff x="0" y="0"/>
            <a:chExt cx="6565247" cy="1231155"/>
          </a:xfrm>
        </p:grpSpPr>
        <p:grpSp>
          <p:nvGrpSpPr>
            <p:cNvPr name="Group 18" id="18"/>
            <p:cNvGrpSpPr/>
            <p:nvPr/>
          </p:nvGrpSpPr>
          <p:grpSpPr>
            <a:xfrm rot="0">
              <a:off x="0" y="0"/>
              <a:ext cx="6565247" cy="1231155"/>
              <a:chOff x="0" y="0"/>
              <a:chExt cx="1296839" cy="243191"/>
            </a:xfrm>
          </p:grpSpPr>
          <p:sp>
            <p:nvSpPr>
              <p:cNvPr name="Freeform 19" id="19"/>
              <p:cNvSpPr/>
              <p:nvPr/>
            </p:nvSpPr>
            <p:spPr>
              <a:xfrm flipH="false" flipV="false" rot="0">
                <a:off x="0" y="0"/>
                <a:ext cx="1296839" cy="243191"/>
              </a:xfrm>
              <a:custGeom>
                <a:avLst/>
                <a:gdLst/>
                <a:ahLst/>
                <a:cxnLst/>
                <a:rect r="r" b="b" t="t" l="l"/>
                <a:pathLst>
                  <a:path h="243191" w="1296839">
                    <a:moveTo>
                      <a:pt x="121596" y="0"/>
                    </a:moveTo>
                    <a:lnTo>
                      <a:pt x="1175243" y="0"/>
                    </a:lnTo>
                    <a:cubicBezTo>
                      <a:pt x="1242399" y="0"/>
                      <a:pt x="1296839" y="54440"/>
                      <a:pt x="1296839" y="121596"/>
                    </a:cubicBezTo>
                    <a:lnTo>
                      <a:pt x="1296839" y="121596"/>
                    </a:lnTo>
                    <a:cubicBezTo>
                      <a:pt x="1296839" y="188751"/>
                      <a:pt x="1242399" y="243191"/>
                      <a:pt x="1175243" y="243191"/>
                    </a:cubicBezTo>
                    <a:lnTo>
                      <a:pt x="121596" y="243191"/>
                    </a:lnTo>
                    <a:cubicBezTo>
                      <a:pt x="54440" y="243191"/>
                      <a:pt x="0" y="188751"/>
                      <a:pt x="0" y="121596"/>
                    </a:cubicBezTo>
                    <a:lnTo>
                      <a:pt x="0" y="121596"/>
                    </a:lnTo>
                    <a:cubicBezTo>
                      <a:pt x="0" y="54440"/>
                      <a:pt x="54440" y="0"/>
                      <a:pt x="121596" y="0"/>
                    </a:cubicBezTo>
                    <a:close/>
                  </a:path>
                </a:pathLst>
              </a:custGeom>
              <a:solidFill>
                <a:srgbClr val="41B5CF"/>
              </a:solidFill>
              <a:ln cap="rnd">
                <a:noFill/>
                <a:prstDash val="solid"/>
                <a:round/>
              </a:ln>
            </p:spPr>
          </p:sp>
          <p:sp>
            <p:nvSpPr>
              <p:cNvPr name="TextBox 20" id="20"/>
              <p:cNvSpPr txBox="true"/>
              <p:nvPr/>
            </p:nvSpPr>
            <p:spPr>
              <a:xfrm>
                <a:off x="0" y="-38100"/>
                <a:ext cx="1296839" cy="281291"/>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756621" y="246897"/>
              <a:ext cx="5052005" cy="705921"/>
            </a:xfrm>
            <a:prstGeom prst="rect">
              <a:avLst/>
            </a:prstGeom>
          </p:spPr>
          <p:txBody>
            <a:bodyPr anchor="t" rtlCol="false" tIns="0" lIns="0" bIns="0" rIns="0">
              <a:spAutoFit/>
            </a:bodyPr>
            <a:lstStyle/>
            <a:p>
              <a:pPr algn="ctr">
                <a:lnSpc>
                  <a:spcPts val="3932"/>
                </a:lnSpc>
              </a:pPr>
              <a:r>
                <a:rPr lang="en-US" sz="3360">
                  <a:solidFill>
                    <a:srgbClr val="FFFFFF"/>
                  </a:solidFill>
                  <a:latin typeface="Poppins Bold"/>
                  <a:ea typeface="Poppins Bold"/>
                  <a:cs typeface="Poppins Bold"/>
                  <a:sym typeface="Poppins Bold"/>
                </a:rPr>
                <a:t>Joi</a:t>
              </a:r>
            </a:p>
          </p:txBody>
        </p:sp>
      </p:grpSp>
      <p:grpSp>
        <p:nvGrpSpPr>
          <p:cNvPr name="Group 22" id="22"/>
          <p:cNvGrpSpPr/>
          <p:nvPr/>
        </p:nvGrpSpPr>
        <p:grpSpPr>
          <a:xfrm rot="0">
            <a:off x="9685700" y="5514339"/>
            <a:ext cx="5389222" cy="923366"/>
            <a:chOff x="0" y="0"/>
            <a:chExt cx="7185629" cy="1231155"/>
          </a:xfrm>
        </p:grpSpPr>
        <p:grpSp>
          <p:nvGrpSpPr>
            <p:cNvPr name="Group 23" id="23"/>
            <p:cNvGrpSpPr/>
            <p:nvPr/>
          </p:nvGrpSpPr>
          <p:grpSpPr>
            <a:xfrm rot="0">
              <a:off x="0" y="0"/>
              <a:ext cx="7185629" cy="1231155"/>
              <a:chOff x="0" y="0"/>
              <a:chExt cx="1419384" cy="243191"/>
            </a:xfrm>
          </p:grpSpPr>
          <p:sp>
            <p:nvSpPr>
              <p:cNvPr name="Freeform 24" id="24"/>
              <p:cNvSpPr/>
              <p:nvPr/>
            </p:nvSpPr>
            <p:spPr>
              <a:xfrm flipH="false" flipV="false" rot="0">
                <a:off x="0" y="0"/>
                <a:ext cx="1419384" cy="243191"/>
              </a:xfrm>
              <a:custGeom>
                <a:avLst/>
                <a:gdLst/>
                <a:ahLst/>
                <a:cxnLst/>
                <a:rect r="r" b="b" t="t" l="l"/>
                <a:pathLst>
                  <a:path h="243191" w="1419384">
                    <a:moveTo>
                      <a:pt x="121596" y="0"/>
                    </a:moveTo>
                    <a:lnTo>
                      <a:pt x="1297788" y="0"/>
                    </a:lnTo>
                    <a:cubicBezTo>
                      <a:pt x="1364943" y="0"/>
                      <a:pt x="1419384" y="54440"/>
                      <a:pt x="1419384" y="121596"/>
                    </a:cubicBezTo>
                    <a:lnTo>
                      <a:pt x="1419384" y="121596"/>
                    </a:lnTo>
                    <a:cubicBezTo>
                      <a:pt x="1419384" y="188751"/>
                      <a:pt x="1364943" y="243191"/>
                      <a:pt x="1297788" y="243191"/>
                    </a:cubicBezTo>
                    <a:lnTo>
                      <a:pt x="121596" y="243191"/>
                    </a:lnTo>
                    <a:cubicBezTo>
                      <a:pt x="54440" y="243191"/>
                      <a:pt x="0" y="188751"/>
                      <a:pt x="0" y="121596"/>
                    </a:cubicBezTo>
                    <a:lnTo>
                      <a:pt x="0" y="121596"/>
                    </a:lnTo>
                    <a:cubicBezTo>
                      <a:pt x="0" y="54440"/>
                      <a:pt x="54440" y="0"/>
                      <a:pt x="121596" y="0"/>
                    </a:cubicBezTo>
                    <a:close/>
                  </a:path>
                </a:pathLst>
              </a:custGeom>
              <a:solidFill>
                <a:srgbClr val="41B5CF"/>
              </a:solidFill>
              <a:ln cap="rnd">
                <a:noFill/>
                <a:prstDash val="solid"/>
                <a:round/>
              </a:ln>
            </p:spPr>
          </p:sp>
          <p:sp>
            <p:nvSpPr>
              <p:cNvPr name="TextBox 25" id="25"/>
              <p:cNvSpPr txBox="true"/>
              <p:nvPr/>
            </p:nvSpPr>
            <p:spPr>
              <a:xfrm>
                <a:off x="0" y="-38100"/>
                <a:ext cx="1419384" cy="281291"/>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828118" y="246897"/>
              <a:ext cx="5529394" cy="705921"/>
            </a:xfrm>
            <a:prstGeom prst="rect">
              <a:avLst/>
            </a:prstGeom>
          </p:spPr>
          <p:txBody>
            <a:bodyPr anchor="t" rtlCol="false" tIns="0" lIns="0" bIns="0" rIns="0">
              <a:spAutoFit/>
            </a:bodyPr>
            <a:lstStyle/>
            <a:p>
              <a:pPr algn="ctr">
                <a:lnSpc>
                  <a:spcPts val="3932"/>
                </a:lnSpc>
              </a:pPr>
              <a:r>
                <a:rPr lang="en-US" sz="3360">
                  <a:solidFill>
                    <a:srgbClr val="FFFFFF"/>
                  </a:solidFill>
                  <a:latin typeface="Poppins Bold"/>
                  <a:ea typeface="Poppins Bold"/>
                  <a:cs typeface="Poppins Bold"/>
                  <a:sym typeface="Poppins Bold"/>
                </a:rPr>
                <a:t>Expo/vector-icons</a:t>
              </a:r>
            </a:p>
          </p:txBody>
        </p:sp>
      </p:grpSp>
      <p:grpSp>
        <p:nvGrpSpPr>
          <p:cNvPr name="Group 27" id="27"/>
          <p:cNvGrpSpPr/>
          <p:nvPr/>
        </p:nvGrpSpPr>
        <p:grpSpPr>
          <a:xfrm rot="0">
            <a:off x="12766547" y="8798787"/>
            <a:ext cx="4923935" cy="923366"/>
            <a:chOff x="0" y="0"/>
            <a:chExt cx="6565247" cy="1231155"/>
          </a:xfrm>
        </p:grpSpPr>
        <p:grpSp>
          <p:nvGrpSpPr>
            <p:cNvPr name="Group 28" id="28"/>
            <p:cNvGrpSpPr/>
            <p:nvPr/>
          </p:nvGrpSpPr>
          <p:grpSpPr>
            <a:xfrm rot="0">
              <a:off x="0" y="0"/>
              <a:ext cx="6565247" cy="1231155"/>
              <a:chOff x="0" y="0"/>
              <a:chExt cx="1296839" cy="243191"/>
            </a:xfrm>
          </p:grpSpPr>
          <p:sp>
            <p:nvSpPr>
              <p:cNvPr name="Freeform 29" id="29"/>
              <p:cNvSpPr/>
              <p:nvPr/>
            </p:nvSpPr>
            <p:spPr>
              <a:xfrm flipH="false" flipV="false" rot="0">
                <a:off x="0" y="0"/>
                <a:ext cx="1296839" cy="243191"/>
              </a:xfrm>
              <a:custGeom>
                <a:avLst/>
                <a:gdLst/>
                <a:ahLst/>
                <a:cxnLst/>
                <a:rect r="r" b="b" t="t" l="l"/>
                <a:pathLst>
                  <a:path h="243191" w="1296839">
                    <a:moveTo>
                      <a:pt x="121596" y="0"/>
                    </a:moveTo>
                    <a:lnTo>
                      <a:pt x="1175243" y="0"/>
                    </a:lnTo>
                    <a:cubicBezTo>
                      <a:pt x="1242399" y="0"/>
                      <a:pt x="1296839" y="54440"/>
                      <a:pt x="1296839" y="121596"/>
                    </a:cubicBezTo>
                    <a:lnTo>
                      <a:pt x="1296839" y="121596"/>
                    </a:lnTo>
                    <a:cubicBezTo>
                      <a:pt x="1296839" y="188751"/>
                      <a:pt x="1242399" y="243191"/>
                      <a:pt x="1175243" y="243191"/>
                    </a:cubicBezTo>
                    <a:lnTo>
                      <a:pt x="121596" y="243191"/>
                    </a:lnTo>
                    <a:cubicBezTo>
                      <a:pt x="54440" y="243191"/>
                      <a:pt x="0" y="188751"/>
                      <a:pt x="0" y="121596"/>
                    </a:cubicBezTo>
                    <a:lnTo>
                      <a:pt x="0" y="121596"/>
                    </a:lnTo>
                    <a:cubicBezTo>
                      <a:pt x="0" y="54440"/>
                      <a:pt x="54440" y="0"/>
                      <a:pt x="121596" y="0"/>
                    </a:cubicBezTo>
                    <a:close/>
                  </a:path>
                </a:pathLst>
              </a:custGeom>
              <a:solidFill>
                <a:srgbClr val="41B5CF"/>
              </a:solidFill>
              <a:ln cap="rnd">
                <a:noFill/>
                <a:prstDash val="solid"/>
                <a:round/>
              </a:ln>
            </p:spPr>
          </p:sp>
          <p:sp>
            <p:nvSpPr>
              <p:cNvPr name="TextBox 30" id="30"/>
              <p:cNvSpPr txBox="true"/>
              <p:nvPr/>
            </p:nvSpPr>
            <p:spPr>
              <a:xfrm>
                <a:off x="0" y="-38100"/>
                <a:ext cx="1296839" cy="281291"/>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756621" y="246897"/>
              <a:ext cx="5052005" cy="705921"/>
            </a:xfrm>
            <a:prstGeom prst="rect">
              <a:avLst/>
            </a:prstGeom>
          </p:spPr>
          <p:txBody>
            <a:bodyPr anchor="t" rtlCol="false" tIns="0" lIns="0" bIns="0" rIns="0">
              <a:spAutoFit/>
            </a:bodyPr>
            <a:lstStyle/>
            <a:p>
              <a:pPr algn="ctr">
                <a:lnSpc>
                  <a:spcPts val="3932"/>
                </a:lnSpc>
              </a:pPr>
              <a:r>
                <a:rPr lang="en-US" sz="3360">
                  <a:solidFill>
                    <a:srgbClr val="FFFFFF"/>
                  </a:solidFill>
                  <a:latin typeface="Poppins Bold"/>
                  <a:ea typeface="Poppins Bold"/>
                  <a:cs typeface="Poppins Bold"/>
                  <a:sym typeface="Poppins Bold"/>
                </a:rPr>
                <a:t>Mapbox/Polyline</a:t>
              </a:r>
            </a:p>
          </p:txBody>
        </p:sp>
      </p:grpSp>
      <p:grpSp>
        <p:nvGrpSpPr>
          <p:cNvPr name="Group 32" id="32"/>
          <p:cNvGrpSpPr/>
          <p:nvPr/>
        </p:nvGrpSpPr>
        <p:grpSpPr>
          <a:xfrm rot="0">
            <a:off x="9676798" y="7703971"/>
            <a:ext cx="5768745" cy="923366"/>
            <a:chOff x="0" y="0"/>
            <a:chExt cx="7691659" cy="1231155"/>
          </a:xfrm>
        </p:grpSpPr>
        <p:grpSp>
          <p:nvGrpSpPr>
            <p:cNvPr name="Group 33" id="33"/>
            <p:cNvGrpSpPr/>
            <p:nvPr/>
          </p:nvGrpSpPr>
          <p:grpSpPr>
            <a:xfrm rot="0">
              <a:off x="0" y="0"/>
              <a:ext cx="7691659" cy="1231155"/>
              <a:chOff x="0" y="0"/>
              <a:chExt cx="1519340" cy="243191"/>
            </a:xfrm>
          </p:grpSpPr>
          <p:sp>
            <p:nvSpPr>
              <p:cNvPr name="Freeform 34" id="34"/>
              <p:cNvSpPr/>
              <p:nvPr/>
            </p:nvSpPr>
            <p:spPr>
              <a:xfrm flipH="false" flipV="false" rot="0">
                <a:off x="0" y="0"/>
                <a:ext cx="1519340" cy="243191"/>
              </a:xfrm>
              <a:custGeom>
                <a:avLst/>
                <a:gdLst/>
                <a:ahLst/>
                <a:cxnLst/>
                <a:rect r="r" b="b" t="t" l="l"/>
                <a:pathLst>
                  <a:path h="243191" w="1519340">
                    <a:moveTo>
                      <a:pt x="121596" y="0"/>
                    </a:moveTo>
                    <a:lnTo>
                      <a:pt x="1397745" y="0"/>
                    </a:lnTo>
                    <a:cubicBezTo>
                      <a:pt x="1464900" y="0"/>
                      <a:pt x="1519340" y="54440"/>
                      <a:pt x="1519340" y="121596"/>
                    </a:cubicBezTo>
                    <a:lnTo>
                      <a:pt x="1519340" y="121596"/>
                    </a:lnTo>
                    <a:cubicBezTo>
                      <a:pt x="1519340" y="188751"/>
                      <a:pt x="1464900" y="243191"/>
                      <a:pt x="1397745" y="243191"/>
                    </a:cubicBezTo>
                    <a:lnTo>
                      <a:pt x="121596" y="243191"/>
                    </a:lnTo>
                    <a:cubicBezTo>
                      <a:pt x="54440" y="243191"/>
                      <a:pt x="0" y="188751"/>
                      <a:pt x="0" y="121596"/>
                    </a:cubicBezTo>
                    <a:lnTo>
                      <a:pt x="0" y="121596"/>
                    </a:lnTo>
                    <a:cubicBezTo>
                      <a:pt x="0" y="54440"/>
                      <a:pt x="54440" y="0"/>
                      <a:pt x="121596" y="0"/>
                    </a:cubicBezTo>
                    <a:close/>
                  </a:path>
                </a:pathLst>
              </a:custGeom>
              <a:solidFill>
                <a:srgbClr val="41B5CF"/>
              </a:solidFill>
              <a:ln cap="rnd">
                <a:noFill/>
                <a:prstDash val="solid"/>
                <a:round/>
              </a:ln>
            </p:spPr>
          </p:sp>
          <p:sp>
            <p:nvSpPr>
              <p:cNvPr name="TextBox 35" id="35"/>
              <p:cNvSpPr txBox="true"/>
              <p:nvPr/>
            </p:nvSpPr>
            <p:spPr>
              <a:xfrm>
                <a:off x="0" y="-38100"/>
                <a:ext cx="1519340" cy="281291"/>
              </a:xfrm>
              <a:prstGeom prst="rect">
                <a:avLst/>
              </a:prstGeom>
            </p:spPr>
            <p:txBody>
              <a:bodyPr anchor="ctr" rtlCol="false" tIns="50800" lIns="50800" bIns="50800" rIns="50800"/>
              <a:lstStyle/>
              <a:p>
                <a:pPr algn="ctr">
                  <a:lnSpc>
                    <a:spcPts val="2659"/>
                  </a:lnSpc>
                </a:pPr>
              </a:p>
            </p:txBody>
          </p:sp>
        </p:grpSp>
        <p:sp>
          <p:nvSpPr>
            <p:cNvPr name="TextBox 36" id="36"/>
            <p:cNvSpPr txBox="true"/>
            <p:nvPr/>
          </p:nvSpPr>
          <p:spPr>
            <a:xfrm rot="0">
              <a:off x="886436" y="246897"/>
              <a:ext cx="5918788" cy="705921"/>
            </a:xfrm>
            <a:prstGeom prst="rect">
              <a:avLst/>
            </a:prstGeom>
          </p:spPr>
          <p:txBody>
            <a:bodyPr anchor="t" rtlCol="false" tIns="0" lIns="0" bIns="0" rIns="0">
              <a:spAutoFit/>
            </a:bodyPr>
            <a:lstStyle/>
            <a:p>
              <a:pPr algn="ctr">
                <a:lnSpc>
                  <a:spcPts val="3932"/>
                </a:lnSpc>
              </a:pPr>
              <a:r>
                <a:rPr lang="en-US" sz="3360">
                  <a:solidFill>
                    <a:srgbClr val="FFFFFF"/>
                  </a:solidFill>
                  <a:latin typeface="Poppins Bold"/>
                  <a:ea typeface="Poppins Bold"/>
                  <a:cs typeface="Poppins Bold"/>
                  <a:sym typeface="Poppins Bold"/>
                </a:rPr>
                <a:t>React-native-maps</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0238" y="148882"/>
            <a:ext cx="3013180" cy="879555"/>
            <a:chOff x="0" y="0"/>
            <a:chExt cx="4017573" cy="1172740"/>
          </a:xfrm>
        </p:grpSpPr>
        <p:sp>
          <p:nvSpPr>
            <p:cNvPr name="Freeform 3" id="3"/>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4" id="4"/>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grpSp>
        <p:nvGrpSpPr>
          <p:cNvPr name="Group 5" id="5"/>
          <p:cNvGrpSpPr>
            <a:grpSpLocks noChangeAspect="true"/>
          </p:cNvGrpSpPr>
          <p:nvPr/>
        </p:nvGrpSpPr>
        <p:grpSpPr>
          <a:xfrm rot="0">
            <a:off x="13889746" y="2772550"/>
            <a:ext cx="3467270" cy="6860589"/>
            <a:chOff x="0" y="0"/>
            <a:chExt cx="2620010" cy="5184140"/>
          </a:xfrm>
        </p:grpSpPr>
        <p:sp>
          <p:nvSpPr>
            <p:cNvPr name="Freeform 6" id="6"/>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7" id="7"/>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0" t="-10" r="0" b="-10"/>
              </a:stretch>
            </a:blipFill>
          </p:spPr>
        </p:sp>
        <p:sp>
          <p:nvSpPr>
            <p:cNvPr name="Freeform 8" id="8"/>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9" id="9"/>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0" id="10"/>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11" id="11"/>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12" id="12"/>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13" id="13"/>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14" id="14"/>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Freeform 15" id="15"/>
          <p:cNvSpPr/>
          <p:nvPr/>
        </p:nvSpPr>
        <p:spPr>
          <a:xfrm flipH="false" flipV="false" rot="0">
            <a:off x="1281615" y="2772550"/>
            <a:ext cx="11872675" cy="6844785"/>
          </a:xfrm>
          <a:custGeom>
            <a:avLst/>
            <a:gdLst/>
            <a:ahLst/>
            <a:cxnLst/>
            <a:rect r="r" b="b" t="t" l="l"/>
            <a:pathLst>
              <a:path h="6844785" w="11872675">
                <a:moveTo>
                  <a:pt x="0" y="0"/>
                </a:moveTo>
                <a:lnTo>
                  <a:pt x="11872674" y="0"/>
                </a:lnTo>
                <a:lnTo>
                  <a:pt x="11872674" y="6844786"/>
                </a:lnTo>
                <a:lnTo>
                  <a:pt x="0" y="6844786"/>
                </a:lnTo>
                <a:lnTo>
                  <a:pt x="0" y="0"/>
                </a:lnTo>
                <a:close/>
              </a:path>
            </a:pathLst>
          </a:custGeom>
          <a:blipFill>
            <a:blip r:embed="rId4"/>
            <a:stretch>
              <a:fillRect l="0" t="0" r="0" b="0"/>
            </a:stretch>
          </a:blipFill>
        </p:spPr>
      </p:sp>
      <p:sp>
        <p:nvSpPr>
          <p:cNvPr name="TextBox 16" id="16"/>
          <p:cNvSpPr txBox="true"/>
          <p:nvPr/>
        </p:nvSpPr>
        <p:spPr>
          <a:xfrm rot="0">
            <a:off x="4612971" y="1531262"/>
            <a:ext cx="7690439"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Frontend Implementation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822676" y="1637010"/>
            <a:ext cx="7690439"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Backend Implementation</a:t>
            </a:r>
          </a:p>
        </p:txBody>
      </p:sp>
      <p:grpSp>
        <p:nvGrpSpPr>
          <p:cNvPr name="Group 3" id="3"/>
          <p:cNvGrpSpPr/>
          <p:nvPr/>
        </p:nvGrpSpPr>
        <p:grpSpPr>
          <a:xfrm rot="0">
            <a:off x="360238" y="148882"/>
            <a:ext cx="3013180" cy="879555"/>
            <a:chOff x="0" y="0"/>
            <a:chExt cx="4017573" cy="1172740"/>
          </a:xfrm>
        </p:grpSpPr>
        <p:sp>
          <p:nvSpPr>
            <p:cNvPr name="Freeform 4" id="4"/>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5" id="5"/>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sp>
        <p:nvSpPr>
          <p:cNvPr name="TextBox 6" id="6"/>
          <p:cNvSpPr txBox="true"/>
          <p:nvPr/>
        </p:nvSpPr>
        <p:spPr>
          <a:xfrm rot="0">
            <a:off x="1028700" y="3261504"/>
            <a:ext cx="8083204" cy="5142910"/>
          </a:xfrm>
          <a:prstGeom prst="rect">
            <a:avLst/>
          </a:prstGeom>
        </p:spPr>
        <p:txBody>
          <a:bodyPr anchor="t" rtlCol="false" tIns="0" lIns="0" bIns="0" rIns="0">
            <a:spAutoFit/>
          </a:bodyPr>
          <a:lstStyle/>
          <a:p>
            <a:pPr algn="just">
              <a:lnSpc>
                <a:spcPts val="5125"/>
              </a:lnSpc>
            </a:pPr>
            <a:r>
              <a:rPr lang="en-US" sz="3661">
                <a:solidFill>
                  <a:srgbClr val="1F2020"/>
                </a:solidFill>
                <a:latin typeface="Canva Sans"/>
                <a:ea typeface="Canva Sans"/>
                <a:cs typeface="Canva Sans"/>
                <a:sym typeface="Canva Sans"/>
              </a:rPr>
              <a:t>The backend of the Zaapa App is responsible for processing client requests, managing data, performing business logic, and ensuring the application's security and scalability. The backend was developed using Node.js with Express.js as the framework. </a:t>
            </a:r>
          </a:p>
        </p:txBody>
      </p:sp>
      <p:grpSp>
        <p:nvGrpSpPr>
          <p:cNvPr name="Group 7" id="7"/>
          <p:cNvGrpSpPr/>
          <p:nvPr/>
        </p:nvGrpSpPr>
        <p:grpSpPr>
          <a:xfrm rot="0">
            <a:off x="9667896" y="3328179"/>
            <a:ext cx="6929784" cy="923366"/>
            <a:chOff x="0" y="0"/>
            <a:chExt cx="9239711" cy="1231155"/>
          </a:xfrm>
        </p:grpSpPr>
        <p:grpSp>
          <p:nvGrpSpPr>
            <p:cNvPr name="Group 8" id="8"/>
            <p:cNvGrpSpPr/>
            <p:nvPr/>
          </p:nvGrpSpPr>
          <p:grpSpPr>
            <a:xfrm rot="0">
              <a:off x="0" y="0"/>
              <a:ext cx="9239711" cy="1231155"/>
              <a:chOff x="0" y="0"/>
              <a:chExt cx="1825128" cy="243191"/>
            </a:xfrm>
          </p:grpSpPr>
          <p:sp>
            <p:nvSpPr>
              <p:cNvPr name="Freeform 9" id="9"/>
              <p:cNvSpPr/>
              <p:nvPr/>
            </p:nvSpPr>
            <p:spPr>
              <a:xfrm flipH="false" flipV="false" rot="0">
                <a:off x="0" y="0"/>
                <a:ext cx="1825128" cy="243191"/>
              </a:xfrm>
              <a:custGeom>
                <a:avLst/>
                <a:gdLst/>
                <a:ahLst/>
                <a:cxnLst/>
                <a:rect r="r" b="b" t="t" l="l"/>
                <a:pathLst>
                  <a:path h="243191" w="1825128">
                    <a:moveTo>
                      <a:pt x="111720" y="0"/>
                    </a:moveTo>
                    <a:lnTo>
                      <a:pt x="1713409" y="0"/>
                    </a:lnTo>
                    <a:cubicBezTo>
                      <a:pt x="1775110" y="0"/>
                      <a:pt x="1825128" y="50019"/>
                      <a:pt x="1825128" y="111720"/>
                    </a:cubicBezTo>
                    <a:lnTo>
                      <a:pt x="1825128" y="131472"/>
                    </a:lnTo>
                    <a:cubicBezTo>
                      <a:pt x="1825128" y="161101"/>
                      <a:pt x="1813358" y="189518"/>
                      <a:pt x="1792406" y="210469"/>
                    </a:cubicBezTo>
                    <a:cubicBezTo>
                      <a:pt x="1771455" y="231421"/>
                      <a:pt x="1743039" y="243191"/>
                      <a:pt x="1713409" y="243191"/>
                    </a:cubicBezTo>
                    <a:lnTo>
                      <a:pt x="111720" y="243191"/>
                    </a:lnTo>
                    <a:cubicBezTo>
                      <a:pt x="82090" y="243191"/>
                      <a:pt x="53673" y="231421"/>
                      <a:pt x="32722" y="210469"/>
                    </a:cubicBezTo>
                    <a:cubicBezTo>
                      <a:pt x="11770" y="189518"/>
                      <a:pt x="0" y="161101"/>
                      <a:pt x="0" y="131472"/>
                    </a:cubicBezTo>
                    <a:lnTo>
                      <a:pt x="0" y="111720"/>
                    </a:lnTo>
                    <a:cubicBezTo>
                      <a:pt x="0" y="82090"/>
                      <a:pt x="11770" y="53673"/>
                      <a:pt x="32722" y="32722"/>
                    </a:cubicBezTo>
                    <a:cubicBezTo>
                      <a:pt x="53673" y="11770"/>
                      <a:pt x="82090" y="0"/>
                      <a:pt x="111720" y="0"/>
                    </a:cubicBezTo>
                    <a:close/>
                  </a:path>
                </a:pathLst>
              </a:custGeom>
              <a:solidFill>
                <a:srgbClr val="41B5CF"/>
              </a:solidFill>
              <a:ln cap="rnd">
                <a:noFill/>
                <a:prstDash val="solid"/>
                <a:round/>
              </a:ln>
            </p:spPr>
          </p:sp>
          <p:sp>
            <p:nvSpPr>
              <p:cNvPr name="TextBox 10" id="10"/>
              <p:cNvSpPr txBox="true"/>
              <p:nvPr/>
            </p:nvSpPr>
            <p:spPr>
              <a:xfrm>
                <a:off x="0" y="-38100"/>
                <a:ext cx="1825128" cy="281291"/>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64843" y="246897"/>
              <a:ext cx="7110025" cy="705921"/>
            </a:xfrm>
            <a:prstGeom prst="rect">
              <a:avLst/>
            </a:prstGeom>
          </p:spPr>
          <p:txBody>
            <a:bodyPr anchor="t" rtlCol="false" tIns="0" lIns="0" bIns="0" rIns="0">
              <a:spAutoFit/>
            </a:bodyPr>
            <a:lstStyle/>
            <a:p>
              <a:pPr algn="l">
                <a:lnSpc>
                  <a:spcPts val="3932"/>
                </a:lnSpc>
              </a:pPr>
              <a:r>
                <a:rPr lang="en-US" sz="3360">
                  <a:solidFill>
                    <a:srgbClr val="FFFFFF"/>
                  </a:solidFill>
                  <a:latin typeface="Poppins Bold"/>
                  <a:ea typeface="Poppins Bold"/>
                  <a:cs typeface="Poppins Bold"/>
                  <a:sym typeface="Poppins Bold"/>
                </a:rPr>
                <a:t>Architecture and Design</a:t>
              </a:r>
            </a:p>
          </p:txBody>
        </p:sp>
      </p:grpSp>
      <p:grpSp>
        <p:nvGrpSpPr>
          <p:cNvPr name="Group 12" id="12"/>
          <p:cNvGrpSpPr/>
          <p:nvPr/>
        </p:nvGrpSpPr>
        <p:grpSpPr>
          <a:xfrm rot="0">
            <a:off x="12766547" y="4548733"/>
            <a:ext cx="4923935" cy="923366"/>
            <a:chOff x="0" y="0"/>
            <a:chExt cx="6565247" cy="1231155"/>
          </a:xfrm>
        </p:grpSpPr>
        <p:grpSp>
          <p:nvGrpSpPr>
            <p:cNvPr name="Group 13" id="13"/>
            <p:cNvGrpSpPr/>
            <p:nvPr/>
          </p:nvGrpSpPr>
          <p:grpSpPr>
            <a:xfrm rot="0">
              <a:off x="0" y="0"/>
              <a:ext cx="6565247" cy="1231155"/>
              <a:chOff x="0" y="0"/>
              <a:chExt cx="1296839" cy="243191"/>
            </a:xfrm>
          </p:grpSpPr>
          <p:sp>
            <p:nvSpPr>
              <p:cNvPr name="Freeform 14" id="14"/>
              <p:cNvSpPr/>
              <p:nvPr/>
            </p:nvSpPr>
            <p:spPr>
              <a:xfrm flipH="false" flipV="false" rot="0">
                <a:off x="0" y="0"/>
                <a:ext cx="1296839" cy="243191"/>
              </a:xfrm>
              <a:custGeom>
                <a:avLst/>
                <a:gdLst/>
                <a:ahLst/>
                <a:cxnLst/>
                <a:rect r="r" b="b" t="t" l="l"/>
                <a:pathLst>
                  <a:path h="243191" w="1296839">
                    <a:moveTo>
                      <a:pt x="121596" y="0"/>
                    </a:moveTo>
                    <a:lnTo>
                      <a:pt x="1175243" y="0"/>
                    </a:lnTo>
                    <a:cubicBezTo>
                      <a:pt x="1242399" y="0"/>
                      <a:pt x="1296839" y="54440"/>
                      <a:pt x="1296839" y="121596"/>
                    </a:cubicBezTo>
                    <a:lnTo>
                      <a:pt x="1296839" y="121596"/>
                    </a:lnTo>
                    <a:cubicBezTo>
                      <a:pt x="1296839" y="188751"/>
                      <a:pt x="1242399" y="243191"/>
                      <a:pt x="1175243" y="243191"/>
                    </a:cubicBezTo>
                    <a:lnTo>
                      <a:pt x="121596" y="243191"/>
                    </a:lnTo>
                    <a:cubicBezTo>
                      <a:pt x="54440" y="243191"/>
                      <a:pt x="0" y="188751"/>
                      <a:pt x="0" y="121596"/>
                    </a:cubicBezTo>
                    <a:lnTo>
                      <a:pt x="0" y="121596"/>
                    </a:lnTo>
                    <a:cubicBezTo>
                      <a:pt x="0" y="54440"/>
                      <a:pt x="54440" y="0"/>
                      <a:pt x="121596" y="0"/>
                    </a:cubicBezTo>
                    <a:close/>
                  </a:path>
                </a:pathLst>
              </a:custGeom>
              <a:solidFill>
                <a:srgbClr val="41B5CF"/>
              </a:solidFill>
              <a:ln cap="rnd">
                <a:noFill/>
                <a:prstDash val="solid"/>
                <a:round/>
              </a:ln>
            </p:spPr>
          </p:sp>
          <p:sp>
            <p:nvSpPr>
              <p:cNvPr name="TextBox 15" id="15"/>
              <p:cNvSpPr txBox="true"/>
              <p:nvPr/>
            </p:nvSpPr>
            <p:spPr>
              <a:xfrm>
                <a:off x="0" y="-38100"/>
                <a:ext cx="1296839" cy="281291"/>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756621" y="246897"/>
              <a:ext cx="5052005" cy="705921"/>
            </a:xfrm>
            <a:prstGeom prst="rect">
              <a:avLst/>
            </a:prstGeom>
          </p:spPr>
          <p:txBody>
            <a:bodyPr anchor="t" rtlCol="false" tIns="0" lIns="0" bIns="0" rIns="0">
              <a:spAutoFit/>
            </a:bodyPr>
            <a:lstStyle/>
            <a:p>
              <a:pPr algn="ctr">
                <a:lnSpc>
                  <a:spcPts val="3932"/>
                </a:lnSpc>
              </a:pPr>
              <a:r>
                <a:rPr lang="en-US" sz="3360">
                  <a:solidFill>
                    <a:srgbClr val="FFFFFF"/>
                  </a:solidFill>
                  <a:latin typeface="Poppins Bold"/>
                  <a:ea typeface="Poppins Bold"/>
                  <a:cs typeface="Poppins Bold"/>
                  <a:sym typeface="Poppins Bold"/>
                </a:rPr>
                <a:t>Api Endpoints</a:t>
              </a:r>
            </a:p>
          </p:txBody>
        </p:sp>
      </p:grpSp>
      <p:grpSp>
        <p:nvGrpSpPr>
          <p:cNvPr name="Group 17" id="17"/>
          <p:cNvGrpSpPr/>
          <p:nvPr/>
        </p:nvGrpSpPr>
        <p:grpSpPr>
          <a:xfrm rot="0">
            <a:off x="12019318" y="7119052"/>
            <a:ext cx="5791952" cy="923366"/>
            <a:chOff x="0" y="0"/>
            <a:chExt cx="7722603" cy="1231155"/>
          </a:xfrm>
        </p:grpSpPr>
        <p:grpSp>
          <p:nvGrpSpPr>
            <p:cNvPr name="Group 18" id="18"/>
            <p:cNvGrpSpPr/>
            <p:nvPr/>
          </p:nvGrpSpPr>
          <p:grpSpPr>
            <a:xfrm rot="0">
              <a:off x="0" y="0"/>
              <a:ext cx="7722603" cy="1231155"/>
              <a:chOff x="0" y="0"/>
              <a:chExt cx="1525452" cy="243191"/>
            </a:xfrm>
          </p:grpSpPr>
          <p:sp>
            <p:nvSpPr>
              <p:cNvPr name="Freeform 19" id="19"/>
              <p:cNvSpPr/>
              <p:nvPr/>
            </p:nvSpPr>
            <p:spPr>
              <a:xfrm flipH="false" flipV="false" rot="0">
                <a:off x="0" y="0"/>
                <a:ext cx="1525452" cy="243191"/>
              </a:xfrm>
              <a:custGeom>
                <a:avLst/>
                <a:gdLst/>
                <a:ahLst/>
                <a:cxnLst/>
                <a:rect r="r" b="b" t="t" l="l"/>
                <a:pathLst>
                  <a:path h="243191" w="1525452">
                    <a:moveTo>
                      <a:pt x="121596" y="0"/>
                    </a:moveTo>
                    <a:lnTo>
                      <a:pt x="1403857" y="0"/>
                    </a:lnTo>
                    <a:cubicBezTo>
                      <a:pt x="1471012" y="0"/>
                      <a:pt x="1525452" y="54440"/>
                      <a:pt x="1525452" y="121596"/>
                    </a:cubicBezTo>
                    <a:lnTo>
                      <a:pt x="1525452" y="121596"/>
                    </a:lnTo>
                    <a:cubicBezTo>
                      <a:pt x="1525452" y="188751"/>
                      <a:pt x="1471012" y="243191"/>
                      <a:pt x="1403857" y="243191"/>
                    </a:cubicBezTo>
                    <a:lnTo>
                      <a:pt x="121596" y="243191"/>
                    </a:lnTo>
                    <a:cubicBezTo>
                      <a:pt x="54440" y="243191"/>
                      <a:pt x="0" y="188751"/>
                      <a:pt x="0" y="121596"/>
                    </a:cubicBezTo>
                    <a:lnTo>
                      <a:pt x="0" y="121596"/>
                    </a:lnTo>
                    <a:cubicBezTo>
                      <a:pt x="0" y="54440"/>
                      <a:pt x="54440" y="0"/>
                      <a:pt x="121596" y="0"/>
                    </a:cubicBezTo>
                    <a:close/>
                  </a:path>
                </a:pathLst>
              </a:custGeom>
              <a:solidFill>
                <a:srgbClr val="41B5CF"/>
              </a:solidFill>
              <a:ln cap="rnd">
                <a:noFill/>
                <a:prstDash val="solid"/>
                <a:round/>
              </a:ln>
            </p:spPr>
          </p:sp>
          <p:sp>
            <p:nvSpPr>
              <p:cNvPr name="TextBox 20" id="20"/>
              <p:cNvSpPr txBox="true"/>
              <p:nvPr/>
            </p:nvSpPr>
            <p:spPr>
              <a:xfrm>
                <a:off x="0" y="-38100"/>
                <a:ext cx="1525452" cy="281291"/>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890002" y="246897"/>
              <a:ext cx="5942599" cy="705921"/>
            </a:xfrm>
            <a:prstGeom prst="rect">
              <a:avLst/>
            </a:prstGeom>
          </p:spPr>
          <p:txBody>
            <a:bodyPr anchor="t" rtlCol="false" tIns="0" lIns="0" bIns="0" rIns="0">
              <a:spAutoFit/>
            </a:bodyPr>
            <a:lstStyle/>
            <a:p>
              <a:pPr algn="ctr">
                <a:lnSpc>
                  <a:spcPts val="3932"/>
                </a:lnSpc>
              </a:pPr>
              <a:r>
                <a:rPr lang="en-US" sz="3360">
                  <a:solidFill>
                    <a:srgbClr val="FFFFFF"/>
                  </a:solidFill>
                  <a:latin typeface="Poppins Bold"/>
                  <a:ea typeface="Poppins Bold"/>
                  <a:cs typeface="Poppins Bold"/>
                  <a:sym typeface="Poppins Bold"/>
                </a:rPr>
                <a:t>Security Measures</a:t>
              </a:r>
            </a:p>
          </p:txBody>
        </p:sp>
      </p:grpSp>
      <p:grpSp>
        <p:nvGrpSpPr>
          <p:cNvPr name="Group 22" id="22"/>
          <p:cNvGrpSpPr/>
          <p:nvPr/>
        </p:nvGrpSpPr>
        <p:grpSpPr>
          <a:xfrm rot="0">
            <a:off x="9608799" y="5769288"/>
            <a:ext cx="5389222" cy="923366"/>
            <a:chOff x="0" y="0"/>
            <a:chExt cx="7185629" cy="1231155"/>
          </a:xfrm>
        </p:grpSpPr>
        <p:grpSp>
          <p:nvGrpSpPr>
            <p:cNvPr name="Group 23" id="23"/>
            <p:cNvGrpSpPr/>
            <p:nvPr/>
          </p:nvGrpSpPr>
          <p:grpSpPr>
            <a:xfrm rot="0">
              <a:off x="0" y="0"/>
              <a:ext cx="7185629" cy="1231155"/>
              <a:chOff x="0" y="0"/>
              <a:chExt cx="1419384" cy="243191"/>
            </a:xfrm>
          </p:grpSpPr>
          <p:sp>
            <p:nvSpPr>
              <p:cNvPr name="Freeform 24" id="24"/>
              <p:cNvSpPr/>
              <p:nvPr/>
            </p:nvSpPr>
            <p:spPr>
              <a:xfrm flipH="false" flipV="false" rot="0">
                <a:off x="0" y="0"/>
                <a:ext cx="1419384" cy="243191"/>
              </a:xfrm>
              <a:custGeom>
                <a:avLst/>
                <a:gdLst/>
                <a:ahLst/>
                <a:cxnLst/>
                <a:rect r="r" b="b" t="t" l="l"/>
                <a:pathLst>
                  <a:path h="243191" w="1419384">
                    <a:moveTo>
                      <a:pt x="121596" y="0"/>
                    </a:moveTo>
                    <a:lnTo>
                      <a:pt x="1297788" y="0"/>
                    </a:lnTo>
                    <a:cubicBezTo>
                      <a:pt x="1364943" y="0"/>
                      <a:pt x="1419384" y="54440"/>
                      <a:pt x="1419384" y="121596"/>
                    </a:cubicBezTo>
                    <a:lnTo>
                      <a:pt x="1419384" y="121596"/>
                    </a:lnTo>
                    <a:cubicBezTo>
                      <a:pt x="1419384" y="188751"/>
                      <a:pt x="1364943" y="243191"/>
                      <a:pt x="1297788" y="243191"/>
                    </a:cubicBezTo>
                    <a:lnTo>
                      <a:pt x="121596" y="243191"/>
                    </a:lnTo>
                    <a:cubicBezTo>
                      <a:pt x="54440" y="243191"/>
                      <a:pt x="0" y="188751"/>
                      <a:pt x="0" y="121596"/>
                    </a:cubicBezTo>
                    <a:lnTo>
                      <a:pt x="0" y="121596"/>
                    </a:lnTo>
                    <a:cubicBezTo>
                      <a:pt x="0" y="54440"/>
                      <a:pt x="54440" y="0"/>
                      <a:pt x="121596" y="0"/>
                    </a:cubicBezTo>
                    <a:close/>
                  </a:path>
                </a:pathLst>
              </a:custGeom>
              <a:solidFill>
                <a:srgbClr val="41B5CF"/>
              </a:solidFill>
              <a:ln cap="rnd">
                <a:noFill/>
                <a:prstDash val="solid"/>
                <a:round/>
              </a:ln>
            </p:spPr>
          </p:sp>
          <p:sp>
            <p:nvSpPr>
              <p:cNvPr name="TextBox 25" id="25"/>
              <p:cNvSpPr txBox="true"/>
              <p:nvPr/>
            </p:nvSpPr>
            <p:spPr>
              <a:xfrm>
                <a:off x="0" y="-38100"/>
                <a:ext cx="1419384" cy="281291"/>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828118" y="246897"/>
              <a:ext cx="5529394" cy="705921"/>
            </a:xfrm>
            <a:prstGeom prst="rect">
              <a:avLst/>
            </a:prstGeom>
          </p:spPr>
          <p:txBody>
            <a:bodyPr anchor="t" rtlCol="false" tIns="0" lIns="0" bIns="0" rIns="0">
              <a:spAutoFit/>
            </a:bodyPr>
            <a:lstStyle/>
            <a:p>
              <a:pPr algn="ctr">
                <a:lnSpc>
                  <a:spcPts val="3932"/>
                </a:lnSpc>
              </a:pPr>
              <a:r>
                <a:rPr lang="en-US" sz="3360">
                  <a:solidFill>
                    <a:srgbClr val="FFFFFF"/>
                  </a:solidFill>
                  <a:latin typeface="Poppins Bold"/>
                  <a:ea typeface="Poppins Bold"/>
                  <a:cs typeface="Poppins Bold"/>
                  <a:sym typeface="Poppins Bold"/>
                </a:rPr>
                <a:t>Data Validation</a:t>
              </a:r>
            </a:p>
          </p:txBody>
        </p:sp>
      </p:grpSp>
      <p:grpSp>
        <p:nvGrpSpPr>
          <p:cNvPr name="Group 27" id="27"/>
          <p:cNvGrpSpPr/>
          <p:nvPr/>
        </p:nvGrpSpPr>
        <p:grpSpPr>
          <a:xfrm rot="0">
            <a:off x="9667896" y="8494546"/>
            <a:ext cx="5768745" cy="923366"/>
            <a:chOff x="0" y="0"/>
            <a:chExt cx="7691659" cy="1231155"/>
          </a:xfrm>
        </p:grpSpPr>
        <p:grpSp>
          <p:nvGrpSpPr>
            <p:cNvPr name="Group 28" id="28"/>
            <p:cNvGrpSpPr/>
            <p:nvPr/>
          </p:nvGrpSpPr>
          <p:grpSpPr>
            <a:xfrm rot="0">
              <a:off x="0" y="0"/>
              <a:ext cx="7691659" cy="1231155"/>
              <a:chOff x="0" y="0"/>
              <a:chExt cx="1519340" cy="243191"/>
            </a:xfrm>
          </p:grpSpPr>
          <p:sp>
            <p:nvSpPr>
              <p:cNvPr name="Freeform 29" id="29"/>
              <p:cNvSpPr/>
              <p:nvPr/>
            </p:nvSpPr>
            <p:spPr>
              <a:xfrm flipH="false" flipV="false" rot="0">
                <a:off x="0" y="0"/>
                <a:ext cx="1519340" cy="243191"/>
              </a:xfrm>
              <a:custGeom>
                <a:avLst/>
                <a:gdLst/>
                <a:ahLst/>
                <a:cxnLst/>
                <a:rect r="r" b="b" t="t" l="l"/>
                <a:pathLst>
                  <a:path h="243191" w="1519340">
                    <a:moveTo>
                      <a:pt x="121596" y="0"/>
                    </a:moveTo>
                    <a:lnTo>
                      <a:pt x="1397745" y="0"/>
                    </a:lnTo>
                    <a:cubicBezTo>
                      <a:pt x="1464900" y="0"/>
                      <a:pt x="1519340" y="54440"/>
                      <a:pt x="1519340" y="121596"/>
                    </a:cubicBezTo>
                    <a:lnTo>
                      <a:pt x="1519340" y="121596"/>
                    </a:lnTo>
                    <a:cubicBezTo>
                      <a:pt x="1519340" y="188751"/>
                      <a:pt x="1464900" y="243191"/>
                      <a:pt x="1397745" y="243191"/>
                    </a:cubicBezTo>
                    <a:lnTo>
                      <a:pt x="121596" y="243191"/>
                    </a:lnTo>
                    <a:cubicBezTo>
                      <a:pt x="54440" y="243191"/>
                      <a:pt x="0" y="188751"/>
                      <a:pt x="0" y="121596"/>
                    </a:cubicBezTo>
                    <a:lnTo>
                      <a:pt x="0" y="121596"/>
                    </a:lnTo>
                    <a:cubicBezTo>
                      <a:pt x="0" y="54440"/>
                      <a:pt x="54440" y="0"/>
                      <a:pt x="121596" y="0"/>
                    </a:cubicBezTo>
                    <a:close/>
                  </a:path>
                </a:pathLst>
              </a:custGeom>
              <a:solidFill>
                <a:srgbClr val="41B5CF"/>
              </a:solidFill>
              <a:ln cap="rnd">
                <a:noFill/>
                <a:prstDash val="solid"/>
                <a:round/>
              </a:ln>
            </p:spPr>
          </p:sp>
          <p:sp>
            <p:nvSpPr>
              <p:cNvPr name="TextBox 30" id="30"/>
              <p:cNvSpPr txBox="true"/>
              <p:nvPr/>
            </p:nvSpPr>
            <p:spPr>
              <a:xfrm>
                <a:off x="0" y="-38100"/>
                <a:ext cx="1519340" cy="281291"/>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886436" y="246897"/>
              <a:ext cx="5918788" cy="705921"/>
            </a:xfrm>
            <a:prstGeom prst="rect">
              <a:avLst/>
            </a:prstGeom>
          </p:spPr>
          <p:txBody>
            <a:bodyPr anchor="t" rtlCol="false" tIns="0" lIns="0" bIns="0" rIns="0">
              <a:spAutoFit/>
            </a:bodyPr>
            <a:lstStyle/>
            <a:p>
              <a:pPr algn="ctr">
                <a:lnSpc>
                  <a:spcPts val="3932"/>
                </a:lnSpc>
              </a:pPr>
              <a:r>
                <a:rPr lang="en-US" sz="3360">
                  <a:solidFill>
                    <a:srgbClr val="FFFFFF"/>
                  </a:solidFill>
                  <a:latin typeface="Poppins Bold"/>
                  <a:ea typeface="Poppins Bold"/>
                  <a:cs typeface="Poppins Bold"/>
                  <a:sym typeface="Poppins Bold"/>
                </a:rPr>
                <a:t>Error Handling</a:t>
              </a: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0238" y="148882"/>
            <a:ext cx="3013180" cy="879555"/>
            <a:chOff x="0" y="0"/>
            <a:chExt cx="4017573" cy="1172740"/>
          </a:xfrm>
        </p:grpSpPr>
        <p:sp>
          <p:nvSpPr>
            <p:cNvPr name="Freeform 3" id="3"/>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4" id="4"/>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grpSp>
        <p:nvGrpSpPr>
          <p:cNvPr name="Group 5" id="5"/>
          <p:cNvGrpSpPr>
            <a:grpSpLocks noChangeAspect="true"/>
          </p:cNvGrpSpPr>
          <p:nvPr/>
        </p:nvGrpSpPr>
        <p:grpSpPr>
          <a:xfrm rot="0">
            <a:off x="13889746" y="2772550"/>
            <a:ext cx="3467270" cy="6860589"/>
            <a:chOff x="0" y="0"/>
            <a:chExt cx="2620010" cy="5184140"/>
          </a:xfrm>
        </p:grpSpPr>
        <p:sp>
          <p:nvSpPr>
            <p:cNvPr name="Freeform 6" id="6"/>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7" id="7"/>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0" t="-158" r="0" b="-158"/>
              </a:stretch>
            </a:blipFill>
          </p:spPr>
        </p:sp>
        <p:sp>
          <p:nvSpPr>
            <p:cNvPr name="Freeform 8" id="8"/>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9" id="9"/>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0" id="10"/>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11" id="11"/>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12" id="12"/>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13" id="13"/>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14" id="14"/>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Freeform 15" id="15"/>
          <p:cNvSpPr/>
          <p:nvPr/>
        </p:nvSpPr>
        <p:spPr>
          <a:xfrm flipH="false" flipV="false" rot="0">
            <a:off x="1028700" y="2949960"/>
            <a:ext cx="11735168" cy="6505769"/>
          </a:xfrm>
          <a:custGeom>
            <a:avLst/>
            <a:gdLst/>
            <a:ahLst/>
            <a:cxnLst/>
            <a:rect r="r" b="b" t="t" l="l"/>
            <a:pathLst>
              <a:path h="6505769" w="11735168">
                <a:moveTo>
                  <a:pt x="0" y="0"/>
                </a:moveTo>
                <a:lnTo>
                  <a:pt x="11735168" y="0"/>
                </a:lnTo>
                <a:lnTo>
                  <a:pt x="11735168" y="6505769"/>
                </a:lnTo>
                <a:lnTo>
                  <a:pt x="0" y="6505769"/>
                </a:lnTo>
                <a:lnTo>
                  <a:pt x="0" y="0"/>
                </a:lnTo>
                <a:close/>
              </a:path>
            </a:pathLst>
          </a:custGeom>
          <a:blipFill>
            <a:blip r:embed="rId4"/>
            <a:stretch>
              <a:fillRect l="0" t="0" r="0" b="0"/>
            </a:stretch>
          </a:blipFill>
        </p:spPr>
      </p:sp>
      <p:sp>
        <p:nvSpPr>
          <p:cNvPr name="TextBox 16" id="16"/>
          <p:cNvSpPr txBox="true"/>
          <p:nvPr/>
        </p:nvSpPr>
        <p:spPr>
          <a:xfrm rot="0">
            <a:off x="2746813" y="1343470"/>
            <a:ext cx="12794375"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Backend Implementation(Authentication)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177932" y="8597752"/>
            <a:ext cx="110068" cy="660548"/>
            <a:chOff x="0" y="0"/>
            <a:chExt cx="28989" cy="173972"/>
          </a:xfrm>
        </p:grpSpPr>
        <p:sp>
          <p:nvSpPr>
            <p:cNvPr name="Freeform 3" id="3"/>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335ACF"/>
            </a:solidFill>
          </p:spPr>
        </p:sp>
        <p:sp>
          <p:nvSpPr>
            <p:cNvPr name="TextBox 4" id="4"/>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60238" y="148882"/>
            <a:ext cx="3013180" cy="879555"/>
            <a:chOff x="0" y="0"/>
            <a:chExt cx="4017573" cy="1172740"/>
          </a:xfrm>
        </p:grpSpPr>
        <p:sp>
          <p:nvSpPr>
            <p:cNvPr name="Freeform 6" id="6"/>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7" id="7"/>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grpSp>
        <p:nvGrpSpPr>
          <p:cNvPr name="Group 8" id="8"/>
          <p:cNvGrpSpPr/>
          <p:nvPr/>
        </p:nvGrpSpPr>
        <p:grpSpPr>
          <a:xfrm rot="0">
            <a:off x="1028700" y="3220434"/>
            <a:ext cx="8503932" cy="1040714"/>
            <a:chOff x="0" y="0"/>
            <a:chExt cx="2239719" cy="274098"/>
          </a:xfrm>
        </p:grpSpPr>
        <p:sp>
          <p:nvSpPr>
            <p:cNvPr name="Freeform 9" id="9"/>
            <p:cNvSpPr/>
            <p:nvPr/>
          </p:nvSpPr>
          <p:spPr>
            <a:xfrm flipH="false" flipV="false" rot="0">
              <a:off x="0" y="0"/>
              <a:ext cx="2239719" cy="274098"/>
            </a:xfrm>
            <a:custGeom>
              <a:avLst/>
              <a:gdLst/>
              <a:ahLst/>
              <a:cxnLst/>
              <a:rect r="r" b="b" t="t" l="l"/>
              <a:pathLst>
                <a:path h="274098" w="2239719">
                  <a:moveTo>
                    <a:pt x="91039" y="0"/>
                  </a:moveTo>
                  <a:lnTo>
                    <a:pt x="2148680" y="0"/>
                  </a:lnTo>
                  <a:cubicBezTo>
                    <a:pt x="2198959" y="0"/>
                    <a:pt x="2239719" y="40760"/>
                    <a:pt x="2239719" y="91039"/>
                  </a:cubicBezTo>
                  <a:lnTo>
                    <a:pt x="2239719" y="183058"/>
                  </a:lnTo>
                  <a:cubicBezTo>
                    <a:pt x="2239719" y="233338"/>
                    <a:pt x="2198959" y="274098"/>
                    <a:pt x="2148680" y="274098"/>
                  </a:cubicBezTo>
                  <a:lnTo>
                    <a:pt x="91039" y="274098"/>
                  </a:lnTo>
                  <a:cubicBezTo>
                    <a:pt x="40760" y="274098"/>
                    <a:pt x="0" y="233338"/>
                    <a:pt x="0" y="183058"/>
                  </a:cubicBezTo>
                  <a:lnTo>
                    <a:pt x="0" y="91039"/>
                  </a:lnTo>
                  <a:cubicBezTo>
                    <a:pt x="0" y="40760"/>
                    <a:pt x="40760" y="0"/>
                    <a:pt x="91039" y="0"/>
                  </a:cubicBezTo>
                  <a:close/>
                </a:path>
              </a:pathLst>
            </a:custGeom>
            <a:solidFill>
              <a:srgbClr val="41B5CF"/>
            </a:solidFill>
            <a:ln cap="rnd">
              <a:noFill/>
              <a:prstDash val="solid"/>
              <a:round/>
            </a:ln>
          </p:spPr>
        </p:sp>
        <p:sp>
          <p:nvSpPr>
            <p:cNvPr name="TextBox 10" id="10"/>
            <p:cNvSpPr txBox="true"/>
            <p:nvPr/>
          </p:nvSpPr>
          <p:spPr>
            <a:xfrm>
              <a:off x="0" y="-38100"/>
              <a:ext cx="2239719" cy="31219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3450682" y="3341777"/>
            <a:ext cx="3659967" cy="784950"/>
          </a:xfrm>
          <a:prstGeom prst="rect">
            <a:avLst/>
          </a:prstGeom>
        </p:spPr>
        <p:txBody>
          <a:bodyPr anchor="t" rtlCol="false" tIns="0" lIns="0" bIns="0" rIns="0">
            <a:spAutoFit/>
          </a:bodyPr>
          <a:lstStyle/>
          <a:p>
            <a:pPr algn="l">
              <a:lnSpc>
                <a:spcPts val="6085"/>
              </a:lnSpc>
              <a:spcBef>
                <a:spcPct val="0"/>
              </a:spcBef>
            </a:pPr>
            <a:r>
              <a:rPr lang="en-US" sz="4346">
                <a:solidFill>
                  <a:srgbClr val="FFFFFF"/>
                </a:solidFill>
                <a:latin typeface="Poppins Bold"/>
                <a:ea typeface="Poppins Bold"/>
                <a:cs typeface="Poppins Bold"/>
                <a:sym typeface="Poppins Bold"/>
              </a:rPr>
              <a:t>Introduction</a:t>
            </a:r>
          </a:p>
        </p:txBody>
      </p:sp>
      <p:sp>
        <p:nvSpPr>
          <p:cNvPr name="TextBox 12" id="12"/>
          <p:cNvSpPr txBox="true"/>
          <p:nvPr/>
        </p:nvSpPr>
        <p:spPr>
          <a:xfrm rot="0">
            <a:off x="1187696" y="1227043"/>
            <a:ext cx="3250275" cy="1095279"/>
          </a:xfrm>
          <a:prstGeom prst="rect">
            <a:avLst/>
          </a:prstGeom>
        </p:spPr>
        <p:txBody>
          <a:bodyPr anchor="t" rtlCol="false" tIns="0" lIns="0" bIns="0" rIns="0">
            <a:spAutoFit/>
          </a:bodyPr>
          <a:lstStyle/>
          <a:p>
            <a:pPr algn="l">
              <a:lnSpc>
                <a:spcPts val="8400"/>
              </a:lnSpc>
              <a:spcBef>
                <a:spcPct val="0"/>
              </a:spcBef>
            </a:pPr>
            <a:r>
              <a:rPr lang="en-US" sz="6000">
                <a:solidFill>
                  <a:srgbClr val="335ACF"/>
                </a:solidFill>
                <a:latin typeface="Poppins Bold"/>
                <a:ea typeface="Poppins Bold"/>
                <a:cs typeface="Poppins Bold"/>
                <a:sym typeface="Poppins Bold"/>
              </a:rPr>
              <a:t>Outline</a:t>
            </a:r>
          </a:p>
        </p:txBody>
      </p:sp>
      <p:grpSp>
        <p:nvGrpSpPr>
          <p:cNvPr name="Group 13" id="13"/>
          <p:cNvGrpSpPr/>
          <p:nvPr/>
        </p:nvGrpSpPr>
        <p:grpSpPr>
          <a:xfrm rot="0">
            <a:off x="1028700" y="4555352"/>
            <a:ext cx="8503932" cy="1040714"/>
            <a:chOff x="0" y="0"/>
            <a:chExt cx="2239719" cy="274098"/>
          </a:xfrm>
        </p:grpSpPr>
        <p:sp>
          <p:nvSpPr>
            <p:cNvPr name="Freeform 14" id="14"/>
            <p:cNvSpPr/>
            <p:nvPr/>
          </p:nvSpPr>
          <p:spPr>
            <a:xfrm flipH="false" flipV="false" rot="0">
              <a:off x="0" y="0"/>
              <a:ext cx="2239719" cy="274098"/>
            </a:xfrm>
            <a:custGeom>
              <a:avLst/>
              <a:gdLst/>
              <a:ahLst/>
              <a:cxnLst/>
              <a:rect r="r" b="b" t="t" l="l"/>
              <a:pathLst>
                <a:path h="274098" w="2239719">
                  <a:moveTo>
                    <a:pt x="91039" y="0"/>
                  </a:moveTo>
                  <a:lnTo>
                    <a:pt x="2148680" y="0"/>
                  </a:lnTo>
                  <a:cubicBezTo>
                    <a:pt x="2198959" y="0"/>
                    <a:pt x="2239719" y="40760"/>
                    <a:pt x="2239719" y="91039"/>
                  </a:cubicBezTo>
                  <a:lnTo>
                    <a:pt x="2239719" y="183058"/>
                  </a:lnTo>
                  <a:cubicBezTo>
                    <a:pt x="2239719" y="233338"/>
                    <a:pt x="2198959" y="274098"/>
                    <a:pt x="2148680" y="274098"/>
                  </a:cubicBezTo>
                  <a:lnTo>
                    <a:pt x="91039" y="274098"/>
                  </a:lnTo>
                  <a:cubicBezTo>
                    <a:pt x="40760" y="274098"/>
                    <a:pt x="0" y="233338"/>
                    <a:pt x="0" y="183058"/>
                  </a:cubicBezTo>
                  <a:lnTo>
                    <a:pt x="0" y="91039"/>
                  </a:lnTo>
                  <a:cubicBezTo>
                    <a:pt x="0" y="40760"/>
                    <a:pt x="40760" y="0"/>
                    <a:pt x="91039" y="0"/>
                  </a:cubicBezTo>
                  <a:close/>
                </a:path>
              </a:pathLst>
            </a:custGeom>
            <a:solidFill>
              <a:srgbClr val="41B5CF"/>
            </a:solidFill>
          </p:spPr>
        </p:sp>
        <p:sp>
          <p:nvSpPr>
            <p:cNvPr name="TextBox 15" id="15"/>
            <p:cNvSpPr txBox="true"/>
            <p:nvPr/>
          </p:nvSpPr>
          <p:spPr>
            <a:xfrm>
              <a:off x="0" y="-38100"/>
              <a:ext cx="2239719" cy="312198"/>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2464896" y="4649191"/>
            <a:ext cx="5034862" cy="784950"/>
          </a:xfrm>
          <a:prstGeom prst="rect">
            <a:avLst/>
          </a:prstGeom>
        </p:spPr>
        <p:txBody>
          <a:bodyPr anchor="t" rtlCol="false" tIns="0" lIns="0" bIns="0" rIns="0">
            <a:spAutoFit/>
          </a:bodyPr>
          <a:lstStyle/>
          <a:p>
            <a:pPr algn="l">
              <a:lnSpc>
                <a:spcPts val="6085"/>
              </a:lnSpc>
              <a:spcBef>
                <a:spcPct val="0"/>
              </a:spcBef>
            </a:pPr>
            <a:r>
              <a:rPr lang="en-US" sz="4346">
                <a:solidFill>
                  <a:srgbClr val="FFFFFF"/>
                </a:solidFill>
                <a:latin typeface="Poppins Bold"/>
                <a:ea typeface="Poppins Bold"/>
                <a:cs typeface="Poppins Bold"/>
                <a:sym typeface="Poppins Bold"/>
              </a:rPr>
              <a:t>Literature Review</a:t>
            </a:r>
          </a:p>
        </p:txBody>
      </p:sp>
      <p:grpSp>
        <p:nvGrpSpPr>
          <p:cNvPr name="Group 17" id="17"/>
          <p:cNvGrpSpPr/>
          <p:nvPr/>
        </p:nvGrpSpPr>
        <p:grpSpPr>
          <a:xfrm rot="0">
            <a:off x="1037615" y="5891341"/>
            <a:ext cx="8503932" cy="1040714"/>
            <a:chOff x="0" y="0"/>
            <a:chExt cx="2239719" cy="274098"/>
          </a:xfrm>
        </p:grpSpPr>
        <p:sp>
          <p:nvSpPr>
            <p:cNvPr name="Freeform 18" id="18"/>
            <p:cNvSpPr/>
            <p:nvPr/>
          </p:nvSpPr>
          <p:spPr>
            <a:xfrm flipH="false" flipV="false" rot="0">
              <a:off x="0" y="0"/>
              <a:ext cx="2239719" cy="274098"/>
            </a:xfrm>
            <a:custGeom>
              <a:avLst/>
              <a:gdLst/>
              <a:ahLst/>
              <a:cxnLst/>
              <a:rect r="r" b="b" t="t" l="l"/>
              <a:pathLst>
                <a:path h="274098" w="2239719">
                  <a:moveTo>
                    <a:pt x="91039" y="0"/>
                  </a:moveTo>
                  <a:lnTo>
                    <a:pt x="2148680" y="0"/>
                  </a:lnTo>
                  <a:cubicBezTo>
                    <a:pt x="2198959" y="0"/>
                    <a:pt x="2239719" y="40760"/>
                    <a:pt x="2239719" y="91039"/>
                  </a:cubicBezTo>
                  <a:lnTo>
                    <a:pt x="2239719" y="183058"/>
                  </a:lnTo>
                  <a:cubicBezTo>
                    <a:pt x="2239719" y="233338"/>
                    <a:pt x="2198959" y="274098"/>
                    <a:pt x="2148680" y="274098"/>
                  </a:cubicBezTo>
                  <a:lnTo>
                    <a:pt x="91039" y="274098"/>
                  </a:lnTo>
                  <a:cubicBezTo>
                    <a:pt x="40760" y="274098"/>
                    <a:pt x="0" y="233338"/>
                    <a:pt x="0" y="183058"/>
                  </a:cubicBezTo>
                  <a:lnTo>
                    <a:pt x="0" y="91039"/>
                  </a:lnTo>
                  <a:cubicBezTo>
                    <a:pt x="0" y="40760"/>
                    <a:pt x="40760" y="0"/>
                    <a:pt x="91039" y="0"/>
                  </a:cubicBezTo>
                  <a:close/>
                </a:path>
              </a:pathLst>
            </a:custGeom>
            <a:solidFill>
              <a:srgbClr val="41B5CF"/>
            </a:solidFill>
          </p:spPr>
        </p:sp>
        <p:sp>
          <p:nvSpPr>
            <p:cNvPr name="TextBox 19" id="19"/>
            <p:cNvSpPr txBox="true"/>
            <p:nvPr/>
          </p:nvSpPr>
          <p:spPr>
            <a:xfrm>
              <a:off x="0" y="-38100"/>
              <a:ext cx="2239719" cy="312198"/>
            </a:xfrm>
            <a:prstGeom prst="rect">
              <a:avLst/>
            </a:prstGeom>
          </p:spPr>
          <p:txBody>
            <a:bodyPr anchor="ctr" rtlCol="false" tIns="50800" lIns="50800" bIns="50800" rIns="50800"/>
            <a:lstStyle/>
            <a:p>
              <a:pPr algn="r">
                <a:lnSpc>
                  <a:spcPts val="2659"/>
                </a:lnSpc>
              </a:pPr>
            </a:p>
          </p:txBody>
        </p:sp>
      </p:grpSp>
      <p:sp>
        <p:nvSpPr>
          <p:cNvPr name="TextBox 20" id="20"/>
          <p:cNvSpPr txBox="true"/>
          <p:nvPr/>
        </p:nvSpPr>
        <p:spPr>
          <a:xfrm rot="0">
            <a:off x="2464896" y="5986591"/>
            <a:ext cx="5331165" cy="784950"/>
          </a:xfrm>
          <a:prstGeom prst="rect">
            <a:avLst/>
          </a:prstGeom>
        </p:spPr>
        <p:txBody>
          <a:bodyPr anchor="t" rtlCol="false" tIns="0" lIns="0" bIns="0" rIns="0">
            <a:spAutoFit/>
          </a:bodyPr>
          <a:lstStyle/>
          <a:p>
            <a:pPr algn="ctr">
              <a:lnSpc>
                <a:spcPts val="6085"/>
              </a:lnSpc>
              <a:spcBef>
                <a:spcPct val="0"/>
              </a:spcBef>
            </a:pPr>
            <a:r>
              <a:rPr lang="en-US" sz="4346">
                <a:solidFill>
                  <a:srgbClr val="FFFFFF"/>
                </a:solidFill>
                <a:latin typeface="Poppins Bold"/>
                <a:ea typeface="Poppins Bold"/>
                <a:cs typeface="Poppins Bold"/>
                <a:sym typeface="Poppins Bold"/>
              </a:rPr>
              <a:t>Analysis &amp; Design</a:t>
            </a:r>
          </a:p>
        </p:txBody>
      </p:sp>
      <p:grpSp>
        <p:nvGrpSpPr>
          <p:cNvPr name="Group 21" id="21"/>
          <p:cNvGrpSpPr/>
          <p:nvPr/>
        </p:nvGrpSpPr>
        <p:grpSpPr>
          <a:xfrm rot="0">
            <a:off x="1028700" y="7196899"/>
            <a:ext cx="8503932" cy="1040714"/>
            <a:chOff x="0" y="0"/>
            <a:chExt cx="2239719" cy="274098"/>
          </a:xfrm>
        </p:grpSpPr>
        <p:sp>
          <p:nvSpPr>
            <p:cNvPr name="Freeform 22" id="22"/>
            <p:cNvSpPr/>
            <p:nvPr/>
          </p:nvSpPr>
          <p:spPr>
            <a:xfrm flipH="false" flipV="false" rot="0">
              <a:off x="0" y="0"/>
              <a:ext cx="2239719" cy="274098"/>
            </a:xfrm>
            <a:custGeom>
              <a:avLst/>
              <a:gdLst/>
              <a:ahLst/>
              <a:cxnLst/>
              <a:rect r="r" b="b" t="t" l="l"/>
              <a:pathLst>
                <a:path h="274098" w="2239719">
                  <a:moveTo>
                    <a:pt x="91039" y="0"/>
                  </a:moveTo>
                  <a:lnTo>
                    <a:pt x="2148680" y="0"/>
                  </a:lnTo>
                  <a:cubicBezTo>
                    <a:pt x="2198959" y="0"/>
                    <a:pt x="2239719" y="40760"/>
                    <a:pt x="2239719" y="91039"/>
                  </a:cubicBezTo>
                  <a:lnTo>
                    <a:pt x="2239719" y="183058"/>
                  </a:lnTo>
                  <a:cubicBezTo>
                    <a:pt x="2239719" y="233338"/>
                    <a:pt x="2198959" y="274098"/>
                    <a:pt x="2148680" y="274098"/>
                  </a:cubicBezTo>
                  <a:lnTo>
                    <a:pt x="91039" y="274098"/>
                  </a:lnTo>
                  <a:cubicBezTo>
                    <a:pt x="40760" y="274098"/>
                    <a:pt x="0" y="233338"/>
                    <a:pt x="0" y="183058"/>
                  </a:cubicBezTo>
                  <a:lnTo>
                    <a:pt x="0" y="91039"/>
                  </a:lnTo>
                  <a:cubicBezTo>
                    <a:pt x="0" y="40760"/>
                    <a:pt x="40760" y="0"/>
                    <a:pt x="91039" y="0"/>
                  </a:cubicBezTo>
                  <a:close/>
                </a:path>
              </a:pathLst>
            </a:custGeom>
            <a:solidFill>
              <a:srgbClr val="41B5CF"/>
            </a:solidFill>
          </p:spPr>
        </p:sp>
        <p:sp>
          <p:nvSpPr>
            <p:cNvPr name="TextBox 23" id="23"/>
            <p:cNvSpPr txBox="true"/>
            <p:nvPr/>
          </p:nvSpPr>
          <p:spPr>
            <a:xfrm>
              <a:off x="0" y="-38100"/>
              <a:ext cx="2239719" cy="312198"/>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487144" y="7303530"/>
            <a:ext cx="7587044" cy="784950"/>
          </a:xfrm>
          <a:prstGeom prst="rect">
            <a:avLst/>
          </a:prstGeom>
        </p:spPr>
        <p:txBody>
          <a:bodyPr anchor="t" rtlCol="false" tIns="0" lIns="0" bIns="0" rIns="0">
            <a:spAutoFit/>
          </a:bodyPr>
          <a:lstStyle/>
          <a:p>
            <a:pPr algn="l">
              <a:lnSpc>
                <a:spcPts val="6085"/>
              </a:lnSpc>
              <a:spcBef>
                <a:spcPct val="0"/>
              </a:spcBef>
            </a:pPr>
            <a:r>
              <a:rPr lang="en-US" sz="4346">
                <a:solidFill>
                  <a:srgbClr val="FFFFFF"/>
                </a:solidFill>
                <a:latin typeface="Poppins Bold"/>
                <a:ea typeface="Poppins Bold"/>
                <a:cs typeface="Poppins Bold"/>
                <a:sym typeface="Poppins Bold"/>
              </a:rPr>
              <a:t>Implementation &amp; Results</a:t>
            </a:r>
          </a:p>
        </p:txBody>
      </p:sp>
      <p:grpSp>
        <p:nvGrpSpPr>
          <p:cNvPr name="Group 25" id="25"/>
          <p:cNvGrpSpPr/>
          <p:nvPr/>
        </p:nvGrpSpPr>
        <p:grpSpPr>
          <a:xfrm rot="0">
            <a:off x="1028700" y="8502457"/>
            <a:ext cx="8503932" cy="1040714"/>
            <a:chOff x="0" y="0"/>
            <a:chExt cx="2239719" cy="274098"/>
          </a:xfrm>
        </p:grpSpPr>
        <p:sp>
          <p:nvSpPr>
            <p:cNvPr name="Freeform 26" id="26"/>
            <p:cNvSpPr/>
            <p:nvPr/>
          </p:nvSpPr>
          <p:spPr>
            <a:xfrm flipH="false" flipV="false" rot="0">
              <a:off x="0" y="0"/>
              <a:ext cx="2239719" cy="274098"/>
            </a:xfrm>
            <a:custGeom>
              <a:avLst/>
              <a:gdLst/>
              <a:ahLst/>
              <a:cxnLst/>
              <a:rect r="r" b="b" t="t" l="l"/>
              <a:pathLst>
                <a:path h="274098" w="2239719">
                  <a:moveTo>
                    <a:pt x="91039" y="0"/>
                  </a:moveTo>
                  <a:lnTo>
                    <a:pt x="2148680" y="0"/>
                  </a:lnTo>
                  <a:cubicBezTo>
                    <a:pt x="2198959" y="0"/>
                    <a:pt x="2239719" y="40760"/>
                    <a:pt x="2239719" y="91039"/>
                  </a:cubicBezTo>
                  <a:lnTo>
                    <a:pt x="2239719" y="183058"/>
                  </a:lnTo>
                  <a:cubicBezTo>
                    <a:pt x="2239719" y="233338"/>
                    <a:pt x="2198959" y="274098"/>
                    <a:pt x="2148680" y="274098"/>
                  </a:cubicBezTo>
                  <a:lnTo>
                    <a:pt x="91039" y="274098"/>
                  </a:lnTo>
                  <a:cubicBezTo>
                    <a:pt x="40760" y="274098"/>
                    <a:pt x="0" y="233338"/>
                    <a:pt x="0" y="183058"/>
                  </a:cubicBezTo>
                  <a:lnTo>
                    <a:pt x="0" y="91039"/>
                  </a:lnTo>
                  <a:cubicBezTo>
                    <a:pt x="0" y="40760"/>
                    <a:pt x="40760" y="0"/>
                    <a:pt x="91039" y="0"/>
                  </a:cubicBezTo>
                  <a:close/>
                </a:path>
              </a:pathLst>
            </a:custGeom>
            <a:solidFill>
              <a:srgbClr val="41B5CF"/>
            </a:solidFill>
          </p:spPr>
        </p:sp>
        <p:sp>
          <p:nvSpPr>
            <p:cNvPr name="TextBox 27" id="27"/>
            <p:cNvSpPr txBox="true"/>
            <p:nvPr/>
          </p:nvSpPr>
          <p:spPr>
            <a:xfrm>
              <a:off x="0" y="-38100"/>
              <a:ext cx="2239719" cy="312198"/>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3373418" y="8568426"/>
            <a:ext cx="3217817" cy="784950"/>
          </a:xfrm>
          <a:prstGeom prst="rect">
            <a:avLst/>
          </a:prstGeom>
        </p:spPr>
        <p:txBody>
          <a:bodyPr anchor="t" rtlCol="false" tIns="0" lIns="0" bIns="0" rIns="0">
            <a:spAutoFit/>
          </a:bodyPr>
          <a:lstStyle/>
          <a:p>
            <a:pPr algn="ctr">
              <a:lnSpc>
                <a:spcPts val="6085"/>
              </a:lnSpc>
              <a:spcBef>
                <a:spcPct val="0"/>
              </a:spcBef>
            </a:pPr>
            <a:r>
              <a:rPr lang="en-US" sz="4346">
                <a:solidFill>
                  <a:srgbClr val="FFFFFF"/>
                </a:solidFill>
                <a:latin typeface="Poppins Bold"/>
                <a:ea typeface="Poppins Bold"/>
                <a:cs typeface="Poppins Bold"/>
                <a:sym typeface="Poppins Bold"/>
              </a:rPr>
              <a:t>Conclusion</a:t>
            </a:r>
          </a:p>
        </p:txBody>
      </p:sp>
      <p:grpSp>
        <p:nvGrpSpPr>
          <p:cNvPr name="Group 29" id="29"/>
          <p:cNvGrpSpPr/>
          <p:nvPr/>
        </p:nvGrpSpPr>
        <p:grpSpPr>
          <a:xfrm rot="0">
            <a:off x="11520229" y="4470746"/>
            <a:ext cx="8252837" cy="825283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1B5CF"/>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985894" y="1848504"/>
            <a:ext cx="3714350"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Conclusion</a:t>
            </a:r>
          </a:p>
        </p:txBody>
      </p:sp>
      <p:grpSp>
        <p:nvGrpSpPr>
          <p:cNvPr name="Group 3" id="3"/>
          <p:cNvGrpSpPr/>
          <p:nvPr/>
        </p:nvGrpSpPr>
        <p:grpSpPr>
          <a:xfrm rot="0">
            <a:off x="360238" y="148882"/>
            <a:ext cx="3013180" cy="879555"/>
            <a:chOff x="0" y="0"/>
            <a:chExt cx="4017573" cy="1172740"/>
          </a:xfrm>
        </p:grpSpPr>
        <p:sp>
          <p:nvSpPr>
            <p:cNvPr name="Freeform 4" id="4"/>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5" id="5"/>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sp>
        <p:nvSpPr>
          <p:cNvPr name="TextBox 6" id="6"/>
          <p:cNvSpPr txBox="true"/>
          <p:nvPr/>
        </p:nvSpPr>
        <p:spPr>
          <a:xfrm rot="0">
            <a:off x="1028700" y="3261504"/>
            <a:ext cx="15890603" cy="3841473"/>
          </a:xfrm>
          <a:prstGeom prst="rect">
            <a:avLst/>
          </a:prstGeom>
        </p:spPr>
        <p:txBody>
          <a:bodyPr anchor="t" rtlCol="false" tIns="0" lIns="0" bIns="0" rIns="0">
            <a:spAutoFit/>
          </a:bodyPr>
          <a:lstStyle/>
          <a:p>
            <a:pPr algn="just">
              <a:lnSpc>
                <a:spcPts val="5113"/>
              </a:lnSpc>
            </a:pPr>
            <a:r>
              <a:rPr lang="en-US" sz="3652">
                <a:solidFill>
                  <a:srgbClr val="1F2020"/>
                </a:solidFill>
                <a:latin typeface="Canva Sans"/>
                <a:ea typeface="Canva Sans"/>
                <a:cs typeface="Canva Sans"/>
                <a:sym typeface="Canva Sans"/>
              </a:rPr>
              <a:t>The implementation of our road state road sign notifications project marks a significant step forward in leveraging technology to enhance road safety and user convenience. Throughout the project, careful attention was paid to user experience, resulting in a seamless navigation and notification system that meets the needs of modern drivers.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8802" y="7301218"/>
            <a:ext cx="20585603" cy="5264356"/>
            <a:chOff x="0" y="0"/>
            <a:chExt cx="4274726" cy="1093176"/>
          </a:xfrm>
        </p:grpSpPr>
        <p:sp>
          <p:nvSpPr>
            <p:cNvPr name="Freeform 3" id="3"/>
            <p:cNvSpPr/>
            <p:nvPr/>
          </p:nvSpPr>
          <p:spPr>
            <a:xfrm flipH="false" flipV="false" rot="0">
              <a:off x="0" y="0"/>
              <a:ext cx="4274726" cy="1093176"/>
            </a:xfrm>
            <a:custGeom>
              <a:avLst/>
              <a:gdLst/>
              <a:ahLst/>
              <a:cxnLst/>
              <a:rect r="r" b="b" t="t" l="l"/>
              <a:pathLst>
                <a:path h="1093176" w="4274726">
                  <a:moveTo>
                    <a:pt x="2137363" y="0"/>
                  </a:moveTo>
                  <a:cubicBezTo>
                    <a:pt x="956930" y="0"/>
                    <a:pt x="0" y="244716"/>
                    <a:pt x="0" y="546588"/>
                  </a:cubicBezTo>
                  <a:cubicBezTo>
                    <a:pt x="0" y="848460"/>
                    <a:pt x="956930" y="1093176"/>
                    <a:pt x="2137363" y="1093176"/>
                  </a:cubicBezTo>
                  <a:cubicBezTo>
                    <a:pt x="3317796" y="1093176"/>
                    <a:pt x="4274726" y="848460"/>
                    <a:pt x="4274726" y="546588"/>
                  </a:cubicBezTo>
                  <a:cubicBezTo>
                    <a:pt x="4274726" y="244716"/>
                    <a:pt x="3317796" y="0"/>
                    <a:pt x="2137363" y="0"/>
                  </a:cubicBezTo>
                  <a:close/>
                </a:path>
              </a:pathLst>
            </a:custGeom>
            <a:solidFill>
              <a:srgbClr val="335ACF"/>
            </a:solidFill>
          </p:spPr>
        </p:sp>
        <p:sp>
          <p:nvSpPr>
            <p:cNvPr name="TextBox 4" id="4"/>
            <p:cNvSpPr txBox="true"/>
            <p:nvPr/>
          </p:nvSpPr>
          <p:spPr>
            <a:xfrm>
              <a:off x="400756" y="64385"/>
              <a:ext cx="3473215" cy="926305"/>
            </a:xfrm>
            <a:prstGeom prst="rect">
              <a:avLst/>
            </a:prstGeom>
          </p:spPr>
          <p:txBody>
            <a:bodyPr anchor="ctr" rtlCol="false" tIns="50800" lIns="50800" bIns="50800" rIns="50800"/>
            <a:lstStyle/>
            <a:p>
              <a:pPr algn="ctr">
                <a:lnSpc>
                  <a:spcPts val="2659"/>
                </a:lnSpc>
              </a:pPr>
            </a:p>
          </p:txBody>
        </p:sp>
      </p:grpSp>
      <p:grpSp>
        <p:nvGrpSpPr>
          <p:cNvPr name="Group 5" id="5"/>
          <p:cNvGrpSpPr>
            <a:grpSpLocks noChangeAspect="true"/>
          </p:cNvGrpSpPr>
          <p:nvPr/>
        </p:nvGrpSpPr>
        <p:grpSpPr>
          <a:xfrm rot="0">
            <a:off x="7406341" y="4044667"/>
            <a:ext cx="3475318" cy="6876514"/>
            <a:chOff x="0" y="0"/>
            <a:chExt cx="2620010" cy="5184140"/>
          </a:xfrm>
        </p:grpSpPr>
        <p:sp>
          <p:nvSpPr>
            <p:cNvPr name="Freeform 6" id="6"/>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7" id="7"/>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0" t="-413" r="0" b="-413"/>
              </a:stretch>
            </a:blipFill>
          </p:spPr>
        </p:sp>
        <p:sp>
          <p:nvSpPr>
            <p:cNvPr name="Freeform 8" id="8"/>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9" id="9"/>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0" id="10"/>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11" id="11"/>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12" id="12"/>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13" id="13"/>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14" id="14"/>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15" id="15"/>
          <p:cNvGrpSpPr>
            <a:grpSpLocks noChangeAspect="true"/>
          </p:cNvGrpSpPr>
          <p:nvPr/>
        </p:nvGrpSpPr>
        <p:grpSpPr>
          <a:xfrm rot="0">
            <a:off x="10329460" y="5143500"/>
            <a:ext cx="2919979" cy="5777681"/>
            <a:chOff x="0" y="0"/>
            <a:chExt cx="2620010" cy="5184140"/>
          </a:xfrm>
        </p:grpSpPr>
        <p:sp>
          <p:nvSpPr>
            <p:cNvPr name="Freeform 16" id="16"/>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7" id="17"/>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0" t="-158" r="0" b="-158"/>
              </a:stretch>
            </a:blipFill>
          </p:spPr>
        </p:sp>
        <p:sp>
          <p:nvSpPr>
            <p:cNvPr name="Freeform 18" id="18"/>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9" id="19"/>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0" id="20"/>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1" id="21"/>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2" id="22"/>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3" id="23"/>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4" id="24"/>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5" id="25"/>
          <p:cNvGrpSpPr>
            <a:grpSpLocks noChangeAspect="true"/>
          </p:cNvGrpSpPr>
          <p:nvPr/>
        </p:nvGrpSpPr>
        <p:grpSpPr>
          <a:xfrm rot="0">
            <a:off x="5038561" y="5143500"/>
            <a:ext cx="2919979" cy="5777681"/>
            <a:chOff x="0" y="0"/>
            <a:chExt cx="2620010" cy="5184140"/>
          </a:xfrm>
        </p:grpSpPr>
        <p:sp>
          <p:nvSpPr>
            <p:cNvPr name="Freeform 26" id="26"/>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7" id="27"/>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0" t="-10" r="0" b="-10"/>
              </a:stretch>
            </a:blipFill>
          </p:spPr>
        </p:sp>
        <p:sp>
          <p:nvSpPr>
            <p:cNvPr name="Freeform 28" id="28"/>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9" id="29"/>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0" id="30"/>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1" id="31"/>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2" id="32"/>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3" id="33"/>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4" id="34"/>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5" id="35"/>
          <p:cNvGrpSpPr>
            <a:grpSpLocks noChangeAspect="true"/>
          </p:cNvGrpSpPr>
          <p:nvPr/>
        </p:nvGrpSpPr>
        <p:grpSpPr>
          <a:xfrm rot="0">
            <a:off x="12697923" y="6476535"/>
            <a:ext cx="2246277" cy="4444645"/>
            <a:chOff x="0" y="0"/>
            <a:chExt cx="2620010" cy="5184140"/>
          </a:xfrm>
        </p:grpSpPr>
        <p:sp>
          <p:nvSpPr>
            <p:cNvPr name="Freeform 36" id="36"/>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37" id="37"/>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5"/>
              <a:stretch>
                <a:fillRect l="0" t="-9" r="0" b="-9"/>
              </a:stretch>
            </a:blipFill>
          </p:spPr>
        </p:sp>
        <p:sp>
          <p:nvSpPr>
            <p:cNvPr name="Freeform 38" id="38"/>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9" id="39"/>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40" id="40"/>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41" id="41"/>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42" id="42"/>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43" id="43"/>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44" id="44"/>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45" id="45"/>
          <p:cNvGrpSpPr>
            <a:grpSpLocks noChangeAspect="true"/>
          </p:cNvGrpSpPr>
          <p:nvPr/>
        </p:nvGrpSpPr>
        <p:grpSpPr>
          <a:xfrm rot="0">
            <a:off x="3343800" y="6476535"/>
            <a:ext cx="2246277" cy="4444645"/>
            <a:chOff x="0" y="0"/>
            <a:chExt cx="2620010" cy="5184140"/>
          </a:xfrm>
        </p:grpSpPr>
        <p:sp>
          <p:nvSpPr>
            <p:cNvPr name="Freeform 46" id="46"/>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47" id="47"/>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6"/>
              <a:stretch>
                <a:fillRect l="0" t="-9" r="0" b="-9"/>
              </a:stretch>
            </a:blipFill>
          </p:spPr>
        </p:sp>
        <p:sp>
          <p:nvSpPr>
            <p:cNvPr name="Freeform 48" id="48"/>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49" id="49"/>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50" id="50"/>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51" id="51"/>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52" id="52"/>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53" id="53"/>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54" id="54"/>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55" id="55"/>
          <p:cNvSpPr txBox="true"/>
          <p:nvPr/>
        </p:nvSpPr>
        <p:spPr>
          <a:xfrm rot="0">
            <a:off x="3902954" y="1420400"/>
            <a:ext cx="10482091" cy="2137454"/>
          </a:xfrm>
          <a:prstGeom prst="rect">
            <a:avLst/>
          </a:prstGeom>
        </p:spPr>
        <p:txBody>
          <a:bodyPr anchor="t" rtlCol="false" tIns="0" lIns="0" bIns="0" rIns="0">
            <a:spAutoFit/>
          </a:bodyPr>
          <a:lstStyle/>
          <a:p>
            <a:pPr algn="ctr">
              <a:lnSpc>
                <a:spcPts val="16583"/>
              </a:lnSpc>
              <a:spcBef>
                <a:spcPct val="0"/>
              </a:spcBef>
            </a:pPr>
            <a:r>
              <a:rPr lang="en-US" sz="11845">
                <a:solidFill>
                  <a:srgbClr val="335ACF"/>
                </a:solidFill>
                <a:latin typeface="Poppins Bold"/>
                <a:ea typeface="Poppins Bold"/>
                <a:cs typeface="Poppins Bold"/>
                <a:sym typeface="Poppins Bold"/>
              </a:rPr>
              <a:t>Thank You</a:t>
            </a:r>
          </a:p>
        </p:txBody>
      </p:sp>
      <p:grpSp>
        <p:nvGrpSpPr>
          <p:cNvPr name="Group 56" id="56"/>
          <p:cNvGrpSpPr/>
          <p:nvPr/>
        </p:nvGrpSpPr>
        <p:grpSpPr>
          <a:xfrm rot="0">
            <a:off x="360238" y="148882"/>
            <a:ext cx="3013180" cy="879555"/>
            <a:chOff x="0" y="0"/>
            <a:chExt cx="4017573" cy="1172740"/>
          </a:xfrm>
        </p:grpSpPr>
        <p:sp>
          <p:nvSpPr>
            <p:cNvPr name="Freeform 57" id="57"/>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7"/>
              <a:stretch>
                <a:fillRect l="0" t="0" r="0" b="0"/>
              </a:stretch>
            </a:blipFill>
          </p:spPr>
        </p:sp>
        <p:sp>
          <p:nvSpPr>
            <p:cNvPr name="TextBox 58" id="58"/>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520229" y="4470746"/>
            <a:ext cx="8252837" cy="825283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a:grpSpLocks noChangeAspect="true"/>
          </p:cNvGrpSpPr>
          <p:nvPr/>
        </p:nvGrpSpPr>
        <p:grpSpPr>
          <a:xfrm rot="0">
            <a:off x="12303410" y="1540757"/>
            <a:ext cx="4212320" cy="8334799"/>
            <a:chOff x="0" y="0"/>
            <a:chExt cx="2620010" cy="5184140"/>
          </a:xfrm>
        </p:grpSpPr>
        <p:sp>
          <p:nvSpPr>
            <p:cNvPr name="Freeform 6" id="6"/>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7" id="7"/>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0" t="-558" r="0" b="-558"/>
              </a:stretch>
            </a:blipFill>
          </p:spPr>
        </p:sp>
        <p:sp>
          <p:nvSpPr>
            <p:cNvPr name="Freeform 8" id="8"/>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9" id="9"/>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0" id="10"/>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11" id="11"/>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12" id="12"/>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13" id="13"/>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14" id="14"/>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15" id="15"/>
          <p:cNvSpPr txBox="true"/>
          <p:nvPr/>
        </p:nvSpPr>
        <p:spPr>
          <a:xfrm rot="0">
            <a:off x="881957" y="2138340"/>
            <a:ext cx="4982921" cy="956310"/>
          </a:xfrm>
          <a:prstGeom prst="rect">
            <a:avLst/>
          </a:prstGeom>
        </p:spPr>
        <p:txBody>
          <a:bodyPr anchor="t" rtlCol="false" tIns="0" lIns="0" bIns="0" rIns="0">
            <a:spAutoFit/>
          </a:bodyPr>
          <a:lstStyle/>
          <a:p>
            <a:pPr algn="l">
              <a:lnSpc>
                <a:spcPts val="7019"/>
              </a:lnSpc>
            </a:pPr>
            <a:r>
              <a:rPr lang="en-US" sz="6000">
                <a:solidFill>
                  <a:srgbClr val="1F2020"/>
                </a:solidFill>
                <a:latin typeface="Poppins Bold"/>
                <a:ea typeface="Poppins Bold"/>
                <a:cs typeface="Poppins Bold"/>
                <a:sym typeface="Poppins Bold"/>
              </a:rPr>
              <a:t>Introduction</a:t>
            </a:r>
          </a:p>
        </p:txBody>
      </p:sp>
      <p:grpSp>
        <p:nvGrpSpPr>
          <p:cNvPr name="Group 16" id="16"/>
          <p:cNvGrpSpPr/>
          <p:nvPr/>
        </p:nvGrpSpPr>
        <p:grpSpPr>
          <a:xfrm rot="0">
            <a:off x="360238" y="148882"/>
            <a:ext cx="3013180" cy="879555"/>
            <a:chOff x="0" y="0"/>
            <a:chExt cx="4017573" cy="1172740"/>
          </a:xfrm>
        </p:grpSpPr>
        <p:sp>
          <p:nvSpPr>
            <p:cNvPr name="Freeform 17" id="17"/>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3"/>
              <a:stretch>
                <a:fillRect l="0" t="0" r="0" b="0"/>
              </a:stretch>
            </a:blipFill>
          </p:spPr>
        </p:sp>
        <p:sp>
          <p:nvSpPr>
            <p:cNvPr name="TextBox 18" id="18"/>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sp>
        <p:nvSpPr>
          <p:cNvPr name="TextBox 19" id="19"/>
          <p:cNvSpPr txBox="true"/>
          <p:nvPr/>
        </p:nvSpPr>
        <p:spPr>
          <a:xfrm rot="0">
            <a:off x="868789" y="3694321"/>
            <a:ext cx="9144000" cy="3580765"/>
          </a:xfrm>
          <a:prstGeom prst="rect">
            <a:avLst/>
          </a:prstGeom>
        </p:spPr>
        <p:txBody>
          <a:bodyPr anchor="t" rtlCol="false" tIns="0" lIns="0" bIns="0" rIns="0">
            <a:spAutoFit/>
          </a:bodyPr>
          <a:lstStyle/>
          <a:p>
            <a:pPr algn="just">
              <a:lnSpc>
                <a:spcPts val="4759"/>
              </a:lnSpc>
            </a:pPr>
            <a:r>
              <a:rPr lang="en-US" sz="3399">
                <a:solidFill>
                  <a:srgbClr val="1F2020"/>
                </a:solidFill>
                <a:latin typeface="Canva Sans"/>
                <a:ea typeface="Canva Sans"/>
                <a:cs typeface="Canva Sans"/>
                <a:sym typeface="Canva Sans"/>
              </a:rPr>
              <a:t>Road safety is a critical concern worldwide, with millions of accidents occurring annually due to various factors, including poor road conditions, inadequate signage, and lack of real-time information for drivers.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520229" y="4470746"/>
            <a:ext cx="8252837" cy="825283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927240" y="2057698"/>
            <a:ext cx="7010095"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Litterature Review</a:t>
            </a:r>
          </a:p>
        </p:txBody>
      </p:sp>
      <p:grpSp>
        <p:nvGrpSpPr>
          <p:cNvPr name="Group 6" id="6"/>
          <p:cNvGrpSpPr/>
          <p:nvPr/>
        </p:nvGrpSpPr>
        <p:grpSpPr>
          <a:xfrm rot="0">
            <a:off x="360238" y="148882"/>
            <a:ext cx="3013180" cy="879555"/>
            <a:chOff x="0" y="0"/>
            <a:chExt cx="4017573" cy="1172740"/>
          </a:xfrm>
        </p:grpSpPr>
        <p:sp>
          <p:nvSpPr>
            <p:cNvPr name="Freeform 7" id="7"/>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8" id="8"/>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sp>
        <p:nvSpPr>
          <p:cNvPr name="TextBox 9" id="9"/>
          <p:cNvSpPr txBox="true"/>
          <p:nvPr/>
        </p:nvSpPr>
        <p:spPr>
          <a:xfrm rot="0">
            <a:off x="360238" y="3789527"/>
            <a:ext cx="10010374" cy="4180840"/>
          </a:xfrm>
          <a:prstGeom prst="rect">
            <a:avLst/>
          </a:prstGeom>
        </p:spPr>
        <p:txBody>
          <a:bodyPr anchor="t" rtlCol="false" tIns="0" lIns="0" bIns="0" rIns="0">
            <a:spAutoFit/>
          </a:bodyPr>
          <a:lstStyle/>
          <a:p>
            <a:pPr algn="just">
              <a:lnSpc>
                <a:spcPts val="4759"/>
              </a:lnSpc>
            </a:pPr>
            <a:r>
              <a:rPr lang="en-US" sz="3399">
                <a:solidFill>
                  <a:srgbClr val="1F2020"/>
                </a:solidFill>
                <a:latin typeface="Canva Sans"/>
                <a:ea typeface="Canva Sans"/>
                <a:cs typeface="Canva Sans"/>
                <a:sym typeface="Canva Sans"/>
              </a:rPr>
              <a:t>In recent years, road safety and traffic management have become critical issues in urban areas due to increasing vehicle numbers and complex traffic patterns. Effective solutions are needed to enhance road safety, manage traffic congestion, and improve the overall driving experience.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520229" y="4470746"/>
            <a:ext cx="8252837" cy="825283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927240" y="2057698"/>
            <a:ext cx="7010095"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Problem  Statement</a:t>
            </a:r>
          </a:p>
        </p:txBody>
      </p:sp>
      <p:grpSp>
        <p:nvGrpSpPr>
          <p:cNvPr name="Group 6" id="6"/>
          <p:cNvGrpSpPr/>
          <p:nvPr/>
        </p:nvGrpSpPr>
        <p:grpSpPr>
          <a:xfrm rot="0">
            <a:off x="360238" y="148882"/>
            <a:ext cx="3013180" cy="879555"/>
            <a:chOff x="0" y="0"/>
            <a:chExt cx="4017573" cy="1172740"/>
          </a:xfrm>
        </p:grpSpPr>
        <p:sp>
          <p:nvSpPr>
            <p:cNvPr name="Freeform 7" id="7"/>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8" id="8"/>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sp>
        <p:nvSpPr>
          <p:cNvPr name="TextBox 9" id="9"/>
          <p:cNvSpPr txBox="true"/>
          <p:nvPr/>
        </p:nvSpPr>
        <p:spPr>
          <a:xfrm rot="0">
            <a:off x="360238" y="3789527"/>
            <a:ext cx="10010374" cy="4180840"/>
          </a:xfrm>
          <a:prstGeom prst="rect">
            <a:avLst/>
          </a:prstGeom>
        </p:spPr>
        <p:txBody>
          <a:bodyPr anchor="t" rtlCol="false" tIns="0" lIns="0" bIns="0" rIns="0">
            <a:spAutoFit/>
          </a:bodyPr>
          <a:lstStyle/>
          <a:p>
            <a:pPr algn="just">
              <a:lnSpc>
                <a:spcPts val="4759"/>
              </a:lnSpc>
            </a:pPr>
            <a:r>
              <a:rPr lang="en-US" sz="3399">
                <a:solidFill>
                  <a:srgbClr val="1F2020"/>
                </a:solidFill>
                <a:latin typeface="Canva Sans"/>
                <a:ea typeface="Canva Sans"/>
                <a:cs typeface="Canva Sans"/>
                <a:sym typeface="Canva Sans"/>
              </a:rPr>
              <a:t>Navigating roads efficiently and safely is a universal concern for drivers, yet current methods of accessing critical information about road conditions, weather hazards, and real-time traffic updates often fall short. Users face challenges in receiving timely notifications tailored to their preferences.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520229" y="4470746"/>
            <a:ext cx="8252837" cy="825283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927240" y="2057698"/>
            <a:ext cx="7010095"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General Objectives</a:t>
            </a:r>
          </a:p>
        </p:txBody>
      </p:sp>
      <p:grpSp>
        <p:nvGrpSpPr>
          <p:cNvPr name="Group 6" id="6"/>
          <p:cNvGrpSpPr/>
          <p:nvPr/>
        </p:nvGrpSpPr>
        <p:grpSpPr>
          <a:xfrm rot="0">
            <a:off x="360238" y="148882"/>
            <a:ext cx="3013180" cy="879555"/>
            <a:chOff x="0" y="0"/>
            <a:chExt cx="4017573" cy="1172740"/>
          </a:xfrm>
        </p:grpSpPr>
        <p:sp>
          <p:nvSpPr>
            <p:cNvPr name="Freeform 7" id="7"/>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8" id="8"/>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sp>
        <p:nvSpPr>
          <p:cNvPr name="TextBox 9" id="9"/>
          <p:cNvSpPr txBox="true"/>
          <p:nvPr/>
        </p:nvSpPr>
        <p:spPr>
          <a:xfrm rot="0">
            <a:off x="360238" y="3789527"/>
            <a:ext cx="10010374" cy="3580765"/>
          </a:xfrm>
          <a:prstGeom prst="rect">
            <a:avLst/>
          </a:prstGeom>
        </p:spPr>
        <p:txBody>
          <a:bodyPr anchor="t" rtlCol="false" tIns="0" lIns="0" bIns="0" rIns="0">
            <a:spAutoFit/>
          </a:bodyPr>
          <a:lstStyle/>
          <a:p>
            <a:pPr algn="just">
              <a:lnSpc>
                <a:spcPts val="4759"/>
              </a:lnSpc>
            </a:pPr>
            <a:r>
              <a:rPr lang="en-US" sz="3399">
                <a:solidFill>
                  <a:srgbClr val="1F2020"/>
                </a:solidFill>
                <a:latin typeface="Canva Sans"/>
                <a:ea typeface="Canva Sans"/>
                <a:cs typeface="Canva Sans"/>
                <a:sym typeface="Canva Sans"/>
              </a:rPr>
              <a:t>To develop a comprehensive Road State and Road Sign Notification Mobile App that provides real-time updates on road conditions, traffic congestion, and road signage to enhance road safety and improve the driving experience in urban areas, with a focus on Buea, Cameroon.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2651" y="0"/>
            <a:ext cx="8260763" cy="10287000"/>
            <a:chOff x="0" y="0"/>
            <a:chExt cx="2175674" cy="2709333"/>
          </a:xfrm>
        </p:grpSpPr>
        <p:sp>
          <p:nvSpPr>
            <p:cNvPr name="Freeform 3" id="3"/>
            <p:cNvSpPr/>
            <p:nvPr/>
          </p:nvSpPr>
          <p:spPr>
            <a:xfrm flipH="false" flipV="false" rot="0">
              <a:off x="0" y="0"/>
              <a:ext cx="2175674" cy="2709333"/>
            </a:xfrm>
            <a:custGeom>
              <a:avLst/>
              <a:gdLst/>
              <a:ahLst/>
              <a:cxnLst/>
              <a:rect r="r" b="b" t="t" l="l"/>
              <a:pathLst>
                <a:path h="2709333" w="2175674">
                  <a:moveTo>
                    <a:pt x="0" y="0"/>
                  </a:moveTo>
                  <a:lnTo>
                    <a:pt x="2175674" y="0"/>
                  </a:lnTo>
                  <a:lnTo>
                    <a:pt x="2175674" y="2709333"/>
                  </a:lnTo>
                  <a:lnTo>
                    <a:pt x="0" y="2709333"/>
                  </a:lnTo>
                  <a:close/>
                </a:path>
              </a:pathLst>
            </a:custGeom>
            <a:solidFill>
              <a:srgbClr val="335ACF"/>
            </a:solidFill>
          </p:spPr>
        </p:sp>
        <p:sp>
          <p:nvSpPr>
            <p:cNvPr name="TextBox 4" id="4"/>
            <p:cNvSpPr txBox="true"/>
            <p:nvPr/>
          </p:nvSpPr>
          <p:spPr>
            <a:xfrm>
              <a:off x="0" y="-38100"/>
              <a:ext cx="2175674"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8177932" y="8597752"/>
            <a:ext cx="110068" cy="660548"/>
            <a:chOff x="0" y="0"/>
            <a:chExt cx="28989" cy="173972"/>
          </a:xfrm>
        </p:grpSpPr>
        <p:sp>
          <p:nvSpPr>
            <p:cNvPr name="Freeform 6" id="6"/>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335ACF"/>
            </a:solidFill>
          </p:spPr>
        </p:sp>
        <p:sp>
          <p:nvSpPr>
            <p:cNvPr name="TextBox 7" id="7"/>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459454" y="3810206"/>
            <a:ext cx="1042538" cy="47625"/>
            <a:chOff x="0" y="0"/>
            <a:chExt cx="274578" cy="12543"/>
          </a:xfrm>
        </p:grpSpPr>
        <p:sp>
          <p:nvSpPr>
            <p:cNvPr name="Freeform 9" id="9"/>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sp>
        <p:sp>
          <p:nvSpPr>
            <p:cNvPr name="TextBox 10" id="10"/>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459454" y="2157504"/>
            <a:ext cx="5707374"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Specific Objectives</a:t>
            </a:r>
          </a:p>
        </p:txBody>
      </p:sp>
      <p:grpSp>
        <p:nvGrpSpPr>
          <p:cNvPr name="Group 12" id="12"/>
          <p:cNvGrpSpPr/>
          <p:nvPr/>
        </p:nvGrpSpPr>
        <p:grpSpPr>
          <a:xfrm rot="0">
            <a:off x="10459454" y="4643981"/>
            <a:ext cx="677751" cy="67775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15" id="15"/>
          <p:cNvSpPr txBox="true"/>
          <p:nvPr/>
        </p:nvSpPr>
        <p:spPr>
          <a:xfrm rot="0">
            <a:off x="11406742" y="4734131"/>
            <a:ext cx="4035634" cy="396192"/>
          </a:xfrm>
          <a:prstGeom prst="rect">
            <a:avLst/>
          </a:prstGeom>
        </p:spPr>
        <p:txBody>
          <a:bodyPr anchor="t" rtlCol="false" tIns="0" lIns="0" bIns="0" rIns="0">
            <a:spAutoFit/>
          </a:bodyPr>
          <a:lstStyle/>
          <a:p>
            <a:pPr algn="l">
              <a:lnSpc>
                <a:spcPts val="3359"/>
              </a:lnSpc>
              <a:spcBef>
                <a:spcPct val="0"/>
              </a:spcBef>
            </a:pPr>
            <a:r>
              <a:rPr lang="en-US" sz="2400">
                <a:solidFill>
                  <a:srgbClr val="1F2020"/>
                </a:solidFill>
                <a:latin typeface="Open Sans Bold"/>
                <a:ea typeface="Open Sans Bold"/>
                <a:cs typeface="Open Sans Bold"/>
                <a:sym typeface="Open Sans Bold"/>
              </a:rPr>
              <a:t>Enhance Road Safety</a:t>
            </a:r>
          </a:p>
        </p:txBody>
      </p:sp>
      <p:sp>
        <p:nvSpPr>
          <p:cNvPr name="TextBox 16" id="16"/>
          <p:cNvSpPr txBox="true"/>
          <p:nvPr/>
        </p:nvSpPr>
        <p:spPr>
          <a:xfrm rot="0">
            <a:off x="10550274" y="4819978"/>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ea typeface="Open Sans Bold"/>
                <a:cs typeface="Open Sans Bold"/>
                <a:sym typeface="Open Sans Bold"/>
              </a:rPr>
              <a:t>01</a:t>
            </a:r>
          </a:p>
        </p:txBody>
      </p:sp>
      <p:grpSp>
        <p:nvGrpSpPr>
          <p:cNvPr name="Group 17" id="17"/>
          <p:cNvGrpSpPr/>
          <p:nvPr/>
        </p:nvGrpSpPr>
        <p:grpSpPr>
          <a:xfrm rot="0">
            <a:off x="10459454" y="5854334"/>
            <a:ext cx="677751" cy="67775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20" id="20"/>
          <p:cNvSpPr txBox="true"/>
          <p:nvPr/>
        </p:nvSpPr>
        <p:spPr>
          <a:xfrm rot="0">
            <a:off x="11455435" y="5976063"/>
            <a:ext cx="4035634" cy="396192"/>
          </a:xfrm>
          <a:prstGeom prst="rect">
            <a:avLst/>
          </a:prstGeom>
        </p:spPr>
        <p:txBody>
          <a:bodyPr anchor="t" rtlCol="false" tIns="0" lIns="0" bIns="0" rIns="0">
            <a:spAutoFit/>
          </a:bodyPr>
          <a:lstStyle/>
          <a:p>
            <a:pPr algn="l">
              <a:lnSpc>
                <a:spcPts val="3359"/>
              </a:lnSpc>
              <a:spcBef>
                <a:spcPct val="0"/>
              </a:spcBef>
            </a:pPr>
            <a:r>
              <a:rPr lang="en-US" sz="2400">
                <a:solidFill>
                  <a:srgbClr val="1F2020"/>
                </a:solidFill>
                <a:latin typeface="Open Sans Bold"/>
                <a:ea typeface="Open Sans Bold"/>
                <a:cs typeface="Open Sans Bold"/>
                <a:sym typeface="Open Sans Bold"/>
              </a:rPr>
              <a:t>Improve Traffic Flow</a:t>
            </a:r>
          </a:p>
        </p:txBody>
      </p:sp>
      <p:sp>
        <p:nvSpPr>
          <p:cNvPr name="TextBox 21" id="21"/>
          <p:cNvSpPr txBox="true"/>
          <p:nvPr/>
        </p:nvSpPr>
        <p:spPr>
          <a:xfrm rot="0">
            <a:off x="10550274" y="6030332"/>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ea typeface="Open Sans Bold"/>
                <a:cs typeface="Open Sans Bold"/>
                <a:sym typeface="Open Sans Bold"/>
              </a:rPr>
              <a:t>02</a:t>
            </a:r>
          </a:p>
        </p:txBody>
      </p:sp>
      <p:grpSp>
        <p:nvGrpSpPr>
          <p:cNvPr name="Group 22" id="22"/>
          <p:cNvGrpSpPr/>
          <p:nvPr/>
        </p:nvGrpSpPr>
        <p:grpSpPr>
          <a:xfrm rot="0">
            <a:off x="10459454" y="7064687"/>
            <a:ext cx="677751" cy="67775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24" id="24"/>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25" id="25"/>
          <p:cNvSpPr txBox="true"/>
          <p:nvPr/>
        </p:nvSpPr>
        <p:spPr>
          <a:xfrm rot="0">
            <a:off x="11406742" y="7066601"/>
            <a:ext cx="4760086" cy="815245"/>
          </a:xfrm>
          <a:prstGeom prst="rect">
            <a:avLst/>
          </a:prstGeom>
        </p:spPr>
        <p:txBody>
          <a:bodyPr anchor="t" rtlCol="false" tIns="0" lIns="0" bIns="0" rIns="0">
            <a:spAutoFit/>
          </a:bodyPr>
          <a:lstStyle/>
          <a:p>
            <a:pPr algn="l">
              <a:lnSpc>
                <a:spcPts val="3359"/>
              </a:lnSpc>
              <a:spcBef>
                <a:spcPct val="0"/>
              </a:spcBef>
            </a:pPr>
            <a:r>
              <a:rPr lang="en-US" sz="2400">
                <a:solidFill>
                  <a:srgbClr val="1F2020"/>
                </a:solidFill>
                <a:latin typeface="Open Sans Bold"/>
                <a:ea typeface="Open Sans Bold"/>
                <a:cs typeface="Open Sans Bold"/>
                <a:sym typeface="Open Sans Bold"/>
              </a:rPr>
              <a:t>Increase Signage Visibility and Compliance</a:t>
            </a:r>
          </a:p>
        </p:txBody>
      </p:sp>
      <p:sp>
        <p:nvSpPr>
          <p:cNvPr name="TextBox 26" id="26"/>
          <p:cNvSpPr txBox="true"/>
          <p:nvPr/>
        </p:nvSpPr>
        <p:spPr>
          <a:xfrm rot="0">
            <a:off x="10550274" y="7240685"/>
            <a:ext cx="496110" cy="2971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ea typeface="Open Sans Bold"/>
                <a:cs typeface="Open Sans Bold"/>
                <a:sym typeface="Open Sans Bold"/>
              </a:rPr>
              <a:t>03</a:t>
            </a:r>
          </a:p>
        </p:txBody>
      </p:sp>
      <p:grpSp>
        <p:nvGrpSpPr>
          <p:cNvPr name="Group 27" id="27"/>
          <p:cNvGrpSpPr>
            <a:grpSpLocks noChangeAspect="true"/>
          </p:cNvGrpSpPr>
          <p:nvPr/>
        </p:nvGrpSpPr>
        <p:grpSpPr>
          <a:xfrm rot="0">
            <a:off x="1630426" y="791183"/>
            <a:ext cx="4522973" cy="8949478"/>
            <a:chOff x="0" y="0"/>
            <a:chExt cx="2620010" cy="5184140"/>
          </a:xfrm>
        </p:grpSpPr>
        <p:sp>
          <p:nvSpPr>
            <p:cNvPr name="Freeform 28" id="28"/>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9" id="29"/>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0" t="-322" r="0" b="-322"/>
              </a:stretch>
            </a:blipFill>
          </p:spPr>
        </p:sp>
        <p:sp>
          <p:nvSpPr>
            <p:cNvPr name="Freeform 30" id="30"/>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1" id="31"/>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2" id="32"/>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3" id="33"/>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4" id="34"/>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5" id="35"/>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6" id="36"/>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831578" y="2101175"/>
            <a:ext cx="7010095"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Analysis and Design</a:t>
            </a:r>
          </a:p>
        </p:txBody>
      </p:sp>
      <p:grpSp>
        <p:nvGrpSpPr>
          <p:cNvPr name="Group 3" id="3"/>
          <p:cNvGrpSpPr/>
          <p:nvPr/>
        </p:nvGrpSpPr>
        <p:grpSpPr>
          <a:xfrm rot="0">
            <a:off x="360238" y="148882"/>
            <a:ext cx="3013180" cy="879555"/>
            <a:chOff x="0" y="0"/>
            <a:chExt cx="4017573" cy="1172740"/>
          </a:xfrm>
        </p:grpSpPr>
        <p:sp>
          <p:nvSpPr>
            <p:cNvPr name="Freeform 4" id="4"/>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5" id="5"/>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sp>
        <p:nvSpPr>
          <p:cNvPr name="TextBox 6" id="6"/>
          <p:cNvSpPr txBox="true"/>
          <p:nvPr/>
        </p:nvSpPr>
        <p:spPr>
          <a:xfrm rot="0">
            <a:off x="1637224" y="3261504"/>
            <a:ext cx="15013553" cy="1180465"/>
          </a:xfrm>
          <a:prstGeom prst="rect">
            <a:avLst/>
          </a:prstGeom>
        </p:spPr>
        <p:txBody>
          <a:bodyPr anchor="t" rtlCol="false" tIns="0" lIns="0" bIns="0" rIns="0">
            <a:spAutoFit/>
          </a:bodyPr>
          <a:lstStyle/>
          <a:p>
            <a:pPr algn="ctr">
              <a:lnSpc>
                <a:spcPts val="4759"/>
              </a:lnSpc>
            </a:pPr>
            <a:r>
              <a:rPr lang="en-US" sz="3399">
                <a:solidFill>
                  <a:srgbClr val="1F2020"/>
                </a:solidFill>
                <a:latin typeface="Canva Sans"/>
                <a:ea typeface="Canva Sans"/>
                <a:cs typeface="Canva Sans"/>
                <a:sym typeface="Canva Sans"/>
              </a:rPr>
              <a:t>This section focuses on planning and preparing for the development of the Road State and Road Sign Notification Mobile App. </a:t>
            </a:r>
          </a:p>
        </p:txBody>
      </p:sp>
      <p:grpSp>
        <p:nvGrpSpPr>
          <p:cNvPr name="Group 7" id="7"/>
          <p:cNvGrpSpPr/>
          <p:nvPr/>
        </p:nvGrpSpPr>
        <p:grpSpPr>
          <a:xfrm rot="0">
            <a:off x="1637224" y="5115795"/>
            <a:ext cx="8503932" cy="1040714"/>
            <a:chOff x="0" y="0"/>
            <a:chExt cx="2239719" cy="274098"/>
          </a:xfrm>
        </p:grpSpPr>
        <p:sp>
          <p:nvSpPr>
            <p:cNvPr name="Freeform 8" id="8"/>
            <p:cNvSpPr/>
            <p:nvPr/>
          </p:nvSpPr>
          <p:spPr>
            <a:xfrm flipH="false" flipV="false" rot="0">
              <a:off x="0" y="0"/>
              <a:ext cx="2239719" cy="274098"/>
            </a:xfrm>
            <a:custGeom>
              <a:avLst/>
              <a:gdLst/>
              <a:ahLst/>
              <a:cxnLst/>
              <a:rect r="r" b="b" t="t" l="l"/>
              <a:pathLst>
                <a:path h="274098" w="2239719">
                  <a:moveTo>
                    <a:pt x="91039" y="0"/>
                  </a:moveTo>
                  <a:lnTo>
                    <a:pt x="2148680" y="0"/>
                  </a:lnTo>
                  <a:cubicBezTo>
                    <a:pt x="2198959" y="0"/>
                    <a:pt x="2239719" y="40760"/>
                    <a:pt x="2239719" y="91039"/>
                  </a:cubicBezTo>
                  <a:lnTo>
                    <a:pt x="2239719" y="183058"/>
                  </a:lnTo>
                  <a:cubicBezTo>
                    <a:pt x="2239719" y="233338"/>
                    <a:pt x="2198959" y="274098"/>
                    <a:pt x="2148680" y="274098"/>
                  </a:cubicBezTo>
                  <a:lnTo>
                    <a:pt x="91039" y="274098"/>
                  </a:lnTo>
                  <a:cubicBezTo>
                    <a:pt x="40760" y="274098"/>
                    <a:pt x="0" y="233338"/>
                    <a:pt x="0" y="183058"/>
                  </a:cubicBezTo>
                  <a:lnTo>
                    <a:pt x="0" y="91039"/>
                  </a:lnTo>
                  <a:cubicBezTo>
                    <a:pt x="0" y="40760"/>
                    <a:pt x="40760" y="0"/>
                    <a:pt x="91039" y="0"/>
                  </a:cubicBezTo>
                  <a:close/>
                </a:path>
              </a:pathLst>
            </a:custGeom>
            <a:solidFill>
              <a:srgbClr val="41B5CF"/>
            </a:solidFill>
            <a:ln cap="rnd">
              <a:noFill/>
              <a:prstDash val="solid"/>
              <a:round/>
            </a:ln>
          </p:spPr>
        </p:sp>
        <p:sp>
          <p:nvSpPr>
            <p:cNvPr name="TextBox 9" id="9"/>
            <p:cNvSpPr txBox="true"/>
            <p:nvPr/>
          </p:nvSpPr>
          <p:spPr>
            <a:xfrm>
              <a:off x="0" y="-38100"/>
              <a:ext cx="2239719" cy="31219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637224" y="6682202"/>
            <a:ext cx="6604217" cy="1040714"/>
            <a:chOff x="0" y="0"/>
            <a:chExt cx="1739382" cy="274098"/>
          </a:xfrm>
        </p:grpSpPr>
        <p:sp>
          <p:nvSpPr>
            <p:cNvPr name="Freeform 11" id="11"/>
            <p:cNvSpPr/>
            <p:nvPr/>
          </p:nvSpPr>
          <p:spPr>
            <a:xfrm flipH="false" flipV="false" rot="0">
              <a:off x="0" y="0"/>
              <a:ext cx="1739382" cy="274098"/>
            </a:xfrm>
            <a:custGeom>
              <a:avLst/>
              <a:gdLst/>
              <a:ahLst/>
              <a:cxnLst/>
              <a:rect r="r" b="b" t="t" l="l"/>
              <a:pathLst>
                <a:path h="274098" w="1739382">
                  <a:moveTo>
                    <a:pt x="117227" y="0"/>
                  </a:moveTo>
                  <a:lnTo>
                    <a:pt x="1622155" y="0"/>
                  </a:lnTo>
                  <a:cubicBezTo>
                    <a:pt x="1653246" y="0"/>
                    <a:pt x="1683063" y="12351"/>
                    <a:pt x="1705047" y="34335"/>
                  </a:cubicBezTo>
                  <a:cubicBezTo>
                    <a:pt x="1727032" y="56319"/>
                    <a:pt x="1739382" y="86136"/>
                    <a:pt x="1739382" y="117227"/>
                  </a:cubicBezTo>
                  <a:lnTo>
                    <a:pt x="1739382" y="156871"/>
                  </a:lnTo>
                  <a:cubicBezTo>
                    <a:pt x="1739382" y="187961"/>
                    <a:pt x="1727032" y="217778"/>
                    <a:pt x="1705047" y="239763"/>
                  </a:cubicBezTo>
                  <a:cubicBezTo>
                    <a:pt x="1683063" y="261747"/>
                    <a:pt x="1653246" y="274098"/>
                    <a:pt x="1622155" y="274098"/>
                  </a:cubicBezTo>
                  <a:lnTo>
                    <a:pt x="117227" y="274098"/>
                  </a:lnTo>
                  <a:cubicBezTo>
                    <a:pt x="86136" y="274098"/>
                    <a:pt x="56319" y="261747"/>
                    <a:pt x="34335" y="239763"/>
                  </a:cubicBezTo>
                  <a:cubicBezTo>
                    <a:pt x="12351" y="217778"/>
                    <a:pt x="0" y="187961"/>
                    <a:pt x="0" y="156871"/>
                  </a:cubicBezTo>
                  <a:lnTo>
                    <a:pt x="0" y="117227"/>
                  </a:lnTo>
                  <a:cubicBezTo>
                    <a:pt x="0" y="86136"/>
                    <a:pt x="12351" y="56319"/>
                    <a:pt x="34335" y="34335"/>
                  </a:cubicBezTo>
                  <a:cubicBezTo>
                    <a:pt x="56319" y="12351"/>
                    <a:pt x="86136" y="0"/>
                    <a:pt x="117227" y="0"/>
                  </a:cubicBezTo>
                  <a:close/>
                </a:path>
              </a:pathLst>
            </a:custGeom>
            <a:solidFill>
              <a:srgbClr val="41B5CF"/>
            </a:solidFill>
            <a:ln cap="rnd">
              <a:noFill/>
              <a:prstDash val="solid"/>
              <a:round/>
            </a:ln>
          </p:spPr>
        </p:sp>
        <p:sp>
          <p:nvSpPr>
            <p:cNvPr name="TextBox 12" id="12"/>
            <p:cNvSpPr txBox="true"/>
            <p:nvPr/>
          </p:nvSpPr>
          <p:spPr>
            <a:xfrm>
              <a:off x="0" y="-38100"/>
              <a:ext cx="1739382" cy="312198"/>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1472235" y="5115795"/>
            <a:ext cx="4099566" cy="1040714"/>
            <a:chOff x="0" y="0"/>
            <a:chExt cx="1079721" cy="274098"/>
          </a:xfrm>
        </p:grpSpPr>
        <p:sp>
          <p:nvSpPr>
            <p:cNvPr name="Freeform 14" id="14"/>
            <p:cNvSpPr/>
            <p:nvPr/>
          </p:nvSpPr>
          <p:spPr>
            <a:xfrm flipH="false" flipV="false" rot="0">
              <a:off x="0" y="0"/>
              <a:ext cx="1079721" cy="274098"/>
            </a:xfrm>
            <a:custGeom>
              <a:avLst/>
              <a:gdLst/>
              <a:ahLst/>
              <a:cxnLst/>
              <a:rect r="r" b="b" t="t" l="l"/>
              <a:pathLst>
                <a:path h="274098" w="1079721">
                  <a:moveTo>
                    <a:pt x="137049" y="0"/>
                  </a:moveTo>
                  <a:lnTo>
                    <a:pt x="942672" y="0"/>
                  </a:lnTo>
                  <a:cubicBezTo>
                    <a:pt x="979020" y="0"/>
                    <a:pt x="1013879" y="14439"/>
                    <a:pt x="1039580" y="40141"/>
                  </a:cubicBezTo>
                  <a:cubicBezTo>
                    <a:pt x="1065282" y="65842"/>
                    <a:pt x="1079721" y="100701"/>
                    <a:pt x="1079721" y="137049"/>
                  </a:cubicBezTo>
                  <a:lnTo>
                    <a:pt x="1079721" y="137049"/>
                  </a:lnTo>
                  <a:cubicBezTo>
                    <a:pt x="1079721" y="212739"/>
                    <a:pt x="1018362" y="274098"/>
                    <a:pt x="942672" y="274098"/>
                  </a:cubicBezTo>
                  <a:lnTo>
                    <a:pt x="137049" y="274098"/>
                  </a:lnTo>
                  <a:cubicBezTo>
                    <a:pt x="100701" y="274098"/>
                    <a:pt x="65842" y="259658"/>
                    <a:pt x="40141" y="233957"/>
                  </a:cubicBezTo>
                  <a:cubicBezTo>
                    <a:pt x="14439" y="208255"/>
                    <a:pt x="0" y="173396"/>
                    <a:pt x="0" y="137049"/>
                  </a:cubicBezTo>
                  <a:lnTo>
                    <a:pt x="0" y="137049"/>
                  </a:lnTo>
                  <a:cubicBezTo>
                    <a:pt x="0" y="100701"/>
                    <a:pt x="14439" y="65842"/>
                    <a:pt x="40141" y="40141"/>
                  </a:cubicBezTo>
                  <a:cubicBezTo>
                    <a:pt x="65842" y="14439"/>
                    <a:pt x="100701" y="0"/>
                    <a:pt x="137049" y="0"/>
                  </a:cubicBezTo>
                  <a:close/>
                </a:path>
              </a:pathLst>
            </a:custGeom>
            <a:solidFill>
              <a:srgbClr val="41B5CF"/>
            </a:solidFill>
            <a:ln cap="rnd">
              <a:noFill/>
              <a:prstDash val="solid"/>
              <a:round/>
            </a:ln>
          </p:spPr>
        </p:sp>
        <p:sp>
          <p:nvSpPr>
            <p:cNvPr name="TextBox 15" id="15"/>
            <p:cNvSpPr txBox="true"/>
            <p:nvPr/>
          </p:nvSpPr>
          <p:spPr>
            <a:xfrm>
              <a:off x="0" y="-38100"/>
              <a:ext cx="1079721" cy="312198"/>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2384142" y="5349915"/>
            <a:ext cx="7010095" cy="653932"/>
          </a:xfrm>
          <a:prstGeom prst="rect">
            <a:avLst/>
          </a:prstGeom>
        </p:spPr>
        <p:txBody>
          <a:bodyPr anchor="t" rtlCol="false" tIns="0" lIns="0" bIns="0" rIns="0">
            <a:spAutoFit/>
          </a:bodyPr>
          <a:lstStyle/>
          <a:p>
            <a:pPr algn="l">
              <a:lnSpc>
                <a:spcPts val="4868"/>
              </a:lnSpc>
            </a:pPr>
            <a:r>
              <a:rPr lang="en-US" sz="4160">
                <a:solidFill>
                  <a:srgbClr val="FFFFFF"/>
                </a:solidFill>
                <a:latin typeface="Poppins Bold"/>
                <a:ea typeface="Poppins Bold"/>
                <a:cs typeface="Poppins Bold"/>
                <a:sym typeface="Poppins Bold"/>
              </a:rPr>
              <a:t>Requirement Gathering </a:t>
            </a:r>
          </a:p>
        </p:txBody>
      </p:sp>
      <p:sp>
        <p:nvSpPr>
          <p:cNvPr name="TextBox 17" id="17"/>
          <p:cNvSpPr txBox="true"/>
          <p:nvPr/>
        </p:nvSpPr>
        <p:spPr>
          <a:xfrm rot="0">
            <a:off x="2536542" y="6861306"/>
            <a:ext cx="5110380" cy="653932"/>
          </a:xfrm>
          <a:prstGeom prst="rect">
            <a:avLst/>
          </a:prstGeom>
        </p:spPr>
        <p:txBody>
          <a:bodyPr anchor="t" rtlCol="false" tIns="0" lIns="0" bIns="0" rIns="0">
            <a:spAutoFit/>
          </a:bodyPr>
          <a:lstStyle/>
          <a:p>
            <a:pPr algn="l">
              <a:lnSpc>
                <a:spcPts val="4868"/>
              </a:lnSpc>
            </a:pPr>
            <a:r>
              <a:rPr lang="en-US" sz="4160">
                <a:solidFill>
                  <a:srgbClr val="FFFFFF"/>
                </a:solidFill>
                <a:latin typeface="Poppins Bold"/>
                <a:ea typeface="Poppins Bold"/>
                <a:cs typeface="Poppins Bold"/>
                <a:sym typeface="Poppins Bold"/>
              </a:rPr>
              <a:t>System Modeling</a:t>
            </a:r>
          </a:p>
        </p:txBody>
      </p:sp>
      <p:sp>
        <p:nvSpPr>
          <p:cNvPr name="TextBox 18" id="18"/>
          <p:cNvSpPr txBox="true"/>
          <p:nvPr/>
        </p:nvSpPr>
        <p:spPr>
          <a:xfrm rot="0">
            <a:off x="12219153" y="5297401"/>
            <a:ext cx="2555190" cy="653932"/>
          </a:xfrm>
          <a:prstGeom prst="rect">
            <a:avLst/>
          </a:prstGeom>
        </p:spPr>
        <p:txBody>
          <a:bodyPr anchor="t" rtlCol="false" tIns="0" lIns="0" bIns="0" rIns="0">
            <a:spAutoFit/>
          </a:bodyPr>
          <a:lstStyle/>
          <a:p>
            <a:pPr algn="l">
              <a:lnSpc>
                <a:spcPts val="4868"/>
              </a:lnSpc>
            </a:pPr>
            <a:r>
              <a:rPr lang="en-US" sz="4160">
                <a:solidFill>
                  <a:srgbClr val="FFFFFF"/>
                </a:solidFill>
                <a:latin typeface="Poppins Bold"/>
                <a:ea typeface="Poppins Bold"/>
                <a:cs typeface="Poppins Bold"/>
                <a:sym typeface="Poppins Bold"/>
              </a:rPr>
              <a:t>UI Design</a:t>
            </a:r>
          </a:p>
        </p:txBody>
      </p:sp>
      <p:grpSp>
        <p:nvGrpSpPr>
          <p:cNvPr name="Group 19" id="19"/>
          <p:cNvGrpSpPr/>
          <p:nvPr/>
        </p:nvGrpSpPr>
        <p:grpSpPr>
          <a:xfrm rot="0">
            <a:off x="9144000" y="6682202"/>
            <a:ext cx="6604217" cy="1040714"/>
            <a:chOff x="0" y="0"/>
            <a:chExt cx="1739382" cy="274098"/>
          </a:xfrm>
        </p:grpSpPr>
        <p:sp>
          <p:nvSpPr>
            <p:cNvPr name="Freeform 20" id="20"/>
            <p:cNvSpPr/>
            <p:nvPr/>
          </p:nvSpPr>
          <p:spPr>
            <a:xfrm flipH="false" flipV="false" rot="0">
              <a:off x="0" y="0"/>
              <a:ext cx="1739382" cy="274098"/>
            </a:xfrm>
            <a:custGeom>
              <a:avLst/>
              <a:gdLst/>
              <a:ahLst/>
              <a:cxnLst/>
              <a:rect r="r" b="b" t="t" l="l"/>
              <a:pathLst>
                <a:path h="274098" w="1739382">
                  <a:moveTo>
                    <a:pt x="117227" y="0"/>
                  </a:moveTo>
                  <a:lnTo>
                    <a:pt x="1622155" y="0"/>
                  </a:lnTo>
                  <a:cubicBezTo>
                    <a:pt x="1653246" y="0"/>
                    <a:pt x="1683063" y="12351"/>
                    <a:pt x="1705047" y="34335"/>
                  </a:cubicBezTo>
                  <a:cubicBezTo>
                    <a:pt x="1727032" y="56319"/>
                    <a:pt x="1739382" y="86136"/>
                    <a:pt x="1739382" y="117227"/>
                  </a:cubicBezTo>
                  <a:lnTo>
                    <a:pt x="1739382" y="156871"/>
                  </a:lnTo>
                  <a:cubicBezTo>
                    <a:pt x="1739382" y="187961"/>
                    <a:pt x="1727032" y="217778"/>
                    <a:pt x="1705047" y="239763"/>
                  </a:cubicBezTo>
                  <a:cubicBezTo>
                    <a:pt x="1683063" y="261747"/>
                    <a:pt x="1653246" y="274098"/>
                    <a:pt x="1622155" y="274098"/>
                  </a:cubicBezTo>
                  <a:lnTo>
                    <a:pt x="117227" y="274098"/>
                  </a:lnTo>
                  <a:cubicBezTo>
                    <a:pt x="86136" y="274098"/>
                    <a:pt x="56319" y="261747"/>
                    <a:pt x="34335" y="239763"/>
                  </a:cubicBezTo>
                  <a:cubicBezTo>
                    <a:pt x="12351" y="217778"/>
                    <a:pt x="0" y="187961"/>
                    <a:pt x="0" y="156871"/>
                  </a:cubicBezTo>
                  <a:lnTo>
                    <a:pt x="0" y="117227"/>
                  </a:lnTo>
                  <a:cubicBezTo>
                    <a:pt x="0" y="86136"/>
                    <a:pt x="12351" y="56319"/>
                    <a:pt x="34335" y="34335"/>
                  </a:cubicBezTo>
                  <a:cubicBezTo>
                    <a:pt x="56319" y="12351"/>
                    <a:pt x="86136" y="0"/>
                    <a:pt x="117227" y="0"/>
                  </a:cubicBezTo>
                  <a:close/>
                </a:path>
              </a:pathLst>
            </a:custGeom>
            <a:solidFill>
              <a:srgbClr val="41B5CF"/>
            </a:solidFill>
            <a:ln cap="rnd">
              <a:noFill/>
              <a:prstDash val="solid"/>
              <a:round/>
            </a:ln>
          </p:spPr>
        </p:sp>
        <p:sp>
          <p:nvSpPr>
            <p:cNvPr name="TextBox 21" id="21"/>
            <p:cNvSpPr txBox="true"/>
            <p:nvPr/>
          </p:nvSpPr>
          <p:spPr>
            <a:xfrm>
              <a:off x="0" y="-38100"/>
              <a:ext cx="1739382" cy="312198"/>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0043318" y="6861306"/>
            <a:ext cx="5110380" cy="653932"/>
          </a:xfrm>
          <a:prstGeom prst="rect">
            <a:avLst/>
          </a:prstGeom>
        </p:spPr>
        <p:txBody>
          <a:bodyPr anchor="t" rtlCol="false" tIns="0" lIns="0" bIns="0" rIns="0">
            <a:spAutoFit/>
          </a:bodyPr>
          <a:lstStyle/>
          <a:p>
            <a:pPr algn="l">
              <a:lnSpc>
                <a:spcPts val="4868"/>
              </a:lnSpc>
            </a:pPr>
            <a:r>
              <a:rPr lang="en-US" sz="4160">
                <a:solidFill>
                  <a:srgbClr val="FFFFFF"/>
                </a:solidFill>
                <a:latin typeface="Poppins Bold"/>
                <a:ea typeface="Poppins Bold"/>
                <a:cs typeface="Poppins Bold"/>
                <a:sym typeface="Poppins Bold"/>
              </a:rPr>
              <a:t>Database Design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844753" y="2158032"/>
            <a:ext cx="10598494" cy="731704"/>
          </a:xfrm>
          <a:prstGeom prst="rect">
            <a:avLst/>
          </a:prstGeom>
        </p:spPr>
        <p:txBody>
          <a:bodyPr anchor="t" rtlCol="false" tIns="0" lIns="0" bIns="0" rIns="0">
            <a:spAutoFit/>
          </a:bodyPr>
          <a:lstStyle/>
          <a:p>
            <a:pPr algn="l">
              <a:lnSpc>
                <a:spcPts val="5336"/>
              </a:lnSpc>
            </a:pPr>
            <a:r>
              <a:rPr lang="en-US" sz="4560">
                <a:solidFill>
                  <a:srgbClr val="1F2020"/>
                </a:solidFill>
                <a:latin typeface="Poppins Bold"/>
                <a:ea typeface="Poppins Bold"/>
                <a:cs typeface="Poppins Bold"/>
                <a:sym typeface="Poppins Bold"/>
              </a:rPr>
              <a:t>Requirement Gathering</a:t>
            </a:r>
            <a:r>
              <a:rPr lang="en-US" sz="4560">
                <a:solidFill>
                  <a:srgbClr val="1F2020"/>
                </a:solidFill>
                <a:latin typeface="Poppins Bold"/>
                <a:ea typeface="Poppins Bold"/>
                <a:cs typeface="Poppins Bold"/>
                <a:sym typeface="Poppins Bold"/>
              </a:rPr>
              <a:t> &amp; Analysis</a:t>
            </a:r>
          </a:p>
        </p:txBody>
      </p:sp>
      <p:grpSp>
        <p:nvGrpSpPr>
          <p:cNvPr name="Group 3" id="3"/>
          <p:cNvGrpSpPr/>
          <p:nvPr/>
        </p:nvGrpSpPr>
        <p:grpSpPr>
          <a:xfrm rot="0">
            <a:off x="360238" y="148882"/>
            <a:ext cx="3013180" cy="879555"/>
            <a:chOff x="0" y="0"/>
            <a:chExt cx="4017573" cy="1172740"/>
          </a:xfrm>
        </p:grpSpPr>
        <p:sp>
          <p:nvSpPr>
            <p:cNvPr name="Freeform 4" id="4"/>
            <p:cNvSpPr/>
            <p:nvPr/>
          </p:nvSpPr>
          <p:spPr>
            <a:xfrm flipH="false" flipV="false" rot="0">
              <a:off x="0" y="0"/>
              <a:ext cx="891283" cy="1172740"/>
            </a:xfrm>
            <a:custGeom>
              <a:avLst/>
              <a:gdLst/>
              <a:ahLst/>
              <a:cxnLst/>
              <a:rect r="r" b="b" t="t" l="l"/>
              <a:pathLst>
                <a:path h="1172740" w="891283">
                  <a:moveTo>
                    <a:pt x="0" y="0"/>
                  </a:moveTo>
                  <a:lnTo>
                    <a:pt x="891283" y="0"/>
                  </a:lnTo>
                  <a:lnTo>
                    <a:pt x="891283" y="1172740"/>
                  </a:lnTo>
                  <a:lnTo>
                    <a:pt x="0" y="1172740"/>
                  </a:lnTo>
                  <a:lnTo>
                    <a:pt x="0" y="0"/>
                  </a:lnTo>
                  <a:close/>
                </a:path>
              </a:pathLst>
            </a:custGeom>
            <a:blipFill>
              <a:blip r:embed="rId2"/>
              <a:stretch>
                <a:fillRect l="0" t="0" r="0" b="0"/>
              </a:stretch>
            </a:blipFill>
          </p:spPr>
        </p:sp>
        <p:sp>
          <p:nvSpPr>
            <p:cNvPr name="TextBox 5" id="5"/>
            <p:cNvSpPr txBox="true"/>
            <p:nvPr/>
          </p:nvSpPr>
          <p:spPr>
            <a:xfrm rot="0">
              <a:off x="1004731" y="433633"/>
              <a:ext cx="3012843" cy="375579"/>
            </a:xfrm>
            <a:prstGeom prst="rect">
              <a:avLst/>
            </a:prstGeom>
          </p:spPr>
          <p:txBody>
            <a:bodyPr anchor="t" rtlCol="false" tIns="0" lIns="0" bIns="0" rIns="0">
              <a:spAutoFit/>
            </a:bodyPr>
            <a:lstStyle/>
            <a:p>
              <a:pPr algn="l">
                <a:lnSpc>
                  <a:spcPts val="2452"/>
                </a:lnSpc>
                <a:spcBef>
                  <a:spcPct val="0"/>
                </a:spcBef>
              </a:pPr>
              <a:r>
                <a:rPr lang="en-US" sz="1751">
                  <a:solidFill>
                    <a:srgbClr val="1F2020"/>
                  </a:solidFill>
                  <a:latin typeface="Open Sans Bold"/>
                  <a:ea typeface="Open Sans Bold"/>
                  <a:cs typeface="Open Sans Bold"/>
                  <a:sym typeface="Open Sans Bold"/>
                </a:rPr>
                <a:t>Zaapa</a:t>
              </a:r>
            </a:p>
          </p:txBody>
        </p:sp>
      </p:grpSp>
      <p:grpSp>
        <p:nvGrpSpPr>
          <p:cNvPr name="Group 6" id="6"/>
          <p:cNvGrpSpPr/>
          <p:nvPr/>
        </p:nvGrpSpPr>
        <p:grpSpPr>
          <a:xfrm rot="0">
            <a:off x="2140206" y="3977116"/>
            <a:ext cx="5867204" cy="1106424"/>
            <a:chOff x="0" y="0"/>
            <a:chExt cx="7822939" cy="1475232"/>
          </a:xfrm>
        </p:grpSpPr>
        <p:grpSp>
          <p:nvGrpSpPr>
            <p:cNvPr name="Group 7" id="7"/>
            <p:cNvGrpSpPr/>
            <p:nvPr/>
          </p:nvGrpSpPr>
          <p:grpSpPr>
            <a:xfrm rot="0">
              <a:off x="0" y="0"/>
              <a:ext cx="903667" cy="90366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10" id="10"/>
            <p:cNvSpPr txBox="true"/>
            <p:nvPr/>
          </p:nvSpPr>
          <p:spPr>
            <a:xfrm rot="0">
              <a:off x="1326773" y="132460"/>
              <a:ext cx="6496167" cy="1342772"/>
            </a:xfrm>
            <a:prstGeom prst="rect">
              <a:avLst/>
            </a:prstGeom>
          </p:spPr>
          <p:txBody>
            <a:bodyPr anchor="t" rtlCol="false" tIns="0" lIns="0" bIns="0" rIns="0">
              <a:spAutoFit/>
            </a:bodyPr>
            <a:lstStyle/>
            <a:p>
              <a:pPr algn="l">
                <a:lnSpc>
                  <a:spcPts val="4199"/>
                </a:lnSpc>
                <a:spcBef>
                  <a:spcPct val="0"/>
                </a:spcBef>
              </a:pPr>
              <a:r>
                <a:rPr lang="en-US" sz="2999">
                  <a:solidFill>
                    <a:srgbClr val="1F2020"/>
                  </a:solidFill>
                  <a:latin typeface="Open Sans Bold"/>
                  <a:ea typeface="Open Sans Bold"/>
                  <a:cs typeface="Open Sans Bold"/>
                  <a:sym typeface="Open Sans Bold"/>
                </a:rPr>
                <a:t>Stakeholders identification</a:t>
              </a:r>
            </a:p>
          </p:txBody>
        </p:sp>
        <p:sp>
          <p:nvSpPr>
            <p:cNvPr name="TextBox 11" id="11"/>
            <p:cNvSpPr txBox="true"/>
            <p:nvPr/>
          </p:nvSpPr>
          <p:spPr>
            <a:xfrm rot="0">
              <a:off x="121094" y="244189"/>
              <a:ext cx="661480" cy="38671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ea typeface="Open Sans Bold"/>
                  <a:cs typeface="Open Sans Bold"/>
                  <a:sym typeface="Open Sans Bold"/>
                </a:rPr>
                <a:t>01</a:t>
              </a:r>
            </a:p>
          </p:txBody>
        </p:sp>
      </p:grpSp>
      <p:grpSp>
        <p:nvGrpSpPr>
          <p:cNvPr name="Group 12" id="12"/>
          <p:cNvGrpSpPr/>
          <p:nvPr/>
        </p:nvGrpSpPr>
        <p:grpSpPr>
          <a:xfrm rot="0">
            <a:off x="10604440" y="3977116"/>
            <a:ext cx="5867204" cy="1106424"/>
            <a:chOff x="0" y="0"/>
            <a:chExt cx="7822939" cy="1475232"/>
          </a:xfrm>
        </p:grpSpPr>
        <p:grpSp>
          <p:nvGrpSpPr>
            <p:cNvPr name="Group 13" id="13"/>
            <p:cNvGrpSpPr/>
            <p:nvPr/>
          </p:nvGrpSpPr>
          <p:grpSpPr>
            <a:xfrm rot="0">
              <a:off x="0" y="0"/>
              <a:ext cx="903667" cy="90366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16" id="16"/>
            <p:cNvSpPr txBox="true"/>
            <p:nvPr/>
          </p:nvSpPr>
          <p:spPr>
            <a:xfrm rot="0">
              <a:off x="1326773" y="132460"/>
              <a:ext cx="6496167" cy="1342772"/>
            </a:xfrm>
            <a:prstGeom prst="rect">
              <a:avLst/>
            </a:prstGeom>
          </p:spPr>
          <p:txBody>
            <a:bodyPr anchor="t" rtlCol="false" tIns="0" lIns="0" bIns="0" rIns="0">
              <a:spAutoFit/>
            </a:bodyPr>
            <a:lstStyle/>
            <a:p>
              <a:pPr algn="l">
                <a:lnSpc>
                  <a:spcPts val="4199"/>
                </a:lnSpc>
                <a:spcBef>
                  <a:spcPct val="0"/>
                </a:spcBef>
              </a:pPr>
              <a:r>
                <a:rPr lang="en-US" sz="2999">
                  <a:solidFill>
                    <a:srgbClr val="1F2020"/>
                  </a:solidFill>
                  <a:latin typeface="Open Sans Bold"/>
                  <a:ea typeface="Open Sans Bold"/>
                  <a:cs typeface="Open Sans Bold"/>
                  <a:sym typeface="Open Sans Bold"/>
                </a:rPr>
                <a:t>Requirement Gathering Techniques</a:t>
              </a:r>
            </a:p>
          </p:txBody>
        </p:sp>
        <p:sp>
          <p:nvSpPr>
            <p:cNvPr name="TextBox 17" id="17"/>
            <p:cNvSpPr txBox="true"/>
            <p:nvPr/>
          </p:nvSpPr>
          <p:spPr>
            <a:xfrm rot="0">
              <a:off x="121094" y="244189"/>
              <a:ext cx="661480" cy="38671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ea typeface="Open Sans Bold"/>
                  <a:cs typeface="Open Sans Bold"/>
                  <a:sym typeface="Open Sans Bold"/>
                </a:rPr>
                <a:t>02</a:t>
              </a:r>
            </a:p>
          </p:txBody>
        </p:sp>
      </p:grpSp>
      <p:grpSp>
        <p:nvGrpSpPr>
          <p:cNvPr name="Group 18" id="18"/>
          <p:cNvGrpSpPr/>
          <p:nvPr/>
        </p:nvGrpSpPr>
        <p:grpSpPr>
          <a:xfrm rot="0">
            <a:off x="2140206" y="6655575"/>
            <a:ext cx="5867204" cy="677751"/>
            <a:chOff x="0" y="0"/>
            <a:chExt cx="7822939" cy="903667"/>
          </a:xfrm>
        </p:grpSpPr>
        <p:grpSp>
          <p:nvGrpSpPr>
            <p:cNvPr name="Group 19" id="19"/>
            <p:cNvGrpSpPr/>
            <p:nvPr/>
          </p:nvGrpSpPr>
          <p:grpSpPr>
            <a:xfrm rot="0">
              <a:off x="0" y="0"/>
              <a:ext cx="903667" cy="90366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1326773" y="132460"/>
              <a:ext cx="6496167" cy="644399"/>
            </a:xfrm>
            <a:prstGeom prst="rect">
              <a:avLst/>
            </a:prstGeom>
          </p:spPr>
          <p:txBody>
            <a:bodyPr anchor="t" rtlCol="false" tIns="0" lIns="0" bIns="0" rIns="0">
              <a:spAutoFit/>
            </a:bodyPr>
            <a:lstStyle/>
            <a:p>
              <a:pPr algn="l">
                <a:lnSpc>
                  <a:spcPts val="4199"/>
                </a:lnSpc>
                <a:spcBef>
                  <a:spcPct val="0"/>
                </a:spcBef>
              </a:pPr>
              <a:r>
                <a:rPr lang="en-US" sz="2999">
                  <a:solidFill>
                    <a:srgbClr val="1F2020"/>
                  </a:solidFill>
                  <a:latin typeface="Open Sans Bold"/>
                  <a:ea typeface="Open Sans Bold"/>
                  <a:cs typeface="Open Sans Bold"/>
                  <a:sym typeface="Open Sans Bold"/>
                </a:rPr>
                <a:t>Selection criteria </a:t>
              </a:r>
            </a:p>
          </p:txBody>
        </p:sp>
        <p:sp>
          <p:nvSpPr>
            <p:cNvPr name="TextBox 23" id="23"/>
            <p:cNvSpPr txBox="true"/>
            <p:nvPr/>
          </p:nvSpPr>
          <p:spPr>
            <a:xfrm rot="0">
              <a:off x="121094" y="244189"/>
              <a:ext cx="661480" cy="38671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ea typeface="Open Sans Bold"/>
                  <a:cs typeface="Open Sans Bold"/>
                  <a:sym typeface="Open Sans Bold"/>
                </a:rPr>
                <a:t>03</a:t>
              </a:r>
            </a:p>
          </p:txBody>
        </p:sp>
      </p:grpSp>
      <p:grpSp>
        <p:nvGrpSpPr>
          <p:cNvPr name="Group 24" id="24"/>
          <p:cNvGrpSpPr/>
          <p:nvPr/>
        </p:nvGrpSpPr>
        <p:grpSpPr>
          <a:xfrm rot="0">
            <a:off x="10604440" y="6655575"/>
            <a:ext cx="5867204" cy="1106424"/>
            <a:chOff x="0" y="0"/>
            <a:chExt cx="7822939" cy="1475232"/>
          </a:xfrm>
        </p:grpSpPr>
        <p:grpSp>
          <p:nvGrpSpPr>
            <p:cNvPr name="Group 25" id="25"/>
            <p:cNvGrpSpPr/>
            <p:nvPr/>
          </p:nvGrpSpPr>
          <p:grpSpPr>
            <a:xfrm rot="0">
              <a:off x="0" y="0"/>
              <a:ext cx="903667" cy="90366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27" id="27"/>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28" id="28"/>
            <p:cNvSpPr txBox="true"/>
            <p:nvPr/>
          </p:nvSpPr>
          <p:spPr>
            <a:xfrm rot="0">
              <a:off x="1326773" y="132460"/>
              <a:ext cx="6496167" cy="1342772"/>
            </a:xfrm>
            <a:prstGeom prst="rect">
              <a:avLst/>
            </a:prstGeom>
          </p:spPr>
          <p:txBody>
            <a:bodyPr anchor="t" rtlCol="false" tIns="0" lIns="0" bIns="0" rIns="0">
              <a:spAutoFit/>
            </a:bodyPr>
            <a:lstStyle/>
            <a:p>
              <a:pPr algn="l">
                <a:lnSpc>
                  <a:spcPts val="4199"/>
                </a:lnSpc>
                <a:spcBef>
                  <a:spcPct val="0"/>
                </a:spcBef>
              </a:pPr>
              <a:r>
                <a:rPr lang="en-US" sz="2999">
                  <a:solidFill>
                    <a:srgbClr val="1F2020"/>
                  </a:solidFill>
                  <a:latin typeface="Open Sans Bold"/>
                  <a:ea typeface="Open Sans Bold"/>
                  <a:cs typeface="Open Sans Bold"/>
                  <a:sym typeface="Open Sans Bold"/>
                </a:rPr>
                <a:t>Software Requirements Specifications</a:t>
              </a:r>
            </a:p>
          </p:txBody>
        </p:sp>
        <p:sp>
          <p:nvSpPr>
            <p:cNvPr name="TextBox 29" id="29"/>
            <p:cNvSpPr txBox="true"/>
            <p:nvPr/>
          </p:nvSpPr>
          <p:spPr>
            <a:xfrm rot="0">
              <a:off x="121094" y="244189"/>
              <a:ext cx="661480" cy="38671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Open Sans Bold"/>
                  <a:ea typeface="Open Sans Bold"/>
                  <a:cs typeface="Open Sans Bold"/>
                  <a:sym typeface="Open Sans Bold"/>
                </a:rPr>
                <a:t>04</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DAGKVgBeRDQ</dc:identifier>
  <dcterms:modified xsi:type="dcterms:W3CDTF">2011-08-01T06:04:30Z</dcterms:modified>
  <cp:revision>1</cp:revision>
  <dc:title>Blue Modern Mobile Application Presentation</dc:title>
</cp:coreProperties>
</file>