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694EE-66BA-49AB-A015-ABE8CB4C8A02}" type="datetimeFigureOut">
              <a:rPr lang="ro-RO" smtClean="0"/>
              <a:t>09.02.2020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01CE6-2BD5-41BC-B11E-ABF97A8472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285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01CE6-2BD5-41BC-B11E-ABF97A8472A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56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8616-8BFF-49E9-9B94-F27A86376AC5}" type="datetime1">
              <a:rPr lang="ro-RO" smtClean="0"/>
              <a:t>09.02.2020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748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08F5-1689-4DD4-BEC7-225BEC9EFBD2}" type="datetime1">
              <a:rPr lang="ro-RO" smtClean="0"/>
              <a:t>09.02.2020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999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26AD-65D0-499A-98BE-4836306D8782}" type="datetime1">
              <a:rPr lang="ro-RO" smtClean="0"/>
              <a:t>09.02.2020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682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31D3-A24B-4CB6-9640-EA5CB6D25E8B}" type="datetime1">
              <a:rPr lang="ro-RO" smtClean="0"/>
              <a:t>09.02.2020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435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3965-A0DA-4572-9F1F-994F745073B4}" type="datetime1">
              <a:rPr lang="ro-RO" smtClean="0"/>
              <a:t>09.02.2020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38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1E5-82F9-4524-960C-D84E141BC708}" type="datetime1">
              <a:rPr lang="ro-RO" smtClean="0"/>
              <a:t>09.02.2020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1727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BF8-CF63-46AE-97F8-F93EB883BC94}" type="datetime1">
              <a:rPr lang="ro-RO" smtClean="0"/>
              <a:t>09.02.2020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664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B72-3FD3-4212-8711-FA670A1A670F}" type="datetime1">
              <a:rPr lang="ro-RO" smtClean="0"/>
              <a:t>09.02.2020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31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1D4A-8E66-4810-8D84-C293544C04B4}" type="datetime1">
              <a:rPr lang="ro-RO" smtClean="0"/>
              <a:t>09.02.2020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91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A9B9-7D1F-4B1E-BE94-63114D35C034}" type="datetime1">
              <a:rPr lang="ro-RO" smtClean="0"/>
              <a:t>09.02.2020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359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78FA-B825-476A-8C14-85DDDB80AF98}" type="datetime1">
              <a:rPr lang="ro-RO" smtClean="0"/>
              <a:t>09.02.2020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152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825-7AA3-4FDA-879D-74A29CDE1138}" type="datetime1">
              <a:rPr lang="ro-RO" smtClean="0"/>
              <a:t>09.02.2020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794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38B-1C3C-4589-B2CA-ED59E1D0708E}" type="datetime1">
              <a:rPr lang="ro-RO" smtClean="0"/>
              <a:t>09.02.2020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874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592-D35A-4880-8E46-F32D04B1F9E3}" type="datetime1">
              <a:rPr lang="ro-RO" smtClean="0"/>
              <a:t>09.02.2020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718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5DC7-073B-4E2F-A463-3AD374F8C762}" type="datetime1">
              <a:rPr lang="ro-RO" smtClean="0"/>
              <a:t>09.02.2020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805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AEBB-970A-4110-84E4-66E0EEDBB763}" type="datetime1">
              <a:rPr lang="ro-RO" smtClean="0"/>
              <a:t>09.02.2020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815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6CEA-2B9D-4CDC-B237-2302249C81A5}" type="datetime1">
              <a:rPr lang="ro-RO" smtClean="0"/>
              <a:t>09.02.2020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624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886200"/>
            <a:ext cx="8915399" cy="89118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+mn-lt"/>
              </a:rPr>
              <a:t>IMP Parser</a:t>
            </a:r>
            <a:endParaRPr lang="ro-RO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Realizat de: Andrei Agafiței</a:t>
            </a:r>
          </a:p>
          <a:p>
            <a:r>
              <a:rPr lang="ro-RO" dirty="0" smtClean="0"/>
              <a:t>Coordonat de: Prof. Dr. Dorel Lucanu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91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>
                <a:hlinkClick r:id="rId2" action="ppaction://hlinksldjump"/>
              </a:rPr>
              <a:t>Ce semnifică limbajul IMP</a:t>
            </a:r>
            <a:r>
              <a:rPr lang="ro-RO" dirty="0" smtClean="0">
                <a:hlinkClick r:id="rId2" action="ppaction://hlinksldjump"/>
              </a:rPr>
              <a:t>? </a:t>
            </a:r>
            <a:r>
              <a:rPr lang="ro-RO" dirty="0" smtClean="0"/>
              <a:t>.....................................................................................3</a:t>
            </a:r>
          </a:p>
          <a:p>
            <a:pPr marL="0" indent="0">
              <a:buNone/>
            </a:pPr>
            <a:r>
              <a:rPr lang="ro-RO" dirty="0">
                <a:hlinkClick r:id="rId3" action="ppaction://hlinksldjump"/>
              </a:rPr>
              <a:t>Regulă de </a:t>
            </a:r>
            <a:r>
              <a:rPr lang="ro-RO" dirty="0" smtClean="0">
                <a:hlinkClick r:id="rId3" action="ppaction://hlinksldjump"/>
              </a:rPr>
              <a:t>parsare</a:t>
            </a:r>
            <a:r>
              <a:rPr lang="ro-RO" dirty="0" smtClean="0"/>
              <a:t> ...................................................................................................5</a:t>
            </a:r>
          </a:p>
          <a:p>
            <a:pPr marL="0" indent="0">
              <a:buNone/>
            </a:pPr>
            <a:r>
              <a:rPr lang="ro-RO" dirty="0" smtClean="0">
                <a:hlinkClick r:id="rId4" action="ppaction://hlinksldjump"/>
              </a:rPr>
              <a:t>Fluxul de lucru </a:t>
            </a:r>
            <a:r>
              <a:rPr lang="ro-RO" dirty="0" smtClean="0"/>
              <a:t>...........................................................................................................7</a:t>
            </a:r>
          </a:p>
          <a:p>
            <a:pPr marL="0" indent="0">
              <a:buNone/>
            </a:pPr>
            <a:r>
              <a:rPr lang="ro-RO" dirty="0" smtClean="0">
                <a:hlinkClick r:id="rId5" action="ppaction://hlinksldjump"/>
              </a:rPr>
              <a:t>Demo</a:t>
            </a:r>
            <a:r>
              <a:rPr lang="ro-RO" dirty="0" smtClean="0"/>
              <a:t> .........................................................................................................................8</a:t>
            </a:r>
            <a:endParaRPr lang="ro-R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>
            <a:normAutofit/>
          </a:bodyPr>
          <a:lstStyle/>
          <a:p>
            <a:r>
              <a:rPr lang="ro-RO" sz="4000" dirty="0" smtClean="0"/>
              <a:t>Cuprins</a:t>
            </a:r>
            <a:endParaRPr lang="ro-RO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2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Ce semnifică limbajul IMP?</a:t>
            </a:r>
            <a:endParaRPr lang="ro-RO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737360"/>
            <a:ext cx="3520440" cy="2468880"/>
          </a:xfrm>
        </p:spPr>
        <p:txBody>
          <a:bodyPr>
            <a:normAutofit fontScale="77500" lnSpcReduction="20000"/>
          </a:bodyPr>
          <a:lstStyle/>
          <a:p>
            <a:r>
              <a:rPr lang="ro-RO" dirty="0" smtClean="0"/>
              <a:t>Conține: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smtClean="0"/>
              <a:t>- expresii aritmetice;</a:t>
            </a:r>
          </a:p>
          <a:p>
            <a:pPr marL="0" indent="0">
              <a:buNone/>
            </a:pPr>
            <a:r>
              <a:rPr lang="ro-RO" dirty="0" smtClean="0"/>
              <a:t>	- expresii boolene;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smtClean="0"/>
              <a:t>- instrucțiuni de atribuire;</a:t>
            </a:r>
          </a:p>
          <a:p>
            <a:pPr marL="0" indent="0">
              <a:buNone/>
            </a:pPr>
            <a:r>
              <a:rPr lang="ro-RO" dirty="0" smtClean="0"/>
              <a:t>	- </a:t>
            </a:r>
            <a:r>
              <a:rPr lang="ro-RO" dirty="0"/>
              <a:t>instrucțiuni </a:t>
            </a:r>
            <a:r>
              <a:rPr lang="ro-RO" dirty="0" smtClean="0"/>
              <a:t>condiționale;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smtClean="0"/>
              <a:t>- </a:t>
            </a:r>
            <a:r>
              <a:rPr lang="ro-RO" dirty="0"/>
              <a:t>instrucțiuni </a:t>
            </a:r>
            <a:r>
              <a:rPr lang="ro-RO" dirty="0" smtClean="0"/>
              <a:t>repetitive;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93792" y="1737360"/>
            <a:ext cx="5497003" cy="4267802"/>
          </a:xfrm>
        </p:spPr>
        <p:txBody>
          <a:bodyPr>
            <a:normAutofit fontScale="77500" lnSpcReduction="20000"/>
          </a:bodyPr>
          <a:lstStyle/>
          <a:p>
            <a:r>
              <a:rPr lang="ro-RO" sz="1700" dirty="0"/>
              <a:t>Int ∶∶= the domain of (unbounded) integer numbers</a:t>
            </a:r>
          </a:p>
          <a:p>
            <a:r>
              <a:rPr lang="ro-RO" sz="1700" dirty="0"/>
              <a:t>Bool ∶∶= the domain of booleans </a:t>
            </a:r>
          </a:p>
          <a:p>
            <a:r>
              <a:rPr lang="ro-RO" sz="1700" dirty="0"/>
              <a:t>VarId ∶∶= standard identifiers </a:t>
            </a:r>
          </a:p>
          <a:p>
            <a:r>
              <a:rPr lang="ro-RO" sz="1700" dirty="0"/>
              <a:t>AExp ∶∶= Int </a:t>
            </a:r>
          </a:p>
          <a:p>
            <a:r>
              <a:rPr lang="ro-RO" sz="1700" dirty="0"/>
              <a:t>                  ∣ VarId </a:t>
            </a:r>
          </a:p>
          <a:p>
            <a:r>
              <a:rPr lang="ro-RO" sz="1700" dirty="0"/>
              <a:t>               </a:t>
            </a:r>
            <a:r>
              <a:rPr lang="ro-RO" sz="1700" dirty="0" smtClean="0"/>
              <a:t>   </a:t>
            </a:r>
            <a:r>
              <a:rPr lang="ro-RO" sz="1700" dirty="0"/>
              <a:t>∣ AExp (arithmetic_operator) AExp </a:t>
            </a:r>
          </a:p>
          <a:p>
            <a:r>
              <a:rPr lang="ro-RO" sz="1700" dirty="0"/>
              <a:t>BExp ∶∶= Bool </a:t>
            </a:r>
          </a:p>
          <a:p>
            <a:r>
              <a:rPr lang="ro-RO" sz="1700" dirty="0"/>
              <a:t>                ∣ AExp (comparison_operator) AExp </a:t>
            </a:r>
          </a:p>
          <a:p>
            <a:r>
              <a:rPr lang="ro-RO" sz="1700" dirty="0"/>
              <a:t>                ∣ not BExp </a:t>
            </a:r>
          </a:p>
          <a:p>
            <a:r>
              <a:rPr lang="ro-RO" sz="1700" dirty="0"/>
              <a:t>                ∣ BExp (binary_operator) BExp </a:t>
            </a:r>
          </a:p>
          <a:p>
            <a:r>
              <a:rPr lang="ro-RO" sz="1700" dirty="0"/>
              <a:t>Stmt ∶∶= VarId := AExp </a:t>
            </a:r>
          </a:p>
          <a:p>
            <a:r>
              <a:rPr lang="ro-RO" sz="1700" dirty="0"/>
              <a:t>               ∣ if BExp then Stmt else Stmt </a:t>
            </a:r>
          </a:p>
          <a:p>
            <a:r>
              <a:rPr lang="ro-RO" sz="1700" dirty="0"/>
              <a:t>               </a:t>
            </a:r>
            <a:r>
              <a:rPr lang="ro-RO" sz="1700" dirty="0" smtClean="0"/>
              <a:t>∣ </a:t>
            </a:r>
            <a:r>
              <a:rPr lang="ro-RO" sz="1700" dirty="0"/>
              <a:t>while BExp do Stmt </a:t>
            </a:r>
            <a:endParaRPr lang="ro-RO" sz="1700" dirty="0"/>
          </a:p>
          <a:p>
            <a:r>
              <a:rPr lang="ro-RO" sz="1700" dirty="0" smtClean="0"/>
              <a:t>              </a:t>
            </a:r>
            <a:r>
              <a:rPr lang="en-US" sz="1700" dirty="0" smtClean="0"/>
              <a:t>|</a:t>
            </a:r>
            <a:r>
              <a:rPr lang="ro-RO" sz="1700" dirty="0" smtClean="0"/>
              <a:t>Print</a:t>
            </a:r>
            <a:endParaRPr lang="ro-RO" sz="1500" dirty="0"/>
          </a:p>
          <a:p>
            <a:r>
              <a:rPr lang="ro-RO" sz="1700" dirty="0"/>
              <a:t>Pgm ∶∶= vars List{VarId } ; Stmt</a:t>
            </a:r>
          </a:p>
          <a:p>
            <a:endParaRPr lang="ro-RO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498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5024" y="1905000"/>
            <a:ext cx="9418320" cy="4550664"/>
          </a:xfrm>
        </p:spPr>
        <p:txBody>
          <a:bodyPr>
            <a:normAutofit/>
          </a:bodyPr>
          <a:lstStyle/>
          <a:p>
            <a:r>
              <a:rPr lang="ro-RO" dirty="0" smtClean="0"/>
              <a:t>Instrucțiunea de asignare: </a:t>
            </a:r>
            <a:r>
              <a:rPr lang="ro-RO" sz="1600" b="1" i="1" dirty="0" smtClean="0"/>
              <a:t>nume_variabilă := valoare;</a:t>
            </a:r>
            <a:endParaRPr lang="ro-RO" b="1" i="1" dirty="0" smtClean="0"/>
          </a:p>
          <a:p>
            <a:r>
              <a:rPr lang="ro-RO" dirty="0" smtClean="0"/>
              <a:t>Instrucțiunea condițională: </a:t>
            </a:r>
            <a:endParaRPr lang="ro-RO" b="1" i="1" dirty="0" smtClean="0"/>
          </a:p>
          <a:p>
            <a:pPr marL="914400" lvl="2" indent="0">
              <a:buNone/>
            </a:pPr>
            <a:r>
              <a:rPr lang="ro-RO" b="1" i="1" dirty="0"/>
              <a:t>if( condiție ) then                                      </a:t>
            </a:r>
          </a:p>
          <a:p>
            <a:pPr marL="914400" lvl="2" indent="0">
              <a:buNone/>
            </a:pPr>
            <a:r>
              <a:rPr lang="ro-RO" b="1" i="1" dirty="0"/>
              <a:t>	bloc_instrucțiuni_1 </a:t>
            </a:r>
          </a:p>
          <a:p>
            <a:pPr marL="914400" lvl="2" indent="0">
              <a:buNone/>
            </a:pPr>
            <a:r>
              <a:rPr lang="ro-RO" b="1" i="1" dirty="0"/>
              <a:t>else </a:t>
            </a:r>
          </a:p>
          <a:p>
            <a:pPr marL="914400" lvl="2" indent="0">
              <a:buNone/>
            </a:pPr>
            <a:r>
              <a:rPr lang="ro-RO" b="1" i="1" dirty="0"/>
              <a:t>	bloc_instrucțiuni_2 </a:t>
            </a:r>
          </a:p>
          <a:p>
            <a:pPr marL="914400" lvl="2" indent="0">
              <a:buNone/>
            </a:pPr>
            <a:r>
              <a:rPr lang="ro-RO" b="1" i="1" dirty="0"/>
              <a:t>endif</a:t>
            </a:r>
            <a:r>
              <a:rPr lang="ro-RO" b="1" i="1" dirty="0" smtClean="0"/>
              <a:t>;</a:t>
            </a:r>
          </a:p>
          <a:p>
            <a:pPr marL="914400" lvl="2" indent="0">
              <a:buNone/>
            </a:pPr>
            <a:endParaRPr lang="ro-RO" b="1" i="1" dirty="0" smtClean="0"/>
          </a:p>
          <a:p>
            <a:r>
              <a:rPr lang="ro-RO" dirty="0"/>
              <a:t>Instrucțiunea </a:t>
            </a:r>
            <a:r>
              <a:rPr lang="ro-RO" dirty="0" smtClean="0"/>
              <a:t>repetitivă: </a:t>
            </a:r>
            <a:endParaRPr lang="ro-RO" dirty="0"/>
          </a:p>
          <a:p>
            <a:pPr marL="914400" lvl="2" indent="0">
              <a:buNone/>
            </a:pPr>
            <a:r>
              <a:rPr lang="ro-RO" b="1" i="1" dirty="0" smtClean="0"/>
              <a:t>while( </a:t>
            </a:r>
            <a:r>
              <a:rPr lang="ro-RO" b="1" i="1" dirty="0"/>
              <a:t>condiție ) </a:t>
            </a:r>
            <a:r>
              <a:rPr lang="ro-RO" b="1" i="1" dirty="0" smtClean="0"/>
              <a:t>do </a:t>
            </a:r>
            <a:endParaRPr lang="ro-RO" b="1" i="1" dirty="0"/>
          </a:p>
          <a:p>
            <a:pPr marL="914400" lvl="2" indent="0">
              <a:buNone/>
            </a:pPr>
            <a:r>
              <a:rPr lang="ro-RO" b="1" i="1" dirty="0"/>
              <a:t>	</a:t>
            </a:r>
            <a:r>
              <a:rPr lang="ro-RO" b="1" i="1" dirty="0" smtClean="0"/>
              <a:t>bloc_instrucțiuni</a:t>
            </a:r>
            <a:endParaRPr lang="ro-RO" b="1" i="1" dirty="0"/>
          </a:p>
          <a:p>
            <a:pPr marL="914400" lvl="2" indent="0">
              <a:buNone/>
            </a:pPr>
            <a:r>
              <a:rPr lang="ro-RO" b="1" i="1" dirty="0"/>
              <a:t>e</a:t>
            </a:r>
            <a:r>
              <a:rPr lang="ro-RO" b="1" i="1" dirty="0" smtClean="0"/>
              <a:t>ndwhile;</a:t>
            </a:r>
            <a:endParaRPr lang="ro-RO" b="1" i="1" dirty="0"/>
          </a:p>
          <a:p>
            <a:pPr marL="914400" lvl="2" indent="0">
              <a:buNone/>
            </a:pPr>
            <a:endParaRPr lang="ro-RO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>
            <a:normAutofit/>
          </a:bodyPr>
          <a:lstStyle/>
          <a:p>
            <a:r>
              <a:rPr lang="ro-RO" sz="4000" dirty="0" smtClean="0"/>
              <a:t>Ce semnifică limbajul IMP?</a:t>
            </a:r>
            <a:endParaRPr lang="ro-RO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91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>
            <a:normAutofit/>
          </a:bodyPr>
          <a:lstStyle/>
          <a:p>
            <a:r>
              <a:rPr lang="ro-RO" sz="4000" dirty="0" smtClean="0"/>
              <a:t>Regulă de parsare</a:t>
            </a:r>
            <a:endParaRPr lang="ro-RO" sz="4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7" y="2383524"/>
            <a:ext cx="8385243" cy="20038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84898" y="2383524"/>
            <a:ext cx="5998796" cy="9180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199842" y="3293827"/>
            <a:ext cx="246272" cy="21871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708155" y="5481012"/>
            <a:ext cx="1548679" cy="3361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o-RO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Corpul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regulii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36328" y="2053590"/>
            <a:ext cx="396166" cy="3735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15896" y="1780042"/>
            <a:ext cx="2299296" cy="364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Tipul de return al regulii.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6272" y="3293827"/>
            <a:ext cx="2253430" cy="9279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05798" y="4246163"/>
            <a:ext cx="45085" cy="4419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381898" y="4695743"/>
            <a:ext cx="2320984" cy="12089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Modul în care se realizează conversia rezultatului întors de regulă în obiectul necesar creării AST-ului.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398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>
            <a:normAutofit/>
          </a:bodyPr>
          <a:lstStyle/>
          <a:p>
            <a:r>
              <a:rPr lang="ro-RO" sz="4000" dirty="0" smtClean="0"/>
              <a:t>Regulă de parsare</a:t>
            </a:r>
            <a:endParaRPr lang="ro-RO" sz="4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16" y="3103123"/>
            <a:ext cx="5824841" cy="1030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4873558" y="2490282"/>
            <a:ext cx="251137" cy="61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385226" y="2175754"/>
            <a:ext cx="2976663" cy="314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Tipul rezultatului întors de regulă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235434" y="4083832"/>
            <a:ext cx="762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71559" y="4150060"/>
            <a:ext cx="8382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976353" y="4754392"/>
            <a:ext cx="640403" cy="3602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7942958" y="4501469"/>
            <a:ext cx="850845" cy="3331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Regulă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176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67" y="1692612"/>
            <a:ext cx="7241277" cy="50649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>
            <a:normAutofit/>
          </a:bodyPr>
          <a:lstStyle/>
          <a:p>
            <a:r>
              <a:rPr lang="ro-RO" sz="4000" dirty="0" smtClean="0"/>
              <a:t>Fluxul de lucru</a:t>
            </a:r>
            <a:endParaRPr lang="ro-RO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40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36979" y="2509736"/>
            <a:ext cx="3929974" cy="1750979"/>
          </a:xfrm>
        </p:spPr>
        <p:txBody>
          <a:bodyPr>
            <a:noAutofit/>
          </a:bodyPr>
          <a:lstStyle/>
          <a:p>
            <a:r>
              <a:rPr lang="ro-RO" sz="9600" dirty="0" smtClean="0"/>
              <a:t>Demo</a:t>
            </a:r>
            <a:endParaRPr lang="ro-RO" sz="9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02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</TotalTime>
  <Words>208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Wisp</vt:lpstr>
      <vt:lpstr>IMP Parser</vt:lpstr>
      <vt:lpstr>Cuprins</vt:lpstr>
      <vt:lpstr>Ce semnifică limbajul IMP?</vt:lpstr>
      <vt:lpstr>Ce semnifică limbajul IMP?</vt:lpstr>
      <vt:lpstr>Regulă de parsare</vt:lpstr>
      <vt:lpstr>Regulă de parsare</vt:lpstr>
      <vt:lpstr>Fluxul de lucru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 Parser</dc:title>
  <dc:creator>Andrei</dc:creator>
  <cp:lastModifiedBy>Andrei</cp:lastModifiedBy>
  <cp:revision>19</cp:revision>
  <dcterms:created xsi:type="dcterms:W3CDTF">2020-02-06T09:07:25Z</dcterms:created>
  <dcterms:modified xsi:type="dcterms:W3CDTF">2020-02-09T15:07:31Z</dcterms:modified>
</cp:coreProperties>
</file>