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140341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317405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952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302702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4902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3473262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3144128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47353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94905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A0807-513D-423B-BAEE-D7779025CF9F}" type="datetimeFigureOut">
              <a:rPr lang="en-KE" smtClean="0"/>
              <a:t>29/07/2024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407121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9A0807-513D-423B-BAEE-D7779025CF9F}" type="datetimeFigureOut">
              <a:rPr lang="en-KE" smtClean="0"/>
              <a:t>29/07/2024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119843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9A0807-513D-423B-BAEE-D7779025CF9F}" type="datetimeFigureOut">
              <a:rPr lang="en-KE" smtClean="0"/>
              <a:t>29/07/2024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147222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9A0807-513D-423B-BAEE-D7779025CF9F}" type="datetimeFigureOut">
              <a:rPr lang="en-KE" smtClean="0"/>
              <a:t>29/07/2024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371138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A0807-513D-423B-BAEE-D7779025CF9F}" type="datetimeFigureOut">
              <a:rPr lang="en-KE" smtClean="0"/>
              <a:t>29/07/2024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4319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A0807-513D-423B-BAEE-D7779025CF9F}" type="datetimeFigureOut">
              <a:rPr lang="en-KE" smtClean="0"/>
              <a:t>29/07/2024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183544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A0807-513D-423B-BAEE-D7779025CF9F}" type="datetimeFigureOut">
              <a:rPr lang="en-KE" smtClean="0"/>
              <a:t>29/07/2024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DC3C289-F503-4DE7-B295-22391D3EB645}" type="slidenum">
              <a:rPr lang="en-KE" smtClean="0"/>
              <a:t>‹#›</a:t>
            </a:fld>
            <a:endParaRPr lang="en-KE"/>
          </a:p>
        </p:txBody>
      </p:sp>
    </p:spTree>
    <p:extLst>
      <p:ext uri="{BB962C8B-B14F-4D97-AF65-F5344CB8AC3E}">
        <p14:creationId xmlns:p14="http://schemas.microsoft.com/office/powerpoint/2010/main" val="53512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9A0807-513D-423B-BAEE-D7779025CF9F}" type="datetimeFigureOut">
              <a:rPr lang="en-KE" smtClean="0"/>
              <a:t>29/07/2024</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C3C289-F503-4DE7-B295-22391D3EB645}" type="slidenum">
              <a:rPr lang="en-KE" smtClean="0"/>
              <a:t>‹#›</a:t>
            </a:fld>
            <a:endParaRPr lang="en-KE"/>
          </a:p>
        </p:txBody>
      </p:sp>
      <p:sp>
        <p:nvSpPr>
          <p:cNvPr id="9" name="TextBox 8">
            <a:extLst>
              <a:ext uri="{FF2B5EF4-FFF2-40B4-BE49-F238E27FC236}">
                <a16:creationId xmlns:a16="http://schemas.microsoft.com/office/drawing/2014/main" id="{4E273D03-B957-0471-F1DB-FEED0D5FFBA3}"/>
              </a:ext>
            </a:extLst>
          </p:cNvPr>
          <p:cNvSpPr txBox="1"/>
          <p:nvPr userDrawn="1">
            <p:extLst>
              <p:ext uri="{1162E1C5-73C7-4A58-AE30-91384D911F3F}">
                <p184:classification xmlns:p184="http://schemas.microsoft.com/office/powerpoint/2018/4/main" val="ftr"/>
              </p:ext>
            </p:extLst>
          </p:nvPr>
        </p:nvSpPr>
        <p:spPr>
          <a:xfrm>
            <a:off x="10826750" y="6515100"/>
            <a:ext cx="1203325" cy="152400"/>
          </a:xfrm>
          <a:prstGeom prst="rect">
            <a:avLst/>
          </a:prstGeom>
        </p:spPr>
        <p:txBody>
          <a:bodyPr horzOverflow="overflow" lIns="0" tIns="0" rIns="0" bIns="0">
            <a:spAutoFit/>
          </a:bodyPr>
          <a:lstStyle/>
          <a:p>
            <a:pPr algn="l"/>
            <a:r>
              <a:rPr lang="en-KE" sz="1000">
                <a:solidFill>
                  <a:srgbClr val="000000"/>
                </a:solidFill>
                <a:latin typeface="Calibri" panose="020F0502020204030204" pitchFamily="34" charset="0"/>
                <a:cs typeface="Calibri" panose="020F0502020204030204" pitchFamily="34" charset="0"/>
              </a:rPr>
              <a:t>C2 - Safaricom Internal</a:t>
            </a:r>
          </a:p>
        </p:txBody>
      </p:sp>
    </p:spTree>
    <p:extLst>
      <p:ext uri="{BB962C8B-B14F-4D97-AF65-F5344CB8AC3E}">
        <p14:creationId xmlns:p14="http://schemas.microsoft.com/office/powerpoint/2010/main" val="386481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paultimothymooney/chest-xray-pneumonia?resource=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KE"/>
          </a:p>
        </p:txBody>
      </p:sp>
      <p:sp>
        <p:nvSpPr>
          <p:cNvPr id="20" name="Isosceles Triangle 19">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KE"/>
          </a:p>
        </p:txBody>
      </p:sp>
      <p:sp>
        <p:nvSpPr>
          <p:cNvPr id="21"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KE"/>
          </a:p>
        </p:txBody>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90554F1F-7B6A-127B-24DA-3013AFEEEB1F}"/>
              </a:ext>
            </a:extLst>
          </p:cNvPr>
          <p:cNvSpPr>
            <a:spLocks noGrp="1"/>
          </p:cNvSpPr>
          <p:nvPr>
            <p:ph type="subTitle" idx="1"/>
          </p:nvPr>
        </p:nvSpPr>
        <p:spPr>
          <a:xfrm>
            <a:off x="1507067" y="4050833"/>
            <a:ext cx="7766936" cy="1096899"/>
          </a:xfrm>
        </p:spPr>
        <p:txBody>
          <a:bodyPr>
            <a:normAutofit lnSpcReduction="10000"/>
          </a:bodyPr>
          <a:lstStyle/>
          <a:p>
            <a:r>
              <a:rPr lang="en-US" dirty="0" err="1"/>
              <a:t>Laaria</a:t>
            </a:r>
            <a:r>
              <a:rPr lang="en-US" dirty="0"/>
              <a:t> Chris</a:t>
            </a:r>
          </a:p>
          <a:p>
            <a:r>
              <a:rPr lang="en-US" dirty="0"/>
              <a:t>Henry Rono</a:t>
            </a:r>
          </a:p>
          <a:p>
            <a:r>
              <a:rPr lang="en-US" dirty="0"/>
              <a:t>Beryl Agai</a:t>
            </a:r>
          </a:p>
          <a:p>
            <a:endParaRPr lang="en-KE" dirty="0"/>
          </a:p>
        </p:txBody>
      </p:sp>
      <p:sp>
        <p:nvSpPr>
          <p:cNvPr id="2" name="Title 1">
            <a:extLst>
              <a:ext uri="{FF2B5EF4-FFF2-40B4-BE49-F238E27FC236}">
                <a16:creationId xmlns:a16="http://schemas.microsoft.com/office/drawing/2014/main" id="{3448C80E-24BE-97A9-8E46-499AD2827BEA}"/>
              </a:ext>
            </a:extLst>
          </p:cNvPr>
          <p:cNvSpPr>
            <a:spLocks noGrp="1"/>
          </p:cNvSpPr>
          <p:nvPr>
            <p:ph type="ctrTitle"/>
          </p:nvPr>
        </p:nvSpPr>
        <p:spPr>
          <a:xfrm>
            <a:off x="1507067" y="1397000"/>
            <a:ext cx="7766936" cy="2653836"/>
          </a:xfrm>
        </p:spPr>
        <p:txBody>
          <a:bodyPr>
            <a:normAutofit fontScale="90000"/>
          </a:bodyPr>
          <a:lstStyle/>
          <a:p>
            <a:r>
              <a:rPr lang="en-US" b="1" i="0" dirty="0">
                <a:solidFill>
                  <a:srgbClr val="1F2328"/>
                </a:solidFill>
                <a:effectLst/>
                <a:latin typeface="-apple-system"/>
              </a:rPr>
              <a:t>PAEDIATRIC PNEUMONIA DETECTION THROUGH XRAY IMAGE CLASSIFICATION :A DEEP LEARNING APPROACH</a:t>
            </a:r>
            <a:br>
              <a:rPr lang="en-US" b="1" i="0" dirty="0">
                <a:solidFill>
                  <a:srgbClr val="1F2328"/>
                </a:solidFill>
                <a:effectLst/>
                <a:latin typeface="-apple-system"/>
              </a:rPr>
            </a:br>
            <a:endParaRPr lang="en-KE" dirty="0"/>
          </a:p>
        </p:txBody>
      </p:sp>
    </p:spTree>
    <p:extLst>
      <p:ext uri="{BB962C8B-B14F-4D97-AF65-F5344CB8AC3E}">
        <p14:creationId xmlns:p14="http://schemas.microsoft.com/office/powerpoint/2010/main" val="69209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4518-5ACB-DA20-573A-79DB38B1582C}"/>
              </a:ext>
            </a:extLst>
          </p:cNvPr>
          <p:cNvSpPr>
            <a:spLocks noGrp="1"/>
          </p:cNvSpPr>
          <p:nvPr>
            <p:ph type="title"/>
          </p:nvPr>
        </p:nvSpPr>
        <p:spPr>
          <a:xfrm>
            <a:off x="677334" y="2905760"/>
            <a:ext cx="8596667" cy="523240"/>
          </a:xfrm>
        </p:spPr>
        <p:txBody>
          <a:bodyPr/>
          <a:lstStyle/>
          <a:p>
            <a:r>
              <a:rPr lang="en-US" dirty="0"/>
              <a:t>5) </a:t>
            </a:r>
            <a:r>
              <a:rPr lang="en-US" dirty="0" err="1"/>
              <a:t>InceptionNet</a:t>
            </a:r>
            <a:endParaRPr lang="en-KE" dirty="0"/>
          </a:p>
        </p:txBody>
      </p:sp>
      <p:pic>
        <p:nvPicPr>
          <p:cNvPr id="6" name="Picture Placeholder 5" descr="A graph of loss and loss&#10;&#10;Description automatically generated">
            <a:extLst>
              <a:ext uri="{FF2B5EF4-FFF2-40B4-BE49-F238E27FC236}">
                <a16:creationId xmlns:a16="http://schemas.microsoft.com/office/drawing/2014/main" id="{F7DF5914-BD21-758C-2711-290383458A5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345" b="14345"/>
          <a:stretch>
            <a:fillRect/>
          </a:stretch>
        </p:blipFill>
        <p:spPr>
          <a:xfrm>
            <a:off x="677863" y="609600"/>
            <a:ext cx="8596312" cy="2143125"/>
          </a:xfrm>
        </p:spPr>
      </p:pic>
      <p:sp>
        <p:nvSpPr>
          <p:cNvPr id="4" name="Text Placeholder 3">
            <a:extLst>
              <a:ext uri="{FF2B5EF4-FFF2-40B4-BE49-F238E27FC236}">
                <a16:creationId xmlns:a16="http://schemas.microsoft.com/office/drawing/2014/main" id="{53B615B0-CC4B-EDB7-00D4-0645DA46D747}"/>
              </a:ext>
            </a:extLst>
          </p:cNvPr>
          <p:cNvSpPr>
            <a:spLocks noGrp="1"/>
          </p:cNvSpPr>
          <p:nvPr>
            <p:ph type="body" sz="half" idx="2"/>
          </p:nvPr>
        </p:nvSpPr>
        <p:spPr>
          <a:xfrm>
            <a:off x="677334" y="3581400"/>
            <a:ext cx="8596667" cy="3164840"/>
          </a:xfrm>
        </p:spPr>
        <p:txBody>
          <a:bodyPr/>
          <a:lstStyle/>
          <a:p>
            <a:pPr algn="l"/>
            <a:r>
              <a:rPr lang="en-US" sz="1600" b="0" i="0" dirty="0">
                <a:solidFill>
                  <a:srgbClr val="1F2328"/>
                </a:solidFill>
                <a:effectLst/>
                <a:latin typeface="-apple-system"/>
              </a:rPr>
              <a:t>Also known as </a:t>
            </a:r>
            <a:r>
              <a:rPr lang="en-US" sz="1600" b="0" i="0" dirty="0" err="1">
                <a:solidFill>
                  <a:srgbClr val="1F2328"/>
                </a:solidFill>
                <a:effectLst/>
                <a:latin typeface="-apple-system"/>
              </a:rPr>
              <a:t>GoogleNet</a:t>
            </a:r>
            <a:r>
              <a:rPr lang="en-US" sz="1600" b="0" i="0" dirty="0">
                <a:solidFill>
                  <a:srgbClr val="1F2328"/>
                </a:solidFill>
                <a:effectLst/>
                <a:latin typeface="-apple-system"/>
              </a:rPr>
              <a:t>, this architecture presents sub-networks called inception modules, which allows fast training computing, complex patterns detection, and optimal use of parameters</a:t>
            </a:r>
          </a:p>
          <a:p>
            <a:pPr algn="l"/>
            <a:endParaRPr lang="en-US" sz="1600" b="0" i="0" dirty="0">
              <a:solidFill>
                <a:srgbClr val="1F2328"/>
              </a:solidFill>
              <a:effectLst/>
              <a:latin typeface="-apple-system"/>
            </a:endParaRPr>
          </a:p>
          <a:p>
            <a:pPr algn="l"/>
            <a:r>
              <a:rPr lang="en-US" sz="1600" b="0" i="0" dirty="0">
                <a:solidFill>
                  <a:srgbClr val="1F2328"/>
                </a:solidFill>
                <a:effectLst/>
                <a:latin typeface="-apple-system"/>
              </a:rPr>
              <a:t>We trained the model using 10 epochs ,each epoch having 100 steps and 25 validation steps.</a:t>
            </a:r>
          </a:p>
          <a:p>
            <a:pPr algn="l"/>
            <a:endParaRPr lang="en-US" sz="1600" b="0" i="0" dirty="0">
              <a:solidFill>
                <a:srgbClr val="1F2328"/>
              </a:solidFill>
              <a:effectLst/>
              <a:latin typeface="-apple-system"/>
            </a:endParaRPr>
          </a:p>
          <a:p>
            <a:pPr algn="l"/>
            <a:r>
              <a:rPr lang="en-US" sz="1600" b="0" i="0" dirty="0">
                <a:solidFill>
                  <a:srgbClr val="1F2328"/>
                </a:solidFill>
                <a:effectLst/>
                <a:latin typeface="-apple-system"/>
              </a:rPr>
              <a:t>The model gave an accuracy level of 79.17% on the test set and 89.57% on the train set</a:t>
            </a:r>
          </a:p>
          <a:p>
            <a:endParaRPr lang="en-KE" dirty="0"/>
          </a:p>
        </p:txBody>
      </p:sp>
    </p:spTree>
    <p:extLst>
      <p:ext uri="{BB962C8B-B14F-4D97-AF65-F5344CB8AC3E}">
        <p14:creationId xmlns:p14="http://schemas.microsoft.com/office/powerpoint/2010/main" val="85725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E8A4-4505-E8E1-40BE-A29FC506BE42}"/>
              </a:ext>
            </a:extLst>
          </p:cNvPr>
          <p:cNvSpPr>
            <a:spLocks noGrp="1"/>
          </p:cNvSpPr>
          <p:nvPr>
            <p:ph type="title"/>
          </p:nvPr>
        </p:nvSpPr>
        <p:spPr>
          <a:xfrm>
            <a:off x="677334" y="3342640"/>
            <a:ext cx="8596667" cy="558800"/>
          </a:xfrm>
        </p:spPr>
        <p:txBody>
          <a:bodyPr/>
          <a:lstStyle/>
          <a:p>
            <a:r>
              <a:rPr lang="en-US" dirty="0"/>
              <a:t>COMPARING MODEL PERFORMANCE</a:t>
            </a:r>
            <a:endParaRPr lang="en-KE" dirty="0"/>
          </a:p>
        </p:txBody>
      </p:sp>
      <p:pic>
        <p:nvPicPr>
          <p:cNvPr id="6" name="Picture Placeholder 5" descr="A graph with different colored bars&#10;&#10;Description automatically generated">
            <a:extLst>
              <a:ext uri="{FF2B5EF4-FFF2-40B4-BE49-F238E27FC236}">
                <a16:creationId xmlns:a16="http://schemas.microsoft.com/office/drawing/2014/main" id="{06B4AD96-CBFF-F7F0-8208-9C3223720DD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8000" b="28000"/>
          <a:stretch>
            <a:fillRect/>
          </a:stretch>
        </p:blipFill>
        <p:spPr>
          <a:xfrm>
            <a:off x="677863" y="609600"/>
            <a:ext cx="8596312" cy="2540000"/>
          </a:xfrm>
        </p:spPr>
      </p:pic>
      <p:sp>
        <p:nvSpPr>
          <p:cNvPr id="4" name="Text Placeholder 3">
            <a:extLst>
              <a:ext uri="{FF2B5EF4-FFF2-40B4-BE49-F238E27FC236}">
                <a16:creationId xmlns:a16="http://schemas.microsoft.com/office/drawing/2014/main" id="{1F6BFCE3-284A-6236-A82B-1B365AF124A0}"/>
              </a:ext>
            </a:extLst>
          </p:cNvPr>
          <p:cNvSpPr>
            <a:spLocks noGrp="1"/>
          </p:cNvSpPr>
          <p:nvPr>
            <p:ph type="body" sz="half" idx="2"/>
          </p:nvPr>
        </p:nvSpPr>
        <p:spPr>
          <a:xfrm>
            <a:off x="677334" y="4094480"/>
            <a:ext cx="8596667" cy="1946882"/>
          </a:xfrm>
        </p:spPr>
        <p:txBody>
          <a:bodyPr>
            <a:normAutofit lnSpcReduction="10000"/>
          </a:bodyPr>
          <a:lstStyle/>
          <a:p>
            <a:r>
              <a:rPr lang="en-US" sz="1600" b="0" i="0" dirty="0" err="1">
                <a:solidFill>
                  <a:srgbClr val="1F2328"/>
                </a:solidFill>
                <a:effectLst/>
                <a:latin typeface="-apple-system"/>
              </a:rPr>
              <a:t>InceptionNet</a:t>
            </a:r>
            <a:r>
              <a:rPr lang="en-US" sz="1600" b="0" i="0" dirty="0">
                <a:solidFill>
                  <a:srgbClr val="1F2328"/>
                </a:solidFill>
                <a:effectLst/>
                <a:latin typeface="-apple-system"/>
              </a:rPr>
              <a:t> is our best model.</a:t>
            </a:r>
          </a:p>
          <a:p>
            <a:endParaRPr lang="en-US" sz="1600" dirty="0">
              <a:solidFill>
                <a:srgbClr val="1F2328"/>
              </a:solidFill>
              <a:latin typeface="-apple-system"/>
            </a:endParaRPr>
          </a:p>
          <a:p>
            <a:r>
              <a:rPr lang="en-US" sz="1600" b="0" i="0" dirty="0">
                <a:solidFill>
                  <a:srgbClr val="1F2328"/>
                </a:solidFill>
                <a:effectLst/>
                <a:latin typeface="-apple-system"/>
              </a:rPr>
              <a:t>It did very well at identifying the pneumonia images with 79.17 % accuracy and 93.3% recall. </a:t>
            </a:r>
          </a:p>
          <a:p>
            <a:endParaRPr lang="en-US" sz="1600" dirty="0">
              <a:solidFill>
                <a:srgbClr val="1F2328"/>
              </a:solidFill>
              <a:latin typeface="-apple-system"/>
            </a:endParaRPr>
          </a:p>
          <a:p>
            <a:r>
              <a:rPr lang="en-US" sz="1600" b="0" i="0" dirty="0">
                <a:solidFill>
                  <a:srgbClr val="1F2328"/>
                </a:solidFill>
                <a:effectLst/>
                <a:latin typeface="-apple-system"/>
              </a:rPr>
              <a:t>We care most about the recall score because this represents how well our model does at predicting the class of images belonging to those with pneumonia.</a:t>
            </a:r>
            <a:endParaRPr lang="en-KE" sz="1600" dirty="0"/>
          </a:p>
        </p:txBody>
      </p:sp>
    </p:spTree>
    <p:extLst>
      <p:ext uri="{BB962C8B-B14F-4D97-AF65-F5344CB8AC3E}">
        <p14:creationId xmlns:p14="http://schemas.microsoft.com/office/powerpoint/2010/main" val="227168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4EC-177C-7B49-65CA-99B05C0F2DCE}"/>
              </a:ext>
            </a:extLst>
          </p:cNvPr>
          <p:cNvSpPr>
            <a:spLocks noGrp="1"/>
          </p:cNvSpPr>
          <p:nvPr>
            <p:ph type="title"/>
          </p:nvPr>
        </p:nvSpPr>
        <p:spPr/>
        <p:txBody>
          <a:bodyPr/>
          <a:lstStyle/>
          <a:p>
            <a:r>
              <a:rPr lang="en-US" dirty="0"/>
              <a:t>OBSERVATIONS AND RECOMMENDATIONS</a:t>
            </a:r>
            <a:endParaRPr lang="en-KE" dirty="0"/>
          </a:p>
        </p:txBody>
      </p:sp>
      <p:sp>
        <p:nvSpPr>
          <p:cNvPr id="3" name="Text Placeholder 2">
            <a:extLst>
              <a:ext uri="{FF2B5EF4-FFF2-40B4-BE49-F238E27FC236}">
                <a16:creationId xmlns:a16="http://schemas.microsoft.com/office/drawing/2014/main" id="{E84DF448-B049-6EC6-2900-7523549064F3}"/>
              </a:ext>
            </a:extLst>
          </p:cNvPr>
          <p:cNvSpPr>
            <a:spLocks noGrp="1"/>
          </p:cNvSpPr>
          <p:nvPr>
            <p:ph type="body" idx="1"/>
          </p:nvPr>
        </p:nvSpPr>
        <p:spPr>
          <a:xfrm>
            <a:off x="675745" y="1151165"/>
            <a:ext cx="4185623" cy="779235"/>
          </a:xfrm>
        </p:spPr>
        <p:txBody>
          <a:bodyPr/>
          <a:lstStyle/>
          <a:p>
            <a:r>
              <a:rPr lang="en-US" dirty="0"/>
              <a:t>OBSERVATIONS</a:t>
            </a:r>
            <a:endParaRPr lang="en-KE" dirty="0"/>
          </a:p>
        </p:txBody>
      </p:sp>
      <p:sp>
        <p:nvSpPr>
          <p:cNvPr id="4" name="Content Placeholder 3">
            <a:extLst>
              <a:ext uri="{FF2B5EF4-FFF2-40B4-BE49-F238E27FC236}">
                <a16:creationId xmlns:a16="http://schemas.microsoft.com/office/drawing/2014/main" id="{8961D548-3386-2061-A99A-B47678C3D52A}"/>
              </a:ext>
            </a:extLst>
          </p:cNvPr>
          <p:cNvSpPr>
            <a:spLocks noGrp="1"/>
          </p:cNvSpPr>
          <p:nvPr>
            <p:ph sz="half" idx="2"/>
          </p:nvPr>
        </p:nvSpPr>
        <p:spPr>
          <a:xfrm>
            <a:off x="675745" y="2000251"/>
            <a:ext cx="4185623" cy="4041112"/>
          </a:xfrm>
        </p:spPr>
        <p:txBody>
          <a:bodyPr>
            <a:normAutofit fontScale="92500" lnSpcReduction="10000"/>
          </a:bodyPr>
          <a:lstStyle/>
          <a:p>
            <a:pPr algn="l">
              <a:buFont typeface="+mj-lt"/>
              <a:buAutoNum type="arabicPeriod"/>
            </a:pPr>
            <a:r>
              <a:rPr lang="en-US" b="0" i="0" dirty="0">
                <a:solidFill>
                  <a:srgbClr val="1F2328"/>
                </a:solidFill>
                <a:effectLst/>
                <a:latin typeface="-apple-system"/>
              </a:rPr>
              <a:t>We will deploy our best performing </a:t>
            </a:r>
            <a:r>
              <a:rPr lang="en-US" b="0" i="0" dirty="0" err="1">
                <a:solidFill>
                  <a:srgbClr val="1F2328"/>
                </a:solidFill>
                <a:effectLst/>
                <a:latin typeface="-apple-system"/>
              </a:rPr>
              <a:t>model,the</a:t>
            </a:r>
            <a:r>
              <a:rPr lang="en-US" b="0" i="0" dirty="0">
                <a:solidFill>
                  <a:srgbClr val="1F2328"/>
                </a:solidFill>
                <a:effectLst/>
                <a:latin typeface="-apple-system"/>
              </a:rPr>
              <a:t> </a:t>
            </a:r>
            <a:r>
              <a:rPr lang="en-US" b="0" i="0" dirty="0" err="1">
                <a:solidFill>
                  <a:srgbClr val="1F2328"/>
                </a:solidFill>
                <a:effectLst/>
                <a:latin typeface="-apple-system"/>
              </a:rPr>
              <a:t>InceptionNet</a:t>
            </a:r>
            <a:r>
              <a:rPr lang="en-US" b="0" i="0" dirty="0">
                <a:solidFill>
                  <a:srgbClr val="1F2328"/>
                </a:solidFill>
                <a:effectLst/>
                <a:latin typeface="-apple-system"/>
              </a:rPr>
              <a:t>.</a:t>
            </a:r>
          </a:p>
          <a:p>
            <a:pPr algn="l">
              <a:buFont typeface="+mj-lt"/>
              <a:buAutoNum type="arabicPeriod"/>
            </a:pPr>
            <a:r>
              <a:rPr lang="en-US" b="0" i="0" dirty="0">
                <a:solidFill>
                  <a:srgbClr val="1F2328"/>
                </a:solidFill>
                <a:effectLst/>
                <a:latin typeface="-apple-system"/>
              </a:rPr>
              <a:t>By using pretrained models like </a:t>
            </a:r>
            <a:r>
              <a:rPr lang="en-US" b="0" i="0" dirty="0" err="1">
                <a:solidFill>
                  <a:srgbClr val="1F2328"/>
                </a:solidFill>
                <a:effectLst/>
                <a:latin typeface="-apple-system"/>
              </a:rPr>
              <a:t>ResNet</a:t>
            </a:r>
            <a:r>
              <a:rPr lang="en-US" b="0" i="0" dirty="0">
                <a:solidFill>
                  <a:srgbClr val="1F2328"/>
                </a:solidFill>
                <a:effectLst/>
                <a:latin typeface="-apple-system"/>
              </a:rPr>
              <a:t>, VGG, and </a:t>
            </a:r>
            <a:r>
              <a:rPr lang="en-US" b="0" i="0" dirty="0" err="1">
                <a:solidFill>
                  <a:srgbClr val="1F2328"/>
                </a:solidFill>
                <a:effectLst/>
                <a:latin typeface="-apple-system"/>
              </a:rPr>
              <a:t>DenseNet</a:t>
            </a:r>
            <a:r>
              <a:rPr lang="en-US" b="0" i="0" dirty="0">
                <a:solidFill>
                  <a:srgbClr val="1F2328"/>
                </a:solidFill>
                <a:effectLst/>
                <a:latin typeface="-apple-system"/>
              </a:rPr>
              <a:t> and fine-tuning them resulted in better performance compared to training models from scratch.</a:t>
            </a:r>
          </a:p>
          <a:p>
            <a:pPr algn="l">
              <a:buFont typeface="+mj-lt"/>
              <a:buAutoNum type="arabicPeriod"/>
            </a:pPr>
            <a:r>
              <a:rPr lang="en-US" b="0" i="0" dirty="0">
                <a:solidFill>
                  <a:srgbClr val="1F2328"/>
                </a:solidFill>
                <a:effectLst/>
                <a:latin typeface="-apple-system"/>
              </a:rPr>
              <a:t>Models trained on specific datasets may not generalize well to data from different hospitals or demographic groups. It’s important to validate models on diverse datasets to ensure they are robust and generalizable.</a:t>
            </a:r>
          </a:p>
          <a:p>
            <a:endParaRPr lang="en-KE" dirty="0"/>
          </a:p>
        </p:txBody>
      </p:sp>
      <p:sp>
        <p:nvSpPr>
          <p:cNvPr id="5" name="Text Placeholder 4">
            <a:extLst>
              <a:ext uri="{FF2B5EF4-FFF2-40B4-BE49-F238E27FC236}">
                <a16:creationId xmlns:a16="http://schemas.microsoft.com/office/drawing/2014/main" id="{6B42D05F-409F-29CC-5A9E-CA68F7889EBD}"/>
              </a:ext>
            </a:extLst>
          </p:cNvPr>
          <p:cNvSpPr>
            <a:spLocks noGrp="1"/>
          </p:cNvSpPr>
          <p:nvPr>
            <p:ph type="body" sz="quarter" idx="3"/>
          </p:nvPr>
        </p:nvSpPr>
        <p:spPr>
          <a:xfrm>
            <a:off x="5088383" y="1151165"/>
            <a:ext cx="4185618" cy="677636"/>
          </a:xfrm>
        </p:spPr>
        <p:txBody>
          <a:bodyPr/>
          <a:lstStyle/>
          <a:p>
            <a:r>
              <a:rPr lang="en-US" dirty="0"/>
              <a:t>RECOMMENDATIONS</a:t>
            </a:r>
            <a:endParaRPr lang="en-KE" dirty="0"/>
          </a:p>
        </p:txBody>
      </p:sp>
      <p:sp>
        <p:nvSpPr>
          <p:cNvPr id="6" name="Content Placeholder 5">
            <a:extLst>
              <a:ext uri="{FF2B5EF4-FFF2-40B4-BE49-F238E27FC236}">
                <a16:creationId xmlns:a16="http://schemas.microsoft.com/office/drawing/2014/main" id="{CF9E38AB-CFFF-E8B7-D9A2-CC9B6CAE24ED}"/>
              </a:ext>
            </a:extLst>
          </p:cNvPr>
          <p:cNvSpPr>
            <a:spLocks noGrp="1"/>
          </p:cNvSpPr>
          <p:nvPr>
            <p:ph sz="quarter" idx="4"/>
          </p:nvPr>
        </p:nvSpPr>
        <p:spPr>
          <a:xfrm>
            <a:off x="5088384" y="1930401"/>
            <a:ext cx="4185617" cy="4110962"/>
          </a:xfrm>
        </p:spPr>
        <p:txBody>
          <a:bodyPr>
            <a:normAutofit fontScale="92500" lnSpcReduction="10000"/>
          </a:bodyPr>
          <a:lstStyle/>
          <a:p>
            <a:pPr algn="l">
              <a:buFont typeface="+mj-lt"/>
              <a:buAutoNum type="arabicPeriod"/>
            </a:pPr>
            <a:r>
              <a:rPr lang="en-US" b="0" i="0" dirty="0">
                <a:solidFill>
                  <a:srgbClr val="1F2328"/>
                </a:solidFill>
                <a:effectLst/>
                <a:latin typeface="-apple-system"/>
              </a:rPr>
              <a:t>Integrate the model with existing hospital IT systems and clinical workflows to enhance usability.</a:t>
            </a:r>
          </a:p>
          <a:p>
            <a:pPr algn="l">
              <a:buFont typeface="+mj-lt"/>
              <a:buAutoNum type="arabicPeriod"/>
            </a:pPr>
            <a:r>
              <a:rPr lang="en-US" b="0" i="0" dirty="0">
                <a:solidFill>
                  <a:srgbClr val="1F2328"/>
                </a:solidFill>
                <a:effectLst/>
                <a:latin typeface="-apple-system"/>
              </a:rPr>
              <a:t>Optimize the model  for Real-Time Use</a:t>
            </a:r>
          </a:p>
          <a:p>
            <a:pPr algn="l">
              <a:buFont typeface="+mj-lt"/>
              <a:buAutoNum type="arabicPeriod"/>
            </a:pPr>
            <a:r>
              <a:rPr lang="en-US" b="0" i="0" dirty="0">
                <a:solidFill>
                  <a:srgbClr val="1F2328"/>
                </a:solidFill>
                <a:effectLst/>
                <a:latin typeface="-apple-system"/>
              </a:rPr>
              <a:t>Implement Continuous Learning: Establish a process for ongoing data collection, model retraining, and validation to keep the model updated with new information and medical advancements.</a:t>
            </a:r>
          </a:p>
          <a:p>
            <a:pPr algn="l">
              <a:buFont typeface="+mj-lt"/>
              <a:buAutoNum type="arabicPeriod"/>
            </a:pPr>
            <a:r>
              <a:rPr lang="en-US" b="0" i="0" dirty="0">
                <a:solidFill>
                  <a:srgbClr val="1F2328"/>
                </a:solidFill>
                <a:effectLst/>
                <a:latin typeface="-apple-system"/>
              </a:rPr>
              <a:t>Involve Clinicians in </a:t>
            </a:r>
            <a:r>
              <a:rPr lang="en-US" b="0" i="0" dirty="0" err="1">
                <a:solidFill>
                  <a:srgbClr val="1F2328"/>
                </a:solidFill>
                <a:effectLst/>
                <a:latin typeface="-apple-system"/>
              </a:rPr>
              <a:t>Developmentof</a:t>
            </a:r>
            <a:r>
              <a:rPr lang="en-US" b="0" i="0" dirty="0">
                <a:solidFill>
                  <a:srgbClr val="1F2328"/>
                </a:solidFill>
                <a:effectLst/>
                <a:latin typeface="-apple-system"/>
              </a:rPr>
              <a:t> the model.</a:t>
            </a:r>
          </a:p>
          <a:p>
            <a:pPr algn="l">
              <a:buFont typeface="+mj-lt"/>
              <a:buAutoNum type="arabicPeriod"/>
            </a:pPr>
            <a:r>
              <a:rPr lang="en-US" b="0" i="0" dirty="0">
                <a:solidFill>
                  <a:srgbClr val="1F2328"/>
                </a:solidFill>
                <a:effectLst/>
                <a:latin typeface="-apple-system"/>
              </a:rPr>
              <a:t>Ensure Accurate Labeling: Engage experienced radiologists to accurately annotate chest X-ray images</a:t>
            </a:r>
          </a:p>
          <a:p>
            <a:endParaRPr lang="en-KE" dirty="0"/>
          </a:p>
        </p:txBody>
      </p:sp>
    </p:spTree>
    <p:extLst>
      <p:ext uri="{BB962C8B-B14F-4D97-AF65-F5344CB8AC3E}">
        <p14:creationId xmlns:p14="http://schemas.microsoft.com/office/powerpoint/2010/main" val="197074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92E4-C6D5-CAB3-F3CA-BDF97F5DD299}"/>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1F540513-0DFC-95EB-2D7D-74213F4582A3}"/>
              </a:ext>
            </a:extLst>
          </p:cNvPr>
          <p:cNvSpPr>
            <a:spLocks noGrp="1"/>
          </p:cNvSpPr>
          <p:nvPr>
            <p:ph idx="1"/>
          </p:nvPr>
        </p:nvSpPr>
        <p:spPr/>
        <p:txBody>
          <a:bodyPr>
            <a:normAutofit/>
          </a:bodyPr>
          <a:lstStyle/>
          <a:p>
            <a:pPr algn="l"/>
            <a:endParaRPr lang="en-US" b="0" i="0" dirty="0">
              <a:solidFill>
                <a:srgbClr val="1F2328"/>
              </a:solidFill>
              <a:effectLst/>
              <a:latin typeface="-apple-system"/>
            </a:endParaRPr>
          </a:p>
          <a:p>
            <a:pPr marL="0" indent="0">
              <a:buNone/>
            </a:pPr>
            <a:r>
              <a:rPr lang="en-US" b="0" i="0" dirty="0">
                <a:solidFill>
                  <a:srgbClr val="1F2328"/>
                </a:solidFill>
                <a:effectLst/>
                <a:latin typeface="-apple-system"/>
              </a:rPr>
              <a:t>Our best model did very well at identifying the pneumonia images with 79.17 % accuracy and 93.3% recall.</a:t>
            </a:r>
          </a:p>
          <a:p>
            <a:pPr marL="0" indent="0">
              <a:buNone/>
            </a:pPr>
            <a:endParaRPr lang="en-US" dirty="0">
              <a:solidFill>
                <a:srgbClr val="1F2328"/>
              </a:solidFill>
              <a:latin typeface="-apple-system"/>
            </a:endParaRPr>
          </a:p>
          <a:p>
            <a:pPr marL="0" indent="0">
              <a:buNone/>
            </a:pPr>
            <a:r>
              <a:rPr lang="en-US" b="0" i="0" dirty="0">
                <a:solidFill>
                  <a:srgbClr val="1F2328"/>
                </a:solidFill>
                <a:effectLst/>
                <a:latin typeface="-apple-system"/>
              </a:rPr>
              <a:t>Meanwhile, we can keep tuning our model based on the feedback in order to improve our recall. Plus, there are many pre-trained neural network models already available online, so we can run our data on those models and make some improvements to our model.</a:t>
            </a:r>
          </a:p>
          <a:p>
            <a:pPr marL="0" indent="0">
              <a:buNone/>
            </a:pPr>
            <a:endParaRPr lang="en-US" dirty="0">
              <a:solidFill>
                <a:srgbClr val="1F2328"/>
              </a:solidFill>
              <a:latin typeface="-apple-system"/>
            </a:endParaRPr>
          </a:p>
          <a:p>
            <a:pPr marL="0" indent="0">
              <a:buNone/>
            </a:pPr>
            <a:r>
              <a:rPr lang="en-US" b="0" i="0" dirty="0">
                <a:solidFill>
                  <a:srgbClr val="1F2328"/>
                </a:solidFill>
                <a:effectLst/>
                <a:latin typeface="-apple-system"/>
              </a:rPr>
              <a:t>Lastly, we don't have strong background knowledge on identifying Pneumonia from an X-Ray image, so it is necessary to tackle this issue with domain experts to help in accurate labelling and classification.</a:t>
            </a:r>
            <a:endParaRPr lang="en-KE" dirty="0"/>
          </a:p>
        </p:txBody>
      </p:sp>
    </p:spTree>
    <p:extLst>
      <p:ext uri="{BB962C8B-B14F-4D97-AF65-F5344CB8AC3E}">
        <p14:creationId xmlns:p14="http://schemas.microsoft.com/office/powerpoint/2010/main" val="306331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92E4-C6D5-CAB3-F3CA-BDF97F5DD299}"/>
              </a:ext>
            </a:extLst>
          </p:cNvPr>
          <p:cNvSpPr>
            <a:spLocks noGrp="1"/>
          </p:cNvSpPr>
          <p:nvPr>
            <p:ph type="title"/>
          </p:nvPr>
        </p:nvSpPr>
        <p:spPr/>
        <p:txBody>
          <a:bodyPr/>
          <a:lstStyle/>
          <a:p>
            <a:r>
              <a:rPr lang="en-US" dirty="0"/>
              <a:t>							THE END</a:t>
            </a:r>
            <a:endParaRPr lang="en-KE" dirty="0"/>
          </a:p>
        </p:txBody>
      </p:sp>
      <p:sp>
        <p:nvSpPr>
          <p:cNvPr id="3" name="Content Placeholder 2">
            <a:extLst>
              <a:ext uri="{FF2B5EF4-FFF2-40B4-BE49-F238E27FC236}">
                <a16:creationId xmlns:a16="http://schemas.microsoft.com/office/drawing/2014/main" id="{1F540513-0DFC-95EB-2D7D-74213F4582A3}"/>
              </a:ext>
            </a:extLst>
          </p:cNvPr>
          <p:cNvSpPr>
            <a:spLocks noGrp="1"/>
          </p:cNvSpPr>
          <p:nvPr>
            <p:ph idx="1"/>
          </p:nvPr>
        </p:nvSpPr>
        <p:spPr/>
        <p:txBody>
          <a:bodyPr>
            <a:normAutofit/>
          </a:bodyPr>
          <a:lstStyle/>
          <a:p>
            <a:pPr algn="l"/>
            <a:endParaRPr lang="en-US" b="0" i="0" dirty="0">
              <a:solidFill>
                <a:srgbClr val="1F2328"/>
              </a:solidFill>
              <a:effectLst/>
              <a:latin typeface="-apple-system"/>
            </a:endParaRPr>
          </a:p>
          <a:p>
            <a:pPr algn="l"/>
            <a:endParaRPr lang="en-US" dirty="0">
              <a:solidFill>
                <a:srgbClr val="1F2328"/>
              </a:solidFill>
              <a:latin typeface="-apple-system"/>
            </a:endParaRPr>
          </a:p>
          <a:p>
            <a:pPr algn="l"/>
            <a:endParaRPr lang="en-US" b="0" i="0" dirty="0">
              <a:solidFill>
                <a:srgbClr val="1F2328"/>
              </a:solidFill>
              <a:effectLst/>
              <a:latin typeface="-apple-system"/>
            </a:endParaRPr>
          </a:p>
          <a:p>
            <a:pPr algn="l"/>
            <a:endParaRPr lang="en-US" dirty="0">
              <a:solidFill>
                <a:srgbClr val="1F2328"/>
              </a:solidFill>
              <a:latin typeface="-apple-system"/>
            </a:endParaRPr>
          </a:p>
          <a:p>
            <a:pPr lvl="6"/>
            <a:r>
              <a:rPr lang="en-US" sz="6000" b="0" i="0" dirty="0">
                <a:solidFill>
                  <a:srgbClr val="1F2328"/>
                </a:solidFill>
                <a:effectLst/>
                <a:latin typeface="-apple-system"/>
              </a:rPr>
              <a:t>THANK YOU</a:t>
            </a:r>
          </a:p>
        </p:txBody>
      </p:sp>
    </p:spTree>
    <p:extLst>
      <p:ext uri="{BB962C8B-B14F-4D97-AF65-F5344CB8AC3E}">
        <p14:creationId xmlns:p14="http://schemas.microsoft.com/office/powerpoint/2010/main" val="217582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3D97-5AD5-2B09-223F-D1DF56947C04}"/>
              </a:ext>
            </a:extLst>
          </p:cNvPr>
          <p:cNvSpPr>
            <a:spLocks noGrp="1"/>
          </p:cNvSpPr>
          <p:nvPr>
            <p:ph type="title"/>
          </p:nvPr>
        </p:nvSpPr>
        <p:spPr/>
        <p:txBody>
          <a:bodyPr/>
          <a:lstStyle/>
          <a:p>
            <a:r>
              <a:rPr lang="en-US" dirty="0"/>
              <a:t>BUSINESS UNDERSTANDING</a:t>
            </a:r>
            <a:endParaRPr lang="en-KE" dirty="0"/>
          </a:p>
        </p:txBody>
      </p:sp>
      <p:sp>
        <p:nvSpPr>
          <p:cNvPr id="3" name="Content Placeholder 2">
            <a:extLst>
              <a:ext uri="{FF2B5EF4-FFF2-40B4-BE49-F238E27FC236}">
                <a16:creationId xmlns:a16="http://schemas.microsoft.com/office/drawing/2014/main" id="{4AA143F2-C229-749D-0700-A90058A868FE}"/>
              </a:ext>
            </a:extLst>
          </p:cNvPr>
          <p:cNvSpPr>
            <a:spLocks noGrp="1"/>
          </p:cNvSpPr>
          <p:nvPr>
            <p:ph idx="1"/>
          </p:nvPr>
        </p:nvSpPr>
        <p:spPr/>
        <p:txBody>
          <a:bodyPr/>
          <a:lstStyle/>
          <a:p>
            <a:r>
              <a:rPr lang="en-US" b="0" i="0" dirty="0">
                <a:solidFill>
                  <a:srgbClr val="1F2328"/>
                </a:solidFill>
                <a:effectLst/>
                <a:latin typeface="-apple-system"/>
              </a:rPr>
              <a:t>In 2017, pneumonia was responsible for 15% of deaths in children under five years old, making it the most common cause of death in children.</a:t>
            </a:r>
          </a:p>
          <a:p>
            <a:endParaRPr lang="en-US" b="0" i="0" dirty="0">
              <a:solidFill>
                <a:srgbClr val="1F2328"/>
              </a:solidFill>
              <a:effectLst/>
              <a:latin typeface="-apple-system"/>
            </a:endParaRPr>
          </a:p>
          <a:p>
            <a:r>
              <a:rPr lang="en-US" b="0" i="0" dirty="0">
                <a:solidFill>
                  <a:srgbClr val="1F2328"/>
                </a:solidFill>
                <a:effectLst/>
                <a:latin typeface="-apple-system"/>
              </a:rPr>
              <a:t>Chest X-ray is the first line of investigation and commonly used in confirming infection</a:t>
            </a:r>
            <a:r>
              <a:rPr lang="en-US" dirty="0">
                <a:solidFill>
                  <a:srgbClr val="1F2328"/>
                </a:solidFill>
                <a:latin typeface="-apple-system"/>
              </a:rPr>
              <a:t>.</a:t>
            </a:r>
          </a:p>
          <a:p>
            <a:endParaRPr lang="en-US" dirty="0">
              <a:solidFill>
                <a:srgbClr val="1F2328"/>
              </a:solidFill>
              <a:latin typeface="-apple-system"/>
            </a:endParaRPr>
          </a:p>
          <a:p>
            <a:r>
              <a:rPr lang="en-US" b="0" i="0" dirty="0">
                <a:solidFill>
                  <a:srgbClr val="1F2328"/>
                </a:solidFill>
                <a:effectLst/>
                <a:latin typeface="-apple-system"/>
              </a:rPr>
              <a:t>However, the interpretation of chest X-rays can be tedious and requires experienced physicians. The chest X-ray findings may even vary among different interpreters.</a:t>
            </a:r>
          </a:p>
          <a:p>
            <a:endParaRPr lang="en-US" b="0" i="0" dirty="0">
              <a:solidFill>
                <a:srgbClr val="1F2328"/>
              </a:solidFill>
              <a:effectLst/>
              <a:latin typeface="-apple-system"/>
            </a:endParaRPr>
          </a:p>
          <a:p>
            <a:r>
              <a:rPr lang="en-US" b="0" i="0" dirty="0">
                <a:solidFill>
                  <a:srgbClr val="1F2328"/>
                </a:solidFill>
                <a:effectLst/>
                <a:latin typeface="-apple-system"/>
              </a:rPr>
              <a:t>Deep learning uncovers hidden patterns in images and can accurately detect pneumonia in chest X-rays.</a:t>
            </a:r>
            <a:endParaRPr lang="en-KE" dirty="0"/>
          </a:p>
        </p:txBody>
      </p:sp>
    </p:spTree>
    <p:extLst>
      <p:ext uri="{BB962C8B-B14F-4D97-AF65-F5344CB8AC3E}">
        <p14:creationId xmlns:p14="http://schemas.microsoft.com/office/powerpoint/2010/main" val="25494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92E4-C6D5-CAB3-F3CA-BDF97F5DD299}"/>
              </a:ext>
            </a:extLst>
          </p:cNvPr>
          <p:cNvSpPr>
            <a:spLocks noGrp="1"/>
          </p:cNvSpPr>
          <p:nvPr>
            <p:ph type="title"/>
          </p:nvPr>
        </p:nvSpPr>
        <p:spPr/>
        <p:txBody>
          <a:bodyPr/>
          <a:lstStyle/>
          <a:p>
            <a:r>
              <a:rPr lang="en-US" dirty="0"/>
              <a:t>MAIN OBJECTIVE</a:t>
            </a:r>
            <a:endParaRPr lang="en-KE" dirty="0"/>
          </a:p>
        </p:txBody>
      </p:sp>
      <p:sp>
        <p:nvSpPr>
          <p:cNvPr id="3" name="Content Placeholder 2">
            <a:extLst>
              <a:ext uri="{FF2B5EF4-FFF2-40B4-BE49-F238E27FC236}">
                <a16:creationId xmlns:a16="http://schemas.microsoft.com/office/drawing/2014/main" id="{1F540513-0DFC-95EB-2D7D-74213F4582A3}"/>
              </a:ext>
            </a:extLst>
          </p:cNvPr>
          <p:cNvSpPr>
            <a:spLocks noGrp="1"/>
          </p:cNvSpPr>
          <p:nvPr>
            <p:ph idx="1"/>
          </p:nvPr>
        </p:nvSpPr>
        <p:spPr/>
        <p:txBody>
          <a:bodyPr/>
          <a:lstStyle/>
          <a:p>
            <a:pPr algn="l"/>
            <a:endParaRPr lang="en-US" b="0" i="0" dirty="0">
              <a:solidFill>
                <a:srgbClr val="1F2328"/>
              </a:solidFill>
              <a:effectLst/>
              <a:latin typeface="-apple-system"/>
            </a:endParaRPr>
          </a:p>
          <a:p>
            <a:pPr algn="l"/>
            <a:endParaRPr lang="en-US" dirty="0">
              <a:solidFill>
                <a:srgbClr val="1F2328"/>
              </a:solidFill>
              <a:latin typeface="-apple-system"/>
            </a:endParaRPr>
          </a:p>
          <a:p>
            <a:pPr algn="l"/>
            <a:endParaRPr lang="en-US" b="0" i="0" dirty="0">
              <a:solidFill>
                <a:srgbClr val="1F2328"/>
              </a:solidFill>
              <a:effectLst/>
              <a:latin typeface="-apple-system"/>
            </a:endParaRPr>
          </a:p>
          <a:p>
            <a:pPr algn="l"/>
            <a:endParaRPr lang="en-US" dirty="0">
              <a:solidFill>
                <a:srgbClr val="1F2328"/>
              </a:solidFill>
              <a:latin typeface="-apple-system"/>
            </a:endParaRPr>
          </a:p>
          <a:p>
            <a:pPr marL="0" indent="0" algn="l">
              <a:buNone/>
            </a:pPr>
            <a:r>
              <a:rPr lang="en-US" b="0" i="0" dirty="0">
                <a:solidFill>
                  <a:srgbClr val="1F2328"/>
                </a:solidFill>
                <a:effectLst/>
                <a:latin typeface="-apple-system"/>
              </a:rPr>
              <a:t>Our main objective is develop a deep learning-based model to accurately classify whether a pediatric patient has pneumonia from chest x-ray </a:t>
            </a:r>
            <a:r>
              <a:rPr lang="en-US" b="0" i="0" dirty="0" err="1">
                <a:solidFill>
                  <a:srgbClr val="1F2328"/>
                </a:solidFill>
                <a:effectLst/>
                <a:latin typeface="-apple-system"/>
              </a:rPr>
              <a:t>images,with</a:t>
            </a:r>
            <a:r>
              <a:rPr lang="en-US" b="0" i="0" dirty="0">
                <a:solidFill>
                  <a:srgbClr val="1F2328"/>
                </a:solidFill>
                <a:effectLst/>
                <a:latin typeface="-apple-system"/>
              </a:rPr>
              <a:t> at least 70% accuracy to improve diagnostic accuracy and efficiency in a clinical setting.</a:t>
            </a:r>
          </a:p>
          <a:p>
            <a:pPr marL="0" indent="0">
              <a:buNone/>
            </a:pPr>
            <a:br>
              <a:rPr lang="en-US" b="0" i="0" dirty="0">
                <a:solidFill>
                  <a:srgbClr val="1F2328"/>
                </a:solidFill>
                <a:effectLst/>
                <a:latin typeface="-apple-system"/>
              </a:rPr>
            </a:br>
            <a:endParaRPr lang="en-KE" dirty="0"/>
          </a:p>
        </p:txBody>
      </p:sp>
    </p:spTree>
    <p:extLst>
      <p:ext uri="{BB962C8B-B14F-4D97-AF65-F5344CB8AC3E}">
        <p14:creationId xmlns:p14="http://schemas.microsoft.com/office/powerpoint/2010/main" val="66764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D16E-924C-733D-0F12-DE49068627D4}"/>
              </a:ext>
            </a:extLst>
          </p:cNvPr>
          <p:cNvSpPr>
            <a:spLocks noGrp="1"/>
          </p:cNvSpPr>
          <p:nvPr>
            <p:ph type="title"/>
          </p:nvPr>
        </p:nvSpPr>
        <p:spPr/>
        <p:txBody>
          <a:bodyPr/>
          <a:lstStyle/>
          <a:p>
            <a:r>
              <a:rPr lang="en-US" dirty="0"/>
              <a:t>DATA UNDERSTANDING</a:t>
            </a:r>
            <a:endParaRPr lang="en-KE" dirty="0"/>
          </a:p>
        </p:txBody>
      </p:sp>
      <p:sp>
        <p:nvSpPr>
          <p:cNvPr id="3" name="Content Placeholder 2">
            <a:extLst>
              <a:ext uri="{FF2B5EF4-FFF2-40B4-BE49-F238E27FC236}">
                <a16:creationId xmlns:a16="http://schemas.microsoft.com/office/drawing/2014/main" id="{3AD30405-E557-F738-DFB6-6B0AE9A180AF}"/>
              </a:ext>
            </a:extLst>
          </p:cNvPr>
          <p:cNvSpPr>
            <a:spLocks noGrp="1"/>
          </p:cNvSpPr>
          <p:nvPr>
            <p:ph idx="1"/>
          </p:nvPr>
        </p:nvSpPr>
        <p:spPr/>
        <p:txBody>
          <a:bodyPr>
            <a:normAutofit lnSpcReduction="10000"/>
          </a:bodyPr>
          <a:lstStyle/>
          <a:p>
            <a:r>
              <a:rPr lang="en-US" b="0" i="0" dirty="0">
                <a:solidFill>
                  <a:srgbClr val="1F2328"/>
                </a:solidFill>
                <a:effectLst/>
                <a:latin typeface="-apple-system"/>
              </a:rPr>
              <a:t>The </a:t>
            </a:r>
            <a:r>
              <a:rPr lang="en-US" b="0" i="0" u="sng" dirty="0">
                <a:effectLst/>
                <a:latin typeface="-apple-system"/>
                <a:hlinkClick r:id="rId2"/>
              </a:rPr>
              <a:t>dataset</a:t>
            </a:r>
            <a:r>
              <a:rPr lang="en-US" b="0" i="0" dirty="0">
                <a:solidFill>
                  <a:srgbClr val="1F2328"/>
                </a:solidFill>
                <a:effectLst/>
                <a:latin typeface="-apple-system"/>
              </a:rPr>
              <a:t> is structured into three folders (train, test, </a:t>
            </a:r>
            <a:r>
              <a:rPr lang="en-US" b="0" i="0" dirty="0" err="1">
                <a:solidFill>
                  <a:srgbClr val="1F2328"/>
                </a:solidFill>
                <a:effectLst/>
                <a:latin typeface="-apple-system"/>
              </a:rPr>
              <a:t>val</a:t>
            </a:r>
            <a:r>
              <a:rPr lang="en-US" b="0" i="0" dirty="0">
                <a:solidFill>
                  <a:srgbClr val="1F2328"/>
                </a:solidFill>
                <a:effectLst/>
                <a:latin typeface="-apple-system"/>
              </a:rPr>
              <a:t>)</a:t>
            </a:r>
          </a:p>
          <a:p>
            <a:endParaRPr lang="en-US" dirty="0">
              <a:solidFill>
                <a:srgbClr val="1F2328"/>
              </a:solidFill>
              <a:latin typeface="-apple-system"/>
            </a:endParaRPr>
          </a:p>
          <a:p>
            <a:r>
              <a:rPr lang="en-US" b="0" i="0" dirty="0">
                <a:solidFill>
                  <a:srgbClr val="1F2328"/>
                </a:solidFill>
                <a:effectLst/>
                <a:latin typeface="-apple-system"/>
              </a:rPr>
              <a:t>It includes 5,863 X-ray images (JPEG) divided into two categories (Pneumonia/Normal). The chest X-ray images (anterior-posterior) were obtained from retrospective cohorts of pediatric patients aged one to five years from Guangzhou Women and Children’s Medical Center, Guangzhou. </a:t>
            </a:r>
          </a:p>
          <a:p>
            <a:endParaRPr lang="en-US" b="0" i="0" dirty="0">
              <a:solidFill>
                <a:srgbClr val="1F2328"/>
              </a:solidFill>
              <a:effectLst/>
              <a:latin typeface="-apple-system"/>
            </a:endParaRPr>
          </a:p>
          <a:p>
            <a:r>
              <a:rPr lang="en-US" b="0" i="0" dirty="0">
                <a:solidFill>
                  <a:srgbClr val="1F2328"/>
                </a:solidFill>
                <a:effectLst/>
                <a:latin typeface="-apple-system"/>
              </a:rPr>
              <a:t>These images were taken as part of routine clinical care. For analysis, low-quality or unreadable scans were removed through an initial quality control screening. Two expert physicians graded the diagnoses of the images before they were used for training the AI system. To address any potential grading errors, a third expert also reviewed the evaluation set.</a:t>
            </a:r>
            <a:endParaRPr lang="en-KE" dirty="0"/>
          </a:p>
        </p:txBody>
      </p:sp>
    </p:spTree>
    <p:extLst>
      <p:ext uri="{BB962C8B-B14F-4D97-AF65-F5344CB8AC3E}">
        <p14:creationId xmlns:p14="http://schemas.microsoft.com/office/powerpoint/2010/main" val="96693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3F99-6CF7-ED5C-6B14-1C787EE1D37F}"/>
              </a:ext>
            </a:extLst>
          </p:cNvPr>
          <p:cNvSpPr>
            <a:spLocks noGrp="1"/>
          </p:cNvSpPr>
          <p:nvPr>
            <p:ph type="title"/>
          </p:nvPr>
        </p:nvSpPr>
        <p:spPr/>
        <p:txBody>
          <a:bodyPr/>
          <a:lstStyle/>
          <a:p>
            <a:r>
              <a:rPr lang="en-US" dirty="0"/>
              <a:t>MODELLING</a:t>
            </a:r>
            <a:endParaRPr lang="en-KE" dirty="0"/>
          </a:p>
        </p:txBody>
      </p:sp>
      <p:sp>
        <p:nvSpPr>
          <p:cNvPr id="3" name="Content Placeholder 2">
            <a:extLst>
              <a:ext uri="{FF2B5EF4-FFF2-40B4-BE49-F238E27FC236}">
                <a16:creationId xmlns:a16="http://schemas.microsoft.com/office/drawing/2014/main" id="{0699C378-CC97-165D-0936-9441D328FD24}"/>
              </a:ext>
            </a:extLst>
          </p:cNvPr>
          <p:cNvSpPr>
            <a:spLocks noGrp="1"/>
          </p:cNvSpPr>
          <p:nvPr>
            <p:ph idx="1"/>
          </p:nvPr>
        </p:nvSpPr>
        <p:spPr/>
        <p:txBody>
          <a:bodyPr/>
          <a:lstStyle/>
          <a:p>
            <a:r>
              <a:rPr lang="en-US" dirty="0"/>
              <a:t>We created 5 models </a:t>
            </a:r>
            <a:r>
              <a:rPr lang="en-US" dirty="0" err="1"/>
              <a:t>nd</a:t>
            </a:r>
            <a:r>
              <a:rPr lang="en-US" dirty="0"/>
              <a:t> compared their performance before selecting the best one.</a:t>
            </a:r>
          </a:p>
          <a:p>
            <a:pPr marL="0" indent="0">
              <a:buNone/>
            </a:pPr>
            <a:endParaRPr lang="en-US" dirty="0"/>
          </a:p>
          <a:p>
            <a:r>
              <a:rPr lang="en-US" dirty="0"/>
              <a:t>These are:</a:t>
            </a:r>
          </a:p>
          <a:p>
            <a:pPr lvl="1"/>
            <a:r>
              <a:rPr lang="en-US" dirty="0"/>
              <a:t>1) CNN</a:t>
            </a:r>
          </a:p>
          <a:p>
            <a:pPr lvl="1"/>
            <a:r>
              <a:rPr lang="en-US" dirty="0"/>
              <a:t>2)</a:t>
            </a:r>
            <a:r>
              <a:rPr lang="en-US" dirty="0" err="1"/>
              <a:t>DenseNet</a:t>
            </a:r>
            <a:endParaRPr lang="en-US" dirty="0"/>
          </a:p>
          <a:p>
            <a:pPr lvl="1"/>
            <a:r>
              <a:rPr lang="en-US" dirty="0"/>
              <a:t>3) VGG16</a:t>
            </a:r>
          </a:p>
          <a:p>
            <a:pPr lvl="1"/>
            <a:r>
              <a:rPr lang="en-US" dirty="0"/>
              <a:t>4) </a:t>
            </a:r>
            <a:r>
              <a:rPr lang="en-US" dirty="0" err="1"/>
              <a:t>ResNet</a:t>
            </a:r>
            <a:endParaRPr lang="en-US" dirty="0"/>
          </a:p>
          <a:p>
            <a:pPr lvl="1"/>
            <a:r>
              <a:rPr lang="en-US" dirty="0"/>
              <a:t>5)</a:t>
            </a:r>
            <a:r>
              <a:rPr lang="en-US" dirty="0" err="1"/>
              <a:t>InceptionNet</a:t>
            </a:r>
            <a:endParaRPr lang="en-KE" dirty="0"/>
          </a:p>
        </p:txBody>
      </p:sp>
    </p:spTree>
    <p:extLst>
      <p:ext uri="{BB962C8B-B14F-4D97-AF65-F5344CB8AC3E}">
        <p14:creationId xmlns:p14="http://schemas.microsoft.com/office/powerpoint/2010/main" val="95037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4EB6-1CAF-EB76-4ADE-FDE1E5264BD6}"/>
              </a:ext>
            </a:extLst>
          </p:cNvPr>
          <p:cNvSpPr>
            <a:spLocks noGrp="1"/>
          </p:cNvSpPr>
          <p:nvPr>
            <p:ph type="title"/>
          </p:nvPr>
        </p:nvSpPr>
        <p:spPr>
          <a:xfrm>
            <a:off x="767141" y="3878036"/>
            <a:ext cx="8596667" cy="566738"/>
          </a:xfrm>
        </p:spPr>
        <p:txBody>
          <a:bodyPr/>
          <a:lstStyle/>
          <a:p>
            <a:r>
              <a:rPr lang="en-US" dirty="0"/>
              <a:t>1) CNN</a:t>
            </a:r>
            <a:endParaRPr lang="en-KE" dirty="0"/>
          </a:p>
        </p:txBody>
      </p:sp>
      <p:sp>
        <p:nvSpPr>
          <p:cNvPr id="4" name="Text Placeholder 3">
            <a:extLst>
              <a:ext uri="{FF2B5EF4-FFF2-40B4-BE49-F238E27FC236}">
                <a16:creationId xmlns:a16="http://schemas.microsoft.com/office/drawing/2014/main" id="{FDF8A554-E51C-02B9-4ED5-B2A1BA189FA1}"/>
              </a:ext>
            </a:extLst>
          </p:cNvPr>
          <p:cNvSpPr>
            <a:spLocks noGrp="1"/>
          </p:cNvSpPr>
          <p:nvPr>
            <p:ph type="body" sz="half" idx="2"/>
          </p:nvPr>
        </p:nvSpPr>
        <p:spPr>
          <a:xfrm>
            <a:off x="767140" y="4501923"/>
            <a:ext cx="8596667" cy="1939697"/>
          </a:xfrm>
        </p:spPr>
        <p:txBody>
          <a:bodyPr>
            <a:normAutofit/>
          </a:bodyPr>
          <a:lstStyle/>
          <a:p>
            <a:pPr algn="l"/>
            <a:r>
              <a:rPr lang="en-US" sz="1600" b="0" i="0" dirty="0">
                <a:solidFill>
                  <a:srgbClr val="1F2328"/>
                </a:solidFill>
                <a:effectLst/>
                <a:latin typeface="-apple-system"/>
              </a:rPr>
              <a:t>The model has 6,203,681 total parameters where 6,202,785 are trainable and 896 are not.</a:t>
            </a:r>
          </a:p>
          <a:p>
            <a:pPr algn="l"/>
            <a:endParaRPr lang="en-US" sz="1600" b="0" i="0" dirty="0">
              <a:solidFill>
                <a:srgbClr val="1F2328"/>
              </a:solidFill>
              <a:effectLst/>
              <a:latin typeface="-apple-system"/>
            </a:endParaRPr>
          </a:p>
          <a:p>
            <a:pPr algn="l"/>
            <a:r>
              <a:rPr lang="en-US" sz="1600" b="0" i="0" dirty="0">
                <a:solidFill>
                  <a:srgbClr val="1F2328"/>
                </a:solidFill>
                <a:effectLst/>
                <a:latin typeface="-apple-system"/>
              </a:rPr>
              <a:t>We trained the model using 10 epochs ,each epoch having 100 steps and 25 validation steps.</a:t>
            </a:r>
          </a:p>
          <a:p>
            <a:pPr algn="l"/>
            <a:endParaRPr lang="en-US" sz="1600" b="0" i="0" dirty="0">
              <a:solidFill>
                <a:srgbClr val="1F2328"/>
              </a:solidFill>
              <a:effectLst/>
              <a:latin typeface="-apple-system"/>
            </a:endParaRPr>
          </a:p>
          <a:p>
            <a:pPr algn="l"/>
            <a:r>
              <a:rPr lang="en-US" sz="1600" b="0" i="0" dirty="0">
                <a:solidFill>
                  <a:srgbClr val="1F2328"/>
                </a:solidFill>
                <a:effectLst/>
                <a:latin typeface="-apple-system"/>
              </a:rPr>
              <a:t>The model gave an accuracy level of 78.37% on the test set and 91.49% on the train set.</a:t>
            </a:r>
          </a:p>
          <a:p>
            <a:endParaRPr lang="en-KE" dirty="0"/>
          </a:p>
        </p:txBody>
      </p:sp>
      <p:pic>
        <p:nvPicPr>
          <p:cNvPr id="7" name="Picture Placeholder 6" descr="A graph of loss and loss&#10;&#10;Description automatically generated with medium confidence">
            <a:extLst>
              <a:ext uri="{FF2B5EF4-FFF2-40B4-BE49-F238E27FC236}">
                <a16:creationId xmlns:a16="http://schemas.microsoft.com/office/drawing/2014/main" id="{C6CA2289-4360-0BA6-BBF2-CCE4542DB71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204" r="10204"/>
          <a:stretch>
            <a:fillRect/>
          </a:stretch>
        </p:blipFill>
        <p:spPr bwMode="auto">
          <a:xfrm>
            <a:off x="677334" y="609600"/>
            <a:ext cx="8596668" cy="315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99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5001-C354-9F1F-632E-1A973FC34264}"/>
              </a:ext>
            </a:extLst>
          </p:cNvPr>
          <p:cNvSpPr>
            <a:spLocks noGrp="1"/>
          </p:cNvSpPr>
          <p:nvPr>
            <p:ph type="title"/>
          </p:nvPr>
        </p:nvSpPr>
        <p:spPr>
          <a:xfrm>
            <a:off x="677334" y="3502479"/>
            <a:ext cx="8596667" cy="551361"/>
          </a:xfrm>
        </p:spPr>
        <p:txBody>
          <a:bodyPr/>
          <a:lstStyle/>
          <a:p>
            <a:r>
              <a:rPr lang="en-US" dirty="0"/>
              <a:t>2) </a:t>
            </a:r>
            <a:r>
              <a:rPr lang="en-US" dirty="0" err="1"/>
              <a:t>DenseNet</a:t>
            </a:r>
            <a:endParaRPr lang="en-KE" dirty="0"/>
          </a:p>
        </p:txBody>
      </p:sp>
      <p:pic>
        <p:nvPicPr>
          <p:cNvPr id="6" name="Picture Placeholder 5" descr="A graph of loss and loss&#10;&#10;Description automatically generated">
            <a:extLst>
              <a:ext uri="{FF2B5EF4-FFF2-40B4-BE49-F238E27FC236}">
                <a16:creationId xmlns:a16="http://schemas.microsoft.com/office/drawing/2014/main" id="{915876BF-A463-99F2-DB45-28ECC20A2ED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224" r="9224"/>
          <a:stretch>
            <a:fillRect/>
          </a:stretch>
        </p:blipFill>
        <p:spPr>
          <a:xfrm>
            <a:off x="677334" y="609600"/>
            <a:ext cx="8596668" cy="2892879"/>
          </a:xfrm>
        </p:spPr>
      </p:pic>
      <p:sp>
        <p:nvSpPr>
          <p:cNvPr id="4" name="Text Placeholder 3">
            <a:extLst>
              <a:ext uri="{FF2B5EF4-FFF2-40B4-BE49-F238E27FC236}">
                <a16:creationId xmlns:a16="http://schemas.microsoft.com/office/drawing/2014/main" id="{49607AB6-35F5-96C1-6737-FECD36A41F6C}"/>
              </a:ext>
            </a:extLst>
          </p:cNvPr>
          <p:cNvSpPr>
            <a:spLocks noGrp="1"/>
          </p:cNvSpPr>
          <p:nvPr>
            <p:ph type="body" sz="half" idx="2"/>
          </p:nvPr>
        </p:nvSpPr>
        <p:spPr>
          <a:xfrm>
            <a:off x="677334" y="4053840"/>
            <a:ext cx="8596667" cy="2194560"/>
          </a:xfrm>
        </p:spPr>
        <p:txBody>
          <a:bodyPr>
            <a:normAutofit fontScale="92500"/>
          </a:bodyPr>
          <a:lstStyle/>
          <a:p>
            <a:pPr algn="l"/>
            <a:r>
              <a:rPr lang="en-US" sz="1800" b="0" i="0" dirty="0">
                <a:solidFill>
                  <a:srgbClr val="1F2328"/>
                </a:solidFill>
                <a:effectLst/>
                <a:latin typeface="-apple-system"/>
              </a:rPr>
              <a:t>The model has 7,037,504 total parameters where 6,953,856 are trainable and 83,648 are not.</a:t>
            </a:r>
          </a:p>
          <a:p>
            <a:pPr algn="l"/>
            <a:endParaRPr lang="en-US" sz="1800" b="0" i="0" dirty="0">
              <a:solidFill>
                <a:srgbClr val="1F2328"/>
              </a:solidFill>
              <a:effectLst/>
              <a:latin typeface="-apple-system"/>
            </a:endParaRPr>
          </a:p>
          <a:p>
            <a:pPr algn="l"/>
            <a:r>
              <a:rPr lang="en-US" sz="1800" b="0" i="0" dirty="0">
                <a:solidFill>
                  <a:srgbClr val="1F2328"/>
                </a:solidFill>
                <a:effectLst/>
                <a:latin typeface="-apple-system"/>
              </a:rPr>
              <a:t>We trained the model using 10 epochs ,each epoch having 100 steps and 25 validation steps.</a:t>
            </a:r>
          </a:p>
          <a:p>
            <a:pPr algn="l"/>
            <a:endParaRPr lang="en-US" sz="1800" b="0" i="0" dirty="0">
              <a:solidFill>
                <a:srgbClr val="1F2328"/>
              </a:solidFill>
              <a:effectLst/>
              <a:latin typeface="-apple-system"/>
            </a:endParaRPr>
          </a:p>
          <a:p>
            <a:pPr algn="l"/>
            <a:r>
              <a:rPr lang="en-US" sz="1800" b="0" i="0" dirty="0">
                <a:solidFill>
                  <a:srgbClr val="1F2328"/>
                </a:solidFill>
                <a:effectLst/>
                <a:latin typeface="-apple-system"/>
              </a:rPr>
              <a:t>The model gave an accuracy level of 76.92% on the test set and 82.69% on the train set.</a:t>
            </a:r>
          </a:p>
          <a:p>
            <a:endParaRPr lang="en-KE" dirty="0"/>
          </a:p>
        </p:txBody>
      </p:sp>
    </p:spTree>
    <p:extLst>
      <p:ext uri="{BB962C8B-B14F-4D97-AF65-F5344CB8AC3E}">
        <p14:creationId xmlns:p14="http://schemas.microsoft.com/office/powerpoint/2010/main" val="372622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1AB3-506E-213A-57D3-1ADC6F86B03F}"/>
              </a:ext>
            </a:extLst>
          </p:cNvPr>
          <p:cNvSpPr>
            <a:spLocks noGrp="1"/>
          </p:cNvSpPr>
          <p:nvPr>
            <p:ph type="title"/>
          </p:nvPr>
        </p:nvSpPr>
        <p:spPr>
          <a:xfrm>
            <a:off x="677334" y="3515360"/>
            <a:ext cx="8596667" cy="406400"/>
          </a:xfrm>
        </p:spPr>
        <p:txBody>
          <a:bodyPr>
            <a:normAutofit fontScale="90000"/>
          </a:bodyPr>
          <a:lstStyle/>
          <a:p>
            <a:r>
              <a:rPr lang="en-US" dirty="0"/>
              <a:t>3) VGG16</a:t>
            </a:r>
            <a:endParaRPr lang="en-KE" dirty="0"/>
          </a:p>
        </p:txBody>
      </p:sp>
      <p:pic>
        <p:nvPicPr>
          <p:cNvPr id="6" name="Picture Placeholder 5" descr="A graph of loss and loss&#10;&#10;Description automatically generated">
            <a:extLst>
              <a:ext uri="{FF2B5EF4-FFF2-40B4-BE49-F238E27FC236}">
                <a16:creationId xmlns:a16="http://schemas.microsoft.com/office/drawing/2014/main" id="{12A9E4A8-82C0-A4FF-0A88-E9009C33522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688" r="10688"/>
          <a:stretch>
            <a:fillRect/>
          </a:stretch>
        </p:blipFill>
        <p:spPr>
          <a:xfrm>
            <a:off x="677334" y="609600"/>
            <a:ext cx="8596668" cy="2819400"/>
          </a:xfrm>
        </p:spPr>
      </p:pic>
      <p:sp>
        <p:nvSpPr>
          <p:cNvPr id="4" name="Text Placeholder 3">
            <a:extLst>
              <a:ext uri="{FF2B5EF4-FFF2-40B4-BE49-F238E27FC236}">
                <a16:creationId xmlns:a16="http://schemas.microsoft.com/office/drawing/2014/main" id="{2117B2D2-00F4-567F-637A-26DBA8159E8B}"/>
              </a:ext>
            </a:extLst>
          </p:cNvPr>
          <p:cNvSpPr>
            <a:spLocks noGrp="1"/>
          </p:cNvSpPr>
          <p:nvPr>
            <p:ph type="body" sz="half" idx="2"/>
          </p:nvPr>
        </p:nvSpPr>
        <p:spPr>
          <a:xfrm>
            <a:off x="677334" y="4008120"/>
            <a:ext cx="8596667" cy="2494280"/>
          </a:xfrm>
        </p:spPr>
        <p:txBody>
          <a:bodyPr>
            <a:normAutofit lnSpcReduction="10000"/>
          </a:bodyPr>
          <a:lstStyle/>
          <a:p>
            <a:pPr algn="l"/>
            <a:r>
              <a:rPr lang="en-US" sz="1800" b="0" i="0" dirty="0">
                <a:solidFill>
                  <a:srgbClr val="1F2328"/>
                </a:solidFill>
                <a:effectLst/>
                <a:latin typeface="-apple-system"/>
              </a:rPr>
              <a:t>Presented in 2014, VGG16 has a very simple and classical architecture, with blocks of 2 or 3 convolutional layers followed by a pooling layer, plus a final dense network composed of 2 hidden layers (of 4096 nodes each) and one output layer (of 1000 nodes). Only 3x3 filters are used.</a:t>
            </a:r>
          </a:p>
          <a:p>
            <a:pPr algn="l"/>
            <a:r>
              <a:rPr lang="en-US" sz="1800" b="0" i="0" dirty="0">
                <a:solidFill>
                  <a:srgbClr val="1F2328"/>
                </a:solidFill>
                <a:effectLst/>
                <a:latin typeface="-apple-system"/>
              </a:rPr>
              <a:t>We trained the model using 10 epochs ,each epoch having 100 steps and 25 validation steps.</a:t>
            </a:r>
          </a:p>
          <a:p>
            <a:pPr algn="l"/>
            <a:r>
              <a:rPr lang="en-US" sz="1800" b="0" i="0" dirty="0">
                <a:solidFill>
                  <a:srgbClr val="1F2328"/>
                </a:solidFill>
                <a:effectLst/>
                <a:latin typeface="-apple-system"/>
              </a:rPr>
              <a:t>The model gave an accuracy level of 46.63% on the test set and 38.02% on the train </a:t>
            </a:r>
            <a:r>
              <a:rPr lang="en-US" sz="1800" b="0" i="0" dirty="0" err="1">
                <a:solidFill>
                  <a:srgbClr val="1F2328"/>
                </a:solidFill>
                <a:effectLst/>
                <a:latin typeface="-apple-system"/>
              </a:rPr>
              <a:t>set,which</a:t>
            </a:r>
            <a:r>
              <a:rPr lang="en-US" sz="1800" b="0" i="0" dirty="0">
                <a:solidFill>
                  <a:srgbClr val="1F2328"/>
                </a:solidFill>
                <a:effectLst/>
                <a:latin typeface="-apple-system"/>
              </a:rPr>
              <a:t> was dismal performance.</a:t>
            </a:r>
          </a:p>
          <a:p>
            <a:endParaRPr lang="en-KE" dirty="0"/>
          </a:p>
        </p:txBody>
      </p:sp>
    </p:spTree>
    <p:extLst>
      <p:ext uri="{BB962C8B-B14F-4D97-AF65-F5344CB8AC3E}">
        <p14:creationId xmlns:p14="http://schemas.microsoft.com/office/powerpoint/2010/main" val="354408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5D58-01B6-AEF0-CAA6-5C394B2E4163}"/>
              </a:ext>
            </a:extLst>
          </p:cNvPr>
          <p:cNvSpPr>
            <a:spLocks noGrp="1"/>
          </p:cNvSpPr>
          <p:nvPr>
            <p:ph type="title"/>
          </p:nvPr>
        </p:nvSpPr>
        <p:spPr>
          <a:xfrm>
            <a:off x="677334" y="2920394"/>
            <a:ext cx="8596667" cy="508606"/>
          </a:xfrm>
        </p:spPr>
        <p:txBody>
          <a:bodyPr/>
          <a:lstStyle/>
          <a:p>
            <a:r>
              <a:rPr lang="en-US" dirty="0"/>
              <a:t>4) </a:t>
            </a:r>
            <a:r>
              <a:rPr lang="en-US" dirty="0" err="1"/>
              <a:t>ResNet</a:t>
            </a:r>
            <a:endParaRPr lang="en-KE" dirty="0"/>
          </a:p>
        </p:txBody>
      </p:sp>
      <p:pic>
        <p:nvPicPr>
          <p:cNvPr id="6" name="Picture Placeholder 5" descr="A graph of loss and loss&#10;&#10;Description automatically generated">
            <a:extLst>
              <a:ext uri="{FF2B5EF4-FFF2-40B4-BE49-F238E27FC236}">
                <a16:creationId xmlns:a16="http://schemas.microsoft.com/office/drawing/2014/main" id="{A4072280-5F7A-571E-64A6-A1E61182707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558" b="7558"/>
          <a:stretch>
            <a:fillRect/>
          </a:stretch>
        </p:blipFill>
        <p:spPr>
          <a:xfrm>
            <a:off x="798513" y="265113"/>
            <a:ext cx="8597900" cy="2447925"/>
          </a:xfrm>
        </p:spPr>
      </p:pic>
      <p:sp>
        <p:nvSpPr>
          <p:cNvPr id="4" name="Text Placeholder 3">
            <a:extLst>
              <a:ext uri="{FF2B5EF4-FFF2-40B4-BE49-F238E27FC236}">
                <a16:creationId xmlns:a16="http://schemas.microsoft.com/office/drawing/2014/main" id="{C8438A49-2ADC-0D7A-F71D-996B39DFEB4B}"/>
              </a:ext>
            </a:extLst>
          </p:cNvPr>
          <p:cNvSpPr>
            <a:spLocks noGrp="1"/>
          </p:cNvSpPr>
          <p:nvPr>
            <p:ph type="body" sz="half" idx="2"/>
          </p:nvPr>
        </p:nvSpPr>
        <p:spPr>
          <a:xfrm>
            <a:off x="677334" y="3636674"/>
            <a:ext cx="8596667" cy="2955550"/>
          </a:xfrm>
        </p:spPr>
        <p:txBody>
          <a:bodyPr/>
          <a:lstStyle/>
          <a:p>
            <a:pPr algn="l"/>
            <a:r>
              <a:rPr lang="en-US" sz="1800" b="0" i="0" dirty="0">
                <a:solidFill>
                  <a:srgbClr val="1F2328"/>
                </a:solidFill>
                <a:effectLst/>
                <a:latin typeface="-apple-system"/>
              </a:rPr>
              <a:t>The model has 23,587,712 total parameters where 23,534,592 are trainable and 53,120 are not.</a:t>
            </a:r>
          </a:p>
          <a:p>
            <a:pPr algn="l"/>
            <a:endParaRPr lang="en-US" sz="1800" b="0" i="0" dirty="0">
              <a:solidFill>
                <a:srgbClr val="1F2328"/>
              </a:solidFill>
              <a:effectLst/>
              <a:latin typeface="-apple-system"/>
            </a:endParaRPr>
          </a:p>
          <a:p>
            <a:pPr algn="l"/>
            <a:r>
              <a:rPr lang="en-US" sz="1800" b="0" i="0" dirty="0">
                <a:solidFill>
                  <a:srgbClr val="1F2328"/>
                </a:solidFill>
                <a:effectLst/>
                <a:latin typeface="-apple-system"/>
              </a:rPr>
              <a:t>We trained the model using 10 epochs ,each epoch having 100 steps and 25 validation steps.</a:t>
            </a:r>
          </a:p>
          <a:p>
            <a:pPr algn="l"/>
            <a:endParaRPr lang="en-US" sz="1800" b="0" i="0" dirty="0">
              <a:solidFill>
                <a:srgbClr val="1F2328"/>
              </a:solidFill>
              <a:effectLst/>
              <a:latin typeface="-apple-system"/>
            </a:endParaRPr>
          </a:p>
          <a:p>
            <a:pPr algn="l"/>
            <a:r>
              <a:rPr lang="en-US" sz="1800" b="0" i="0" dirty="0">
                <a:solidFill>
                  <a:srgbClr val="1F2328"/>
                </a:solidFill>
                <a:effectLst/>
                <a:latin typeface="-apple-system"/>
              </a:rPr>
              <a:t>The model gave an accuracy level of 63.30% on the test set and 74.98% on the train set</a:t>
            </a:r>
          </a:p>
          <a:p>
            <a:endParaRPr lang="en-KE" dirty="0"/>
          </a:p>
        </p:txBody>
      </p:sp>
    </p:spTree>
    <p:extLst>
      <p:ext uri="{BB962C8B-B14F-4D97-AF65-F5344CB8AC3E}">
        <p14:creationId xmlns:p14="http://schemas.microsoft.com/office/powerpoint/2010/main" val="23402775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TotalTime>
  <Words>967</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Trebuchet MS</vt:lpstr>
      <vt:lpstr>Wingdings 3</vt:lpstr>
      <vt:lpstr>Facet</vt:lpstr>
      <vt:lpstr>PAEDIATRIC PNEUMONIA DETECTION THROUGH XRAY IMAGE CLASSIFICATION :A DEEP LEARNING APPROACH </vt:lpstr>
      <vt:lpstr>BUSINESS UNDERSTANDING</vt:lpstr>
      <vt:lpstr>MAIN OBJECTIVE</vt:lpstr>
      <vt:lpstr>DATA UNDERSTANDING</vt:lpstr>
      <vt:lpstr>MODELLING</vt:lpstr>
      <vt:lpstr>1) CNN</vt:lpstr>
      <vt:lpstr>2) DenseNet</vt:lpstr>
      <vt:lpstr>3) VGG16</vt:lpstr>
      <vt:lpstr>4) ResNet</vt:lpstr>
      <vt:lpstr>5) InceptionNet</vt:lpstr>
      <vt:lpstr>COMPARING MODEL PERFORMANCE</vt:lpstr>
      <vt:lpstr>OBSERVATIONS AND RECOMMENDATIONS</vt:lpstr>
      <vt:lpstr>CONCLUSION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PAEDIATRIC PNEUMONIA DETECTION THROUGH XRAY IMAGE CLASSIFICATION :A DEEP LEARNING APPROACH </dc:title>
  <dc:creator>Beryl Atieno Agai</dc:creator>
  <cp:lastModifiedBy>Beryl Atieno Agai</cp:lastModifiedBy>
  <cp:revision>1</cp:revision>
  <dcterms:created xsi:type="dcterms:W3CDTF">2024-07-29T14:57:29Z</dcterms:created>
  <dcterms:modified xsi:type="dcterms:W3CDTF">2024-07-29T15:55:45Z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26a360-01f4-41de-a997-796697102599_Enabled">
    <vt:lpwstr>true</vt:lpwstr>
  </property>
  <property fmtid="{D5CDD505-2E9C-101B-9397-08002B2CF9AE}" pid="3" name="MSIP_Label_6926a360-01f4-41de-a997-796697102599_SetDate">
    <vt:lpwstr>2024-07-29T15:54:29Z</vt:lpwstr>
  </property>
  <property fmtid="{D5CDD505-2E9C-101B-9397-08002B2CF9AE}" pid="4" name="MSIP_Label_6926a360-01f4-41de-a997-796697102599_Method">
    <vt:lpwstr>Standard</vt:lpwstr>
  </property>
  <property fmtid="{D5CDD505-2E9C-101B-9397-08002B2CF9AE}" pid="5" name="MSIP_Label_6926a360-01f4-41de-a997-796697102599_Name">
    <vt:lpwstr>6926a360-01f4-41de-a997-796697102599</vt:lpwstr>
  </property>
  <property fmtid="{D5CDD505-2E9C-101B-9397-08002B2CF9AE}" pid="6" name="MSIP_Label_6926a360-01f4-41de-a997-796697102599_SiteId">
    <vt:lpwstr>19a4db07-607d-475f-a518-0e3b699ac7d0</vt:lpwstr>
  </property>
  <property fmtid="{D5CDD505-2E9C-101B-9397-08002B2CF9AE}" pid="7" name="MSIP_Label_6926a360-01f4-41de-a997-796697102599_ActionId">
    <vt:lpwstr>43a5571f-c85a-486a-96c8-c5eaabd6c23a</vt:lpwstr>
  </property>
  <property fmtid="{D5CDD505-2E9C-101B-9397-08002B2CF9AE}" pid="8" name="MSIP_Label_6926a360-01f4-41de-a997-796697102599_ContentBits">
    <vt:lpwstr>2</vt:lpwstr>
  </property>
  <property fmtid="{D5CDD505-2E9C-101B-9397-08002B2CF9AE}" pid="9" name="ClassificationContentMarkingFooterLocations">
    <vt:lpwstr>Facet:9</vt:lpwstr>
  </property>
  <property fmtid="{D5CDD505-2E9C-101B-9397-08002B2CF9AE}" pid="10" name="ClassificationContentMarkingFooterText">
    <vt:lpwstr>C2 - Safaricom Internal</vt:lpwstr>
  </property>
</Properties>
</file>