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65" r:id="rId2"/>
    <p:sldId id="311" r:id="rId3"/>
    <p:sldId id="312" r:id="rId4"/>
    <p:sldId id="346" r:id="rId5"/>
    <p:sldId id="313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3" r:id="rId21"/>
    <p:sldId id="332" r:id="rId22"/>
    <p:sldId id="334" r:id="rId23"/>
    <p:sldId id="335" r:id="rId24"/>
    <p:sldId id="341" r:id="rId25"/>
    <p:sldId id="347" r:id="rId26"/>
    <p:sldId id="336" r:id="rId27"/>
    <p:sldId id="338" r:id="rId28"/>
    <p:sldId id="337" r:id="rId29"/>
    <p:sldId id="339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09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pos="2880">
          <p15:clr>
            <a:srgbClr val="A4A3A4"/>
          </p15:clr>
        </p15:guide>
        <p15:guide id="4" pos="204">
          <p15:clr>
            <a:srgbClr val="A4A3A4"/>
          </p15:clr>
        </p15:guide>
        <p15:guide id="5" pos="5556">
          <p15:clr>
            <a:srgbClr val="A4A3A4"/>
          </p15:clr>
        </p15:guide>
        <p15:guide id="6" pos="2948">
          <p15:clr>
            <a:srgbClr val="A4A3A4"/>
          </p15:clr>
        </p15:guide>
        <p15:guide id="7" pos="281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7158" autoAdjust="0"/>
    <p:restoredTop sz="56020" autoAdjust="0"/>
  </p:normalViewPr>
  <p:slideViewPr>
    <p:cSldViewPr>
      <p:cViewPr>
        <p:scale>
          <a:sx n="33" d="100"/>
          <a:sy n="33" d="100"/>
        </p:scale>
        <p:origin x="-3254" y="-374"/>
      </p:cViewPr>
      <p:guideLst>
        <p:guide orient="horz" pos="709"/>
        <p:guide orient="horz" pos="3974"/>
        <p:guide pos="2880"/>
        <p:guide pos="204"/>
        <p:guide pos="5556"/>
        <p:guide pos="2948"/>
        <p:guide pos="28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864" y="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BEE66-63D2-412E-B6D2-A96DD3CB61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81973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57E3B-471E-4015-B1C5-6E8E36836A6A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A22F8-50EA-4B8D-BC3E-F42EE1D70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21865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9136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사람 생각</a:t>
            </a:r>
            <a:endParaRPr lang="en-US" altLang="ko-KR" b="1" dirty="0" smtClean="0"/>
          </a:p>
          <a:p>
            <a:r>
              <a:rPr lang="en-US" altLang="ko-KR" b="1" dirty="0" smtClean="0"/>
              <a:t>=500</a:t>
            </a:r>
            <a:r>
              <a:rPr lang="ko-KR" altLang="en-US" b="1" dirty="0" smtClean="0"/>
              <a:t>원 동전</a:t>
            </a:r>
            <a:r>
              <a:rPr lang="en-US" altLang="ko-KR" b="1" baseline="0" dirty="0" smtClean="0"/>
              <a:t> 2</a:t>
            </a:r>
            <a:r>
              <a:rPr lang="ko-KR" altLang="en-US" b="1" baseline="0" dirty="0" smtClean="0"/>
              <a:t>개</a:t>
            </a:r>
            <a:r>
              <a:rPr lang="en-US" altLang="ko-KR" b="1" baseline="0" dirty="0" smtClean="0"/>
              <a:t>, 100</a:t>
            </a:r>
            <a:r>
              <a:rPr lang="ko-KR" altLang="en-US" b="1" baseline="0" dirty="0" smtClean="0"/>
              <a:t>원 동전 </a:t>
            </a:r>
            <a:r>
              <a:rPr lang="en-US" altLang="ko-KR" b="1" baseline="0" dirty="0" smtClean="0"/>
              <a:t>2</a:t>
            </a:r>
            <a:r>
              <a:rPr lang="ko-KR" altLang="en-US" b="1" baseline="0" dirty="0" smtClean="0"/>
              <a:t>개 </a:t>
            </a:r>
            <a:r>
              <a:rPr lang="en-US" altLang="ko-KR" b="1" baseline="0" dirty="0" smtClean="0"/>
              <a:t>(</a:t>
            </a:r>
            <a:r>
              <a:rPr lang="ko-KR" altLang="en-US" b="1" baseline="0" dirty="0" smtClean="0"/>
              <a:t>총 동전 </a:t>
            </a:r>
            <a:r>
              <a:rPr lang="en-US" altLang="ko-KR" b="1" baseline="0" dirty="0" smtClean="0"/>
              <a:t>4</a:t>
            </a:r>
            <a:r>
              <a:rPr lang="ko-KR" altLang="en-US" b="1" baseline="0" dirty="0" smtClean="0"/>
              <a:t>개</a:t>
            </a:r>
            <a:r>
              <a:rPr lang="en-US" altLang="ko-KR" b="1" baseline="0" dirty="0" smtClean="0"/>
              <a:t>)</a:t>
            </a:r>
          </a:p>
          <a:p>
            <a:endParaRPr lang="en-US" altLang="ko-KR" b="1" baseline="0" dirty="0" smtClean="0"/>
          </a:p>
          <a:p>
            <a:r>
              <a:rPr lang="en-US" altLang="ko-KR" b="1" baseline="0" dirty="0" smtClean="0"/>
              <a:t>-Greedy </a:t>
            </a:r>
            <a:r>
              <a:rPr lang="ko-KR" altLang="en-US" b="1" baseline="0" dirty="0" smtClean="0"/>
              <a:t>알고리즘의 생각</a:t>
            </a:r>
            <a:endParaRPr lang="en-US" altLang="ko-KR" b="1" baseline="0" dirty="0" smtClean="0"/>
          </a:p>
          <a:p>
            <a:r>
              <a:rPr lang="en-US" altLang="ko-KR" b="1" baseline="0" dirty="0" smtClean="0"/>
              <a:t>=500</a:t>
            </a:r>
            <a:r>
              <a:rPr lang="ko-KR" altLang="en-US" b="1" baseline="0" dirty="0" smtClean="0"/>
              <a:t>원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동전 </a:t>
            </a:r>
            <a:r>
              <a:rPr lang="en-US" altLang="ko-KR" b="1" baseline="0" dirty="0" smtClean="0"/>
              <a:t>2</a:t>
            </a:r>
            <a:r>
              <a:rPr lang="ko-KR" altLang="en-US" b="1" baseline="0" dirty="0" smtClean="0"/>
              <a:t>개</a:t>
            </a:r>
            <a:r>
              <a:rPr lang="en-US" altLang="ko-KR" b="1" baseline="0" dirty="0" smtClean="0"/>
              <a:t>, 160</a:t>
            </a:r>
            <a:r>
              <a:rPr lang="ko-KR" altLang="en-US" b="1" baseline="0" dirty="0" smtClean="0"/>
              <a:t>원 동전</a:t>
            </a:r>
            <a:r>
              <a:rPr lang="en-US" altLang="ko-KR" b="1" baseline="0" dirty="0" smtClean="0"/>
              <a:t> 1</a:t>
            </a:r>
            <a:r>
              <a:rPr lang="ko-KR" altLang="en-US" b="1" baseline="0" dirty="0" smtClean="0"/>
              <a:t>개</a:t>
            </a:r>
            <a:r>
              <a:rPr lang="en-US" altLang="ko-KR" b="1" baseline="0" dirty="0" smtClean="0"/>
              <a:t>,</a:t>
            </a:r>
            <a:r>
              <a:rPr lang="ko-KR" altLang="en-US" b="1" baseline="0" dirty="0" smtClean="0"/>
              <a:t> </a:t>
            </a:r>
            <a:r>
              <a:rPr lang="en-US" altLang="ko-KR" b="1" baseline="0" dirty="0" smtClean="0"/>
              <a:t>10</a:t>
            </a:r>
            <a:r>
              <a:rPr lang="ko-KR" altLang="en-US" b="1" baseline="0" dirty="0" smtClean="0"/>
              <a:t>원 동전 </a:t>
            </a:r>
            <a:r>
              <a:rPr lang="en-US" altLang="ko-KR" b="1" baseline="0" dirty="0" smtClean="0"/>
              <a:t>4</a:t>
            </a:r>
            <a:r>
              <a:rPr lang="ko-KR" altLang="en-US" b="1" baseline="0" dirty="0" smtClean="0"/>
              <a:t>개 </a:t>
            </a:r>
            <a:r>
              <a:rPr lang="en-US" altLang="ko-KR" b="1" baseline="0" dirty="0" smtClean="0"/>
              <a:t>(</a:t>
            </a:r>
            <a:r>
              <a:rPr lang="ko-KR" altLang="en-US" b="1" baseline="0" dirty="0" smtClean="0"/>
              <a:t>총 동전 </a:t>
            </a:r>
            <a:r>
              <a:rPr lang="en-US" altLang="ko-KR" b="1" baseline="0" dirty="0" smtClean="0"/>
              <a:t>7</a:t>
            </a:r>
            <a:r>
              <a:rPr lang="ko-KR" altLang="en-US" b="1" baseline="0" dirty="0" smtClean="0"/>
              <a:t>개</a:t>
            </a:r>
            <a:r>
              <a:rPr lang="en-US" altLang="ko-KR" b="1" baseline="0" dirty="0" smtClean="0"/>
              <a:t>)</a:t>
            </a:r>
          </a:p>
          <a:p>
            <a:endParaRPr lang="en-US" altLang="ko-KR" b="1" baseline="0" dirty="0" smtClean="0"/>
          </a:p>
          <a:p>
            <a:r>
              <a:rPr lang="ko-KR" altLang="en-US" b="1" dirty="0" smtClean="0"/>
              <a:t>이를 통해 </a:t>
            </a:r>
            <a:r>
              <a:rPr lang="en-US" altLang="ko-KR" b="1" baseline="0" dirty="0" smtClean="0"/>
              <a:t>Greedy </a:t>
            </a:r>
            <a:r>
              <a:rPr lang="ko-KR" altLang="en-US" b="1" baseline="0" dirty="0" smtClean="0"/>
              <a:t>알고리즘은 최적의 결과를 도출하는 경우도 있지만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아닌 경우도 있음을 알 수 있으며</a:t>
            </a:r>
            <a:endParaRPr lang="en-US" altLang="ko-KR" b="1" baseline="0" dirty="0" smtClean="0"/>
          </a:p>
          <a:p>
            <a:r>
              <a:rPr lang="en-US" altLang="ko-KR" b="1" baseline="0" dirty="0" smtClean="0"/>
              <a:t>Greedy </a:t>
            </a:r>
            <a:r>
              <a:rPr lang="ko-KR" altLang="en-US" b="1" baseline="0" dirty="0" smtClean="0"/>
              <a:t>알고리즘을 사용할 때 우리는 합리적인 의심이 필요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사람이라면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6</a:t>
            </a:r>
            <a:r>
              <a:rPr lang="ko-KR" altLang="en-US" b="1" dirty="0" smtClean="0"/>
              <a:t>에 가게를 설립할 것</a:t>
            </a:r>
            <a:endParaRPr lang="en-US" altLang="ko-KR" b="1" dirty="0" smtClean="0"/>
          </a:p>
          <a:p>
            <a:r>
              <a:rPr lang="en-US" altLang="ko-KR" b="1" dirty="0" smtClean="0"/>
              <a:t> =</a:t>
            </a:r>
            <a:r>
              <a:rPr lang="ko-KR" altLang="en-US" b="1" dirty="0" smtClean="0"/>
              <a:t>도로 하나를 이용해 최소 가게로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부터 </a:t>
            </a:r>
            <a:r>
              <a:rPr lang="en-US" altLang="ko-KR" b="1" dirty="0" smtClean="0"/>
              <a:t>10</a:t>
            </a:r>
            <a:r>
              <a:rPr lang="ko-KR" altLang="en-US" b="1" dirty="0" smtClean="0"/>
              <a:t>까지 모든</a:t>
            </a:r>
            <a:r>
              <a:rPr lang="ko-KR" altLang="en-US" b="1" baseline="0" dirty="0" smtClean="0"/>
              <a:t> 마을이 커버 가능하기 때문</a:t>
            </a:r>
            <a:endParaRPr lang="en-US" altLang="ko-KR" b="1" dirty="0" smtClean="0"/>
          </a:p>
          <a:p>
            <a:r>
              <a:rPr lang="en-US" altLang="ko-KR" b="1" baseline="0" dirty="0" smtClean="0"/>
              <a:t>    (</a:t>
            </a:r>
            <a:r>
              <a:rPr lang="en-US" altLang="ko-KR" b="1" dirty="0" smtClean="0"/>
              <a:t>32</a:t>
            </a:r>
            <a:r>
              <a:rPr lang="ko-KR" altLang="en-US" b="1" dirty="0" smtClean="0"/>
              <a:t>페이지에 부가 설명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*</a:t>
            </a:r>
            <a:r>
              <a:rPr lang="ko-KR" altLang="en-US" b="1" dirty="0" smtClean="0"/>
              <a:t>그러나 컴퓨터는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6</a:t>
            </a:r>
            <a:r>
              <a:rPr lang="ko-KR" altLang="en-US" b="1" dirty="0" smtClean="0"/>
              <a:t>에 가게를 설립하는 것이 효과적이라는 생각을 바로 하지 못하기에 룰을 정해줘야 함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하나의 가게만 세울 수 있다고 가정한다면 우리는 </a:t>
            </a:r>
            <a:r>
              <a:rPr lang="en-US" altLang="ko-KR" b="1" dirty="0" smtClean="0"/>
              <a:t>4</a:t>
            </a:r>
            <a:r>
              <a:rPr lang="ko-KR" altLang="en-US" b="1" dirty="0" smtClean="0"/>
              <a:t>번에 가게를 설립할 것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도로 하나를 이용해 자기 지역을 포함한 총 </a:t>
            </a:r>
            <a:r>
              <a:rPr lang="en-US" altLang="ko-KR" b="1" dirty="0" smtClean="0"/>
              <a:t>6</a:t>
            </a:r>
            <a:r>
              <a:rPr lang="ko-KR" altLang="en-US" b="1" dirty="0" smtClean="0"/>
              <a:t>개의 지역을 커버할 수 있기 때문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그렇다면 하나의 가게만 세울 수 있다고 가정할 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Greedy </a:t>
            </a:r>
            <a:r>
              <a:rPr lang="ko-KR" altLang="en-US" b="1" dirty="0" smtClean="0"/>
              <a:t>알고리즘은 어떤 결과를 도출할까</a:t>
            </a:r>
            <a:r>
              <a:rPr lang="en-US" altLang="ko-KR" b="1" dirty="0" smtClean="0"/>
              <a:t>?</a:t>
            </a:r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하나를 선택했을 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내가 선택할 수 있는 것</a:t>
            </a:r>
            <a:r>
              <a:rPr lang="ko-KR" altLang="en-US" b="1" baseline="0" dirty="0" smtClean="0"/>
              <a:t> 중 최선의 결과를 선택하는 경우가 </a:t>
            </a:r>
            <a:r>
              <a:rPr lang="en-US" altLang="ko-KR" b="1" dirty="0" smtClean="0"/>
              <a:t>Greedy </a:t>
            </a:r>
            <a:r>
              <a:rPr lang="ko-KR" altLang="en-US" b="1" dirty="0" smtClean="0"/>
              <a:t>알고리즘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=4</a:t>
            </a:r>
            <a:r>
              <a:rPr lang="ko-KR" altLang="en-US" b="1" dirty="0" smtClean="0"/>
              <a:t>번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4</a:t>
            </a:r>
            <a:r>
              <a:rPr lang="ko-KR" altLang="en-US" b="1" dirty="0" smtClean="0"/>
              <a:t>번을 고른 이후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남은 지역을 커버하기 위해</a:t>
            </a:r>
            <a:r>
              <a:rPr lang="ko-KR" altLang="en-US" b="1" baseline="0" dirty="0" smtClean="0"/>
              <a:t> </a:t>
            </a:r>
            <a:r>
              <a:rPr lang="ko-KR" altLang="en-US" b="1" dirty="0" smtClean="0"/>
              <a:t>어디에 가게를 설립할까</a:t>
            </a:r>
            <a:r>
              <a:rPr lang="en-US" altLang="ko-KR" b="1" dirty="0" smtClean="0"/>
              <a:t>?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=6</a:t>
            </a:r>
            <a:r>
              <a:rPr lang="ko-KR" altLang="en-US" b="1" dirty="0" smtClean="0"/>
              <a:t>번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6</a:t>
            </a:r>
            <a:r>
              <a:rPr lang="ko-KR" altLang="en-US" b="1" dirty="0" smtClean="0"/>
              <a:t>번까지 고른 이후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남은 지역을 커버하기 위해</a:t>
            </a:r>
            <a:r>
              <a:rPr lang="ko-KR" altLang="en-US" b="1" baseline="0" dirty="0" smtClean="0"/>
              <a:t> </a:t>
            </a:r>
            <a:r>
              <a:rPr lang="ko-KR" altLang="en-US" b="1" dirty="0" smtClean="0"/>
              <a:t>어디에 가게를 설립할까</a:t>
            </a:r>
            <a:r>
              <a:rPr lang="en-US" altLang="ko-KR" b="1" dirty="0" smtClean="0"/>
              <a:t>?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=1</a:t>
            </a:r>
            <a:r>
              <a:rPr lang="ko-KR" altLang="en-US" b="1" dirty="0" smtClean="0"/>
              <a:t>번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따라서 </a:t>
            </a:r>
            <a:r>
              <a:rPr lang="en-US" altLang="ko-KR" b="1" dirty="0" smtClean="0"/>
              <a:t>Greedy </a:t>
            </a:r>
            <a:r>
              <a:rPr lang="ko-KR" altLang="en-US" b="1" dirty="0" smtClean="0"/>
              <a:t>알고리즘에 의해 매장을 설립하는 경우 </a:t>
            </a:r>
            <a:r>
              <a:rPr lang="en-US" altLang="ko-KR" b="1" dirty="0" smtClean="0"/>
              <a:t>1, 4, 6</a:t>
            </a:r>
            <a:r>
              <a:rPr lang="ko-KR" altLang="en-US" b="1" dirty="0" smtClean="0"/>
              <a:t>에 가게를 설립하게 됨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최적의 결과가 아님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최적의 결과</a:t>
            </a:r>
            <a:r>
              <a:rPr lang="en-US" altLang="ko-KR" b="1" dirty="0" smtClean="0"/>
              <a:t>=2,6) 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그래도 사람들이 </a:t>
            </a:r>
            <a:r>
              <a:rPr lang="en-US" altLang="ko-KR" b="1" dirty="0" smtClean="0"/>
              <a:t>Greedy </a:t>
            </a:r>
            <a:r>
              <a:rPr lang="ko-KR" altLang="en-US" b="1" dirty="0" smtClean="0"/>
              <a:t>알고리즘을 많이 이용하는 이유</a:t>
            </a:r>
            <a:r>
              <a:rPr lang="en-US" altLang="ko-KR" b="1" dirty="0" smtClean="0"/>
              <a:t>?</a:t>
            </a:r>
          </a:p>
          <a:p>
            <a:r>
              <a:rPr lang="ko-KR" altLang="en-US" b="1" dirty="0" smtClean="0"/>
              <a:t>최적의 결과는 </a:t>
            </a:r>
            <a:r>
              <a:rPr lang="ko-KR" altLang="en-US" b="1" dirty="0" err="1" smtClean="0"/>
              <a:t>아니여도</a:t>
            </a:r>
            <a:r>
              <a:rPr lang="ko-KR" altLang="en-US" b="1" dirty="0" smtClean="0"/>
              <a:t> 최적의 결과에 가깝게 결과를 도출해내기 때문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“</a:t>
            </a:r>
            <a:r>
              <a:rPr lang="ko-KR" altLang="en-US" b="1" dirty="0" smtClean="0"/>
              <a:t>원빈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넌 오늘만 사는 놈한테 죽는다</a:t>
            </a:r>
            <a:r>
              <a:rPr lang="en-US" altLang="ko-KR" b="1" dirty="0" smtClean="0"/>
              <a:t>”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*Greedy</a:t>
            </a:r>
            <a:r>
              <a:rPr lang="ko-KR" altLang="en-US" b="1" baseline="0" dirty="0" smtClean="0"/>
              <a:t>알고리즘은 다음 일을 생각하지 않고 현재 일에 충실함</a:t>
            </a:r>
            <a:endParaRPr lang="ko-KR" altLang="en-US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우리는 인생을 어떻게 살아갈지</a:t>
            </a:r>
            <a:r>
              <a:rPr lang="ko-KR" altLang="en-US" b="1" baseline="0" dirty="0" smtClean="0"/>
              <a:t> 고민할 때 답이 나오지 않는 경우</a:t>
            </a:r>
            <a:r>
              <a:rPr lang="en-US" altLang="ko-KR" b="1" dirty="0" smtClean="0"/>
              <a:t>,</a:t>
            </a:r>
            <a:r>
              <a:rPr lang="en-US" altLang="ko-KR" b="1" baseline="0" dirty="0" smtClean="0"/>
              <a:t> </a:t>
            </a:r>
          </a:p>
          <a:p>
            <a:r>
              <a:rPr lang="en-US" altLang="ko-KR" b="1" baseline="0" dirty="0" smtClean="0"/>
              <a:t>‘</a:t>
            </a:r>
            <a:r>
              <a:rPr lang="ko-KR" altLang="en-US" b="1" baseline="0" dirty="0" smtClean="0"/>
              <a:t>알아서 잘 되겠지</a:t>
            </a:r>
            <a:r>
              <a:rPr lang="en-US" altLang="ko-KR" b="1" baseline="0" dirty="0" smtClean="0"/>
              <a:t>’</a:t>
            </a:r>
            <a:r>
              <a:rPr lang="ko-KR" altLang="en-US" b="1" baseline="0" dirty="0" smtClean="0"/>
              <a:t> 라고 생각하며 </a:t>
            </a:r>
            <a:r>
              <a:rPr lang="en-US" altLang="ko-KR" b="1" baseline="0" dirty="0" smtClean="0"/>
              <a:t>‘</a:t>
            </a:r>
            <a:r>
              <a:rPr lang="ko-KR" altLang="en-US" b="1" baseline="0" dirty="0" smtClean="0"/>
              <a:t>지금 주어진 일에만 최선을 다하자</a:t>
            </a:r>
            <a:r>
              <a:rPr lang="en-US" altLang="ko-KR" b="1" baseline="0" dirty="0" smtClean="0"/>
              <a:t>’</a:t>
            </a:r>
            <a:r>
              <a:rPr lang="ko-KR" altLang="en-US" b="1" baseline="0" dirty="0" smtClean="0"/>
              <a:t>라 생각하며 넘어가는 경우가 있음</a:t>
            </a:r>
            <a:r>
              <a:rPr lang="en-US" altLang="ko-KR" b="1" baseline="0" dirty="0" smtClean="0"/>
              <a:t>.</a:t>
            </a:r>
          </a:p>
          <a:p>
            <a:r>
              <a:rPr lang="ko-KR" altLang="en-US" b="1" baseline="0" dirty="0" smtClean="0"/>
              <a:t>이러한 생각은 </a:t>
            </a:r>
            <a:r>
              <a:rPr lang="en-US" altLang="ko-KR" b="1" baseline="0" dirty="0" smtClean="0"/>
              <a:t>Greedy </a:t>
            </a:r>
            <a:r>
              <a:rPr lang="ko-KR" altLang="en-US" b="1" baseline="0" dirty="0" smtClean="0"/>
              <a:t>알고리즘의 아이디어와 매우 유사 </a:t>
            </a:r>
            <a:endParaRPr lang="en-US" altLang="ko-KR" b="1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그렇다면 </a:t>
            </a:r>
            <a:r>
              <a:rPr lang="en-US" altLang="ko-KR" b="1" dirty="0" smtClean="0"/>
              <a:t>Greedy </a:t>
            </a:r>
            <a:r>
              <a:rPr lang="ko-KR" altLang="en-US" b="1" dirty="0" smtClean="0"/>
              <a:t>알고리즘이 항상 좋은 결과를 도출해내는 것은 아닌데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왜 배우는 것인가</a:t>
            </a:r>
            <a:r>
              <a:rPr lang="en-US" altLang="ko-KR" b="1" dirty="0" smtClean="0"/>
              <a:t>?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아이디어가 되게 쉽기에 쉽게 문제를 풀어나가는 경우가 있기 때문</a:t>
            </a:r>
            <a:r>
              <a:rPr lang="en-US" altLang="ko-KR" b="1" dirty="0" smtClean="0"/>
              <a:t>,</a:t>
            </a:r>
          </a:p>
          <a:p>
            <a:r>
              <a:rPr lang="ko-KR" altLang="en-US" b="1" dirty="0" smtClean="0"/>
              <a:t>항상 최적의 결과를 도출하진 못해도</a:t>
            </a:r>
            <a:r>
              <a:rPr lang="en-US" altLang="ko-KR" b="1" dirty="0" smtClean="0"/>
              <a:t>,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이를 통해 </a:t>
            </a:r>
            <a:r>
              <a:rPr lang="ko-KR" altLang="en-US" b="1" dirty="0" smtClean="0"/>
              <a:t>적당히 괜찮은 결과를 도출할 수 있기 때문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최소</a:t>
            </a:r>
            <a:r>
              <a:rPr lang="ko-KR" altLang="en-US" b="1" baseline="0" dirty="0" smtClean="0"/>
              <a:t> 동전의 개수 </a:t>
            </a:r>
            <a:r>
              <a:rPr lang="en-US" altLang="ko-KR" b="1" baseline="0" dirty="0" smtClean="0"/>
              <a:t>= 6</a:t>
            </a:r>
            <a:r>
              <a:rPr lang="ko-KR" altLang="en-US" b="1" baseline="0" dirty="0" smtClean="0"/>
              <a:t>개 </a:t>
            </a:r>
            <a:r>
              <a:rPr lang="en-US" altLang="ko-KR" b="1" baseline="0" dirty="0" smtClean="0"/>
              <a:t>(500</a:t>
            </a:r>
            <a:r>
              <a:rPr lang="ko-KR" altLang="en-US" b="1" baseline="0" dirty="0" smtClean="0"/>
              <a:t>원 </a:t>
            </a:r>
            <a:r>
              <a:rPr lang="en-US" altLang="ko-KR" b="1" baseline="0" dirty="0" smtClean="0"/>
              <a:t>3</a:t>
            </a:r>
            <a:r>
              <a:rPr lang="ko-KR" altLang="en-US" b="1" baseline="0" dirty="0" smtClean="0"/>
              <a:t>개</a:t>
            </a:r>
            <a:r>
              <a:rPr lang="en-US" altLang="ko-KR" b="1" baseline="0" dirty="0" smtClean="0"/>
              <a:t>, 100</a:t>
            </a:r>
            <a:r>
              <a:rPr lang="ko-KR" altLang="en-US" b="1" baseline="0" dirty="0" smtClean="0"/>
              <a:t>원</a:t>
            </a:r>
            <a:r>
              <a:rPr lang="en-US" altLang="ko-KR" b="1" baseline="0" dirty="0" smtClean="0"/>
              <a:t> 2</a:t>
            </a:r>
            <a:r>
              <a:rPr lang="ko-KR" altLang="en-US" b="1" baseline="0" dirty="0" smtClean="0"/>
              <a:t>개</a:t>
            </a:r>
            <a:r>
              <a:rPr lang="en-US" altLang="ko-KR" b="1" baseline="0" dirty="0" smtClean="0"/>
              <a:t>, 50</a:t>
            </a:r>
            <a:r>
              <a:rPr lang="ko-KR" altLang="en-US" b="1" baseline="0" dirty="0" smtClean="0"/>
              <a:t>원 </a:t>
            </a:r>
            <a:r>
              <a:rPr lang="en-US" altLang="ko-KR" b="1" baseline="0" dirty="0" smtClean="0"/>
              <a:t>1</a:t>
            </a:r>
            <a:r>
              <a:rPr lang="ko-KR" altLang="en-US" b="1" baseline="0" dirty="0" smtClean="0"/>
              <a:t>개</a:t>
            </a:r>
            <a:r>
              <a:rPr lang="en-US" altLang="ko-KR" b="1" baseline="0" dirty="0" smtClean="0"/>
              <a:t>) </a:t>
            </a:r>
          </a:p>
          <a:p>
            <a:endParaRPr lang="en-US" altLang="ko-KR" baseline="0" dirty="0" smtClean="0"/>
          </a:p>
          <a:p>
            <a:r>
              <a:rPr lang="ko-KR" altLang="en-US" b="1" baseline="0" dirty="0" smtClean="0"/>
              <a:t>사람은 생각을 통해 </a:t>
            </a:r>
            <a:r>
              <a:rPr lang="en-US" altLang="ko-KR" b="1" baseline="0" dirty="0" smtClean="0"/>
              <a:t>6</a:t>
            </a:r>
            <a:r>
              <a:rPr lang="ko-KR" altLang="en-US" b="1" baseline="0" dirty="0" smtClean="0"/>
              <a:t>개라고 바로 결과를 도출할 수 있지만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컴퓨터는 생각하지 못하기 때문에 룰을 정해줘야 함</a:t>
            </a:r>
            <a:r>
              <a:rPr lang="en-US" altLang="ko-KR" b="1" baseline="0" dirty="0" smtClean="0"/>
              <a:t>.</a:t>
            </a:r>
          </a:p>
          <a:p>
            <a:endParaRPr lang="en-US" altLang="ko-KR" b="1" baseline="0" dirty="0" smtClean="0"/>
          </a:p>
          <a:p>
            <a:r>
              <a:rPr lang="en-US" altLang="ko-KR" b="1" baseline="0" dirty="0" smtClean="0"/>
              <a:t>*</a:t>
            </a:r>
            <a:r>
              <a:rPr lang="ko-KR" altLang="en-US" b="1" baseline="0" dirty="0" smtClean="0"/>
              <a:t>룰</a:t>
            </a:r>
            <a:r>
              <a:rPr lang="en-US" altLang="ko-KR" b="1" baseline="0" dirty="0" smtClean="0"/>
              <a:t> = </a:t>
            </a:r>
            <a:r>
              <a:rPr lang="ko-KR" altLang="en-US" b="1" baseline="0" dirty="0" smtClean="0"/>
              <a:t>가장 큰 동전을 최대한 많이 사용할 수 있게끔 코딩</a:t>
            </a:r>
            <a:endParaRPr lang="en-US" altLang="ko-KR" b="1" baseline="0" dirty="0" smtClean="0"/>
          </a:p>
          <a:p>
            <a:r>
              <a:rPr lang="en-US" altLang="ko-KR" b="1" baseline="0" dirty="0" smtClean="0"/>
              <a:t>  </a:t>
            </a:r>
          </a:p>
          <a:p>
            <a:r>
              <a:rPr lang="ko-KR" altLang="en-US" b="1" baseline="0" dirty="0" smtClean="0"/>
              <a:t>이러한 룰은 </a:t>
            </a:r>
            <a:r>
              <a:rPr lang="en-US" altLang="ko-KR" b="1" baseline="0" dirty="0" smtClean="0"/>
              <a:t>Greedy </a:t>
            </a:r>
            <a:r>
              <a:rPr lang="ko-KR" altLang="en-US" b="1" baseline="0" dirty="0" smtClean="0"/>
              <a:t>알고리즘의 예제가 될 수 있음</a:t>
            </a:r>
            <a:endParaRPr lang="en-US" altLang="ko-KR" b="1" baseline="0" dirty="0" smtClean="0"/>
          </a:p>
          <a:p>
            <a:r>
              <a:rPr lang="en-US" altLang="ko-KR" b="1" baseline="0" dirty="0" smtClean="0"/>
              <a:t>(Greedy </a:t>
            </a:r>
            <a:r>
              <a:rPr lang="ko-KR" altLang="en-US" b="1" baseline="0" dirty="0" smtClean="0"/>
              <a:t>알고리즘을 통해 최적의 결과를 도출할 수 있기 때문</a:t>
            </a:r>
            <a:r>
              <a:rPr lang="en-US" altLang="ko-KR" b="1" baseline="0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직접 구현해보지는 않겠으나 </a:t>
            </a:r>
            <a:r>
              <a:rPr lang="ko-KR" altLang="en-US" b="1" dirty="0" smtClean="0"/>
              <a:t>이해해야 함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서울에서 다른 지역을 이용할 때 최단 경로를 통하여 이동하기 위해 최단 경로 정하기</a:t>
            </a:r>
            <a:endParaRPr lang="en-US" altLang="ko-KR" b="1" dirty="0" smtClean="0"/>
          </a:p>
          <a:p>
            <a:endParaRPr lang="en-US" altLang="ko-KR" b="1" baseline="0" dirty="0" smtClean="0"/>
          </a:p>
          <a:p>
            <a:r>
              <a:rPr lang="ko-KR" altLang="en-US" b="1" baseline="0" dirty="0" smtClean="0"/>
              <a:t>이러한 룰 또한</a:t>
            </a:r>
            <a:r>
              <a:rPr lang="en-US" altLang="ko-KR" b="1" baseline="0" dirty="0" smtClean="0"/>
              <a:t>,</a:t>
            </a:r>
            <a:r>
              <a:rPr lang="ko-KR" altLang="en-US" b="1" baseline="0" dirty="0" smtClean="0"/>
              <a:t> </a:t>
            </a:r>
            <a:r>
              <a:rPr lang="en-US" altLang="ko-KR" b="1" baseline="0" dirty="0" smtClean="0"/>
              <a:t>Greedy </a:t>
            </a:r>
            <a:r>
              <a:rPr lang="ko-KR" altLang="en-US" b="1" baseline="0" dirty="0" smtClean="0"/>
              <a:t>알고리즘의 예제가 될 수 있음</a:t>
            </a:r>
            <a:endParaRPr lang="en-US" altLang="ko-KR" b="1" baseline="0" dirty="0" smtClean="0"/>
          </a:p>
          <a:p>
            <a:r>
              <a:rPr lang="en-US" altLang="ko-KR" b="1" baseline="0" dirty="0" smtClean="0"/>
              <a:t>(Greedy </a:t>
            </a:r>
            <a:r>
              <a:rPr lang="ko-KR" altLang="en-US" b="1" baseline="0" dirty="0" smtClean="0"/>
              <a:t>알고리즘을 통해 최적의 결과를 도출할 수 있기 때문</a:t>
            </a:r>
            <a:r>
              <a:rPr lang="en-US" altLang="ko-KR" b="1" baseline="0" dirty="0" smtClean="0"/>
              <a:t>)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천안</a:t>
            </a:r>
            <a:r>
              <a:rPr lang="en-US" altLang="ko-KR" dirty="0" smtClean="0"/>
              <a:t>=</a:t>
            </a:r>
            <a:r>
              <a:rPr lang="en-US" altLang="ko-KR" b="1" dirty="0" smtClean="0"/>
              <a:t>12</a:t>
            </a:r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원주</a:t>
            </a:r>
            <a:r>
              <a:rPr lang="en-US" altLang="ko-KR" dirty="0" smtClean="0"/>
              <a:t>=</a:t>
            </a:r>
            <a:r>
              <a:rPr lang="en-US" altLang="ko-KR" b="1" dirty="0" smtClean="0"/>
              <a:t>15</a:t>
            </a:r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논산</a:t>
            </a:r>
            <a:r>
              <a:rPr lang="en-US" altLang="ko-KR" dirty="0" smtClean="0"/>
              <a:t>=12+4</a:t>
            </a:r>
            <a:r>
              <a:rPr lang="en-US" altLang="ko-KR" baseline="0" dirty="0" smtClean="0"/>
              <a:t> =</a:t>
            </a:r>
            <a:r>
              <a:rPr lang="en-US" altLang="ko-KR" b="1" baseline="0" dirty="0" smtClean="0"/>
              <a:t>16</a:t>
            </a:r>
            <a:endParaRPr lang="en-US" altLang="ko-KR" b="1" dirty="0" smtClean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대전</a:t>
            </a:r>
            <a:r>
              <a:rPr lang="en-US" altLang="ko-KR" dirty="0" smtClean="0"/>
              <a:t>=12+4+3 =</a:t>
            </a:r>
            <a:r>
              <a:rPr lang="en-US" altLang="ko-KR" b="1" dirty="0" smtClean="0"/>
              <a:t>19</a:t>
            </a:r>
            <a:r>
              <a:rPr lang="en-US" altLang="ko-KR" dirty="0" smtClean="0"/>
              <a:t> (</a:t>
            </a:r>
            <a:r>
              <a:rPr lang="ko-KR" altLang="en-US" dirty="0" smtClean="0"/>
              <a:t>천안에서 바로 가는 것보다 논산</a:t>
            </a:r>
            <a:r>
              <a:rPr lang="ko-KR" altLang="en-US" baseline="0" dirty="0" smtClean="0"/>
              <a:t> 통해서 가는 것이 빠름</a:t>
            </a:r>
            <a:r>
              <a:rPr lang="en-US" altLang="ko-KR" dirty="0" smtClean="0"/>
              <a:t>)</a:t>
            </a:r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대구</a:t>
            </a:r>
            <a:r>
              <a:rPr lang="en-US" altLang="ko-KR" dirty="0" smtClean="0"/>
              <a:t>=15+7 =</a:t>
            </a:r>
            <a:r>
              <a:rPr lang="en-US" altLang="ko-KR" b="1" dirty="0" smtClean="0"/>
              <a:t>22</a:t>
            </a:r>
            <a:r>
              <a:rPr lang="en-US" altLang="ko-KR" dirty="0" smtClean="0"/>
              <a:t> (</a:t>
            </a:r>
            <a:r>
              <a:rPr lang="ko-KR" altLang="en-US" dirty="0" smtClean="0"/>
              <a:t>대전</a:t>
            </a:r>
            <a:r>
              <a:rPr lang="ko-KR" altLang="en-US" baseline="0" dirty="0" smtClean="0"/>
              <a:t>을 통해서 가는 것보다 원주를 통해 가는 것이 빠름</a:t>
            </a:r>
            <a:r>
              <a:rPr lang="en-US" altLang="ko-KR" dirty="0" smtClean="0"/>
              <a:t>)</a:t>
            </a:r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광주</a:t>
            </a:r>
            <a:r>
              <a:rPr lang="en-US" altLang="ko-KR" dirty="0" smtClean="0"/>
              <a:t>=12+4+13 =</a:t>
            </a:r>
            <a:r>
              <a:rPr lang="en-US" altLang="ko-KR" b="1" dirty="0" smtClean="0"/>
              <a:t>29</a:t>
            </a:r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부산</a:t>
            </a:r>
            <a:r>
              <a:rPr lang="en-US" altLang="ko-KR" dirty="0" smtClean="0"/>
              <a:t>=15+7+9 =</a:t>
            </a:r>
            <a:r>
              <a:rPr lang="en-US" altLang="ko-KR" b="1" dirty="0" smtClean="0"/>
              <a:t>31</a:t>
            </a:r>
            <a:r>
              <a:rPr lang="en-US" altLang="ko-KR" dirty="0" smtClean="0"/>
              <a:t> (</a:t>
            </a:r>
            <a:r>
              <a:rPr lang="ko-KR" altLang="en-US" dirty="0" smtClean="0"/>
              <a:t>대전이나 광주를 통해서 가는 것보다 원주를 통해 가는 것이 빠름</a:t>
            </a:r>
            <a:r>
              <a:rPr lang="en-US" altLang="ko-KR" dirty="0" smtClean="0"/>
              <a:t>)</a:t>
            </a:r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강릉</a:t>
            </a:r>
            <a:r>
              <a:rPr lang="en-US" altLang="ko-KR" dirty="0" smtClean="0"/>
              <a:t>=15+21</a:t>
            </a:r>
            <a:r>
              <a:rPr lang="en-US" altLang="ko-KR" baseline="0" dirty="0" smtClean="0"/>
              <a:t> =</a:t>
            </a:r>
            <a:r>
              <a:rPr lang="en-US" altLang="ko-KR" b="1" baseline="0" dirty="0" smtClean="0"/>
              <a:t>36</a:t>
            </a:r>
          </a:p>
          <a:p>
            <a:r>
              <a:rPr lang="en-US" altLang="ko-KR" b="1" baseline="0" dirty="0" smtClean="0"/>
              <a:t>-</a:t>
            </a:r>
            <a:r>
              <a:rPr lang="ko-KR" altLang="en-US" b="1" baseline="0" dirty="0" smtClean="0"/>
              <a:t>포항</a:t>
            </a:r>
            <a:r>
              <a:rPr lang="en-US" altLang="ko-KR" baseline="0" dirty="0" smtClean="0"/>
              <a:t>=15+7+9+5 =</a:t>
            </a:r>
            <a:r>
              <a:rPr lang="en-US" altLang="ko-KR" b="1" baseline="0" dirty="0" smtClean="0"/>
              <a:t>36</a:t>
            </a:r>
            <a:r>
              <a:rPr lang="en-US" altLang="ko-KR" baseline="0" dirty="0" smtClean="0"/>
              <a:t>  (</a:t>
            </a:r>
            <a:r>
              <a:rPr lang="ko-KR" altLang="en-US" baseline="0" dirty="0" smtClean="0"/>
              <a:t>대구에서 바로 가는 것보다 부산을 통해서 가는 것이 빠름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강릉과 포항은 가는 시간이 똑같으므로 둘 중 아무거나 먼저 선택해도 됨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(PPT 12page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부터 </a:t>
            </a:r>
            <a:r>
              <a:rPr lang="en-US" altLang="ko-KR" b="1" baseline="0" dirty="0" smtClean="0"/>
              <a:t>23page</a:t>
            </a:r>
            <a:r>
              <a:rPr lang="ko-KR" altLang="en-US" b="1" baseline="0" dirty="0" smtClean="0"/>
              <a:t>까지는 위의 결과를 도출하는 과정을 보여줌</a:t>
            </a:r>
            <a:r>
              <a:rPr lang="en-US" altLang="ko-KR" b="1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*3+(3+1)+(3+1+4)+(3+1+4+3)+(3+1+4+3+2)=39</a:t>
            </a:r>
            <a:r>
              <a:rPr lang="ko-KR" altLang="en-US" b="1" dirty="0" smtClean="0"/>
              <a:t>분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다 더하는 이유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일을 보는 시간과 기다리는 시간까지 모두 고려했기 때문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시간을 </a:t>
            </a:r>
            <a:r>
              <a:rPr lang="ko-KR" altLang="en-US" b="1" baseline="0" dirty="0" smtClean="0"/>
              <a:t> 비용적인 측면으로 본 것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3 = </a:t>
            </a:r>
            <a:r>
              <a:rPr lang="ko-KR" altLang="en-US" b="1" dirty="0" smtClean="0"/>
              <a:t>첫 번째 사람이 집에 가는데 까지 걸리는 시간</a:t>
            </a:r>
            <a:endParaRPr lang="en-US" altLang="ko-KR" b="1" dirty="0" smtClean="0"/>
          </a:p>
          <a:p>
            <a:r>
              <a:rPr lang="en-US" altLang="ko-KR" b="1" dirty="0" smtClean="0"/>
              <a:t>3+1 = </a:t>
            </a:r>
            <a:r>
              <a:rPr lang="ko-KR" altLang="en-US" b="1" baseline="0" dirty="0" smtClean="0"/>
              <a:t>두 번째 사람이 집에 가는데 까지 걸리는 시간</a:t>
            </a:r>
            <a:endParaRPr lang="en-US" altLang="ko-KR" b="1" baseline="0" dirty="0" smtClean="0"/>
          </a:p>
          <a:p>
            <a:r>
              <a:rPr lang="en-US" altLang="ko-KR" b="1" dirty="0" smtClean="0"/>
              <a:t>3+1+4 = </a:t>
            </a:r>
            <a:r>
              <a:rPr lang="ko-KR" altLang="en-US" b="1" dirty="0" smtClean="0"/>
              <a:t>세 </a:t>
            </a:r>
            <a:r>
              <a:rPr lang="ko-KR" altLang="en-US" b="1" baseline="0" dirty="0" smtClean="0"/>
              <a:t>번째 사람이 집에 가는데 까지 걸리는 시간</a:t>
            </a:r>
            <a:endParaRPr lang="en-US" altLang="ko-KR" b="1" baseline="0" dirty="0" smtClean="0"/>
          </a:p>
          <a:p>
            <a:r>
              <a:rPr lang="en-US" altLang="ko-KR" b="1" dirty="0" smtClean="0"/>
              <a:t>3+1+4+3 = </a:t>
            </a:r>
            <a:r>
              <a:rPr lang="ko-KR" altLang="en-US" b="1" baseline="0" dirty="0" smtClean="0"/>
              <a:t>네 번째 사람이 집에 가는데 까지 걸리는 시간</a:t>
            </a:r>
            <a:endParaRPr lang="en-US" altLang="ko-KR" b="1" baseline="0" dirty="0" smtClean="0"/>
          </a:p>
          <a:p>
            <a:r>
              <a:rPr lang="en-US" altLang="ko-KR" b="1" dirty="0" smtClean="0"/>
              <a:t>3+1+4+3+2 = </a:t>
            </a:r>
            <a:r>
              <a:rPr lang="ko-KR" altLang="en-US" b="1" baseline="0" dirty="0" smtClean="0"/>
              <a:t>다섯 번째 사람이 집에 가는데 까지 걸리는 시간</a:t>
            </a:r>
            <a:endParaRPr lang="en-US" altLang="ko-KR" b="1" baseline="0" dirty="0" smtClean="0"/>
          </a:p>
          <a:p>
            <a:endParaRPr lang="en-US" altLang="ko-KR" b="1" baseline="0" dirty="0" smtClean="0"/>
          </a:p>
          <a:p>
            <a:r>
              <a:rPr lang="en-US" altLang="ko-KR" b="1" baseline="0" dirty="0" smtClean="0"/>
              <a:t>Greedy </a:t>
            </a:r>
            <a:r>
              <a:rPr lang="ko-KR" altLang="en-US" b="1" baseline="0" dirty="0" smtClean="0"/>
              <a:t>알고리즘을 적용한다면 위의 그림과 같이 </a:t>
            </a:r>
            <a:r>
              <a:rPr lang="en-US" altLang="ko-KR" b="1" baseline="0" dirty="0" smtClean="0"/>
              <a:t>32</a:t>
            </a:r>
            <a:r>
              <a:rPr lang="ko-KR" altLang="en-US" b="1" baseline="0" dirty="0" smtClean="0"/>
              <a:t>분이 나오게 됨</a:t>
            </a:r>
            <a:r>
              <a:rPr lang="en-US" altLang="ko-KR" b="1" baseline="0" dirty="0" smtClean="0"/>
              <a:t>.</a:t>
            </a:r>
            <a:r>
              <a:rPr lang="ko-KR" altLang="en-US" b="1" baseline="0" dirty="0" smtClean="0"/>
              <a:t> </a:t>
            </a:r>
            <a:endParaRPr lang="en-US" altLang="ko-KR" b="1" baseline="0" dirty="0" smtClean="0"/>
          </a:p>
          <a:p>
            <a:endParaRPr lang="en-US" altLang="ko-KR" b="1" baseline="0" dirty="0" smtClean="0"/>
          </a:p>
          <a:p>
            <a:r>
              <a:rPr lang="en-US" altLang="ko-KR" b="1" baseline="0" dirty="0" smtClean="0"/>
              <a:t>*</a:t>
            </a:r>
            <a:r>
              <a:rPr lang="ko-KR" altLang="en-US" b="1" baseline="0" dirty="0" smtClean="0"/>
              <a:t>코드 설명</a:t>
            </a:r>
            <a:endParaRPr lang="en-US" altLang="ko-KR" b="1" baseline="0" dirty="0" smtClean="0"/>
          </a:p>
          <a:p>
            <a:endParaRPr lang="en-US" altLang="ko-KR" b="1" baseline="0" dirty="0" smtClean="0"/>
          </a:p>
          <a:p>
            <a:pPr lvl="0" latinLnBrk="1"/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Insertion sort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구현했는데 어떤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sort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구현하던 문제 없음</a:t>
            </a:r>
            <a:endParaRPr lang="en-US" altLang="ko-K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latinLnBrk="1"/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시간 계산을 위해 아래의 삼각형을 생각하시면 되는데요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pPr lvl="0" latinLnBrk="1"/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입력이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3,1,4,3,2 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이면 정렬 후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1,2,3,3,4 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될 테니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ko-KR" alt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endParaRPr lang="ko-KR" alt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1 2 </a:t>
            </a:r>
            <a:endParaRPr lang="ko-KR" alt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1 2 3</a:t>
            </a:r>
            <a:endParaRPr lang="ko-KR" alt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1 2 3 3</a:t>
            </a:r>
            <a:endParaRPr lang="ko-KR" alt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1 2 3 3 4</a:t>
            </a:r>
            <a:endParaRPr lang="ko-KR" alt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이렇게 표현한 값을 전부 더하여 결과를 출력하였음 </a:t>
            </a:r>
            <a:endParaRPr lang="en-US" altLang="ko-K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컴프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시간에 배운 별 삼각형 생각해 보시면 될 것 같습니다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.)</a:t>
            </a:r>
            <a:endParaRPr lang="ko-KR" alt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b="1" baseline="0" dirty="0" smtClean="0"/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 (String[]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Scanner scan = new Scanner(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[] waiting = new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[5];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n-NO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for(int i = 0; i&lt;waiting.length; i++)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waiting[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=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scan.nextInt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insertion_sort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(waiting);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sum = 0;</a:t>
            </a:r>
          </a:p>
          <a:p>
            <a:r>
              <a:rPr lang="nn-NO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for(int i = 0; i&lt;waiting.length; i++)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nb-NO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for(int j = 0; j&lt;=i; j++)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 = sum + waiting[j];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(sum);</a:t>
            </a: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scan.close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insertion_sort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[]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for(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 = 1; j&lt;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val.length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j++)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key =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[j];</a:t>
            </a: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j -1;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while(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&gt;=0 &amp;&amp;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&gt;key)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[i+1] =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</a:t>
            </a: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[i+1] = key;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b="0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*Greedy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알고리즘을 적용한다면 어떤 방법을 택하게 될까</a:t>
            </a:r>
            <a:r>
              <a:rPr lang="en-US" altLang="ko-KR" b="1" baseline="0" dirty="0" smtClean="0"/>
              <a:t>?</a:t>
            </a:r>
          </a:p>
          <a:p>
            <a:r>
              <a:rPr lang="en-US" altLang="ko-KR" b="1" baseline="0" dirty="0" smtClean="0"/>
              <a:t>= </a:t>
            </a:r>
            <a:r>
              <a:rPr lang="ko-KR" altLang="en-US" b="1" baseline="0" dirty="0" smtClean="0"/>
              <a:t>방법 </a:t>
            </a:r>
            <a:r>
              <a:rPr lang="en-US" altLang="ko-KR" b="1" baseline="0" dirty="0" smtClean="0"/>
              <a:t>2 (</a:t>
            </a:r>
            <a:r>
              <a:rPr lang="ko-KR" altLang="en-US" b="1" baseline="0" dirty="0" smtClean="0"/>
              <a:t>현재에만 충실에 미래를 생각하지 않고 금방 끝낼 수 있는 일부터 배분</a:t>
            </a:r>
            <a:r>
              <a:rPr lang="en-US" altLang="ko-KR" b="1" baseline="0" dirty="0" smtClean="0"/>
              <a:t>)</a:t>
            </a:r>
          </a:p>
          <a:p>
            <a:r>
              <a:rPr lang="ko-KR" altLang="en-US" b="1" baseline="0" dirty="0" smtClean="0"/>
              <a:t>이를 통해 우리는 항상 </a:t>
            </a:r>
            <a:r>
              <a:rPr lang="en-US" altLang="ko-KR" b="1" baseline="0" dirty="0" smtClean="0"/>
              <a:t>Greedy </a:t>
            </a:r>
            <a:r>
              <a:rPr lang="ko-KR" altLang="en-US" b="1" baseline="0" dirty="0" smtClean="0"/>
              <a:t>알고리즘이 최선의 결과를 도출하지 못함을 알 수 있음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방법 </a:t>
            </a:r>
            <a:r>
              <a:rPr lang="en-US" altLang="ko-KR" b="1" dirty="0" smtClean="0"/>
              <a:t>1</a:t>
            </a:r>
          </a:p>
          <a:p>
            <a:r>
              <a:rPr lang="ko-KR" altLang="en-US" dirty="0" smtClean="0"/>
              <a:t>오래 걸리는 업무부터 배분하기</a:t>
            </a:r>
            <a:endParaRPr lang="en-US" altLang="ko-KR" dirty="0" smtClean="0"/>
          </a:p>
          <a:p>
            <a:r>
              <a:rPr lang="en-US" altLang="ko-KR" dirty="0" smtClean="0"/>
              <a:t>(P2</a:t>
            </a:r>
            <a:r>
              <a:rPr lang="ko-KR" altLang="en-US" dirty="0" smtClean="0"/>
              <a:t>가 끝나야 집에 갈 수 있음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방법 </a:t>
            </a:r>
            <a:r>
              <a:rPr lang="en-US" altLang="ko-KR" b="1" dirty="0" smtClean="0"/>
              <a:t>2</a:t>
            </a:r>
          </a:p>
          <a:p>
            <a:r>
              <a:rPr lang="ko-KR" altLang="en-US" dirty="0" smtClean="0"/>
              <a:t>금방 끝내는 업무부터 배분하기</a:t>
            </a:r>
            <a:endParaRPr lang="en-US" altLang="ko-KR" dirty="0" smtClean="0"/>
          </a:p>
          <a:p>
            <a:r>
              <a:rPr lang="en-US" altLang="ko-KR" dirty="0" smtClean="0"/>
              <a:t>(P3</a:t>
            </a:r>
            <a:r>
              <a:rPr lang="ko-KR" altLang="en-US" dirty="0" smtClean="0"/>
              <a:t>이 끝나야 집에 갈 수 있음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방법 </a:t>
            </a:r>
            <a:r>
              <a:rPr lang="en-US" altLang="ko-KR" b="1" dirty="0" smtClean="0"/>
              <a:t>3</a:t>
            </a:r>
          </a:p>
          <a:p>
            <a:r>
              <a:rPr lang="ko-KR" altLang="en-US" dirty="0" smtClean="0"/>
              <a:t>평균을 구해 이에 맞춰 업무를 배분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다들 거의 비슷하게 집에 갈 수 있음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어느 것이 문제의 답이 될 수 있을까</a:t>
            </a:r>
            <a:r>
              <a:rPr lang="en-US" altLang="ko-KR" b="1" dirty="0" smtClean="0"/>
              <a:t>?</a:t>
            </a:r>
          </a:p>
          <a:p>
            <a:r>
              <a:rPr lang="en-US" altLang="ko-KR" b="1" dirty="0" smtClean="0"/>
              <a:t>=2</a:t>
            </a:r>
            <a:r>
              <a:rPr lang="ko-KR" altLang="en-US" b="1" dirty="0" smtClean="0"/>
              <a:t>번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1-25</a:t>
            </a:r>
            <a:r>
              <a:rPr lang="ko-KR" altLang="en-US" b="1" dirty="0" smtClean="0"/>
              <a:t>분짜리 일을 끝내고 퇴근</a:t>
            </a:r>
            <a:r>
              <a:rPr lang="ko-KR" altLang="en-US" b="1" baseline="0" dirty="0" smtClean="0"/>
              <a:t> </a:t>
            </a:r>
            <a:r>
              <a:rPr lang="en-US" altLang="ko-KR" b="1" baseline="0" dirty="0" smtClean="0"/>
              <a:t>(</a:t>
            </a:r>
            <a:r>
              <a:rPr lang="ko-KR" altLang="en-US" b="1" baseline="0" dirty="0" smtClean="0"/>
              <a:t>중요도 </a:t>
            </a:r>
            <a:r>
              <a:rPr lang="en-US" altLang="ko-KR" b="1" baseline="0" dirty="0" smtClean="0"/>
              <a:t>15)</a:t>
            </a:r>
            <a:endParaRPr lang="en-US" altLang="ko-KR" b="1" dirty="0" smtClean="0"/>
          </a:p>
          <a:p>
            <a:r>
              <a:rPr lang="en-US" altLang="ko-KR" b="1" dirty="0" smtClean="0"/>
              <a:t>2-10</a:t>
            </a:r>
            <a:r>
              <a:rPr lang="ko-KR" altLang="en-US" b="1" dirty="0" smtClean="0"/>
              <a:t>분짜리 일을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개 끝내고 퇴근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중요도 </a:t>
            </a:r>
            <a:r>
              <a:rPr lang="en-US" altLang="ko-KR" b="1" dirty="0" smtClean="0"/>
              <a:t>18)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우리가 배운 </a:t>
            </a:r>
            <a:r>
              <a:rPr lang="en-US" altLang="ko-KR" b="1" dirty="0" smtClean="0"/>
              <a:t>Greedy </a:t>
            </a:r>
            <a:r>
              <a:rPr lang="ko-KR" altLang="en-US" b="1" dirty="0" smtClean="0"/>
              <a:t>알고리즘을 이용하게 된다면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ko-KR" altLang="en-US" b="1" dirty="0" smtClean="0"/>
              <a:t>이러한 경우의 예제는 최적의 결과를 도출하지 못할 수도 있음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이런 경우는 </a:t>
            </a:r>
            <a:r>
              <a:rPr lang="ko-KR" altLang="en-US" b="1" dirty="0" err="1" smtClean="0"/>
              <a:t>다이나믹</a:t>
            </a:r>
            <a:r>
              <a:rPr lang="ko-KR" altLang="en-US" b="1" dirty="0" smtClean="0"/>
              <a:t> 알고리즘을 이용하는 것이 효과적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755576" y="5215062"/>
            <a:ext cx="7632848" cy="80332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 algn="ctr">
              <a:defRPr lang="ko-KR" altLang="en-US" sz="4800" baseline="0" dirty="0">
                <a:solidFill>
                  <a:schemeClr val="bg1"/>
                </a:solidFill>
                <a:latin typeface="+mn-ea"/>
                <a:ea typeface="+mn-ea"/>
                <a:cs typeface="한국외대체 B" pitchFamily="18" charset="-127"/>
              </a:defRPr>
            </a:lvl1pPr>
          </a:lstStyle>
          <a:p>
            <a:pPr marL="0" lvl="0"/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="" xmlns:p14="http://schemas.microsoft.com/office/powerpoint/2010/main" val="39819259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850" y="1125537"/>
            <a:ext cx="8496300" cy="518318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0" y="0"/>
            <a:ext cx="7704000" cy="828000"/>
          </a:xfrm>
          <a:prstGeom prst="rect">
            <a:avLst/>
          </a:prstGeom>
          <a:noFill/>
        </p:spPr>
        <p:txBody>
          <a:bodyPr wrap="none" lIns="324000" tIns="252000" rIns="0" bIns="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>
              <a:defRPr lang="ko-KR" altLang="en-US" dirty="0"/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="" xmlns:p14="http://schemas.microsoft.com/office/powerpoint/2010/main" val="40470561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850" y="1125537"/>
            <a:ext cx="8496300" cy="518318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455724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22492" y="1125539"/>
            <a:ext cx="4141558" cy="518318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9950" y="1125538"/>
            <a:ext cx="4140200" cy="5183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690791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125538"/>
            <a:ext cx="4140200" cy="755290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23850" y="1971796"/>
            <a:ext cx="4140200" cy="431988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2000" dirty="0" smtClean="0"/>
            </a:lvl1pPr>
            <a:lvl2pPr>
              <a:defRPr lang="ko-KR" altLang="en-US" sz="1800" dirty="0" smtClean="0"/>
            </a:lvl2pPr>
            <a:lvl3pPr>
              <a:defRPr lang="ko-KR" altLang="en-US" sz="1600" dirty="0" smtClean="0"/>
            </a:lvl3pPr>
            <a:lvl4pPr>
              <a:defRPr lang="ko-KR" altLang="en-US" sz="1400" dirty="0" smtClean="0"/>
            </a:lvl4pPr>
            <a:lvl5pPr>
              <a:defRPr lang="ko-KR" altLang="en-US" sz="1400" dirty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87792" y="1125538"/>
            <a:ext cx="4132358" cy="755290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79950" y="1971795"/>
            <a:ext cx="4140200" cy="433692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2000" smtClean="0"/>
            </a:lvl1pPr>
            <a:lvl2pPr>
              <a:defRPr lang="ko-KR" altLang="en-US" sz="1800" smtClean="0"/>
            </a:lvl2pPr>
            <a:lvl3pPr>
              <a:defRPr lang="ko-KR" altLang="en-US" sz="1600" smtClean="0"/>
            </a:lvl3pPr>
            <a:lvl4pPr>
              <a:defRPr lang="ko-KR" altLang="en-US" sz="1400" smtClean="0"/>
            </a:lvl4pPr>
            <a:lvl5pPr>
              <a:defRPr lang="ko-KR" altLang="en-US"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193339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757186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918048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03617" y="1125538"/>
            <a:ext cx="5111750" cy="5183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  <a:lvl3pPr>
              <a:defRPr lang="ko-KR" altLang="en-US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23850" y="1125538"/>
            <a:ext cx="3111559" cy="51831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874763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23850" y="1125538"/>
            <a:ext cx="8496300" cy="4283681"/>
          </a:xfrm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23850" y="5579914"/>
            <a:ext cx="8496300" cy="7288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794484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16858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8" cy="6857998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125538"/>
            <a:ext cx="8496300" cy="518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466036"/>
            <a:ext cx="21336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66036"/>
            <a:ext cx="28956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86550" y="6466036"/>
            <a:ext cx="21336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0" y="0"/>
            <a:ext cx="7704348" cy="836712"/>
          </a:xfrm>
          <a:prstGeom prst="rect">
            <a:avLst/>
          </a:prstGeom>
        </p:spPr>
        <p:txBody>
          <a:bodyPr lIns="432000" tIns="216000" rIns="0" bIns="0"/>
          <a:lstStyle/>
          <a:p>
            <a:pPr marL="0" lvl="0" eaLnBrk="0" fontAlgn="base" hangingPunct="0">
              <a:spcAft>
                <a:spcPct val="0"/>
              </a:spcAft>
            </a:pPr>
            <a:r>
              <a:rPr lang="ko-KR" altLang="en-US" dirty="0"/>
              <a:t>제목을 입력하십시오</a:t>
            </a:r>
          </a:p>
        </p:txBody>
      </p:sp>
    </p:spTree>
    <p:extLst>
      <p:ext uri="{BB962C8B-B14F-4D97-AF65-F5344CB8AC3E}">
        <p14:creationId xmlns="" xmlns:p14="http://schemas.microsoft.com/office/powerpoint/2010/main" val="151558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0" r:id="rId10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1" hangingPunct="1">
        <a:spcBef>
          <a:spcPct val="0"/>
        </a:spcBef>
        <a:buNone/>
        <a:defRPr kumimoji="1" lang="ko-KR" altLang="en-US" sz="3500" b="0" kern="1200" dirty="0" smtClean="0">
          <a:solidFill>
            <a:schemeClr val="tx1">
              <a:lumMod val="85000"/>
              <a:lumOff val="15000"/>
            </a:schemeClr>
          </a:solidFill>
          <a:effectLst/>
          <a:latin typeface="한국외대체 M" panose="02020503020101020101" pitchFamily="18" charset="-127"/>
          <a:ea typeface="한국외대체 M" panose="02020503020101020101" pitchFamily="18" charset="-127"/>
          <a:cs typeface="한국외대체 M" pitchFamily="18" charset="-127"/>
        </a:defRPr>
      </a:lvl1pPr>
    </p:titleStyle>
    <p:bodyStyle>
      <a:lvl1pPr marL="252000" indent="-252000" algn="l" defTabSz="914400" rtl="0" eaLnBrk="1" latinLnBrk="1" hangingPunct="1">
        <a:spcBef>
          <a:spcPts val="400"/>
        </a:spcBef>
        <a:buFont typeface="Arial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1pPr>
      <a:lvl2pPr marL="538163" indent="-2730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2pPr>
      <a:lvl3pPr marL="717550" indent="-179388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3pPr>
      <a:lvl4pPr marL="896938" indent="-179388" algn="l" defTabSz="914400" rtl="0" eaLnBrk="1" latinLnBrk="1" hangingPunct="1">
        <a:spcBef>
          <a:spcPct val="20000"/>
        </a:spcBef>
        <a:buFont typeface="Arial" pitchFamily="34" charset="0"/>
        <a:buChar char="–"/>
        <a:tabLst/>
        <a:defRPr sz="16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4pPr>
      <a:lvl5pPr marL="1076325" indent="-179388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video" Target="https://www.youtube.com/embed/yFh4jLHPHJM" TargetMode="Externa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데이터구조</a:t>
            </a:r>
            <a:r>
              <a:rPr lang="en-US" altLang="ko-KR" sz="3600" dirty="0"/>
              <a:t> 11</a:t>
            </a:r>
            <a:r>
              <a:rPr lang="ko-KR" altLang="en-US" sz="3600" dirty="0"/>
              <a:t>강 </a:t>
            </a:r>
            <a:r>
              <a:rPr lang="en-US" altLang="ko-KR" sz="1800" dirty="0"/>
              <a:t>Greedy algorithm</a:t>
            </a:r>
            <a:endParaRPr lang="ko-KR" alt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7451894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타원 62"/>
          <p:cNvSpPr/>
          <p:nvPr/>
        </p:nvSpPr>
        <p:spPr>
          <a:xfrm>
            <a:off x="2996208" y="234888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64" name="타원 63"/>
          <p:cNvSpPr/>
          <p:nvPr/>
        </p:nvSpPr>
        <p:spPr>
          <a:xfrm>
            <a:off x="6439151" y="147714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타원 64"/>
          <p:cNvSpPr/>
          <p:nvPr/>
        </p:nvSpPr>
        <p:spPr>
          <a:xfrm>
            <a:off x="3573172" y="59740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66" name="타원 65"/>
          <p:cNvSpPr/>
          <p:nvPr/>
        </p:nvSpPr>
        <p:spPr>
          <a:xfrm>
            <a:off x="6362775" y="56612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타원 66"/>
          <p:cNvSpPr/>
          <p:nvPr/>
        </p:nvSpPr>
        <p:spPr>
          <a:xfrm>
            <a:off x="2814964" y="36450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68" name="타원 67"/>
          <p:cNvSpPr/>
          <p:nvPr/>
        </p:nvSpPr>
        <p:spPr>
          <a:xfrm>
            <a:off x="2721374" y="51099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타원 68"/>
          <p:cNvSpPr/>
          <p:nvPr/>
        </p:nvSpPr>
        <p:spPr>
          <a:xfrm>
            <a:off x="3563888" y="332597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70" name="타원 69"/>
          <p:cNvSpPr/>
          <p:nvPr/>
        </p:nvSpPr>
        <p:spPr>
          <a:xfrm>
            <a:off x="5741937" y="429309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타원 70"/>
          <p:cNvSpPr/>
          <p:nvPr/>
        </p:nvSpPr>
        <p:spPr>
          <a:xfrm>
            <a:off x="7020272" y="38610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타원 71"/>
          <p:cNvSpPr/>
          <p:nvPr/>
        </p:nvSpPr>
        <p:spPr>
          <a:xfrm>
            <a:off x="5004048" y="1764665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cxnSp>
        <p:nvCxnSpPr>
          <p:cNvPr id="73" name="직선 연결선 72"/>
          <p:cNvCxnSpPr>
            <a:stCxn id="65" idx="4"/>
            <a:endCxn id="63" idx="0"/>
          </p:cNvCxnSpPr>
          <p:nvPr/>
        </p:nvCxnSpPr>
        <p:spPr>
          <a:xfrm flipH="1">
            <a:off x="3104220" y="813426"/>
            <a:ext cx="576964" cy="15354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70" idx="2"/>
            <a:endCxn id="69" idx="5"/>
          </p:cNvCxnSpPr>
          <p:nvPr/>
        </p:nvCxnSpPr>
        <p:spPr>
          <a:xfrm flipH="1" flipV="1">
            <a:off x="3748276" y="3510364"/>
            <a:ext cx="1993661" cy="890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70" idx="0"/>
            <a:endCxn id="72" idx="5"/>
          </p:cNvCxnSpPr>
          <p:nvPr/>
        </p:nvCxnSpPr>
        <p:spPr>
          <a:xfrm flipH="1" flipV="1">
            <a:off x="5188436" y="1949053"/>
            <a:ext cx="661513" cy="2344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71" idx="2"/>
            <a:endCxn id="70" idx="6"/>
          </p:cNvCxnSpPr>
          <p:nvPr/>
        </p:nvCxnSpPr>
        <p:spPr>
          <a:xfrm flipH="1">
            <a:off x="5957961" y="3969060"/>
            <a:ext cx="1062311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66" idx="0"/>
            <a:endCxn id="70" idx="5"/>
          </p:cNvCxnSpPr>
          <p:nvPr/>
        </p:nvCxnSpPr>
        <p:spPr>
          <a:xfrm flipH="1" flipV="1">
            <a:off x="5926325" y="4477484"/>
            <a:ext cx="544462" cy="1183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66" idx="2"/>
            <a:endCxn id="68" idx="6"/>
          </p:cNvCxnSpPr>
          <p:nvPr/>
        </p:nvCxnSpPr>
        <p:spPr>
          <a:xfrm flipH="1" flipV="1">
            <a:off x="2937398" y="5217928"/>
            <a:ext cx="3425377" cy="55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69" idx="0"/>
            <a:endCxn id="63" idx="5"/>
          </p:cNvCxnSpPr>
          <p:nvPr/>
        </p:nvCxnSpPr>
        <p:spPr>
          <a:xfrm flipH="1" flipV="1">
            <a:off x="3180596" y="2533268"/>
            <a:ext cx="491304" cy="792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69" idx="3"/>
            <a:endCxn id="67" idx="7"/>
          </p:cNvCxnSpPr>
          <p:nvPr/>
        </p:nvCxnSpPr>
        <p:spPr>
          <a:xfrm flipH="1">
            <a:off x="2999352" y="3510364"/>
            <a:ext cx="596172" cy="1662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68" idx="0"/>
            <a:endCxn id="67" idx="4"/>
          </p:cNvCxnSpPr>
          <p:nvPr/>
        </p:nvCxnSpPr>
        <p:spPr>
          <a:xfrm flipV="1">
            <a:off x="2829386" y="3861048"/>
            <a:ext cx="93590" cy="12488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64" idx="2"/>
            <a:endCxn id="72" idx="6"/>
          </p:cNvCxnSpPr>
          <p:nvPr/>
        </p:nvCxnSpPr>
        <p:spPr>
          <a:xfrm flipH="1">
            <a:off x="5220072" y="1585159"/>
            <a:ext cx="1219079" cy="287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67" idx="0"/>
            <a:endCxn id="63" idx="4"/>
          </p:cNvCxnSpPr>
          <p:nvPr/>
        </p:nvCxnSpPr>
        <p:spPr>
          <a:xfrm flipV="1">
            <a:off x="2922976" y="2564904"/>
            <a:ext cx="181244" cy="1080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2" idx="1"/>
            <a:endCxn id="65" idx="5"/>
          </p:cNvCxnSpPr>
          <p:nvPr/>
        </p:nvCxnSpPr>
        <p:spPr>
          <a:xfrm flipH="1" flipV="1">
            <a:off x="3757560" y="781790"/>
            <a:ext cx="1278124" cy="10145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71" idx="0"/>
            <a:endCxn id="64" idx="4"/>
          </p:cNvCxnSpPr>
          <p:nvPr/>
        </p:nvCxnSpPr>
        <p:spPr>
          <a:xfrm flipH="1" flipV="1">
            <a:off x="6547163" y="1693171"/>
            <a:ext cx="581121" cy="2167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66" idx="7"/>
            <a:endCxn id="71" idx="4"/>
          </p:cNvCxnSpPr>
          <p:nvPr/>
        </p:nvCxnSpPr>
        <p:spPr>
          <a:xfrm flipV="1">
            <a:off x="6547163" y="4077072"/>
            <a:ext cx="581121" cy="1615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795602" y="447766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서울</a:t>
            </a:r>
            <a:r>
              <a:rPr lang="en-US" sz="2000" b="1" dirty="0"/>
              <a:t> 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602280" y="564554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부산</a:t>
            </a:r>
            <a:r>
              <a:rPr lang="en-US" dirty="0"/>
              <a:t> 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447764" y="54208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광주</a:t>
            </a:r>
            <a:r>
              <a:rPr lang="en-US" dirty="0"/>
              <a:t> 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094884" y="356837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논산</a:t>
            </a:r>
            <a:r>
              <a:rPr lang="en-US" sz="2000" b="1" dirty="0"/>
              <a:t>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015834" y="43247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대구</a:t>
            </a:r>
            <a:r>
              <a:rPr lang="en-US" dirty="0"/>
              <a:t> 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128284" y="39237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포항</a:t>
            </a:r>
            <a:r>
              <a:rPr lang="en-US" dirty="0"/>
              <a:t> 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799981" y="3170297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대전</a:t>
            </a:r>
            <a:r>
              <a:rPr lang="en-US" sz="2000" b="1" dirty="0"/>
              <a:t>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369454" y="1970655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천안</a:t>
            </a:r>
            <a:r>
              <a:rPr lang="en-US" sz="2000" b="1" dirty="0"/>
              <a:t>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019118" y="10438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강릉</a:t>
            </a:r>
            <a:r>
              <a:rPr lang="en-US" dirty="0"/>
              <a:t>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851920" y="1685849"/>
            <a:ext cx="119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000CC"/>
                </a:solidFill>
              </a:rPr>
              <a:t>원주</a:t>
            </a:r>
            <a:r>
              <a:rPr lang="ko-KR" altLang="en-US" sz="2400" b="1" dirty="0"/>
              <a:t>  </a:t>
            </a:r>
            <a:r>
              <a:rPr lang="ko-KR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2"/>
              </a:rPr>
              <a:t></a:t>
            </a:r>
            <a:r>
              <a:rPr lang="en-US" sz="2400" b="1" dirty="0"/>
              <a:t> 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342541" y="505154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574501" y="3611858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763438" y="49252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837723" y="25507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369454" y="43008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123922" y="3539629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519192" y="292962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275654" y="1034283"/>
            <a:ext cx="537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15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88689" y="1228489"/>
            <a:ext cx="537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403120" y="2735416"/>
            <a:ext cx="537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560606" y="2920082"/>
            <a:ext cx="537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4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767064" y="4747778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229505" y="379652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745106" y="1340768"/>
            <a:ext cx="901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C00000"/>
                </a:solidFill>
              </a:rPr>
              <a:t>D=</a:t>
            </a:r>
            <a:r>
              <a:rPr lang="en-US" altLang="ko-KR"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15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672433" y="1301298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CC"/>
                </a:solidFill>
              </a:rPr>
              <a:t>D=</a:t>
            </a:r>
            <a:r>
              <a:rPr lang="en-US" altLang="ko-KR" dirty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779912" y="2924944"/>
            <a:ext cx="1408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C00000"/>
                </a:solidFill>
              </a:rPr>
              <a:t>D=</a:t>
            </a:r>
            <a:r>
              <a:rPr lang="en-US" altLang="ko-KR"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22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979712" y="2302588"/>
            <a:ext cx="902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D=</a:t>
            </a:r>
            <a:r>
              <a:rPr lang="en-US" altLang="ko-KR" sz="2000" b="1" dirty="0">
                <a:latin typeface="Times New Roman"/>
                <a:cs typeface="Times New Roman"/>
              </a:rPr>
              <a:t>12</a:t>
            </a:r>
            <a:endParaRPr lang="en-US" sz="20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1763688" y="3861048"/>
            <a:ext cx="135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C00000"/>
                </a:solidFill>
              </a:rPr>
              <a:t>D=</a:t>
            </a:r>
            <a:r>
              <a:rPr lang="en-US" altLang="ko-KR"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16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937398" y="4749439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CC"/>
                </a:solidFill>
              </a:rPr>
              <a:t>D=</a:t>
            </a:r>
            <a:r>
              <a:rPr lang="en-US" altLang="ko-KR" dirty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230648" y="4487143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CC"/>
                </a:solidFill>
              </a:rPr>
              <a:t>D=</a:t>
            </a:r>
            <a:r>
              <a:rPr lang="en-US" altLang="ko-KR" dirty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128081" y="3533239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CC"/>
                </a:solidFill>
              </a:rPr>
              <a:t>D=</a:t>
            </a:r>
            <a:r>
              <a:rPr lang="en-US" altLang="ko-KR" dirty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746080" y="5291916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CC"/>
                </a:solidFill>
              </a:rPr>
              <a:t>D=</a:t>
            </a:r>
            <a:r>
              <a:rPr lang="en-US" altLang="ko-KR" dirty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812182" y="444094"/>
            <a:ext cx="695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/>
              <a:t>D=</a:t>
            </a:r>
            <a:r>
              <a:rPr lang="en-US" altLang="ko-KR" sz="2000" b="1">
                <a:latin typeface="Times New Roman"/>
                <a:cs typeface="Times New Roman"/>
              </a:rPr>
              <a:t>0</a:t>
            </a:r>
            <a:endParaRPr lang="en-US" sz="20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5530893" y="135977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</a:p>
        </p:txBody>
      </p:sp>
    </p:spTree>
    <p:extLst>
      <p:ext uri="{BB962C8B-B14F-4D97-AF65-F5344CB8AC3E}">
        <p14:creationId xmlns="" xmlns:p14="http://schemas.microsoft.com/office/powerpoint/2010/main" val="9187358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타원 59"/>
          <p:cNvSpPr/>
          <p:nvPr/>
        </p:nvSpPr>
        <p:spPr>
          <a:xfrm>
            <a:off x="2996208" y="234888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61" name="타원 60"/>
          <p:cNvSpPr/>
          <p:nvPr/>
        </p:nvSpPr>
        <p:spPr>
          <a:xfrm>
            <a:off x="6439151" y="147714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타원 61"/>
          <p:cNvSpPr/>
          <p:nvPr/>
        </p:nvSpPr>
        <p:spPr>
          <a:xfrm>
            <a:off x="3573172" y="59740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121" name="타원 120"/>
          <p:cNvSpPr/>
          <p:nvPr/>
        </p:nvSpPr>
        <p:spPr>
          <a:xfrm>
            <a:off x="6362775" y="56612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타원 121"/>
          <p:cNvSpPr/>
          <p:nvPr/>
        </p:nvSpPr>
        <p:spPr>
          <a:xfrm>
            <a:off x="2814964" y="3645024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123" name="타원 122"/>
          <p:cNvSpPr/>
          <p:nvPr/>
        </p:nvSpPr>
        <p:spPr>
          <a:xfrm>
            <a:off x="2721374" y="51099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타원 123"/>
          <p:cNvSpPr/>
          <p:nvPr/>
        </p:nvSpPr>
        <p:spPr>
          <a:xfrm>
            <a:off x="5741937" y="429309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125" name="타원 124"/>
          <p:cNvSpPr/>
          <p:nvPr/>
        </p:nvSpPr>
        <p:spPr>
          <a:xfrm>
            <a:off x="7020272" y="38610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타원 125"/>
          <p:cNvSpPr/>
          <p:nvPr/>
        </p:nvSpPr>
        <p:spPr>
          <a:xfrm>
            <a:off x="5004048" y="17646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cxnSp>
        <p:nvCxnSpPr>
          <p:cNvPr id="127" name="직선 연결선 126"/>
          <p:cNvCxnSpPr>
            <a:stCxn id="62" idx="4"/>
            <a:endCxn id="60" idx="0"/>
          </p:cNvCxnSpPr>
          <p:nvPr/>
        </p:nvCxnSpPr>
        <p:spPr>
          <a:xfrm flipH="1">
            <a:off x="3104220" y="813426"/>
            <a:ext cx="576964" cy="15354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24" idx="2"/>
          </p:cNvCxnSpPr>
          <p:nvPr/>
        </p:nvCxnSpPr>
        <p:spPr>
          <a:xfrm flipH="1" flipV="1">
            <a:off x="3748276" y="3510364"/>
            <a:ext cx="1993661" cy="890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124" idx="0"/>
            <a:endCxn id="126" idx="5"/>
          </p:cNvCxnSpPr>
          <p:nvPr/>
        </p:nvCxnSpPr>
        <p:spPr>
          <a:xfrm flipH="1" flipV="1">
            <a:off x="5188436" y="1949053"/>
            <a:ext cx="661513" cy="2344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125" idx="2"/>
            <a:endCxn id="124" idx="6"/>
          </p:cNvCxnSpPr>
          <p:nvPr/>
        </p:nvCxnSpPr>
        <p:spPr>
          <a:xfrm flipH="1">
            <a:off x="5957961" y="3969060"/>
            <a:ext cx="1062311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>
            <a:stCxn id="121" idx="0"/>
            <a:endCxn id="124" idx="5"/>
          </p:cNvCxnSpPr>
          <p:nvPr/>
        </p:nvCxnSpPr>
        <p:spPr>
          <a:xfrm flipH="1" flipV="1">
            <a:off x="5926325" y="4477484"/>
            <a:ext cx="544462" cy="1183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121" idx="2"/>
            <a:endCxn id="123" idx="6"/>
          </p:cNvCxnSpPr>
          <p:nvPr/>
        </p:nvCxnSpPr>
        <p:spPr>
          <a:xfrm flipH="1" flipV="1">
            <a:off x="2937398" y="5217928"/>
            <a:ext cx="3425377" cy="55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endCxn id="60" idx="5"/>
          </p:cNvCxnSpPr>
          <p:nvPr/>
        </p:nvCxnSpPr>
        <p:spPr>
          <a:xfrm flipH="1" flipV="1">
            <a:off x="3180596" y="2533268"/>
            <a:ext cx="491304" cy="792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122" idx="7"/>
          </p:cNvCxnSpPr>
          <p:nvPr/>
        </p:nvCxnSpPr>
        <p:spPr>
          <a:xfrm flipH="1">
            <a:off x="2999352" y="3510364"/>
            <a:ext cx="596172" cy="1662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123" idx="0"/>
            <a:endCxn id="122" idx="4"/>
          </p:cNvCxnSpPr>
          <p:nvPr/>
        </p:nvCxnSpPr>
        <p:spPr>
          <a:xfrm flipV="1">
            <a:off x="2829386" y="3861048"/>
            <a:ext cx="93590" cy="12488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61" idx="2"/>
            <a:endCxn id="126" idx="6"/>
          </p:cNvCxnSpPr>
          <p:nvPr/>
        </p:nvCxnSpPr>
        <p:spPr>
          <a:xfrm flipH="1">
            <a:off x="5220072" y="1585159"/>
            <a:ext cx="1219079" cy="287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122" idx="0"/>
            <a:endCxn id="60" idx="4"/>
          </p:cNvCxnSpPr>
          <p:nvPr/>
        </p:nvCxnSpPr>
        <p:spPr>
          <a:xfrm flipV="1">
            <a:off x="2922976" y="2564904"/>
            <a:ext cx="181244" cy="10801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>
            <a:stCxn id="126" idx="1"/>
            <a:endCxn id="62" idx="5"/>
          </p:cNvCxnSpPr>
          <p:nvPr/>
        </p:nvCxnSpPr>
        <p:spPr>
          <a:xfrm flipH="1" flipV="1">
            <a:off x="3757560" y="781790"/>
            <a:ext cx="1278124" cy="10145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125" idx="0"/>
            <a:endCxn id="61" idx="4"/>
          </p:cNvCxnSpPr>
          <p:nvPr/>
        </p:nvCxnSpPr>
        <p:spPr>
          <a:xfrm flipH="1" flipV="1">
            <a:off x="6547163" y="1693171"/>
            <a:ext cx="581121" cy="2167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121" idx="7"/>
            <a:endCxn id="125" idx="4"/>
          </p:cNvCxnSpPr>
          <p:nvPr/>
        </p:nvCxnSpPr>
        <p:spPr>
          <a:xfrm flipV="1">
            <a:off x="6547163" y="4077072"/>
            <a:ext cx="581121" cy="1615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795602" y="447766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서울</a:t>
            </a:r>
            <a:r>
              <a:rPr lang="en-US" sz="2000" b="1" dirty="0"/>
              <a:t> 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6602280" y="564554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부산</a:t>
            </a:r>
            <a:r>
              <a:rPr lang="en-US" dirty="0"/>
              <a:t> 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2447764" y="54208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광주</a:t>
            </a:r>
            <a:r>
              <a:rPr lang="en-US" dirty="0"/>
              <a:t> 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1691680" y="3501008"/>
            <a:ext cx="1123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000CC"/>
                </a:solidFill>
              </a:rPr>
              <a:t>논산</a:t>
            </a:r>
            <a:r>
              <a:rPr lang="ko-KR" altLang="en-US" sz="2000" b="1" dirty="0"/>
              <a:t> </a:t>
            </a:r>
            <a:r>
              <a:rPr lang="ko-KR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2"/>
              </a:rPr>
              <a:t></a:t>
            </a:r>
            <a:r>
              <a:rPr lang="en-US" sz="2000" b="1" dirty="0"/>
              <a:t>  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015834" y="4324732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대구</a:t>
            </a:r>
            <a:r>
              <a:rPr lang="en-US" sz="2000" b="1" dirty="0"/>
              <a:t> 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128284" y="39237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포항</a:t>
            </a:r>
            <a:r>
              <a:rPr lang="en-US" dirty="0"/>
              <a:t> 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3439940" y="361185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대전</a:t>
            </a:r>
            <a:r>
              <a:rPr lang="en-US" sz="2000" b="1" dirty="0"/>
              <a:t> 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369454" y="1970655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천안</a:t>
            </a:r>
            <a:r>
              <a:rPr lang="en-US" sz="2000" b="1" dirty="0"/>
              <a:t> 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6019118" y="10438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강릉</a:t>
            </a:r>
            <a:r>
              <a:rPr lang="en-US" dirty="0"/>
              <a:t> 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4290046" y="1685849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원주</a:t>
            </a:r>
            <a:r>
              <a:rPr lang="en-US" sz="2000" b="1" dirty="0"/>
              <a:t> 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342541" y="505154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4424415" y="3892406"/>
            <a:ext cx="537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10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763438" y="49252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837723" y="25507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2369454" y="43008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3123922" y="3539629"/>
            <a:ext cx="537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519192" y="2929622"/>
            <a:ext cx="537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7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4275654" y="1034283"/>
            <a:ext cx="537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15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2888689" y="1228489"/>
            <a:ext cx="537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12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403120" y="2735416"/>
            <a:ext cx="537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10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2560606" y="2920082"/>
            <a:ext cx="537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4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6767064" y="4747778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6229505" y="379652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4813213" y="1359586"/>
            <a:ext cx="833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D=</a:t>
            </a:r>
            <a:r>
              <a:rPr lang="en-US" altLang="ko-KR" sz="2000" b="1" dirty="0">
                <a:latin typeface="Times New Roman"/>
                <a:cs typeface="Times New Roman"/>
              </a:rPr>
              <a:t>15</a:t>
            </a:r>
            <a:endParaRPr lang="en-US" sz="2000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6661303" y="1174388"/>
            <a:ext cx="82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D=</a:t>
            </a:r>
            <a:r>
              <a:rPr lang="en-US" altLang="ko-KR" dirty="0">
                <a:solidFill>
                  <a:srgbClr val="C00000"/>
                </a:solidFill>
                <a:latin typeface="Times New Roman"/>
                <a:cs typeface="Times New Roman"/>
              </a:rPr>
              <a:t>36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870292" y="3188697"/>
            <a:ext cx="765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</a:rPr>
              <a:t>D=</a:t>
            </a:r>
            <a:r>
              <a:rPr lang="en-US" altLang="ko-KR" sz="2000" b="1" dirty="0">
                <a:solidFill>
                  <a:srgbClr val="C00000"/>
                </a:solidFill>
                <a:cs typeface="Times New Roman"/>
              </a:rPr>
              <a:t>22</a:t>
            </a:r>
            <a:endParaRPr lang="en-US" altLang="ko-KR" sz="2000" b="1" dirty="0">
              <a:solidFill>
                <a:srgbClr val="0000CC"/>
              </a:solidFill>
              <a:cs typeface="Times New Roman"/>
              <a:sym typeface="Wingdings 3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979712" y="2302588"/>
            <a:ext cx="902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D=</a:t>
            </a:r>
            <a:r>
              <a:rPr lang="en-US" altLang="ko-KR" sz="2000" b="1" dirty="0">
                <a:latin typeface="Times New Roman"/>
                <a:cs typeface="Times New Roman"/>
              </a:rPr>
              <a:t>12</a:t>
            </a:r>
            <a:endParaRPr lang="en-US" sz="20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1547665" y="3861048"/>
            <a:ext cx="1359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C00000"/>
                </a:solidFill>
              </a:rPr>
              <a:t>D=16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937398" y="4749439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CC"/>
                </a:solidFill>
              </a:rPr>
              <a:t>D=</a:t>
            </a:r>
            <a:r>
              <a:rPr lang="en-US" altLang="ko-KR" dirty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886911" y="4436031"/>
            <a:ext cx="1311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C00000"/>
                </a:solidFill>
              </a:rPr>
              <a:t>D=</a:t>
            </a:r>
            <a:r>
              <a:rPr lang="en-US" altLang="ko-KR"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22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7128081" y="3533239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CC"/>
                </a:solidFill>
              </a:rPr>
              <a:t>D=</a:t>
            </a:r>
            <a:r>
              <a:rPr lang="en-US" altLang="ko-KR" dirty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6746080" y="5291916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CC"/>
                </a:solidFill>
              </a:rPr>
              <a:t>D=</a:t>
            </a:r>
            <a:r>
              <a:rPr lang="en-US" altLang="ko-KR" dirty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812182" y="444094"/>
            <a:ext cx="695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/>
              <a:t>D=</a:t>
            </a:r>
            <a:r>
              <a:rPr lang="en-US" altLang="ko-KR" sz="2000" b="1">
                <a:latin typeface="Times New Roman"/>
                <a:cs typeface="Times New Roman"/>
              </a:rPr>
              <a:t>0</a:t>
            </a:r>
            <a:endParaRPr lang="en-US" sz="20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5530893" y="1359770"/>
            <a:ext cx="537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21</a:t>
            </a:r>
          </a:p>
        </p:txBody>
      </p:sp>
      <p:sp>
        <p:nvSpPr>
          <p:cNvPr id="175" name="타원 174"/>
          <p:cNvSpPr/>
          <p:nvPr/>
        </p:nvSpPr>
        <p:spPr>
          <a:xfrm>
            <a:off x="3573172" y="332597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</p:spTree>
    <p:extLst>
      <p:ext uri="{BB962C8B-B14F-4D97-AF65-F5344CB8AC3E}">
        <p14:creationId xmlns="" xmlns:p14="http://schemas.microsoft.com/office/powerpoint/2010/main" val="42599552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타원 62"/>
          <p:cNvSpPr/>
          <p:nvPr/>
        </p:nvSpPr>
        <p:spPr>
          <a:xfrm>
            <a:off x="2996208" y="234888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64" name="타원 63"/>
          <p:cNvSpPr/>
          <p:nvPr/>
        </p:nvSpPr>
        <p:spPr>
          <a:xfrm>
            <a:off x="6439151" y="147714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65" name="타원 64"/>
          <p:cNvSpPr/>
          <p:nvPr/>
        </p:nvSpPr>
        <p:spPr>
          <a:xfrm>
            <a:off x="3573172" y="59740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66" name="타원 65"/>
          <p:cNvSpPr/>
          <p:nvPr/>
        </p:nvSpPr>
        <p:spPr>
          <a:xfrm>
            <a:off x="6362775" y="56612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타원 66"/>
          <p:cNvSpPr/>
          <p:nvPr/>
        </p:nvSpPr>
        <p:spPr>
          <a:xfrm>
            <a:off x="2814964" y="3645024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68" name="타원 67"/>
          <p:cNvSpPr/>
          <p:nvPr/>
        </p:nvSpPr>
        <p:spPr>
          <a:xfrm>
            <a:off x="2721374" y="51099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타원 68"/>
          <p:cNvSpPr/>
          <p:nvPr/>
        </p:nvSpPr>
        <p:spPr>
          <a:xfrm>
            <a:off x="5741937" y="429309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70" name="타원 69"/>
          <p:cNvSpPr/>
          <p:nvPr/>
        </p:nvSpPr>
        <p:spPr>
          <a:xfrm>
            <a:off x="7020272" y="38610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타원 70"/>
          <p:cNvSpPr/>
          <p:nvPr/>
        </p:nvSpPr>
        <p:spPr>
          <a:xfrm>
            <a:off x="5004048" y="17646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cxnSp>
        <p:nvCxnSpPr>
          <p:cNvPr id="72" name="직선 연결선 71"/>
          <p:cNvCxnSpPr>
            <a:stCxn id="65" idx="4"/>
            <a:endCxn id="63" idx="0"/>
          </p:cNvCxnSpPr>
          <p:nvPr/>
        </p:nvCxnSpPr>
        <p:spPr>
          <a:xfrm flipH="1">
            <a:off x="3104220" y="813426"/>
            <a:ext cx="576964" cy="15354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69" idx="2"/>
          </p:cNvCxnSpPr>
          <p:nvPr/>
        </p:nvCxnSpPr>
        <p:spPr>
          <a:xfrm flipH="1" flipV="1">
            <a:off x="3748276" y="3510364"/>
            <a:ext cx="1993661" cy="890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69" idx="0"/>
            <a:endCxn id="71" idx="5"/>
          </p:cNvCxnSpPr>
          <p:nvPr/>
        </p:nvCxnSpPr>
        <p:spPr>
          <a:xfrm flipH="1" flipV="1">
            <a:off x="5188436" y="1949053"/>
            <a:ext cx="661513" cy="2344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70" idx="2"/>
            <a:endCxn id="69" idx="6"/>
          </p:cNvCxnSpPr>
          <p:nvPr/>
        </p:nvCxnSpPr>
        <p:spPr>
          <a:xfrm flipH="1">
            <a:off x="5957961" y="3969060"/>
            <a:ext cx="1062311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66" idx="0"/>
            <a:endCxn id="69" idx="5"/>
          </p:cNvCxnSpPr>
          <p:nvPr/>
        </p:nvCxnSpPr>
        <p:spPr>
          <a:xfrm flipH="1" flipV="1">
            <a:off x="5926325" y="4477484"/>
            <a:ext cx="544462" cy="1183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66" idx="2"/>
            <a:endCxn id="68" idx="6"/>
          </p:cNvCxnSpPr>
          <p:nvPr/>
        </p:nvCxnSpPr>
        <p:spPr>
          <a:xfrm flipH="1" flipV="1">
            <a:off x="2937398" y="5217928"/>
            <a:ext cx="3425377" cy="55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endCxn id="63" idx="5"/>
          </p:cNvCxnSpPr>
          <p:nvPr/>
        </p:nvCxnSpPr>
        <p:spPr>
          <a:xfrm flipH="1" flipV="1">
            <a:off x="3180596" y="2533268"/>
            <a:ext cx="491304" cy="792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endCxn id="67" idx="7"/>
          </p:cNvCxnSpPr>
          <p:nvPr/>
        </p:nvCxnSpPr>
        <p:spPr>
          <a:xfrm flipH="1">
            <a:off x="2999352" y="3510364"/>
            <a:ext cx="596172" cy="1662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68" idx="0"/>
            <a:endCxn id="67" idx="4"/>
          </p:cNvCxnSpPr>
          <p:nvPr/>
        </p:nvCxnSpPr>
        <p:spPr>
          <a:xfrm flipV="1">
            <a:off x="2829386" y="3861048"/>
            <a:ext cx="93590" cy="12488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64" idx="2"/>
            <a:endCxn id="71" idx="6"/>
          </p:cNvCxnSpPr>
          <p:nvPr/>
        </p:nvCxnSpPr>
        <p:spPr>
          <a:xfrm flipH="1">
            <a:off x="5220072" y="1585159"/>
            <a:ext cx="1219079" cy="287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67" idx="0"/>
            <a:endCxn id="63" idx="4"/>
          </p:cNvCxnSpPr>
          <p:nvPr/>
        </p:nvCxnSpPr>
        <p:spPr>
          <a:xfrm flipV="1">
            <a:off x="2922976" y="2564904"/>
            <a:ext cx="181244" cy="10801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1" idx="1"/>
            <a:endCxn id="65" idx="5"/>
          </p:cNvCxnSpPr>
          <p:nvPr/>
        </p:nvCxnSpPr>
        <p:spPr>
          <a:xfrm flipH="1" flipV="1">
            <a:off x="3757560" y="781790"/>
            <a:ext cx="1278124" cy="10145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0" idx="0"/>
            <a:endCxn id="64" idx="4"/>
          </p:cNvCxnSpPr>
          <p:nvPr/>
        </p:nvCxnSpPr>
        <p:spPr>
          <a:xfrm flipH="1" flipV="1">
            <a:off x="6547163" y="1693171"/>
            <a:ext cx="581121" cy="2167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66" idx="7"/>
            <a:endCxn id="70" idx="4"/>
          </p:cNvCxnSpPr>
          <p:nvPr/>
        </p:nvCxnSpPr>
        <p:spPr>
          <a:xfrm flipV="1">
            <a:off x="6547163" y="4077072"/>
            <a:ext cx="581121" cy="1615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795602" y="447766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서울</a:t>
            </a:r>
            <a:r>
              <a:rPr lang="en-US" sz="2000" b="1" dirty="0"/>
              <a:t> 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602280" y="564554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부산</a:t>
            </a:r>
            <a:r>
              <a:rPr lang="en-US" dirty="0"/>
              <a:t> 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447764" y="5420876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광주</a:t>
            </a:r>
            <a:r>
              <a:rPr lang="en-US" sz="2000" b="1" dirty="0"/>
              <a:t> 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691680" y="3501008"/>
            <a:ext cx="1123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논산 </a:t>
            </a:r>
            <a:r>
              <a:rPr lang="ko-KR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2"/>
              </a:rPr>
              <a:t></a:t>
            </a:r>
            <a:r>
              <a:rPr lang="en-US" sz="2400" b="1" dirty="0"/>
              <a:t>  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015834" y="4324732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대구</a:t>
            </a:r>
            <a:r>
              <a:rPr lang="en-US" sz="2000" b="1" dirty="0"/>
              <a:t>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128284" y="39237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포항</a:t>
            </a:r>
            <a:r>
              <a:rPr lang="en-US" dirty="0"/>
              <a:t> 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439940" y="3611858"/>
            <a:ext cx="850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000CC"/>
                </a:solidFill>
              </a:rPr>
              <a:t>대전</a:t>
            </a:r>
            <a:r>
              <a:rPr lang="en-US" sz="2000" b="1" dirty="0"/>
              <a:t> 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369454" y="1970655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천안</a:t>
            </a:r>
            <a:r>
              <a:rPr lang="en-US" sz="2000" b="1" dirty="0"/>
              <a:t>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019118" y="10438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강릉</a:t>
            </a:r>
            <a:r>
              <a:rPr lang="en-US" dirty="0"/>
              <a:t>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290046" y="1685849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원주</a:t>
            </a:r>
            <a:r>
              <a:rPr lang="en-US" sz="2000" b="1" dirty="0"/>
              <a:t>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342541" y="505154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424415" y="3892406"/>
            <a:ext cx="537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763438" y="49252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837723" y="25507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369454" y="4300816"/>
            <a:ext cx="537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123922" y="3539629"/>
            <a:ext cx="537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519192" y="2929622"/>
            <a:ext cx="537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7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275654" y="1034283"/>
            <a:ext cx="537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888689" y="1228489"/>
            <a:ext cx="537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403120" y="2735416"/>
            <a:ext cx="537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560606" y="2920082"/>
            <a:ext cx="537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4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767064" y="4747778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229505" y="379652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745107" y="1359586"/>
            <a:ext cx="901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D=</a:t>
            </a:r>
            <a:r>
              <a:rPr lang="en-US" altLang="ko-KR" sz="2000" b="1" dirty="0">
                <a:latin typeface="Times New Roman"/>
                <a:cs typeface="Times New Roman"/>
              </a:rPr>
              <a:t>15</a:t>
            </a:r>
            <a:endParaRPr lang="en-US" sz="20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6746080" y="1175104"/>
            <a:ext cx="142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D=</a:t>
            </a:r>
            <a:r>
              <a:rPr lang="en-US" altLang="ko-KR" dirty="0">
                <a:solidFill>
                  <a:srgbClr val="C00000"/>
                </a:solidFill>
                <a:latin typeface="Times New Roman"/>
                <a:cs typeface="Times New Roman"/>
              </a:rPr>
              <a:t>36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884687" y="2985730"/>
            <a:ext cx="2116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</a:rPr>
              <a:t>D=</a:t>
            </a:r>
            <a:r>
              <a:rPr lang="en-US" altLang="ko-KR" sz="2000" b="1" dirty="0">
                <a:solidFill>
                  <a:srgbClr val="C00000"/>
                </a:solidFill>
                <a:cs typeface="Times New Roman"/>
              </a:rPr>
              <a:t>22</a:t>
            </a:r>
            <a:r>
              <a:rPr lang="en-US" altLang="ko-KR" sz="2000" b="1" dirty="0">
                <a:solidFill>
                  <a:srgbClr val="0000CC"/>
                </a:solidFill>
                <a:cs typeface="Times New Roman"/>
              </a:rPr>
              <a:t> </a:t>
            </a:r>
            <a:r>
              <a:rPr lang="en-US" altLang="ko-KR" sz="2000" b="1" dirty="0">
                <a:solidFill>
                  <a:srgbClr val="0000CC"/>
                </a:solidFill>
                <a:cs typeface="Times New Roman"/>
                <a:sym typeface="Wingdings 3"/>
              </a:rPr>
              <a:t></a:t>
            </a:r>
          </a:p>
          <a:p>
            <a:r>
              <a:rPr lang="en-US" sz="2000" b="1" dirty="0" smtClean="0">
                <a:solidFill>
                  <a:srgbClr val="C00000"/>
                </a:solidFill>
                <a:cs typeface="Times New Roman"/>
                <a:sym typeface="Wingdings 3"/>
              </a:rPr>
              <a:t>D=16+3=19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907704" y="2302588"/>
            <a:ext cx="974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D=</a:t>
            </a:r>
            <a:r>
              <a:rPr lang="en-US" altLang="ko-KR" sz="2000" b="1" dirty="0">
                <a:latin typeface="Times New Roman"/>
                <a:cs typeface="Times New Roman"/>
              </a:rPr>
              <a:t>12</a:t>
            </a:r>
            <a:endParaRPr lang="en-US" sz="20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1789401" y="3861048"/>
            <a:ext cx="135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D=16</a:t>
            </a:r>
            <a:endParaRPr lang="en-US" sz="20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5112060" y="4477484"/>
            <a:ext cx="996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C00000"/>
                </a:solidFill>
              </a:rPr>
              <a:t>D=</a:t>
            </a:r>
            <a:r>
              <a:rPr lang="en-US" altLang="ko-KR"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22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128081" y="3533239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CC"/>
                </a:solidFill>
              </a:rPr>
              <a:t>D=</a:t>
            </a:r>
            <a:r>
              <a:rPr lang="en-US" altLang="ko-KR" dirty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746080" y="5291916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CC"/>
                </a:solidFill>
              </a:rPr>
              <a:t>D=</a:t>
            </a:r>
            <a:r>
              <a:rPr lang="en-US" altLang="ko-KR" dirty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812182" y="444094"/>
            <a:ext cx="695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/>
              <a:t>D=</a:t>
            </a:r>
            <a:r>
              <a:rPr lang="en-US" altLang="ko-KR" sz="2000" b="1">
                <a:latin typeface="Times New Roman"/>
                <a:cs typeface="Times New Roman"/>
              </a:rPr>
              <a:t>0</a:t>
            </a:r>
            <a:endParaRPr lang="en-US" sz="20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530893" y="1359770"/>
            <a:ext cx="537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21</a:t>
            </a:r>
          </a:p>
        </p:txBody>
      </p:sp>
      <p:sp>
        <p:nvSpPr>
          <p:cNvPr id="119" name="자유형 118"/>
          <p:cNvSpPr/>
          <p:nvPr/>
        </p:nvSpPr>
        <p:spPr>
          <a:xfrm>
            <a:off x="3033809" y="2855167"/>
            <a:ext cx="418518" cy="641737"/>
          </a:xfrm>
          <a:custGeom>
            <a:avLst/>
            <a:gdLst>
              <a:gd name="connsiteX0" fmla="*/ 110607 w 418518"/>
              <a:gd name="connsiteY0" fmla="*/ 0 h 641737"/>
              <a:gd name="connsiteX1" fmla="*/ 17301 w 418518"/>
              <a:gd name="connsiteY1" fmla="*/ 606490 h 641737"/>
              <a:gd name="connsiteX2" fmla="*/ 418518 w 418518"/>
              <a:gd name="connsiteY2" fmla="*/ 569168 h 641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518" h="641737">
                <a:moveTo>
                  <a:pt x="110607" y="0"/>
                </a:moveTo>
                <a:cubicBezTo>
                  <a:pt x="38295" y="255814"/>
                  <a:pt x="-34017" y="511629"/>
                  <a:pt x="17301" y="606490"/>
                </a:cubicBezTo>
                <a:cubicBezTo>
                  <a:pt x="68619" y="701351"/>
                  <a:pt x="351649" y="575388"/>
                  <a:pt x="418518" y="569168"/>
                </a:cubicBezTo>
              </a:path>
            </a:pathLst>
          </a:custGeom>
          <a:noFill/>
          <a:ln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120" name="웃는 얼굴 119"/>
          <p:cNvSpPr/>
          <p:nvPr/>
        </p:nvSpPr>
        <p:spPr>
          <a:xfrm>
            <a:off x="3541038" y="3309513"/>
            <a:ext cx="258942" cy="25249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176" name="TextBox 175"/>
          <p:cNvSpPr txBox="1"/>
          <p:nvPr/>
        </p:nvSpPr>
        <p:spPr>
          <a:xfrm>
            <a:off x="2843808" y="4834079"/>
            <a:ext cx="161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C00000"/>
                </a:solidFill>
              </a:rPr>
              <a:t>D=</a:t>
            </a:r>
            <a:r>
              <a:rPr lang="en-US" altLang="ko-KR"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16+13=29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70465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타원 60"/>
          <p:cNvSpPr/>
          <p:nvPr/>
        </p:nvSpPr>
        <p:spPr>
          <a:xfrm>
            <a:off x="2996208" y="234888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62" name="타원 61"/>
          <p:cNvSpPr/>
          <p:nvPr/>
        </p:nvSpPr>
        <p:spPr>
          <a:xfrm>
            <a:off x="6439151" y="147714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타원 120"/>
          <p:cNvSpPr/>
          <p:nvPr/>
        </p:nvSpPr>
        <p:spPr>
          <a:xfrm>
            <a:off x="3573172" y="59740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122" name="타원 121"/>
          <p:cNvSpPr/>
          <p:nvPr/>
        </p:nvSpPr>
        <p:spPr>
          <a:xfrm>
            <a:off x="6362775" y="56612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타원 122"/>
          <p:cNvSpPr/>
          <p:nvPr/>
        </p:nvSpPr>
        <p:spPr>
          <a:xfrm>
            <a:off x="2814964" y="3645024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124" name="타원 123"/>
          <p:cNvSpPr/>
          <p:nvPr/>
        </p:nvSpPr>
        <p:spPr>
          <a:xfrm>
            <a:off x="2721374" y="51099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타원 124"/>
          <p:cNvSpPr/>
          <p:nvPr/>
        </p:nvSpPr>
        <p:spPr>
          <a:xfrm>
            <a:off x="5741937" y="429309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126" name="타원 125"/>
          <p:cNvSpPr/>
          <p:nvPr/>
        </p:nvSpPr>
        <p:spPr>
          <a:xfrm>
            <a:off x="7020272" y="38610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타원 126"/>
          <p:cNvSpPr/>
          <p:nvPr/>
        </p:nvSpPr>
        <p:spPr>
          <a:xfrm>
            <a:off x="5004048" y="17646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cxnSp>
        <p:nvCxnSpPr>
          <p:cNvPr id="128" name="직선 연결선 127"/>
          <p:cNvCxnSpPr>
            <a:stCxn id="125" idx="2"/>
          </p:cNvCxnSpPr>
          <p:nvPr/>
        </p:nvCxnSpPr>
        <p:spPr>
          <a:xfrm flipH="1" flipV="1">
            <a:off x="3748276" y="3510364"/>
            <a:ext cx="1993661" cy="890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125" idx="0"/>
            <a:endCxn id="127" idx="5"/>
          </p:cNvCxnSpPr>
          <p:nvPr/>
        </p:nvCxnSpPr>
        <p:spPr>
          <a:xfrm flipH="1" flipV="1">
            <a:off x="5188436" y="1949053"/>
            <a:ext cx="661513" cy="2344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126" idx="2"/>
            <a:endCxn id="125" idx="6"/>
          </p:cNvCxnSpPr>
          <p:nvPr/>
        </p:nvCxnSpPr>
        <p:spPr>
          <a:xfrm flipH="1">
            <a:off x="5957961" y="3969060"/>
            <a:ext cx="1062311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>
            <a:stCxn id="122" idx="0"/>
            <a:endCxn id="125" idx="5"/>
          </p:cNvCxnSpPr>
          <p:nvPr/>
        </p:nvCxnSpPr>
        <p:spPr>
          <a:xfrm flipH="1" flipV="1">
            <a:off x="5926325" y="4477484"/>
            <a:ext cx="544462" cy="1183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122" idx="2"/>
            <a:endCxn id="124" idx="6"/>
          </p:cNvCxnSpPr>
          <p:nvPr/>
        </p:nvCxnSpPr>
        <p:spPr>
          <a:xfrm flipH="1" flipV="1">
            <a:off x="2937398" y="5217928"/>
            <a:ext cx="3425377" cy="55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endCxn id="61" idx="5"/>
          </p:cNvCxnSpPr>
          <p:nvPr/>
        </p:nvCxnSpPr>
        <p:spPr>
          <a:xfrm flipH="1" flipV="1">
            <a:off x="3180596" y="2533268"/>
            <a:ext cx="491304" cy="792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stCxn id="124" idx="0"/>
            <a:endCxn id="123" idx="4"/>
          </p:cNvCxnSpPr>
          <p:nvPr/>
        </p:nvCxnSpPr>
        <p:spPr>
          <a:xfrm flipV="1">
            <a:off x="2829386" y="3861048"/>
            <a:ext cx="93590" cy="12488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62" idx="2"/>
            <a:endCxn id="127" idx="6"/>
          </p:cNvCxnSpPr>
          <p:nvPr/>
        </p:nvCxnSpPr>
        <p:spPr>
          <a:xfrm flipH="1">
            <a:off x="5220072" y="1585159"/>
            <a:ext cx="1219079" cy="287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/>
          <p:cNvGrpSpPr/>
          <p:nvPr/>
        </p:nvGrpSpPr>
        <p:grpSpPr>
          <a:xfrm>
            <a:off x="2922976" y="781790"/>
            <a:ext cx="2112708" cy="2894870"/>
            <a:chOff x="2922976" y="781790"/>
            <a:chExt cx="2112708" cy="2894870"/>
          </a:xfrm>
        </p:grpSpPr>
        <p:cxnSp>
          <p:nvCxnSpPr>
            <p:cNvPr id="137" name="직선 연결선 136"/>
            <p:cNvCxnSpPr>
              <a:stCxn id="121" idx="4"/>
              <a:endCxn id="61" idx="0"/>
            </p:cNvCxnSpPr>
            <p:nvPr/>
          </p:nvCxnSpPr>
          <p:spPr>
            <a:xfrm flipH="1">
              <a:off x="3104220" y="813426"/>
              <a:ext cx="576964" cy="153545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>
              <a:endCxn id="123" idx="7"/>
            </p:cNvCxnSpPr>
            <p:nvPr/>
          </p:nvCxnSpPr>
          <p:spPr>
            <a:xfrm flipH="1">
              <a:off x="2999352" y="3510364"/>
              <a:ext cx="596172" cy="1662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>
              <a:stCxn id="123" idx="0"/>
              <a:endCxn id="61" idx="4"/>
            </p:cNvCxnSpPr>
            <p:nvPr/>
          </p:nvCxnSpPr>
          <p:spPr>
            <a:xfrm flipV="1">
              <a:off x="2922976" y="2564904"/>
              <a:ext cx="181244" cy="108012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>
              <a:stCxn id="127" idx="1"/>
              <a:endCxn id="121" idx="5"/>
            </p:cNvCxnSpPr>
            <p:nvPr/>
          </p:nvCxnSpPr>
          <p:spPr>
            <a:xfrm flipH="1" flipV="1">
              <a:off x="3757560" y="781790"/>
              <a:ext cx="1278124" cy="101451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직선 연결선 140"/>
          <p:cNvCxnSpPr>
            <a:stCxn id="126" idx="0"/>
            <a:endCxn id="62" idx="4"/>
          </p:cNvCxnSpPr>
          <p:nvPr/>
        </p:nvCxnSpPr>
        <p:spPr>
          <a:xfrm flipH="1" flipV="1">
            <a:off x="6547163" y="1693171"/>
            <a:ext cx="581121" cy="2167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>
            <a:stCxn id="122" idx="7"/>
            <a:endCxn id="126" idx="4"/>
          </p:cNvCxnSpPr>
          <p:nvPr/>
        </p:nvCxnSpPr>
        <p:spPr>
          <a:xfrm flipV="1">
            <a:off x="6547163" y="4077072"/>
            <a:ext cx="581121" cy="1615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2795602" y="447766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서울</a:t>
            </a:r>
            <a:r>
              <a:rPr lang="en-US" sz="2000" b="1" dirty="0"/>
              <a:t> 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6602280" y="564554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부산</a:t>
            </a:r>
            <a:r>
              <a:rPr lang="en-US" dirty="0"/>
              <a:t> 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447764" y="5420876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광주</a:t>
            </a:r>
            <a:r>
              <a:rPr lang="en-US" sz="2000" b="1" dirty="0"/>
              <a:t> 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907704" y="3568370"/>
            <a:ext cx="907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논산</a:t>
            </a:r>
            <a:endParaRPr lang="en-US" sz="2000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6015834" y="4324732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대구</a:t>
            </a:r>
            <a:r>
              <a:rPr lang="en-US" sz="2000" b="1" dirty="0"/>
              <a:t> 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128284" y="39237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포항</a:t>
            </a:r>
            <a:r>
              <a:rPr lang="en-US" dirty="0"/>
              <a:t> 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297437" y="3611858"/>
            <a:ext cx="112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000CC"/>
                </a:solidFill>
              </a:rPr>
              <a:t>대전</a:t>
            </a:r>
            <a:r>
              <a:rPr lang="ko-KR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2"/>
              </a:rPr>
              <a:t> </a:t>
            </a:r>
            <a:r>
              <a:rPr lang="ko-KR" altLang="en-US" sz="2000" b="1" dirty="0"/>
              <a:t> </a:t>
            </a:r>
            <a:r>
              <a:rPr lang="en-US" sz="2000" b="1" dirty="0"/>
              <a:t> 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2369454" y="1970655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천안</a:t>
            </a:r>
            <a:r>
              <a:rPr lang="en-US" sz="2000" b="1" dirty="0"/>
              <a:t> 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6019118" y="10438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강릉</a:t>
            </a:r>
            <a:r>
              <a:rPr lang="en-US" dirty="0"/>
              <a:t> 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4290046" y="1685849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원주</a:t>
            </a:r>
            <a:r>
              <a:rPr lang="en-US" sz="2000" b="1" dirty="0"/>
              <a:t> 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4342541" y="505154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4424415" y="3892406"/>
            <a:ext cx="537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10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5763438" y="49252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6837723" y="25507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2369454" y="4300816"/>
            <a:ext cx="537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13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3123922" y="3501008"/>
            <a:ext cx="537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5519192" y="292962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4275654" y="1034283"/>
            <a:ext cx="537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15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2888689" y="1228489"/>
            <a:ext cx="537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12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3403120" y="2735416"/>
            <a:ext cx="537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10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2560606" y="2920082"/>
            <a:ext cx="537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4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6767064" y="4747778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6229505" y="379652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4813213" y="1359586"/>
            <a:ext cx="833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D=</a:t>
            </a:r>
            <a:r>
              <a:rPr lang="en-US" altLang="ko-KR" sz="2000" b="1" dirty="0">
                <a:latin typeface="Times New Roman"/>
                <a:cs typeface="Times New Roman"/>
              </a:rPr>
              <a:t>15</a:t>
            </a:r>
            <a:endParaRPr lang="en-US" sz="20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6661303" y="1174388"/>
            <a:ext cx="82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D=</a:t>
            </a:r>
            <a:r>
              <a:rPr lang="en-US" altLang="ko-KR" dirty="0">
                <a:solidFill>
                  <a:srgbClr val="C00000"/>
                </a:solidFill>
                <a:latin typeface="Times New Roman"/>
                <a:cs typeface="Times New Roman"/>
              </a:rPr>
              <a:t>36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3883254" y="3220097"/>
            <a:ext cx="861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D=</a:t>
            </a:r>
            <a:r>
              <a:rPr lang="en-US" sz="2400" b="1" dirty="0">
                <a:solidFill>
                  <a:srgbClr val="C00000"/>
                </a:solidFill>
                <a:cs typeface="Times New Roman"/>
                <a:sym typeface="Wingdings 3"/>
              </a:rPr>
              <a:t>19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051720" y="2302588"/>
            <a:ext cx="830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D=</a:t>
            </a:r>
            <a:r>
              <a:rPr lang="en-US" altLang="ko-KR" sz="2000" b="1" dirty="0">
                <a:latin typeface="Times New Roman"/>
                <a:cs typeface="Times New Roman"/>
              </a:rPr>
              <a:t>12</a:t>
            </a:r>
            <a:endParaRPr lang="en-US" sz="20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1730186" y="3815752"/>
            <a:ext cx="135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D=16</a:t>
            </a:r>
            <a:endParaRPr lang="en-US" sz="20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2996208" y="4848596"/>
            <a:ext cx="1487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</a:rPr>
              <a:t>D=</a:t>
            </a:r>
            <a:r>
              <a:rPr lang="en-US" altLang="ko-KR"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29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829451" y="4526793"/>
            <a:ext cx="1549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C00000"/>
                </a:solidFill>
              </a:rPr>
              <a:t>D=</a:t>
            </a:r>
            <a:r>
              <a:rPr lang="en-US" altLang="ko-KR"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22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7128081" y="3533239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CC"/>
                </a:solidFill>
              </a:rPr>
              <a:t>D=</a:t>
            </a:r>
            <a:r>
              <a:rPr lang="en-US" altLang="ko-KR" dirty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6746080" y="5291916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CC"/>
                </a:solidFill>
              </a:rPr>
              <a:t>D=</a:t>
            </a:r>
            <a:r>
              <a:rPr lang="en-US" altLang="ko-KR" dirty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3812182" y="444094"/>
            <a:ext cx="695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/>
              <a:t>D=</a:t>
            </a:r>
            <a:r>
              <a:rPr lang="en-US" altLang="ko-KR" sz="2000" b="1">
                <a:latin typeface="Times New Roman"/>
                <a:cs typeface="Times New Roman"/>
              </a:rPr>
              <a:t>0</a:t>
            </a:r>
            <a:endParaRPr lang="en-US" sz="2000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5530893" y="1359770"/>
            <a:ext cx="537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21</a:t>
            </a:r>
          </a:p>
        </p:txBody>
      </p:sp>
      <p:sp>
        <p:nvSpPr>
          <p:cNvPr id="178" name="타원 177"/>
          <p:cNvSpPr/>
          <p:nvPr/>
        </p:nvSpPr>
        <p:spPr>
          <a:xfrm>
            <a:off x="3577813" y="3325976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</p:spTree>
    <p:extLst>
      <p:ext uri="{BB962C8B-B14F-4D97-AF65-F5344CB8AC3E}">
        <p14:creationId xmlns="" xmlns:p14="http://schemas.microsoft.com/office/powerpoint/2010/main" val="24056859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타원 62"/>
          <p:cNvSpPr/>
          <p:nvPr/>
        </p:nvSpPr>
        <p:spPr>
          <a:xfrm>
            <a:off x="2996208" y="234888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64" name="타원 63"/>
          <p:cNvSpPr/>
          <p:nvPr/>
        </p:nvSpPr>
        <p:spPr>
          <a:xfrm>
            <a:off x="6439151" y="147714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65" name="타원 64"/>
          <p:cNvSpPr/>
          <p:nvPr/>
        </p:nvSpPr>
        <p:spPr>
          <a:xfrm>
            <a:off x="3573172" y="59740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66" name="타원 65"/>
          <p:cNvSpPr/>
          <p:nvPr/>
        </p:nvSpPr>
        <p:spPr>
          <a:xfrm>
            <a:off x="6362775" y="56612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타원 66"/>
          <p:cNvSpPr/>
          <p:nvPr/>
        </p:nvSpPr>
        <p:spPr>
          <a:xfrm>
            <a:off x="2814964" y="3645024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68" name="타원 67"/>
          <p:cNvSpPr/>
          <p:nvPr/>
        </p:nvSpPr>
        <p:spPr>
          <a:xfrm>
            <a:off x="2721374" y="51099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타원 68"/>
          <p:cNvSpPr/>
          <p:nvPr/>
        </p:nvSpPr>
        <p:spPr>
          <a:xfrm>
            <a:off x="5741937" y="429309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70" name="타원 69"/>
          <p:cNvSpPr/>
          <p:nvPr/>
        </p:nvSpPr>
        <p:spPr>
          <a:xfrm>
            <a:off x="7020272" y="38610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타원 70"/>
          <p:cNvSpPr/>
          <p:nvPr/>
        </p:nvSpPr>
        <p:spPr>
          <a:xfrm>
            <a:off x="5004048" y="17646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cxnSp>
        <p:nvCxnSpPr>
          <p:cNvPr id="72" name="직선 연결선 71"/>
          <p:cNvCxnSpPr>
            <a:stCxn id="65" idx="4"/>
            <a:endCxn id="63" idx="0"/>
          </p:cNvCxnSpPr>
          <p:nvPr/>
        </p:nvCxnSpPr>
        <p:spPr>
          <a:xfrm flipH="1">
            <a:off x="3104220" y="813426"/>
            <a:ext cx="576964" cy="15354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69" idx="2"/>
          </p:cNvCxnSpPr>
          <p:nvPr/>
        </p:nvCxnSpPr>
        <p:spPr>
          <a:xfrm flipH="1" flipV="1">
            <a:off x="3748276" y="3510364"/>
            <a:ext cx="1993661" cy="890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69" idx="0"/>
            <a:endCxn id="71" idx="5"/>
          </p:cNvCxnSpPr>
          <p:nvPr/>
        </p:nvCxnSpPr>
        <p:spPr>
          <a:xfrm flipH="1" flipV="1">
            <a:off x="5188436" y="1949053"/>
            <a:ext cx="661513" cy="2344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70" idx="2"/>
            <a:endCxn id="69" idx="6"/>
          </p:cNvCxnSpPr>
          <p:nvPr/>
        </p:nvCxnSpPr>
        <p:spPr>
          <a:xfrm flipH="1">
            <a:off x="5957961" y="3969060"/>
            <a:ext cx="1062311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66" idx="0"/>
            <a:endCxn id="69" idx="5"/>
          </p:cNvCxnSpPr>
          <p:nvPr/>
        </p:nvCxnSpPr>
        <p:spPr>
          <a:xfrm flipH="1" flipV="1">
            <a:off x="5926325" y="4477484"/>
            <a:ext cx="544462" cy="1183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66" idx="2"/>
            <a:endCxn id="68" idx="6"/>
          </p:cNvCxnSpPr>
          <p:nvPr/>
        </p:nvCxnSpPr>
        <p:spPr>
          <a:xfrm flipH="1" flipV="1">
            <a:off x="2937398" y="5217928"/>
            <a:ext cx="3425377" cy="55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endCxn id="63" idx="5"/>
          </p:cNvCxnSpPr>
          <p:nvPr/>
        </p:nvCxnSpPr>
        <p:spPr>
          <a:xfrm flipH="1" flipV="1">
            <a:off x="3180596" y="2533268"/>
            <a:ext cx="491304" cy="792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endCxn id="67" idx="7"/>
          </p:cNvCxnSpPr>
          <p:nvPr/>
        </p:nvCxnSpPr>
        <p:spPr>
          <a:xfrm flipH="1">
            <a:off x="2999352" y="3510364"/>
            <a:ext cx="596172" cy="1662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68" idx="0"/>
            <a:endCxn id="67" idx="4"/>
          </p:cNvCxnSpPr>
          <p:nvPr/>
        </p:nvCxnSpPr>
        <p:spPr>
          <a:xfrm flipV="1">
            <a:off x="2829386" y="3861048"/>
            <a:ext cx="93590" cy="12488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64" idx="2"/>
            <a:endCxn id="71" idx="6"/>
          </p:cNvCxnSpPr>
          <p:nvPr/>
        </p:nvCxnSpPr>
        <p:spPr>
          <a:xfrm flipH="1">
            <a:off x="5220072" y="1585159"/>
            <a:ext cx="1219079" cy="287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67" idx="0"/>
            <a:endCxn id="63" idx="4"/>
          </p:cNvCxnSpPr>
          <p:nvPr/>
        </p:nvCxnSpPr>
        <p:spPr>
          <a:xfrm flipV="1">
            <a:off x="2922976" y="2564904"/>
            <a:ext cx="181244" cy="10801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1" idx="1"/>
            <a:endCxn id="65" idx="5"/>
          </p:cNvCxnSpPr>
          <p:nvPr/>
        </p:nvCxnSpPr>
        <p:spPr>
          <a:xfrm flipH="1" flipV="1">
            <a:off x="3757560" y="781790"/>
            <a:ext cx="1278124" cy="10145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0" idx="0"/>
            <a:endCxn id="64" idx="4"/>
          </p:cNvCxnSpPr>
          <p:nvPr/>
        </p:nvCxnSpPr>
        <p:spPr>
          <a:xfrm flipH="1" flipV="1">
            <a:off x="6547163" y="1693171"/>
            <a:ext cx="581121" cy="2167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66" idx="7"/>
            <a:endCxn id="70" idx="4"/>
          </p:cNvCxnSpPr>
          <p:nvPr/>
        </p:nvCxnSpPr>
        <p:spPr>
          <a:xfrm flipV="1">
            <a:off x="6547163" y="4077072"/>
            <a:ext cx="581121" cy="1615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795602" y="447766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서울</a:t>
            </a:r>
            <a:r>
              <a:rPr lang="en-US" sz="2000" b="1" dirty="0"/>
              <a:t> 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602280" y="564554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부산</a:t>
            </a:r>
            <a:r>
              <a:rPr lang="en-US" dirty="0"/>
              <a:t> 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447764" y="54208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광주</a:t>
            </a:r>
            <a:r>
              <a:rPr lang="en-US" b="1" dirty="0"/>
              <a:t> 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907704" y="3568370"/>
            <a:ext cx="907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논산</a:t>
            </a:r>
            <a:endParaRPr lang="en-US" sz="20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6015834" y="4324732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대구</a:t>
            </a:r>
            <a:endParaRPr lang="en-US" sz="20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128284" y="39237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포항</a:t>
            </a:r>
            <a:r>
              <a:rPr lang="en-US" dirty="0"/>
              <a:t> 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439940" y="3611858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대전</a:t>
            </a:r>
            <a:r>
              <a:rPr lang="ko-KR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2"/>
              </a:rPr>
              <a:t> </a:t>
            </a:r>
            <a:r>
              <a:rPr lang="en-US" sz="2000" b="1" dirty="0"/>
              <a:t> 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369454" y="1970655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천안</a:t>
            </a:r>
            <a:r>
              <a:rPr lang="en-US" sz="2000" b="1" dirty="0"/>
              <a:t>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019118" y="1043823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강릉</a:t>
            </a:r>
            <a:r>
              <a:rPr lang="en-US" sz="2000" b="1" dirty="0"/>
              <a:t>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290046" y="1685849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원주</a:t>
            </a:r>
            <a:r>
              <a:rPr lang="en-US" sz="2000" b="1" dirty="0"/>
              <a:t>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342541" y="505154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424415" y="3892406"/>
            <a:ext cx="537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763438" y="49252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837723" y="25507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369454" y="4300816"/>
            <a:ext cx="537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123922" y="3539629"/>
            <a:ext cx="537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519192" y="2929622"/>
            <a:ext cx="537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275654" y="1034283"/>
            <a:ext cx="537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888689" y="1228489"/>
            <a:ext cx="537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403120" y="2735416"/>
            <a:ext cx="537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560606" y="2920082"/>
            <a:ext cx="537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4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767064" y="4747778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229505" y="379652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813213" y="1359586"/>
            <a:ext cx="833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C00000"/>
                </a:solidFill>
              </a:rPr>
              <a:t>D=</a:t>
            </a:r>
            <a:r>
              <a:rPr lang="en-US" altLang="ko-KR"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15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661303" y="1174388"/>
            <a:ext cx="935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C00000"/>
                </a:solidFill>
              </a:rPr>
              <a:t>D=</a:t>
            </a:r>
            <a:r>
              <a:rPr lang="en-US" altLang="ko-KR"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36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883254" y="3220097"/>
            <a:ext cx="861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</a:rPr>
              <a:t>D=</a:t>
            </a:r>
            <a:r>
              <a:rPr lang="en-US" sz="2000" b="1" dirty="0">
                <a:solidFill>
                  <a:srgbClr val="C00000"/>
                </a:solidFill>
                <a:cs typeface="Times New Roman"/>
                <a:sym typeface="Wingdings 3"/>
              </a:rPr>
              <a:t>19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051720" y="2302588"/>
            <a:ext cx="830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D=</a:t>
            </a:r>
            <a:r>
              <a:rPr lang="en-US" altLang="ko-KR" sz="2000" b="1" dirty="0">
                <a:latin typeface="Times New Roman"/>
                <a:cs typeface="Times New Roman"/>
              </a:rPr>
              <a:t>12</a:t>
            </a:r>
            <a:endParaRPr lang="en-US" sz="20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1730186" y="3815752"/>
            <a:ext cx="135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D=16</a:t>
            </a:r>
            <a:endParaRPr lang="en-US" sz="20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3013598" y="4834079"/>
            <a:ext cx="922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</a:rPr>
              <a:t>D=</a:t>
            </a:r>
            <a:r>
              <a:rPr lang="en-US" altLang="ko-KR"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29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860032" y="4365104"/>
            <a:ext cx="13116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D = </a:t>
            </a:r>
            <a:r>
              <a:rPr lang="en-US" altLang="ko-KR"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22</a:t>
            </a:r>
          </a:p>
          <a:p>
            <a:pPr algn="ctr"/>
            <a:r>
              <a:rPr lang="en-US"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 &lt; (19+10)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128081" y="3533239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CC"/>
                </a:solidFill>
              </a:rPr>
              <a:t>D=</a:t>
            </a:r>
            <a:r>
              <a:rPr lang="en-US" altLang="ko-KR" dirty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746080" y="5291916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CC"/>
                </a:solidFill>
              </a:rPr>
              <a:t>D=</a:t>
            </a:r>
            <a:r>
              <a:rPr lang="en-US" altLang="ko-KR" dirty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812182" y="444094"/>
            <a:ext cx="695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/>
              <a:t>D=</a:t>
            </a:r>
            <a:r>
              <a:rPr lang="en-US" altLang="ko-KR" sz="2000" b="1">
                <a:latin typeface="Times New Roman"/>
                <a:cs typeface="Times New Roman"/>
              </a:rPr>
              <a:t>0</a:t>
            </a:r>
            <a:endParaRPr lang="en-US" sz="20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5530893" y="1359770"/>
            <a:ext cx="537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21</a:t>
            </a:r>
          </a:p>
        </p:txBody>
      </p:sp>
      <p:sp>
        <p:nvSpPr>
          <p:cNvPr id="120" name="타원 119"/>
          <p:cNvSpPr/>
          <p:nvPr/>
        </p:nvSpPr>
        <p:spPr>
          <a:xfrm>
            <a:off x="3577813" y="332597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</p:spTree>
    <p:extLst>
      <p:ext uri="{BB962C8B-B14F-4D97-AF65-F5344CB8AC3E}">
        <p14:creationId xmlns="" xmlns:p14="http://schemas.microsoft.com/office/powerpoint/2010/main" val="25101181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타원 59"/>
          <p:cNvSpPr/>
          <p:nvPr/>
        </p:nvSpPr>
        <p:spPr>
          <a:xfrm>
            <a:off x="2996208" y="234888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타원 60"/>
          <p:cNvSpPr/>
          <p:nvPr/>
        </p:nvSpPr>
        <p:spPr>
          <a:xfrm>
            <a:off x="6439151" y="147714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타원 61"/>
          <p:cNvSpPr/>
          <p:nvPr/>
        </p:nvSpPr>
        <p:spPr>
          <a:xfrm>
            <a:off x="3573172" y="59740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타원 120"/>
          <p:cNvSpPr/>
          <p:nvPr/>
        </p:nvSpPr>
        <p:spPr>
          <a:xfrm>
            <a:off x="6362775" y="56612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타원 121"/>
          <p:cNvSpPr/>
          <p:nvPr/>
        </p:nvSpPr>
        <p:spPr>
          <a:xfrm>
            <a:off x="2814964" y="3645024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타원 122"/>
          <p:cNvSpPr/>
          <p:nvPr/>
        </p:nvSpPr>
        <p:spPr>
          <a:xfrm>
            <a:off x="2721374" y="51099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타원 123"/>
          <p:cNvSpPr/>
          <p:nvPr/>
        </p:nvSpPr>
        <p:spPr>
          <a:xfrm>
            <a:off x="5741937" y="429309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타원 124"/>
          <p:cNvSpPr/>
          <p:nvPr/>
        </p:nvSpPr>
        <p:spPr>
          <a:xfrm>
            <a:off x="7020272" y="38610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타원 125"/>
          <p:cNvSpPr/>
          <p:nvPr/>
        </p:nvSpPr>
        <p:spPr>
          <a:xfrm>
            <a:off x="5004048" y="17646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직선 연결선 126"/>
          <p:cNvCxnSpPr>
            <a:stCxn id="62" idx="4"/>
            <a:endCxn id="60" idx="0"/>
          </p:cNvCxnSpPr>
          <p:nvPr/>
        </p:nvCxnSpPr>
        <p:spPr>
          <a:xfrm flipH="1">
            <a:off x="3104220" y="813426"/>
            <a:ext cx="576964" cy="15354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24" idx="2"/>
          </p:cNvCxnSpPr>
          <p:nvPr/>
        </p:nvCxnSpPr>
        <p:spPr>
          <a:xfrm flipH="1" flipV="1">
            <a:off x="3748276" y="3510364"/>
            <a:ext cx="1993661" cy="890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124" idx="0"/>
            <a:endCxn id="126" idx="5"/>
          </p:cNvCxnSpPr>
          <p:nvPr/>
        </p:nvCxnSpPr>
        <p:spPr>
          <a:xfrm flipH="1" flipV="1">
            <a:off x="5188436" y="1949053"/>
            <a:ext cx="661513" cy="23440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125" idx="2"/>
            <a:endCxn id="124" idx="6"/>
          </p:cNvCxnSpPr>
          <p:nvPr/>
        </p:nvCxnSpPr>
        <p:spPr>
          <a:xfrm flipH="1">
            <a:off x="5957961" y="3969060"/>
            <a:ext cx="1062311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>
            <a:stCxn id="121" idx="0"/>
            <a:endCxn id="124" idx="5"/>
          </p:cNvCxnSpPr>
          <p:nvPr/>
        </p:nvCxnSpPr>
        <p:spPr>
          <a:xfrm flipH="1" flipV="1">
            <a:off x="5926325" y="4477484"/>
            <a:ext cx="544462" cy="1183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121" idx="2"/>
            <a:endCxn id="123" idx="6"/>
          </p:cNvCxnSpPr>
          <p:nvPr/>
        </p:nvCxnSpPr>
        <p:spPr>
          <a:xfrm flipH="1" flipV="1">
            <a:off x="2937398" y="5217928"/>
            <a:ext cx="3425377" cy="55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endCxn id="60" idx="5"/>
          </p:cNvCxnSpPr>
          <p:nvPr/>
        </p:nvCxnSpPr>
        <p:spPr>
          <a:xfrm flipH="1" flipV="1">
            <a:off x="3180596" y="2533268"/>
            <a:ext cx="491304" cy="792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122" idx="7"/>
          </p:cNvCxnSpPr>
          <p:nvPr/>
        </p:nvCxnSpPr>
        <p:spPr>
          <a:xfrm flipH="1">
            <a:off x="2999352" y="3510364"/>
            <a:ext cx="596172" cy="1662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123" idx="0"/>
            <a:endCxn id="122" idx="4"/>
          </p:cNvCxnSpPr>
          <p:nvPr/>
        </p:nvCxnSpPr>
        <p:spPr>
          <a:xfrm flipV="1">
            <a:off x="2829386" y="3861048"/>
            <a:ext cx="93590" cy="12488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61" idx="2"/>
            <a:endCxn id="126" idx="6"/>
          </p:cNvCxnSpPr>
          <p:nvPr/>
        </p:nvCxnSpPr>
        <p:spPr>
          <a:xfrm flipH="1">
            <a:off x="5220072" y="1585159"/>
            <a:ext cx="1219079" cy="287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122" idx="0"/>
            <a:endCxn id="60" idx="4"/>
          </p:cNvCxnSpPr>
          <p:nvPr/>
        </p:nvCxnSpPr>
        <p:spPr>
          <a:xfrm flipV="1">
            <a:off x="2922976" y="2564904"/>
            <a:ext cx="181244" cy="10801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>
            <a:stCxn id="126" idx="1"/>
            <a:endCxn id="62" idx="5"/>
          </p:cNvCxnSpPr>
          <p:nvPr/>
        </p:nvCxnSpPr>
        <p:spPr>
          <a:xfrm flipH="1" flipV="1">
            <a:off x="3757560" y="781790"/>
            <a:ext cx="1278124" cy="10145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125" idx="0"/>
            <a:endCxn id="61" idx="4"/>
          </p:cNvCxnSpPr>
          <p:nvPr/>
        </p:nvCxnSpPr>
        <p:spPr>
          <a:xfrm flipH="1" flipV="1">
            <a:off x="6547163" y="1693171"/>
            <a:ext cx="581121" cy="2167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121" idx="7"/>
            <a:endCxn id="125" idx="4"/>
          </p:cNvCxnSpPr>
          <p:nvPr/>
        </p:nvCxnSpPr>
        <p:spPr>
          <a:xfrm flipV="1">
            <a:off x="6547163" y="4077072"/>
            <a:ext cx="581121" cy="1615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795602" y="44776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서울</a:t>
            </a:r>
            <a:r>
              <a:rPr lang="en-US" dirty="0"/>
              <a:t> 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6602280" y="5645547"/>
            <a:ext cx="88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000CC"/>
                </a:solidFill>
              </a:rPr>
              <a:t>부산</a:t>
            </a:r>
            <a:r>
              <a:rPr lang="en-US" dirty="0"/>
              <a:t> 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2447764" y="54208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광주</a:t>
            </a:r>
            <a:r>
              <a:rPr lang="en-US" dirty="0"/>
              <a:t> 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1907704" y="3568370"/>
            <a:ext cx="90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논산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6015833" y="4324732"/>
            <a:ext cx="8218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000CC"/>
                </a:solidFill>
              </a:rPr>
              <a:t>대구</a:t>
            </a:r>
            <a:r>
              <a:rPr lang="ko-KR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2"/>
              </a:rPr>
              <a:t> </a:t>
            </a:r>
            <a:r>
              <a:rPr lang="en-US" dirty="0"/>
              <a:t> 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128284" y="3923764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포항</a:t>
            </a:r>
            <a:r>
              <a:rPr lang="en-US" dirty="0"/>
              <a:t> 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3439940" y="36118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대전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2369454" y="197065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천안</a:t>
            </a:r>
            <a:r>
              <a:rPr lang="en-US" dirty="0"/>
              <a:t> 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6019118" y="10438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강릉</a:t>
            </a:r>
            <a:r>
              <a:rPr lang="en-US" dirty="0"/>
              <a:t> 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4290046" y="168584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원주</a:t>
            </a:r>
            <a:r>
              <a:rPr lang="en-US" dirty="0"/>
              <a:t> 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342541" y="505154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4424415" y="389240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763438" y="49252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837723" y="25507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2369454" y="43008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3123922" y="3539629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519192" y="292962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4275654" y="1034283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2888689" y="1228489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403120" y="27354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2560606" y="292008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6767064" y="4747778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6229505" y="379652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4951225" y="1359586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D=</a:t>
            </a:r>
            <a:r>
              <a:rPr lang="en-US" altLang="ko-KR" dirty="0">
                <a:latin typeface="Times New Roman"/>
                <a:cs typeface="Times New Roman"/>
              </a:rPr>
              <a:t>15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6661303" y="1174388"/>
            <a:ext cx="93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D=</a:t>
            </a:r>
            <a:r>
              <a:rPr lang="en-US" altLang="ko-KR" dirty="0">
                <a:solidFill>
                  <a:srgbClr val="C00000"/>
                </a:solidFill>
                <a:latin typeface="Times New Roman"/>
                <a:cs typeface="Times New Roman"/>
              </a:rPr>
              <a:t>36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883254" y="3220097"/>
            <a:ext cx="72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D=</a:t>
            </a:r>
            <a:r>
              <a:rPr lang="en-US" dirty="0">
                <a:cs typeface="Times New Roman"/>
                <a:sym typeface="Wingdings 3"/>
              </a:rPr>
              <a:t>19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2186670" y="2302588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D=</a:t>
            </a:r>
            <a:r>
              <a:rPr lang="en-US" altLang="ko-KR" dirty="0">
                <a:latin typeface="Times New Roman"/>
                <a:cs typeface="Times New Roman"/>
              </a:rPr>
              <a:t>12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1730186" y="3815752"/>
            <a:ext cx="135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D=16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3013598" y="4834079"/>
            <a:ext cx="92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D=</a:t>
            </a:r>
            <a:r>
              <a:rPr lang="en-US" altLang="ko-KR" dirty="0">
                <a:solidFill>
                  <a:srgbClr val="C00000"/>
                </a:solidFill>
                <a:latin typeface="Times New Roman"/>
                <a:cs typeface="Times New Roman"/>
              </a:rPr>
              <a:t>29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932040" y="4387515"/>
            <a:ext cx="1311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 = </a:t>
            </a:r>
            <a:r>
              <a:rPr lang="en-US" altLang="ko-KR" sz="2400" b="1" dirty="0">
                <a:latin typeface="Times New Roman"/>
                <a:cs typeface="Times New Roman"/>
              </a:rPr>
              <a:t>22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106503" y="3401129"/>
            <a:ext cx="1929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C00000"/>
                </a:solidFill>
              </a:rPr>
              <a:t>D=</a:t>
            </a:r>
            <a:r>
              <a:rPr lang="en-US" altLang="ko-KR"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22+19</a:t>
            </a:r>
            <a:r>
              <a:rPr lang="en-US" altLang="ko-KR" sz="2400" b="1" dirty="0">
                <a:solidFill>
                  <a:srgbClr val="C00000"/>
                </a:solidFill>
              </a:rPr>
              <a:t>=</a:t>
            </a:r>
            <a:r>
              <a:rPr lang="en-US" altLang="ko-KR"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41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812182" y="444094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D=</a:t>
            </a:r>
            <a:r>
              <a:rPr lang="en-US" altLang="ko-KR">
                <a:latin typeface="Times New Roman"/>
                <a:cs typeface="Times New Roman"/>
              </a:rPr>
              <a:t>0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5530893" y="135977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174" name="타원 173"/>
          <p:cNvSpPr/>
          <p:nvPr/>
        </p:nvSpPr>
        <p:spPr>
          <a:xfrm>
            <a:off x="3577813" y="332597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6661303" y="5170428"/>
            <a:ext cx="1871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C00000"/>
                </a:solidFill>
              </a:rPr>
              <a:t>D=</a:t>
            </a:r>
            <a:r>
              <a:rPr lang="en-US" altLang="ko-KR"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22+9</a:t>
            </a:r>
            <a:r>
              <a:rPr lang="en-US" altLang="ko-KR" sz="2400" b="1" dirty="0">
                <a:solidFill>
                  <a:srgbClr val="C00000"/>
                </a:solidFill>
              </a:rPr>
              <a:t>=</a:t>
            </a:r>
            <a:r>
              <a:rPr lang="en-US" altLang="ko-KR"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31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69533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타원 62"/>
          <p:cNvSpPr/>
          <p:nvPr/>
        </p:nvSpPr>
        <p:spPr>
          <a:xfrm>
            <a:off x="2996208" y="234888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타원 63"/>
          <p:cNvSpPr/>
          <p:nvPr/>
        </p:nvSpPr>
        <p:spPr>
          <a:xfrm>
            <a:off x="6439151" y="147714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타원 64"/>
          <p:cNvSpPr/>
          <p:nvPr/>
        </p:nvSpPr>
        <p:spPr>
          <a:xfrm>
            <a:off x="3573172" y="59740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타원 65"/>
          <p:cNvSpPr/>
          <p:nvPr/>
        </p:nvSpPr>
        <p:spPr>
          <a:xfrm>
            <a:off x="6362775" y="56612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타원 66"/>
          <p:cNvSpPr/>
          <p:nvPr/>
        </p:nvSpPr>
        <p:spPr>
          <a:xfrm>
            <a:off x="2814964" y="3645024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타원 67"/>
          <p:cNvSpPr/>
          <p:nvPr/>
        </p:nvSpPr>
        <p:spPr>
          <a:xfrm>
            <a:off x="2721374" y="5109916"/>
            <a:ext cx="216024" cy="21602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타원 68"/>
          <p:cNvSpPr/>
          <p:nvPr/>
        </p:nvSpPr>
        <p:spPr>
          <a:xfrm>
            <a:off x="5741937" y="429309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타원 69"/>
          <p:cNvSpPr/>
          <p:nvPr/>
        </p:nvSpPr>
        <p:spPr>
          <a:xfrm>
            <a:off x="7020272" y="38610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타원 70"/>
          <p:cNvSpPr/>
          <p:nvPr/>
        </p:nvSpPr>
        <p:spPr>
          <a:xfrm>
            <a:off x="5004048" y="17646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직선 연결선 71"/>
          <p:cNvCxnSpPr>
            <a:stCxn id="65" idx="4"/>
            <a:endCxn id="63" idx="0"/>
          </p:cNvCxnSpPr>
          <p:nvPr/>
        </p:nvCxnSpPr>
        <p:spPr>
          <a:xfrm flipH="1">
            <a:off x="3104220" y="813426"/>
            <a:ext cx="576964" cy="15354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69" idx="2"/>
          </p:cNvCxnSpPr>
          <p:nvPr/>
        </p:nvCxnSpPr>
        <p:spPr>
          <a:xfrm flipH="1" flipV="1">
            <a:off x="3748276" y="3510364"/>
            <a:ext cx="1993661" cy="890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69" idx="0"/>
            <a:endCxn id="71" idx="5"/>
          </p:cNvCxnSpPr>
          <p:nvPr/>
        </p:nvCxnSpPr>
        <p:spPr>
          <a:xfrm flipH="1" flipV="1">
            <a:off x="5188436" y="1949053"/>
            <a:ext cx="661513" cy="23440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70" idx="2"/>
            <a:endCxn id="69" idx="6"/>
          </p:cNvCxnSpPr>
          <p:nvPr/>
        </p:nvCxnSpPr>
        <p:spPr>
          <a:xfrm flipH="1">
            <a:off x="5957961" y="3969060"/>
            <a:ext cx="1062311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66" idx="0"/>
            <a:endCxn id="69" idx="5"/>
          </p:cNvCxnSpPr>
          <p:nvPr/>
        </p:nvCxnSpPr>
        <p:spPr>
          <a:xfrm flipH="1" flipV="1">
            <a:off x="5926325" y="4477484"/>
            <a:ext cx="544462" cy="1183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66" idx="2"/>
            <a:endCxn id="68" idx="6"/>
          </p:cNvCxnSpPr>
          <p:nvPr/>
        </p:nvCxnSpPr>
        <p:spPr>
          <a:xfrm flipH="1" flipV="1">
            <a:off x="2937398" y="5217928"/>
            <a:ext cx="3425377" cy="55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endCxn id="63" idx="5"/>
          </p:cNvCxnSpPr>
          <p:nvPr/>
        </p:nvCxnSpPr>
        <p:spPr>
          <a:xfrm flipH="1" flipV="1">
            <a:off x="3180596" y="2533268"/>
            <a:ext cx="491304" cy="792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endCxn id="67" idx="7"/>
          </p:cNvCxnSpPr>
          <p:nvPr/>
        </p:nvCxnSpPr>
        <p:spPr>
          <a:xfrm flipH="1">
            <a:off x="2999352" y="3510364"/>
            <a:ext cx="596172" cy="1662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68" idx="0"/>
            <a:endCxn id="67" idx="4"/>
          </p:cNvCxnSpPr>
          <p:nvPr/>
        </p:nvCxnSpPr>
        <p:spPr>
          <a:xfrm flipV="1">
            <a:off x="2829386" y="3861048"/>
            <a:ext cx="93590" cy="12488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64" idx="2"/>
            <a:endCxn id="71" idx="6"/>
          </p:cNvCxnSpPr>
          <p:nvPr/>
        </p:nvCxnSpPr>
        <p:spPr>
          <a:xfrm flipH="1">
            <a:off x="5220072" y="1585159"/>
            <a:ext cx="1219079" cy="287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67" idx="0"/>
            <a:endCxn id="63" idx="4"/>
          </p:cNvCxnSpPr>
          <p:nvPr/>
        </p:nvCxnSpPr>
        <p:spPr>
          <a:xfrm flipV="1">
            <a:off x="2922976" y="2564904"/>
            <a:ext cx="181244" cy="10801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1" idx="1"/>
            <a:endCxn id="65" idx="5"/>
          </p:cNvCxnSpPr>
          <p:nvPr/>
        </p:nvCxnSpPr>
        <p:spPr>
          <a:xfrm flipH="1" flipV="1">
            <a:off x="3757560" y="781790"/>
            <a:ext cx="1278124" cy="10145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0" idx="0"/>
            <a:endCxn id="64" idx="4"/>
          </p:cNvCxnSpPr>
          <p:nvPr/>
        </p:nvCxnSpPr>
        <p:spPr>
          <a:xfrm flipH="1" flipV="1">
            <a:off x="6547163" y="1693171"/>
            <a:ext cx="581121" cy="2167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66" idx="7"/>
            <a:endCxn id="70" idx="4"/>
          </p:cNvCxnSpPr>
          <p:nvPr/>
        </p:nvCxnSpPr>
        <p:spPr>
          <a:xfrm flipV="1">
            <a:off x="6547163" y="4077072"/>
            <a:ext cx="581121" cy="1615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795602" y="44776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서울</a:t>
            </a:r>
            <a:r>
              <a:rPr lang="en-US" dirty="0"/>
              <a:t> 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602280" y="5645547"/>
            <a:ext cx="88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부산</a:t>
            </a:r>
            <a:r>
              <a:rPr lang="en-US" dirty="0"/>
              <a:t> 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269322" y="5328882"/>
            <a:ext cx="1213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광주</a:t>
            </a:r>
            <a:r>
              <a:rPr lang="ko-KR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2"/>
              </a:rPr>
              <a:t> </a:t>
            </a:r>
            <a:r>
              <a:rPr lang="en-US" sz="2400" b="1" dirty="0"/>
              <a:t> 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907704" y="3568370"/>
            <a:ext cx="90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논산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6015834" y="43247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대구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7128284" y="3923764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포항</a:t>
            </a:r>
            <a:r>
              <a:rPr lang="en-US" sz="2000" b="1" dirty="0"/>
              <a:t> 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439940" y="36118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대전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369454" y="197065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천안</a:t>
            </a:r>
            <a:r>
              <a:rPr lang="en-US" dirty="0"/>
              <a:t>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019118" y="10438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강릉</a:t>
            </a:r>
            <a:r>
              <a:rPr lang="en-US" dirty="0"/>
              <a:t>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290046" y="168584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원주</a:t>
            </a:r>
            <a:r>
              <a:rPr lang="en-US" dirty="0"/>
              <a:t>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342541" y="505154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424415" y="389240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763438" y="49252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837723" y="25507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369454" y="43008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123922" y="3539629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519192" y="292962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275654" y="1034283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888689" y="1228489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403120" y="2735416"/>
            <a:ext cx="53755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560606" y="292008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767064" y="4747778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229505" y="379652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951225" y="1359586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D=</a:t>
            </a:r>
            <a:r>
              <a:rPr lang="en-US" altLang="ko-KR" dirty="0">
                <a:latin typeface="Times New Roman"/>
                <a:cs typeface="Times New Roman"/>
              </a:rPr>
              <a:t>15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6533573" y="1289045"/>
            <a:ext cx="93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D=</a:t>
            </a:r>
            <a:r>
              <a:rPr lang="en-US" altLang="ko-KR" dirty="0">
                <a:solidFill>
                  <a:srgbClr val="C00000"/>
                </a:solidFill>
                <a:latin typeface="Times New Roman"/>
                <a:cs typeface="Times New Roman"/>
              </a:rPr>
              <a:t>36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883254" y="3220097"/>
            <a:ext cx="72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D=</a:t>
            </a:r>
            <a:r>
              <a:rPr lang="en-US" dirty="0">
                <a:cs typeface="Times New Roman"/>
                <a:sym typeface="Wingdings 3"/>
              </a:rPr>
              <a:t>19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2186670" y="2302588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D=</a:t>
            </a:r>
            <a:r>
              <a:rPr lang="en-US" altLang="ko-KR" dirty="0">
                <a:latin typeface="Times New Roman"/>
                <a:cs typeface="Times New Roman"/>
              </a:rPr>
              <a:t>12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730186" y="3815752"/>
            <a:ext cx="135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D=16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3013598" y="4834079"/>
            <a:ext cx="922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</a:rPr>
              <a:t>D=</a:t>
            </a:r>
            <a:r>
              <a:rPr lang="en-US" altLang="ko-KR"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29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932040" y="4387515"/>
            <a:ext cx="131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 = </a:t>
            </a:r>
            <a:r>
              <a:rPr lang="en-US" altLang="ko-KR" dirty="0">
                <a:latin typeface="Times New Roman"/>
                <a:cs typeface="Times New Roman"/>
              </a:rPr>
              <a:t>22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097656" y="3569751"/>
            <a:ext cx="1044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C00000"/>
                </a:solidFill>
              </a:rPr>
              <a:t>D=</a:t>
            </a:r>
            <a:r>
              <a:rPr lang="en-US" altLang="ko-KR"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41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812182" y="444094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D=</a:t>
            </a:r>
            <a:r>
              <a:rPr lang="en-US" altLang="ko-KR">
                <a:latin typeface="Times New Roman"/>
                <a:cs typeface="Times New Roman"/>
              </a:rPr>
              <a:t>0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530893" y="135977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119" name="타원 118"/>
          <p:cNvSpPr/>
          <p:nvPr/>
        </p:nvSpPr>
        <p:spPr>
          <a:xfrm>
            <a:off x="3577813" y="332597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6513282" y="5323552"/>
            <a:ext cx="104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C00000"/>
                </a:solidFill>
              </a:rPr>
              <a:t>D=</a:t>
            </a:r>
            <a:r>
              <a:rPr lang="en-US" altLang="ko-KR"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31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59586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타원 59"/>
          <p:cNvSpPr/>
          <p:nvPr/>
        </p:nvSpPr>
        <p:spPr>
          <a:xfrm>
            <a:off x="2996208" y="234888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타원 60"/>
          <p:cNvSpPr/>
          <p:nvPr/>
        </p:nvSpPr>
        <p:spPr>
          <a:xfrm>
            <a:off x="6439151" y="147714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타원 61"/>
          <p:cNvSpPr/>
          <p:nvPr/>
        </p:nvSpPr>
        <p:spPr>
          <a:xfrm>
            <a:off x="3573172" y="59740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타원 120"/>
          <p:cNvSpPr/>
          <p:nvPr/>
        </p:nvSpPr>
        <p:spPr>
          <a:xfrm>
            <a:off x="6362775" y="5661248"/>
            <a:ext cx="216024" cy="21602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타원 121"/>
          <p:cNvSpPr/>
          <p:nvPr/>
        </p:nvSpPr>
        <p:spPr>
          <a:xfrm>
            <a:off x="2814964" y="3645024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타원 122"/>
          <p:cNvSpPr/>
          <p:nvPr/>
        </p:nvSpPr>
        <p:spPr>
          <a:xfrm>
            <a:off x="2721374" y="510991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타원 123"/>
          <p:cNvSpPr/>
          <p:nvPr/>
        </p:nvSpPr>
        <p:spPr>
          <a:xfrm>
            <a:off x="5741937" y="429309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타원 124"/>
          <p:cNvSpPr/>
          <p:nvPr/>
        </p:nvSpPr>
        <p:spPr>
          <a:xfrm>
            <a:off x="7020272" y="38610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타원 125"/>
          <p:cNvSpPr/>
          <p:nvPr/>
        </p:nvSpPr>
        <p:spPr>
          <a:xfrm>
            <a:off x="5004048" y="17646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직선 연결선 126"/>
          <p:cNvCxnSpPr>
            <a:stCxn id="62" idx="4"/>
            <a:endCxn id="60" idx="0"/>
          </p:cNvCxnSpPr>
          <p:nvPr/>
        </p:nvCxnSpPr>
        <p:spPr>
          <a:xfrm flipH="1">
            <a:off x="3104220" y="813426"/>
            <a:ext cx="576964" cy="15354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24" idx="2"/>
          </p:cNvCxnSpPr>
          <p:nvPr/>
        </p:nvCxnSpPr>
        <p:spPr>
          <a:xfrm flipH="1" flipV="1">
            <a:off x="3748276" y="3510364"/>
            <a:ext cx="1993661" cy="890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124" idx="0"/>
            <a:endCxn id="126" idx="5"/>
          </p:cNvCxnSpPr>
          <p:nvPr/>
        </p:nvCxnSpPr>
        <p:spPr>
          <a:xfrm flipH="1" flipV="1">
            <a:off x="5188436" y="1949053"/>
            <a:ext cx="661513" cy="23440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125" idx="2"/>
            <a:endCxn id="124" idx="6"/>
          </p:cNvCxnSpPr>
          <p:nvPr/>
        </p:nvCxnSpPr>
        <p:spPr>
          <a:xfrm flipH="1">
            <a:off x="5957961" y="3969060"/>
            <a:ext cx="1062311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>
            <a:stCxn id="121" idx="0"/>
            <a:endCxn id="124" idx="5"/>
          </p:cNvCxnSpPr>
          <p:nvPr/>
        </p:nvCxnSpPr>
        <p:spPr>
          <a:xfrm flipH="1" flipV="1">
            <a:off x="5926325" y="4477484"/>
            <a:ext cx="544462" cy="11837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121" idx="2"/>
            <a:endCxn id="123" idx="6"/>
          </p:cNvCxnSpPr>
          <p:nvPr/>
        </p:nvCxnSpPr>
        <p:spPr>
          <a:xfrm flipH="1" flipV="1">
            <a:off x="2937398" y="5217928"/>
            <a:ext cx="3425377" cy="55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endCxn id="60" idx="5"/>
          </p:cNvCxnSpPr>
          <p:nvPr/>
        </p:nvCxnSpPr>
        <p:spPr>
          <a:xfrm flipH="1" flipV="1">
            <a:off x="3180596" y="2533268"/>
            <a:ext cx="491304" cy="792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122" idx="7"/>
          </p:cNvCxnSpPr>
          <p:nvPr/>
        </p:nvCxnSpPr>
        <p:spPr>
          <a:xfrm flipH="1">
            <a:off x="2999352" y="3510364"/>
            <a:ext cx="596172" cy="1662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123" idx="0"/>
            <a:endCxn id="122" idx="4"/>
          </p:cNvCxnSpPr>
          <p:nvPr/>
        </p:nvCxnSpPr>
        <p:spPr>
          <a:xfrm flipV="1">
            <a:off x="2829386" y="3861048"/>
            <a:ext cx="93590" cy="12488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61" idx="2"/>
            <a:endCxn id="126" idx="6"/>
          </p:cNvCxnSpPr>
          <p:nvPr/>
        </p:nvCxnSpPr>
        <p:spPr>
          <a:xfrm flipH="1">
            <a:off x="5220072" y="1585159"/>
            <a:ext cx="1219079" cy="287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122" idx="0"/>
            <a:endCxn id="60" idx="4"/>
          </p:cNvCxnSpPr>
          <p:nvPr/>
        </p:nvCxnSpPr>
        <p:spPr>
          <a:xfrm flipV="1">
            <a:off x="2922976" y="2564904"/>
            <a:ext cx="181244" cy="10801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>
            <a:stCxn id="126" idx="1"/>
            <a:endCxn id="62" idx="5"/>
          </p:cNvCxnSpPr>
          <p:nvPr/>
        </p:nvCxnSpPr>
        <p:spPr>
          <a:xfrm flipH="1" flipV="1">
            <a:off x="3757560" y="781790"/>
            <a:ext cx="1278124" cy="10145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125" idx="0"/>
            <a:endCxn id="61" idx="4"/>
          </p:cNvCxnSpPr>
          <p:nvPr/>
        </p:nvCxnSpPr>
        <p:spPr>
          <a:xfrm flipH="1" flipV="1">
            <a:off x="6547163" y="1693171"/>
            <a:ext cx="581121" cy="2167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121" idx="7"/>
            <a:endCxn id="125" idx="4"/>
          </p:cNvCxnSpPr>
          <p:nvPr/>
        </p:nvCxnSpPr>
        <p:spPr>
          <a:xfrm flipV="1">
            <a:off x="6547163" y="4077072"/>
            <a:ext cx="581121" cy="1615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795602" y="44776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서울</a:t>
            </a:r>
            <a:r>
              <a:rPr lang="en-US" dirty="0"/>
              <a:t> 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6602280" y="5645547"/>
            <a:ext cx="88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부산 </a:t>
            </a:r>
            <a:r>
              <a:rPr lang="ko-KR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2"/>
              </a:rPr>
              <a:t></a:t>
            </a:r>
            <a:r>
              <a:rPr lang="en-US" dirty="0"/>
              <a:t> 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2269322" y="5328882"/>
            <a:ext cx="121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광주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1907704" y="3568370"/>
            <a:ext cx="90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논산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6015834" y="43247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대구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7128284" y="39237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포항</a:t>
            </a:r>
            <a:r>
              <a:rPr lang="en-US" dirty="0"/>
              <a:t> 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3439940" y="36118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대전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2369454" y="197065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천안</a:t>
            </a:r>
            <a:r>
              <a:rPr lang="en-US" dirty="0"/>
              <a:t> 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6019118" y="10438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강릉</a:t>
            </a:r>
            <a:r>
              <a:rPr lang="en-US" dirty="0"/>
              <a:t> 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4290046" y="168584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원주</a:t>
            </a:r>
            <a:r>
              <a:rPr lang="en-US" dirty="0"/>
              <a:t> 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342541" y="505154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4424415" y="389240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763438" y="49252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837723" y="25507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2369454" y="43008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3123922" y="3539629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519192" y="292962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4275654" y="1034283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2888689" y="1228489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403120" y="27354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2560606" y="292008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6767064" y="4747778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6229505" y="379652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4951225" y="1359586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D=</a:t>
            </a:r>
            <a:r>
              <a:rPr lang="en-US" altLang="ko-KR" dirty="0">
                <a:latin typeface="Times New Roman"/>
                <a:cs typeface="Times New Roman"/>
              </a:rPr>
              <a:t>15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6533573" y="1289045"/>
            <a:ext cx="93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D=</a:t>
            </a:r>
            <a:r>
              <a:rPr lang="en-US" altLang="ko-KR" dirty="0">
                <a:solidFill>
                  <a:srgbClr val="C00000"/>
                </a:solidFill>
                <a:latin typeface="Times New Roman"/>
                <a:cs typeface="Times New Roman"/>
              </a:rPr>
              <a:t>36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883254" y="3220097"/>
            <a:ext cx="72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D=</a:t>
            </a:r>
            <a:r>
              <a:rPr lang="en-US" dirty="0">
                <a:cs typeface="Times New Roman"/>
                <a:sym typeface="Wingdings 3"/>
              </a:rPr>
              <a:t>19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2186670" y="2302588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D=</a:t>
            </a:r>
            <a:r>
              <a:rPr lang="en-US" altLang="ko-KR" dirty="0">
                <a:latin typeface="Times New Roman"/>
                <a:cs typeface="Times New Roman"/>
              </a:rPr>
              <a:t>12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1730186" y="3815752"/>
            <a:ext cx="135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D=16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3013598" y="4834079"/>
            <a:ext cx="92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D=</a:t>
            </a:r>
            <a:r>
              <a:rPr lang="en-US" altLang="ko-KR" dirty="0">
                <a:latin typeface="Times New Roman"/>
                <a:cs typeface="Times New Roman"/>
              </a:rPr>
              <a:t>29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4932040" y="4387515"/>
            <a:ext cx="131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 = </a:t>
            </a:r>
            <a:r>
              <a:rPr lang="en-US" altLang="ko-KR" dirty="0">
                <a:latin typeface="Times New Roman"/>
                <a:cs typeface="Times New Roman"/>
              </a:rPr>
              <a:t>22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097656" y="3569751"/>
            <a:ext cx="104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D=</a:t>
            </a:r>
            <a:r>
              <a:rPr lang="en-US" altLang="ko-KR" dirty="0">
                <a:solidFill>
                  <a:srgbClr val="C00000"/>
                </a:solidFill>
                <a:latin typeface="Times New Roman"/>
                <a:cs typeface="Times New Roman"/>
              </a:rPr>
              <a:t>41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812182" y="444094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D=</a:t>
            </a:r>
            <a:r>
              <a:rPr lang="en-US" altLang="ko-KR">
                <a:latin typeface="Times New Roman"/>
                <a:cs typeface="Times New Roman"/>
              </a:rPr>
              <a:t>0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5530893" y="135977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174" name="타원 173"/>
          <p:cNvSpPr/>
          <p:nvPr/>
        </p:nvSpPr>
        <p:spPr>
          <a:xfrm>
            <a:off x="3577813" y="332597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6513282" y="5323552"/>
            <a:ext cx="104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D=</a:t>
            </a:r>
            <a:r>
              <a:rPr lang="en-US" altLang="ko-KR" dirty="0">
                <a:solidFill>
                  <a:srgbClr val="C00000"/>
                </a:solidFill>
                <a:latin typeface="Times New Roman"/>
                <a:cs typeface="Times New Roman"/>
              </a:rPr>
              <a:t>31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97457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타원 62"/>
          <p:cNvSpPr/>
          <p:nvPr/>
        </p:nvSpPr>
        <p:spPr>
          <a:xfrm>
            <a:off x="2996208" y="234888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타원 63"/>
          <p:cNvSpPr/>
          <p:nvPr/>
        </p:nvSpPr>
        <p:spPr>
          <a:xfrm>
            <a:off x="6439151" y="147714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타원 64"/>
          <p:cNvSpPr/>
          <p:nvPr/>
        </p:nvSpPr>
        <p:spPr>
          <a:xfrm>
            <a:off x="3573172" y="59740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타원 65"/>
          <p:cNvSpPr/>
          <p:nvPr/>
        </p:nvSpPr>
        <p:spPr>
          <a:xfrm>
            <a:off x="6362775" y="5661248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타원 66"/>
          <p:cNvSpPr/>
          <p:nvPr/>
        </p:nvSpPr>
        <p:spPr>
          <a:xfrm>
            <a:off x="2814964" y="3645024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타원 67"/>
          <p:cNvSpPr/>
          <p:nvPr/>
        </p:nvSpPr>
        <p:spPr>
          <a:xfrm>
            <a:off x="2721374" y="510991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타원 68"/>
          <p:cNvSpPr/>
          <p:nvPr/>
        </p:nvSpPr>
        <p:spPr>
          <a:xfrm>
            <a:off x="5741937" y="429309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타원 69"/>
          <p:cNvSpPr/>
          <p:nvPr/>
        </p:nvSpPr>
        <p:spPr>
          <a:xfrm>
            <a:off x="5004048" y="17646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직선 연결선 70"/>
          <p:cNvCxnSpPr>
            <a:stCxn id="65" idx="4"/>
            <a:endCxn id="63" idx="0"/>
          </p:cNvCxnSpPr>
          <p:nvPr/>
        </p:nvCxnSpPr>
        <p:spPr>
          <a:xfrm flipH="1">
            <a:off x="3104220" y="813426"/>
            <a:ext cx="576964" cy="15354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9" idx="2"/>
          </p:cNvCxnSpPr>
          <p:nvPr/>
        </p:nvCxnSpPr>
        <p:spPr>
          <a:xfrm flipH="1" flipV="1">
            <a:off x="3748276" y="3510364"/>
            <a:ext cx="1993661" cy="890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69" idx="0"/>
            <a:endCxn id="70" idx="5"/>
          </p:cNvCxnSpPr>
          <p:nvPr/>
        </p:nvCxnSpPr>
        <p:spPr>
          <a:xfrm flipH="1" flipV="1">
            <a:off x="5188436" y="1949053"/>
            <a:ext cx="661513" cy="23440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endCxn id="69" idx="6"/>
          </p:cNvCxnSpPr>
          <p:nvPr/>
        </p:nvCxnSpPr>
        <p:spPr>
          <a:xfrm flipH="1">
            <a:off x="5957961" y="3969060"/>
            <a:ext cx="1062311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66" idx="0"/>
            <a:endCxn id="69" idx="5"/>
          </p:cNvCxnSpPr>
          <p:nvPr/>
        </p:nvCxnSpPr>
        <p:spPr>
          <a:xfrm flipH="1" flipV="1">
            <a:off x="5926325" y="4477484"/>
            <a:ext cx="544462" cy="11837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66" idx="2"/>
            <a:endCxn id="68" idx="6"/>
          </p:cNvCxnSpPr>
          <p:nvPr/>
        </p:nvCxnSpPr>
        <p:spPr>
          <a:xfrm flipH="1" flipV="1">
            <a:off x="2937398" y="5217928"/>
            <a:ext cx="3425377" cy="55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endCxn id="63" idx="5"/>
          </p:cNvCxnSpPr>
          <p:nvPr/>
        </p:nvCxnSpPr>
        <p:spPr>
          <a:xfrm flipH="1" flipV="1">
            <a:off x="3180596" y="2533268"/>
            <a:ext cx="491304" cy="792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endCxn id="67" idx="7"/>
          </p:cNvCxnSpPr>
          <p:nvPr/>
        </p:nvCxnSpPr>
        <p:spPr>
          <a:xfrm flipH="1">
            <a:off x="2999352" y="3510364"/>
            <a:ext cx="596172" cy="1662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68" idx="0"/>
            <a:endCxn id="67" idx="4"/>
          </p:cNvCxnSpPr>
          <p:nvPr/>
        </p:nvCxnSpPr>
        <p:spPr>
          <a:xfrm flipV="1">
            <a:off x="2829386" y="3861048"/>
            <a:ext cx="93590" cy="12488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64" idx="2"/>
            <a:endCxn id="70" idx="6"/>
          </p:cNvCxnSpPr>
          <p:nvPr/>
        </p:nvCxnSpPr>
        <p:spPr>
          <a:xfrm flipH="1">
            <a:off x="5220072" y="1585159"/>
            <a:ext cx="1219079" cy="287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67" idx="0"/>
            <a:endCxn id="63" idx="4"/>
          </p:cNvCxnSpPr>
          <p:nvPr/>
        </p:nvCxnSpPr>
        <p:spPr>
          <a:xfrm flipV="1">
            <a:off x="2922976" y="2564904"/>
            <a:ext cx="181244" cy="10801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70" idx="1"/>
            <a:endCxn id="65" idx="5"/>
          </p:cNvCxnSpPr>
          <p:nvPr/>
        </p:nvCxnSpPr>
        <p:spPr>
          <a:xfrm flipH="1" flipV="1">
            <a:off x="3757560" y="781790"/>
            <a:ext cx="1278124" cy="10145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endCxn id="64" idx="4"/>
          </p:cNvCxnSpPr>
          <p:nvPr/>
        </p:nvCxnSpPr>
        <p:spPr>
          <a:xfrm flipH="1" flipV="1">
            <a:off x="6547163" y="1693171"/>
            <a:ext cx="581121" cy="2167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66" idx="7"/>
          </p:cNvCxnSpPr>
          <p:nvPr/>
        </p:nvCxnSpPr>
        <p:spPr>
          <a:xfrm flipV="1">
            <a:off x="6547163" y="4077072"/>
            <a:ext cx="581121" cy="16158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795602" y="44776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서울</a:t>
            </a:r>
            <a:r>
              <a:rPr lang="en-US" dirty="0"/>
              <a:t>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602280" y="5645547"/>
            <a:ext cx="88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부산</a:t>
            </a:r>
            <a:endParaRPr lang="en-US" sz="2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269322" y="5328882"/>
            <a:ext cx="121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광주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907704" y="3568370"/>
            <a:ext cx="90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논산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015834" y="43247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대구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128284" y="3923764"/>
            <a:ext cx="974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000CC"/>
                </a:solidFill>
              </a:rPr>
              <a:t>포항</a:t>
            </a: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439940" y="36118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대전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2369454" y="197065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천안</a:t>
            </a:r>
            <a:r>
              <a:rPr lang="en-US" dirty="0"/>
              <a:t> 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019118" y="10438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강릉</a:t>
            </a:r>
            <a:r>
              <a:rPr lang="en-US" dirty="0"/>
              <a:t>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290046" y="168584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원주</a:t>
            </a:r>
            <a:r>
              <a:rPr lang="en-US" dirty="0"/>
              <a:t>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342541" y="505154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424415" y="389240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763438" y="49252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837723" y="25507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369454" y="43008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123922" y="3539629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519192" y="292962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275654" y="1034283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888689" y="1228489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03120" y="27354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560606" y="292008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767064" y="4747778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229505" y="379652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51225" y="1359586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D=</a:t>
            </a:r>
            <a:r>
              <a:rPr lang="en-US" altLang="ko-KR" dirty="0">
                <a:latin typeface="Times New Roman"/>
                <a:cs typeface="Times New Roman"/>
              </a:rPr>
              <a:t>15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6533573" y="1289045"/>
            <a:ext cx="93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D=</a:t>
            </a:r>
            <a:r>
              <a:rPr lang="en-US" altLang="ko-KR" dirty="0">
                <a:solidFill>
                  <a:srgbClr val="C00000"/>
                </a:solidFill>
                <a:latin typeface="Times New Roman"/>
                <a:cs typeface="Times New Roman"/>
              </a:rPr>
              <a:t>36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883254" y="3220097"/>
            <a:ext cx="72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D=</a:t>
            </a:r>
            <a:r>
              <a:rPr lang="en-US" dirty="0">
                <a:cs typeface="Times New Roman"/>
                <a:sym typeface="Wingdings 3"/>
              </a:rPr>
              <a:t>19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2186670" y="2302588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D=</a:t>
            </a:r>
            <a:r>
              <a:rPr lang="en-US" altLang="ko-KR" dirty="0">
                <a:latin typeface="Times New Roman"/>
                <a:cs typeface="Times New Roman"/>
              </a:rPr>
              <a:t>12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3013598" y="4834079"/>
            <a:ext cx="92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D=</a:t>
            </a:r>
            <a:r>
              <a:rPr lang="en-US" altLang="ko-KR" dirty="0">
                <a:latin typeface="Times New Roman"/>
                <a:cs typeface="Times New Roman"/>
              </a:rPr>
              <a:t>29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4932040" y="4387515"/>
            <a:ext cx="131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 = </a:t>
            </a:r>
            <a:r>
              <a:rPr lang="en-US" altLang="ko-KR" dirty="0">
                <a:latin typeface="Times New Roman"/>
                <a:cs typeface="Times New Roman"/>
              </a:rPr>
              <a:t>22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240388" y="3140968"/>
            <a:ext cx="172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</a:rPr>
              <a:t>D=</a:t>
            </a:r>
            <a:r>
              <a:rPr lang="en-US" altLang="ko-KR" sz="2000" b="1" dirty="0">
                <a:solidFill>
                  <a:srgbClr val="C00000"/>
                </a:solidFill>
                <a:cs typeface="Times New Roman"/>
              </a:rPr>
              <a:t>41 </a:t>
            </a:r>
            <a:r>
              <a:rPr lang="en-US" altLang="ko-KR" sz="2000" b="1" dirty="0">
                <a:solidFill>
                  <a:srgbClr val="C00000"/>
                </a:solidFill>
                <a:cs typeface="Times New Roman"/>
                <a:sym typeface="Wingdings 3"/>
              </a:rPr>
              <a:t></a:t>
            </a:r>
          </a:p>
          <a:p>
            <a:r>
              <a:rPr lang="en-US" sz="2000" b="1" dirty="0">
                <a:solidFill>
                  <a:srgbClr val="C00000"/>
                </a:solidFill>
                <a:cs typeface="Times New Roman"/>
                <a:sym typeface="Wingdings 3"/>
              </a:rPr>
              <a:t>D=31+5=36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812182" y="444094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D=</a:t>
            </a:r>
            <a:r>
              <a:rPr lang="en-US" altLang="ko-KR">
                <a:latin typeface="Times New Roman"/>
                <a:cs typeface="Times New Roman"/>
              </a:rPr>
              <a:t>0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530893" y="135977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117" name="타원 116"/>
          <p:cNvSpPr/>
          <p:nvPr/>
        </p:nvSpPr>
        <p:spPr>
          <a:xfrm>
            <a:off x="3577813" y="332597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6513282" y="5323552"/>
            <a:ext cx="104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D=</a:t>
            </a:r>
            <a:r>
              <a:rPr lang="en-US" altLang="ko-KR" sz="2400" b="1" dirty="0">
                <a:latin typeface="Times New Roman"/>
                <a:cs typeface="Times New Roman"/>
              </a:rPr>
              <a:t>31</a:t>
            </a:r>
            <a:endParaRPr lang="en-US" sz="2400" b="1" dirty="0"/>
          </a:p>
        </p:txBody>
      </p:sp>
      <p:sp>
        <p:nvSpPr>
          <p:cNvPr id="119" name="웃는 얼굴 118"/>
          <p:cNvSpPr/>
          <p:nvPr/>
        </p:nvSpPr>
        <p:spPr>
          <a:xfrm>
            <a:off x="6991993" y="3842813"/>
            <a:ext cx="258942" cy="25249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자유형 119"/>
          <p:cNvSpPr/>
          <p:nvPr/>
        </p:nvSpPr>
        <p:spPr>
          <a:xfrm>
            <a:off x="6344816" y="4208106"/>
            <a:ext cx="625151" cy="1187966"/>
          </a:xfrm>
          <a:custGeom>
            <a:avLst/>
            <a:gdLst>
              <a:gd name="connsiteX0" fmla="*/ 0 w 625151"/>
              <a:gd name="connsiteY0" fmla="*/ 877078 h 1187966"/>
              <a:gd name="connsiteX1" fmla="*/ 167951 w 625151"/>
              <a:gd name="connsiteY1" fmla="*/ 1138335 h 1187966"/>
              <a:gd name="connsiteX2" fmla="*/ 625151 w 625151"/>
              <a:gd name="connsiteY2" fmla="*/ 0 h 1187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5151" h="1187966">
                <a:moveTo>
                  <a:pt x="0" y="877078"/>
                </a:moveTo>
                <a:cubicBezTo>
                  <a:pt x="31879" y="1080796"/>
                  <a:pt x="63759" y="1284515"/>
                  <a:pt x="167951" y="1138335"/>
                </a:cubicBezTo>
                <a:cubicBezTo>
                  <a:pt x="272143" y="992155"/>
                  <a:pt x="448647" y="496077"/>
                  <a:pt x="625151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93363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타원 59"/>
          <p:cNvSpPr/>
          <p:nvPr/>
        </p:nvSpPr>
        <p:spPr>
          <a:xfrm>
            <a:off x="2996208" y="234888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타원 60"/>
          <p:cNvSpPr/>
          <p:nvPr/>
        </p:nvSpPr>
        <p:spPr>
          <a:xfrm>
            <a:off x="6439151" y="1477147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타원 61"/>
          <p:cNvSpPr/>
          <p:nvPr/>
        </p:nvSpPr>
        <p:spPr>
          <a:xfrm>
            <a:off x="3573172" y="59740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타원 120"/>
          <p:cNvSpPr/>
          <p:nvPr/>
        </p:nvSpPr>
        <p:spPr>
          <a:xfrm>
            <a:off x="6362775" y="5661248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타원 121"/>
          <p:cNvSpPr/>
          <p:nvPr/>
        </p:nvSpPr>
        <p:spPr>
          <a:xfrm>
            <a:off x="2814964" y="3645024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타원 122"/>
          <p:cNvSpPr/>
          <p:nvPr/>
        </p:nvSpPr>
        <p:spPr>
          <a:xfrm>
            <a:off x="2721374" y="510991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타원 123"/>
          <p:cNvSpPr/>
          <p:nvPr/>
        </p:nvSpPr>
        <p:spPr>
          <a:xfrm>
            <a:off x="5741937" y="429309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타원 124"/>
          <p:cNvSpPr/>
          <p:nvPr/>
        </p:nvSpPr>
        <p:spPr>
          <a:xfrm>
            <a:off x="5004048" y="17646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직선 연결선 125"/>
          <p:cNvCxnSpPr>
            <a:stCxn id="62" idx="4"/>
            <a:endCxn id="60" idx="0"/>
          </p:cNvCxnSpPr>
          <p:nvPr/>
        </p:nvCxnSpPr>
        <p:spPr>
          <a:xfrm flipH="1">
            <a:off x="3104220" y="813426"/>
            <a:ext cx="576964" cy="15354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124" idx="2"/>
          </p:cNvCxnSpPr>
          <p:nvPr/>
        </p:nvCxnSpPr>
        <p:spPr>
          <a:xfrm flipH="1" flipV="1">
            <a:off x="3748276" y="3510364"/>
            <a:ext cx="1993661" cy="890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24" idx="0"/>
            <a:endCxn id="125" idx="5"/>
          </p:cNvCxnSpPr>
          <p:nvPr/>
        </p:nvCxnSpPr>
        <p:spPr>
          <a:xfrm flipH="1" flipV="1">
            <a:off x="5188436" y="1949053"/>
            <a:ext cx="661513" cy="23440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endCxn id="124" idx="6"/>
          </p:cNvCxnSpPr>
          <p:nvPr/>
        </p:nvCxnSpPr>
        <p:spPr>
          <a:xfrm flipH="1">
            <a:off x="5957961" y="3969060"/>
            <a:ext cx="1062311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121" idx="0"/>
            <a:endCxn id="124" idx="5"/>
          </p:cNvCxnSpPr>
          <p:nvPr/>
        </p:nvCxnSpPr>
        <p:spPr>
          <a:xfrm flipH="1" flipV="1">
            <a:off x="5926325" y="4477484"/>
            <a:ext cx="544462" cy="11837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>
            <a:stCxn id="121" idx="2"/>
            <a:endCxn id="123" idx="6"/>
          </p:cNvCxnSpPr>
          <p:nvPr/>
        </p:nvCxnSpPr>
        <p:spPr>
          <a:xfrm flipH="1" flipV="1">
            <a:off x="2937398" y="5217928"/>
            <a:ext cx="3425377" cy="55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endCxn id="60" idx="5"/>
          </p:cNvCxnSpPr>
          <p:nvPr/>
        </p:nvCxnSpPr>
        <p:spPr>
          <a:xfrm flipH="1" flipV="1">
            <a:off x="3180596" y="2533268"/>
            <a:ext cx="491304" cy="792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endCxn id="122" idx="7"/>
          </p:cNvCxnSpPr>
          <p:nvPr/>
        </p:nvCxnSpPr>
        <p:spPr>
          <a:xfrm flipH="1">
            <a:off x="2999352" y="3510364"/>
            <a:ext cx="596172" cy="1662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stCxn id="123" idx="0"/>
            <a:endCxn id="122" idx="4"/>
          </p:cNvCxnSpPr>
          <p:nvPr/>
        </p:nvCxnSpPr>
        <p:spPr>
          <a:xfrm flipV="1">
            <a:off x="2829386" y="3861048"/>
            <a:ext cx="93590" cy="12488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61" idx="2"/>
            <a:endCxn id="125" idx="6"/>
          </p:cNvCxnSpPr>
          <p:nvPr/>
        </p:nvCxnSpPr>
        <p:spPr>
          <a:xfrm flipH="1">
            <a:off x="5220072" y="1585159"/>
            <a:ext cx="1219079" cy="2875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122" idx="0"/>
            <a:endCxn id="60" idx="4"/>
          </p:cNvCxnSpPr>
          <p:nvPr/>
        </p:nvCxnSpPr>
        <p:spPr>
          <a:xfrm flipV="1">
            <a:off x="2922976" y="2564904"/>
            <a:ext cx="181244" cy="10801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125" idx="1"/>
            <a:endCxn id="62" idx="5"/>
          </p:cNvCxnSpPr>
          <p:nvPr/>
        </p:nvCxnSpPr>
        <p:spPr>
          <a:xfrm flipH="1" flipV="1">
            <a:off x="3757560" y="781790"/>
            <a:ext cx="1278124" cy="10145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>
            <a:endCxn id="61" idx="4"/>
          </p:cNvCxnSpPr>
          <p:nvPr/>
        </p:nvCxnSpPr>
        <p:spPr>
          <a:xfrm flipH="1" flipV="1">
            <a:off x="6547163" y="1693171"/>
            <a:ext cx="581121" cy="2167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121" idx="7"/>
          </p:cNvCxnSpPr>
          <p:nvPr/>
        </p:nvCxnSpPr>
        <p:spPr>
          <a:xfrm flipV="1">
            <a:off x="6547163" y="4077072"/>
            <a:ext cx="581121" cy="16158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795602" y="44776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서울</a:t>
            </a:r>
            <a:r>
              <a:rPr lang="en-US" dirty="0"/>
              <a:t> 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602280" y="5645547"/>
            <a:ext cx="88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부산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2269322" y="5328882"/>
            <a:ext cx="121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광주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1907704" y="3568370"/>
            <a:ext cx="90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논산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6015834" y="43247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대구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7128284" y="3923764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포항 </a:t>
            </a:r>
            <a:r>
              <a:rPr lang="ko-KR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2"/>
              </a:rPr>
              <a:t></a:t>
            </a:r>
            <a:endParaRPr lang="en-US" sz="20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3439940" y="36118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대전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2369454" y="197065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천안</a:t>
            </a:r>
            <a:r>
              <a:rPr lang="en-US" dirty="0"/>
              <a:t> 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019118" y="1043823"/>
            <a:ext cx="98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강릉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4290046" y="168584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원주</a:t>
            </a:r>
            <a:r>
              <a:rPr lang="en-US" dirty="0"/>
              <a:t> 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4342541" y="505154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424415" y="389240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763438" y="49252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6837723" y="25507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2369454" y="43008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123922" y="3539629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5519192" y="292962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4275654" y="1034283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2888689" y="1228489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3403120" y="27354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2560606" y="292008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6767064" y="4747778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6229505" y="379652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4951225" y="1359586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D=</a:t>
            </a:r>
            <a:r>
              <a:rPr lang="en-US" altLang="ko-KR" dirty="0">
                <a:latin typeface="Times New Roman"/>
                <a:cs typeface="Times New Roman"/>
              </a:rPr>
              <a:t>15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6533573" y="1289045"/>
            <a:ext cx="93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D=</a:t>
            </a:r>
            <a:r>
              <a:rPr lang="en-US" altLang="ko-KR" dirty="0">
                <a:latin typeface="Times New Roman"/>
                <a:cs typeface="Times New Roman"/>
              </a:rPr>
              <a:t>36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3883254" y="3220097"/>
            <a:ext cx="72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D=</a:t>
            </a:r>
            <a:r>
              <a:rPr lang="en-US" dirty="0">
                <a:cs typeface="Times New Roman"/>
                <a:sym typeface="Wingdings 3"/>
              </a:rPr>
              <a:t>19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2186670" y="2302588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D=</a:t>
            </a:r>
            <a:r>
              <a:rPr lang="en-US" altLang="ko-KR" dirty="0">
                <a:latin typeface="Times New Roman"/>
                <a:cs typeface="Times New Roman"/>
              </a:rPr>
              <a:t>12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1730186" y="3815752"/>
            <a:ext cx="135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D=16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3013598" y="4834079"/>
            <a:ext cx="92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D=</a:t>
            </a:r>
            <a:r>
              <a:rPr lang="en-US" altLang="ko-KR" dirty="0">
                <a:latin typeface="Times New Roman"/>
                <a:cs typeface="Times New Roman"/>
              </a:rPr>
              <a:t>29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4932040" y="4387515"/>
            <a:ext cx="131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 = </a:t>
            </a:r>
            <a:r>
              <a:rPr lang="en-US" altLang="ko-KR" dirty="0">
                <a:latin typeface="Times New Roman"/>
                <a:cs typeface="Times New Roman"/>
              </a:rPr>
              <a:t>22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7271358" y="3586404"/>
            <a:ext cx="1434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</a:rPr>
              <a:t>D=</a:t>
            </a:r>
            <a:r>
              <a:rPr lang="en-US" sz="2000" b="1" dirty="0">
                <a:solidFill>
                  <a:srgbClr val="C00000"/>
                </a:solidFill>
                <a:cs typeface="Times New Roman"/>
                <a:sym typeface="Wingdings 3"/>
              </a:rPr>
              <a:t>36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812182" y="444094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D=</a:t>
            </a:r>
            <a:r>
              <a:rPr lang="en-US" altLang="ko-KR">
                <a:latin typeface="Times New Roman"/>
                <a:cs typeface="Times New Roman"/>
              </a:rPr>
              <a:t>0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5530893" y="135977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173" name="타원 172"/>
          <p:cNvSpPr/>
          <p:nvPr/>
        </p:nvSpPr>
        <p:spPr>
          <a:xfrm>
            <a:off x="3577813" y="332597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/>
          <p:cNvSpPr txBox="1"/>
          <p:nvPr/>
        </p:nvSpPr>
        <p:spPr>
          <a:xfrm>
            <a:off x="6513282" y="5323552"/>
            <a:ext cx="104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D=</a:t>
            </a:r>
            <a:r>
              <a:rPr lang="en-US" altLang="ko-KR" dirty="0">
                <a:latin typeface="Times New Roman"/>
                <a:cs typeface="Times New Roman"/>
              </a:rPr>
              <a:t>31</a:t>
            </a:r>
            <a:endParaRPr lang="en-US" dirty="0"/>
          </a:p>
        </p:txBody>
      </p:sp>
      <p:sp>
        <p:nvSpPr>
          <p:cNvPr id="175" name="타원 174"/>
          <p:cNvSpPr/>
          <p:nvPr/>
        </p:nvSpPr>
        <p:spPr>
          <a:xfrm>
            <a:off x="7020272" y="3847724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</p:spTree>
    <p:extLst>
      <p:ext uri="{BB962C8B-B14F-4D97-AF65-F5344CB8AC3E}">
        <p14:creationId xmlns="" xmlns:p14="http://schemas.microsoft.com/office/powerpoint/2010/main" val="9806674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yFh4jLHPHJM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979712" y="1916832"/>
            <a:ext cx="5166240" cy="290601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Greedy Algorithm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035287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은행 </a:t>
            </a:r>
            <a:r>
              <a:rPr lang="en-US" altLang="ko-KR" dirty="0"/>
              <a:t>ATM </a:t>
            </a:r>
            <a:r>
              <a:rPr lang="ko-KR" altLang="en-US" dirty="0"/>
              <a:t>앞에 </a:t>
            </a:r>
            <a:r>
              <a:rPr lang="en-US" altLang="ko-KR" dirty="0"/>
              <a:t>N</a:t>
            </a:r>
            <a:r>
              <a:rPr lang="ko-KR" altLang="en-US" dirty="0"/>
              <a:t>명의 사람들이 줄을 서 있다</a:t>
            </a:r>
            <a:r>
              <a:rPr lang="en-US" altLang="ko-KR" dirty="0"/>
              <a:t>. </a:t>
            </a:r>
            <a:r>
              <a:rPr lang="ko-KR" altLang="en-US" dirty="0"/>
              <a:t>또한 각각의 사람들이 돈을 인출하는데 걸리는 시간이 알려져 있다고 가정한다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예를 들어 총 </a:t>
            </a:r>
            <a:r>
              <a:rPr lang="en-US" altLang="ko-KR" dirty="0"/>
              <a:t>5</a:t>
            </a:r>
            <a:r>
              <a:rPr lang="ko-KR" altLang="en-US" dirty="0"/>
              <a:t>명이 </a:t>
            </a:r>
            <a:r>
              <a:rPr lang="ko-KR" altLang="en-US" smtClean="0"/>
              <a:t>줄서</a:t>
            </a:r>
            <a:r>
              <a:rPr lang="ko-KR" altLang="en-US" dirty="0" smtClean="0"/>
              <a:t> </a:t>
            </a:r>
            <a:r>
              <a:rPr lang="ko-KR" altLang="en-US" dirty="0"/>
              <a:t>있고</a:t>
            </a:r>
            <a:r>
              <a:rPr lang="en-US" altLang="ko-KR" dirty="0"/>
              <a:t>, </a:t>
            </a:r>
            <a:r>
              <a:rPr lang="ko-KR" altLang="en-US" dirty="0"/>
              <a:t>각각의 사람들이 돈을 찾는데 걸리는 시간은 </a:t>
            </a:r>
            <a:r>
              <a:rPr lang="en-US" altLang="ko-KR" dirty="0"/>
              <a:t>(3,1,4,3,2) </a:t>
            </a:r>
            <a:r>
              <a:rPr lang="ko-KR" altLang="en-US" dirty="0"/>
              <a:t>라고 가정한다</a:t>
            </a:r>
            <a:r>
              <a:rPr lang="en-US" altLang="ko-KR" dirty="0"/>
              <a:t>. </a:t>
            </a:r>
            <a:r>
              <a:rPr lang="ko-KR" altLang="en-US" dirty="0"/>
              <a:t>이때 걸리는 시간은 </a:t>
            </a:r>
            <a:endParaRPr lang="en-US" altLang="ko-KR" dirty="0"/>
          </a:p>
          <a:p>
            <a:pPr marL="265113" lvl="1" indent="0">
              <a:buNone/>
            </a:pPr>
            <a:r>
              <a:rPr lang="en-US" altLang="ko-KR" dirty="0"/>
              <a:t>    3+(3+1)+(3+1+4)+(3+1+4+3)+(3+1+4+3+2)=39</a:t>
            </a:r>
            <a:r>
              <a:rPr lang="ko-KR" altLang="en-US" dirty="0"/>
              <a:t>분이다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효율적으로 </a:t>
            </a:r>
            <a:r>
              <a:rPr lang="en-US" altLang="ko-KR" dirty="0"/>
              <a:t>ATM</a:t>
            </a:r>
            <a:r>
              <a:rPr lang="ko-KR" altLang="en-US" dirty="0"/>
              <a:t>을 사용하도록 하기 위해 임의로 사람들의 순서를 바꿀 수 있다고 가정했을 </a:t>
            </a:r>
            <a:r>
              <a:rPr lang="ko-KR" altLang="en-US" dirty="0" smtClean="0"/>
              <a:t>때 </a:t>
            </a:r>
            <a:r>
              <a:rPr lang="ko-KR" altLang="en-US" dirty="0"/>
              <a:t>모든 사람이 돈을 찾는데 </a:t>
            </a:r>
            <a:r>
              <a:rPr lang="ko-KR" altLang="en-US" dirty="0" smtClean="0"/>
              <a:t>걸리는 </a:t>
            </a:r>
            <a:r>
              <a:rPr lang="ko-KR" altLang="en-US" dirty="0"/>
              <a:t>최소의 시간을 계산하시오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20" y="4832143"/>
            <a:ext cx="2648320" cy="147658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731326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시간</a:t>
                </a:r>
                <a:r>
                  <a:rPr lang="en-US" altLang="ko-KR" dirty="0"/>
                  <a:t/>
                </a:r>
                <a:r>
                  <a:rPr lang="ko-KR" altLang="en-US" dirty="0"/>
                  <a:t>복잡도</a:t>
                </a:r>
                <a:r>
                  <a:rPr lang="en-US" altLang="ko-KR" dirty="0"/>
                  <a:t>:</a:t>
                </a:r>
              </a:p>
              <a:p>
                <a:pPr lvl="1"/>
                <a:r>
                  <a:rPr lang="ko-KR" altLang="en-US" dirty="0"/>
                  <a:t>데이터의 사이즈를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이라고 하면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번의 </a:t>
                </a:r>
                <a:r>
                  <a:rPr lang="ko-KR" altLang="en-US" dirty="0" err="1"/>
                  <a:t>탐욕적</a:t>
                </a:r>
                <a:r>
                  <a:rPr lang="ko-KR" altLang="en-US" dirty="0"/>
                  <a:t> 선택을 하게 된다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따라서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𝑐h𝑜𝑖𝑐𝑒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만큼의 시간 복잡도를 가진다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이때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𝑐h𝑜𝑖𝑐𝑒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/>
                  <a:t>는</a:t>
                </a:r>
                <a:r>
                  <a:rPr lang="en-US" altLang="ko-KR" dirty="0"/>
                  <a:t> n </a:t>
                </a:r>
                <a:r>
                  <a:rPr lang="ko-KR" altLang="en-US" dirty="0"/>
                  <a:t>개의 데이터 내에서 </a:t>
                </a:r>
                <a:r>
                  <a:rPr lang="ko-KR" altLang="en-US" dirty="0" err="1"/>
                  <a:t>탐욕적</a:t>
                </a:r>
                <a:r>
                  <a:rPr lang="ko-KR" altLang="en-US" dirty="0"/>
                  <a:t> 선택을 할 때의 시간을 나타낸다</a:t>
                </a:r>
                <a:r>
                  <a:rPr lang="en-US" altLang="ko-KR" dirty="0"/>
                  <a:t>. 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Greedy Algorithm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967897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GBT</a:t>
            </a:r>
            <a:r>
              <a:rPr lang="ko-KR" altLang="en-US" dirty="0"/>
              <a:t>학생이 취업해서 관리자가 되었고 </a:t>
            </a:r>
            <a:r>
              <a:rPr lang="en-US" altLang="ko-KR" dirty="0"/>
              <a:t>3</a:t>
            </a:r>
            <a:r>
              <a:rPr lang="ko-KR" altLang="en-US" dirty="0"/>
              <a:t>명의 부하직원을 두고 </a:t>
            </a:r>
            <a:r>
              <a:rPr lang="ko-KR" altLang="en-US" dirty="0" smtClean="0"/>
              <a:t>있다고 가정하자</a:t>
            </a:r>
            <a:r>
              <a:rPr lang="en-US" altLang="ko-KR" dirty="0" smtClean="0"/>
              <a:t>. </a:t>
            </a:r>
            <a:r>
              <a:rPr lang="en-US" altLang="ko-KR" sz="1400" dirty="0" smtClean="0"/>
              <a:t>(+</a:t>
            </a:r>
            <a:r>
              <a:rPr lang="ko-KR" altLang="en-US" sz="1400" dirty="0" smtClean="0"/>
              <a:t>부하직원들이 모두 퇴근해야 나도 퇴근이 가능하다고 가정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r>
              <a:rPr lang="ko-KR" altLang="en-US" dirty="0"/>
              <a:t>월요일 업무는 총 </a:t>
            </a:r>
            <a:r>
              <a:rPr lang="en-US" altLang="ko-KR" dirty="0"/>
              <a:t>9</a:t>
            </a:r>
            <a:r>
              <a:rPr lang="ko-KR" altLang="en-US" dirty="0"/>
              <a:t>개이고 각각 </a:t>
            </a:r>
            <a:r>
              <a:rPr lang="en-US" altLang="ko-KR" dirty="0"/>
              <a:t>3,5,6,10,11,14,15,18,20</a:t>
            </a:r>
            <a:r>
              <a:rPr lang="ko-KR" altLang="en-US" dirty="0"/>
              <a:t>분이 걸린다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ko-KR" altLang="en-US" dirty="0"/>
              <a:t>어떻게 하면 </a:t>
            </a:r>
            <a:r>
              <a:rPr lang="en-US" altLang="ko-KR" dirty="0"/>
              <a:t>3</a:t>
            </a:r>
            <a:r>
              <a:rPr lang="ko-KR" altLang="en-US" dirty="0"/>
              <a:t>명에게 가장 효율적으로 배분할 수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scheduling problem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5124" y="3429000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Solution 1.</a:t>
            </a:r>
            <a:endParaRPr lang="ko-KR" altLang="en-US" dirty="0"/>
          </a:p>
        </p:txBody>
      </p:sp>
      <p:grpSp>
        <p:nvGrpSpPr>
          <p:cNvPr id="35" name="Group 8"/>
          <p:cNvGrpSpPr>
            <a:grpSpLocks/>
          </p:cNvGrpSpPr>
          <p:nvPr/>
        </p:nvGrpSpPr>
        <p:grpSpPr bwMode="auto">
          <a:xfrm>
            <a:off x="1091164" y="3977996"/>
            <a:ext cx="3802063" cy="382588"/>
            <a:chOff x="768" y="2304"/>
            <a:chExt cx="2395" cy="241"/>
          </a:xfrm>
        </p:grpSpPr>
        <p:sp>
          <p:nvSpPr>
            <p:cNvPr id="36" name="Freeform 6"/>
            <p:cNvSpPr>
              <a:spLocks/>
            </p:cNvSpPr>
            <p:nvPr/>
          </p:nvSpPr>
          <p:spPr bwMode="auto">
            <a:xfrm>
              <a:off x="768" y="2304"/>
              <a:ext cx="2395" cy="241"/>
            </a:xfrm>
            <a:custGeom>
              <a:avLst/>
              <a:gdLst>
                <a:gd name="T0" fmla="*/ 0 w 2395"/>
                <a:gd name="T1" fmla="*/ 0 h 241"/>
                <a:gd name="T2" fmla="*/ 0 w 2395"/>
                <a:gd name="T3" fmla="*/ 240 h 241"/>
                <a:gd name="T4" fmla="*/ 2394 w 2395"/>
                <a:gd name="T5" fmla="*/ 240 h 241"/>
                <a:gd name="T6" fmla="*/ 2394 w 2395"/>
                <a:gd name="T7" fmla="*/ 0 h 241"/>
                <a:gd name="T8" fmla="*/ 0 w 239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5" h="241">
                  <a:moveTo>
                    <a:pt x="0" y="0"/>
                  </a:moveTo>
                  <a:lnTo>
                    <a:pt x="0" y="240"/>
                  </a:lnTo>
                  <a:lnTo>
                    <a:pt x="2394" y="240"/>
                  </a:lnTo>
                  <a:lnTo>
                    <a:pt x="2394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829" y="2336"/>
              <a:ext cx="227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ko-KR">
                  <a:solidFill>
                    <a:schemeClr val="accent2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20</a:t>
              </a:r>
            </a:p>
          </p:txBody>
        </p:sp>
      </p:grpSp>
      <p:grpSp>
        <p:nvGrpSpPr>
          <p:cNvPr id="38" name="Group 11"/>
          <p:cNvGrpSpPr>
            <a:grpSpLocks/>
          </p:cNvGrpSpPr>
          <p:nvPr/>
        </p:nvGrpSpPr>
        <p:grpSpPr bwMode="auto">
          <a:xfrm>
            <a:off x="1091164" y="4587596"/>
            <a:ext cx="3468688" cy="382588"/>
            <a:chOff x="768" y="2688"/>
            <a:chExt cx="2185" cy="241"/>
          </a:xfrm>
        </p:grpSpPr>
        <p:sp>
          <p:nvSpPr>
            <p:cNvPr id="39" name="Freeform 9"/>
            <p:cNvSpPr>
              <a:spLocks/>
            </p:cNvSpPr>
            <p:nvPr/>
          </p:nvSpPr>
          <p:spPr bwMode="auto">
            <a:xfrm>
              <a:off x="768" y="2688"/>
              <a:ext cx="2185" cy="241"/>
            </a:xfrm>
            <a:custGeom>
              <a:avLst/>
              <a:gdLst>
                <a:gd name="T0" fmla="*/ 0 w 2185"/>
                <a:gd name="T1" fmla="*/ 0 h 241"/>
                <a:gd name="T2" fmla="*/ 0 w 2185"/>
                <a:gd name="T3" fmla="*/ 240 h 241"/>
                <a:gd name="T4" fmla="*/ 2184 w 2185"/>
                <a:gd name="T5" fmla="*/ 240 h 241"/>
                <a:gd name="T6" fmla="*/ 2184 w 2185"/>
                <a:gd name="T7" fmla="*/ 0 h 241"/>
                <a:gd name="T8" fmla="*/ 0 w 218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5" h="241">
                  <a:moveTo>
                    <a:pt x="0" y="0"/>
                  </a:moveTo>
                  <a:lnTo>
                    <a:pt x="0" y="240"/>
                  </a:lnTo>
                  <a:lnTo>
                    <a:pt x="2184" y="240"/>
                  </a:lnTo>
                  <a:lnTo>
                    <a:pt x="218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829" y="2720"/>
              <a:ext cx="206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ko-KR">
                  <a:solidFill>
                    <a:schemeClr val="accent2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18</a:t>
              </a:r>
            </a:p>
          </p:txBody>
        </p:sp>
      </p:grpSp>
      <p:grpSp>
        <p:nvGrpSpPr>
          <p:cNvPr id="41" name="Group 14"/>
          <p:cNvGrpSpPr>
            <a:grpSpLocks/>
          </p:cNvGrpSpPr>
          <p:nvPr/>
        </p:nvGrpSpPr>
        <p:grpSpPr bwMode="auto">
          <a:xfrm>
            <a:off x="1091164" y="5273396"/>
            <a:ext cx="2868613" cy="382588"/>
            <a:chOff x="768" y="3120"/>
            <a:chExt cx="1807" cy="241"/>
          </a:xfrm>
        </p:grpSpPr>
        <p:sp>
          <p:nvSpPr>
            <p:cNvPr id="42" name="Freeform 12"/>
            <p:cNvSpPr>
              <a:spLocks/>
            </p:cNvSpPr>
            <p:nvPr/>
          </p:nvSpPr>
          <p:spPr bwMode="auto">
            <a:xfrm>
              <a:off x="768" y="3120"/>
              <a:ext cx="1807" cy="241"/>
            </a:xfrm>
            <a:custGeom>
              <a:avLst/>
              <a:gdLst>
                <a:gd name="T0" fmla="*/ 0 w 1807"/>
                <a:gd name="T1" fmla="*/ 0 h 241"/>
                <a:gd name="T2" fmla="*/ 0 w 1807"/>
                <a:gd name="T3" fmla="*/ 240 h 241"/>
                <a:gd name="T4" fmla="*/ 1806 w 1807"/>
                <a:gd name="T5" fmla="*/ 240 h 241"/>
                <a:gd name="T6" fmla="*/ 1806 w 1807"/>
                <a:gd name="T7" fmla="*/ 0 h 241"/>
                <a:gd name="T8" fmla="*/ 0 w 1807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7" h="241">
                  <a:moveTo>
                    <a:pt x="0" y="0"/>
                  </a:moveTo>
                  <a:lnTo>
                    <a:pt x="0" y="240"/>
                  </a:lnTo>
                  <a:lnTo>
                    <a:pt x="1806" y="240"/>
                  </a:lnTo>
                  <a:lnTo>
                    <a:pt x="1806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Rectangle 13"/>
            <p:cNvSpPr>
              <a:spLocks noChangeArrowheads="1"/>
            </p:cNvSpPr>
            <p:nvPr/>
          </p:nvSpPr>
          <p:spPr bwMode="auto">
            <a:xfrm>
              <a:off x="829" y="3152"/>
              <a:ext cx="168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ko-KR">
                  <a:solidFill>
                    <a:schemeClr val="accent2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15</a:t>
              </a:r>
            </a:p>
          </p:txBody>
        </p:sp>
      </p:grpSp>
      <p:grpSp>
        <p:nvGrpSpPr>
          <p:cNvPr id="44" name="Group 17"/>
          <p:cNvGrpSpPr>
            <a:grpSpLocks/>
          </p:cNvGrpSpPr>
          <p:nvPr/>
        </p:nvGrpSpPr>
        <p:grpSpPr bwMode="auto">
          <a:xfrm>
            <a:off x="3955014" y="5273396"/>
            <a:ext cx="2735263" cy="382588"/>
            <a:chOff x="2572" y="3120"/>
            <a:chExt cx="1723" cy="241"/>
          </a:xfrm>
        </p:grpSpPr>
        <p:sp>
          <p:nvSpPr>
            <p:cNvPr id="45" name="Freeform 15"/>
            <p:cNvSpPr>
              <a:spLocks/>
            </p:cNvSpPr>
            <p:nvPr/>
          </p:nvSpPr>
          <p:spPr bwMode="auto">
            <a:xfrm>
              <a:off x="2572" y="3120"/>
              <a:ext cx="1723" cy="241"/>
            </a:xfrm>
            <a:custGeom>
              <a:avLst/>
              <a:gdLst>
                <a:gd name="T0" fmla="*/ 0 w 1723"/>
                <a:gd name="T1" fmla="*/ 0 h 241"/>
                <a:gd name="T2" fmla="*/ 0 w 1723"/>
                <a:gd name="T3" fmla="*/ 240 h 241"/>
                <a:gd name="T4" fmla="*/ 1722 w 1723"/>
                <a:gd name="T5" fmla="*/ 240 h 241"/>
                <a:gd name="T6" fmla="*/ 1722 w 1723"/>
                <a:gd name="T7" fmla="*/ 0 h 241"/>
                <a:gd name="T8" fmla="*/ 0 w 1723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3" h="241">
                  <a:moveTo>
                    <a:pt x="0" y="0"/>
                  </a:moveTo>
                  <a:lnTo>
                    <a:pt x="0" y="240"/>
                  </a:lnTo>
                  <a:lnTo>
                    <a:pt x="1722" y="240"/>
                  </a:lnTo>
                  <a:lnTo>
                    <a:pt x="172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Rectangle 16"/>
            <p:cNvSpPr>
              <a:spLocks noChangeArrowheads="1"/>
            </p:cNvSpPr>
            <p:nvPr/>
          </p:nvSpPr>
          <p:spPr bwMode="auto">
            <a:xfrm>
              <a:off x="2633" y="3152"/>
              <a:ext cx="16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ko-KR">
                  <a:solidFill>
                    <a:schemeClr val="accent2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14</a:t>
              </a:r>
            </a:p>
          </p:txBody>
        </p:sp>
      </p:grpSp>
      <p:grpSp>
        <p:nvGrpSpPr>
          <p:cNvPr id="47" name="Group 20"/>
          <p:cNvGrpSpPr>
            <a:grpSpLocks/>
          </p:cNvGrpSpPr>
          <p:nvPr/>
        </p:nvGrpSpPr>
        <p:grpSpPr bwMode="auto">
          <a:xfrm>
            <a:off x="4551914" y="4587596"/>
            <a:ext cx="2135188" cy="382588"/>
            <a:chOff x="2948" y="2688"/>
            <a:chExt cx="1345" cy="241"/>
          </a:xfrm>
        </p:grpSpPr>
        <p:sp>
          <p:nvSpPr>
            <p:cNvPr id="48" name="Freeform 18"/>
            <p:cNvSpPr>
              <a:spLocks/>
            </p:cNvSpPr>
            <p:nvPr/>
          </p:nvSpPr>
          <p:spPr bwMode="auto">
            <a:xfrm>
              <a:off x="2948" y="2688"/>
              <a:ext cx="1345" cy="241"/>
            </a:xfrm>
            <a:custGeom>
              <a:avLst/>
              <a:gdLst>
                <a:gd name="T0" fmla="*/ 0 w 1345"/>
                <a:gd name="T1" fmla="*/ 0 h 241"/>
                <a:gd name="T2" fmla="*/ 0 w 1345"/>
                <a:gd name="T3" fmla="*/ 240 h 241"/>
                <a:gd name="T4" fmla="*/ 1344 w 1345"/>
                <a:gd name="T5" fmla="*/ 240 h 241"/>
                <a:gd name="T6" fmla="*/ 1344 w 1345"/>
                <a:gd name="T7" fmla="*/ 0 h 241"/>
                <a:gd name="T8" fmla="*/ 0 w 134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5" h="241">
                  <a:moveTo>
                    <a:pt x="0" y="0"/>
                  </a:moveTo>
                  <a:lnTo>
                    <a:pt x="0" y="240"/>
                  </a:lnTo>
                  <a:lnTo>
                    <a:pt x="1344" y="240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Rectangle 19"/>
            <p:cNvSpPr>
              <a:spLocks noChangeArrowheads="1"/>
            </p:cNvSpPr>
            <p:nvPr/>
          </p:nvSpPr>
          <p:spPr bwMode="auto">
            <a:xfrm>
              <a:off x="3009" y="2720"/>
              <a:ext cx="122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ko-KR">
                  <a:solidFill>
                    <a:schemeClr val="accent2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11</a:t>
              </a:r>
            </a:p>
          </p:txBody>
        </p:sp>
      </p:grpSp>
      <p:grpSp>
        <p:nvGrpSpPr>
          <p:cNvPr id="50" name="Group 23"/>
          <p:cNvGrpSpPr>
            <a:grpSpLocks/>
          </p:cNvGrpSpPr>
          <p:nvPr/>
        </p:nvGrpSpPr>
        <p:grpSpPr bwMode="auto">
          <a:xfrm>
            <a:off x="4901164" y="3977996"/>
            <a:ext cx="1935163" cy="382588"/>
            <a:chOff x="3168" y="2304"/>
            <a:chExt cx="1219" cy="241"/>
          </a:xfrm>
        </p:grpSpPr>
        <p:sp>
          <p:nvSpPr>
            <p:cNvPr id="51" name="Freeform 21"/>
            <p:cNvSpPr>
              <a:spLocks/>
            </p:cNvSpPr>
            <p:nvPr/>
          </p:nvSpPr>
          <p:spPr bwMode="auto">
            <a:xfrm>
              <a:off x="3168" y="2304"/>
              <a:ext cx="1219" cy="241"/>
            </a:xfrm>
            <a:custGeom>
              <a:avLst/>
              <a:gdLst>
                <a:gd name="T0" fmla="*/ 0 w 1219"/>
                <a:gd name="T1" fmla="*/ 0 h 241"/>
                <a:gd name="T2" fmla="*/ 0 w 1219"/>
                <a:gd name="T3" fmla="*/ 240 h 241"/>
                <a:gd name="T4" fmla="*/ 1218 w 1219"/>
                <a:gd name="T5" fmla="*/ 240 h 241"/>
                <a:gd name="T6" fmla="*/ 1218 w 1219"/>
                <a:gd name="T7" fmla="*/ 0 h 241"/>
                <a:gd name="T8" fmla="*/ 0 w 1219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9" h="241">
                  <a:moveTo>
                    <a:pt x="0" y="0"/>
                  </a:moveTo>
                  <a:lnTo>
                    <a:pt x="0" y="240"/>
                  </a:lnTo>
                  <a:lnTo>
                    <a:pt x="1218" y="240"/>
                  </a:lnTo>
                  <a:lnTo>
                    <a:pt x="1218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Rectangle 22"/>
            <p:cNvSpPr>
              <a:spLocks noChangeArrowheads="1"/>
            </p:cNvSpPr>
            <p:nvPr/>
          </p:nvSpPr>
          <p:spPr bwMode="auto">
            <a:xfrm>
              <a:off x="3229" y="2336"/>
              <a:ext cx="109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ko-KR">
                  <a:solidFill>
                    <a:schemeClr val="accent2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10</a:t>
              </a:r>
            </a:p>
          </p:txBody>
        </p:sp>
      </p:grpSp>
      <p:grpSp>
        <p:nvGrpSpPr>
          <p:cNvPr id="53" name="Group 26"/>
          <p:cNvGrpSpPr>
            <a:grpSpLocks/>
          </p:cNvGrpSpPr>
          <p:nvPr/>
        </p:nvGrpSpPr>
        <p:grpSpPr bwMode="auto">
          <a:xfrm>
            <a:off x="6672814" y="4587596"/>
            <a:ext cx="1201738" cy="382588"/>
            <a:chOff x="4284" y="2688"/>
            <a:chExt cx="757" cy="241"/>
          </a:xfrm>
        </p:grpSpPr>
        <p:sp>
          <p:nvSpPr>
            <p:cNvPr id="54" name="Freeform 24"/>
            <p:cNvSpPr>
              <a:spLocks/>
            </p:cNvSpPr>
            <p:nvPr/>
          </p:nvSpPr>
          <p:spPr bwMode="auto">
            <a:xfrm>
              <a:off x="4284" y="2688"/>
              <a:ext cx="757" cy="241"/>
            </a:xfrm>
            <a:custGeom>
              <a:avLst/>
              <a:gdLst>
                <a:gd name="T0" fmla="*/ 0 w 757"/>
                <a:gd name="T1" fmla="*/ 0 h 241"/>
                <a:gd name="T2" fmla="*/ 0 w 757"/>
                <a:gd name="T3" fmla="*/ 240 h 241"/>
                <a:gd name="T4" fmla="*/ 756 w 757"/>
                <a:gd name="T5" fmla="*/ 240 h 241"/>
                <a:gd name="T6" fmla="*/ 756 w 757"/>
                <a:gd name="T7" fmla="*/ 0 h 241"/>
                <a:gd name="T8" fmla="*/ 0 w 757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241">
                  <a:moveTo>
                    <a:pt x="0" y="0"/>
                  </a:moveTo>
                  <a:lnTo>
                    <a:pt x="0" y="240"/>
                  </a:lnTo>
                  <a:lnTo>
                    <a:pt x="756" y="240"/>
                  </a:lnTo>
                  <a:lnTo>
                    <a:pt x="756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4345" y="2720"/>
              <a:ext cx="63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ko-KR">
                  <a:solidFill>
                    <a:schemeClr val="accent2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6</a:t>
              </a:r>
            </a:p>
          </p:txBody>
        </p:sp>
      </p:grpSp>
      <p:grpSp>
        <p:nvGrpSpPr>
          <p:cNvPr id="56" name="Group 29"/>
          <p:cNvGrpSpPr>
            <a:grpSpLocks/>
          </p:cNvGrpSpPr>
          <p:nvPr/>
        </p:nvGrpSpPr>
        <p:grpSpPr bwMode="auto">
          <a:xfrm>
            <a:off x="6696627" y="5273396"/>
            <a:ext cx="1068387" cy="382588"/>
            <a:chOff x="4299" y="3120"/>
            <a:chExt cx="673" cy="241"/>
          </a:xfrm>
        </p:grpSpPr>
        <p:sp>
          <p:nvSpPr>
            <p:cNvPr id="57" name="Freeform 27"/>
            <p:cNvSpPr>
              <a:spLocks/>
            </p:cNvSpPr>
            <p:nvPr/>
          </p:nvSpPr>
          <p:spPr bwMode="auto">
            <a:xfrm>
              <a:off x="4299" y="3120"/>
              <a:ext cx="673" cy="241"/>
            </a:xfrm>
            <a:custGeom>
              <a:avLst/>
              <a:gdLst>
                <a:gd name="T0" fmla="*/ 0 w 673"/>
                <a:gd name="T1" fmla="*/ 0 h 241"/>
                <a:gd name="T2" fmla="*/ 0 w 673"/>
                <a:gd name="T3" fmla="*/ 240 h 241"/>
                <a:gd name="T4" fmla="*/ 672 w 673"/>
                <a:gd name="T5" fmla="*/ 240 h 241"/>
                <a:gd name="T6" fmla="*/ 672 w 673"/>
                <a:gd name="T7" fmla="*/ 0 h 241"/>
                <a:gd name="T8" fmla="*/ 0 w 673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3" h="241">
                  <a:moveTo>
                    <a:pt x="0" y="0"/>
                  </a:moveTo>
                  <a:lnTo>
                    <a:pt x="0" y="240"/>
                  </a:lnTo>
                  <a:lnTo>
                    <a:pt x="672" y="240"/>
                  </a:lnTo>
                  <a:lnTo>
                    <a:pt x="67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Rectangle 28"/>
            <p:cNvSpPr>
              <a:spLocks noChangeArrowheads="1"/>
            </p:cNvSpPr>
            <p:nvPr/>
          </p:nvSpPr>
          <p:spPr bwMode="auto">
            <a:xfrm>
              <a:off x="4360" y="3152"/>
              <a:ext cx="55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ko-KR">
                  <a:solidFill>
                    <a:schemeClr val="accent2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5</a:t>
              </a:r>
            </a:p>
          </p:txBody>
        </p:sp>
      </p:grpSp>
      <p:grpSp>
        <p:nvGrpSpPr>
          <p:cNvPr id="59" name="Group 32"/>
          <p:cNvGrpSpPr>
            <a:grpSpLocks/>
          </p:cNvGrpSpPr>
          <p:nvPr/>
        </p:nvGrpSpPr>
        <p:grpSpPr bwMode="auto">
          <a:xfrm>
            <a:off x="6825214" y="3977996"/>
            <a:ext cx="668338" cy="382588"/>
            <a:chOff x="4380" y="2304"/>
            <a:chExt cx="421" cy="241"/>
          </a:xfrm>
        </p:grpSpPr>
        <p:sp>
          <p:nvSpPr>
            <p:cNvPr id="60" name="Freeform 30"/>
            <p:cNvSpPr>
              <a:spLocks/>
            </p:cNvSpPr>
            <p:nvPr/>
          </p:nvSpPr>
          <p:spPr bwMode="auto">
            <a:xfrm>
              <a:off x="4380" y="2304"/>
              <a:ext cx="421" cy="241"/>
            </a:xfrm>
            <a:custGeom>
              <a:avLst/>
              <a:gdLst>
                <a:gd name="T0" fmla="*/ 0 w 421"/>
                <a:gd name="T1" fmla="*/ 0 h 241"/>
                <a:gd name="T2" fmla="*/ 0 w 421"/>
                <a:gd name="T3" fmla="*/ 240 h 241"/>
                <a:gd name="T4" fmla="*/ 420 w 421"/>
                <a:gd name="T5" fmla="*/ 240 h 241"/>
                <a:gd name="T6" fmla="*/ 420 w 421"/>
                <a:gd name="T7" fmla="*/ 0 h 241"/>
                <a:gd name="T8" fmla="*/ 0 w 421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241">
                  <a:moveTo>
                    <a:pt x="0" y="0"/>
                  </a:moveTo>
                  <a:lnTo>
                    <a:pt x="0" y="240"/>
                  </a:lnTo>
                  <a:lnTo>
                    <a:pt x="420" y="240"/>
                  </a:lnTo>
                  <a:lnTo>
                    <a:pt x="420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" name="Rectangle 31"/>
            <p:cNvSpPr>
              <a:spLocks noChangeArrowheads="1"/>
            </p:cNvSpPr>
            <p:nvPr/>
          </p:nvSpPr>
          <p:spPr bwMode="auto">
            <a:xfrm>
              <a:off x="4441" y="2336"/>
              <a:ext cx="29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ko-KR">
                  <a:solidFill>
                    <a:schemeClr val="accent2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3</a:t>
              </a:r>
            </a:p>
          </p:txBody>
        </p:sp>
      </p:grpSp>
      <p:sp>
        <p:nvSpPr>
          <p:cNvPr id="62" name="Rectangle 33"/>
          <p:cNvSpPr>
            <a:spLocks noChangeArrowheads="1"/>
          </p:cNvSpPr>
          <p:nvPr/>
        </p:nvSpPr>
        <p:spPr bwMode="auto">
          <a:xfrm>
            <a:off x="635552" y="3903384"/>
            <a:ext cx="606425" cy="1726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ko-KR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P1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en-US" altLang="ko-KR" sz="700" dirty="0">
              <a:solidFill>
                <a:schemeClr val="accent2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ko-KR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P2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en-US" altLang="ko-KR" sz="800" dirty="0">
              <a:solidFill>
                <a:schemeClr val="accent2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ko-KR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P3</a:t>
            </a:r>
          </a:p>
        </p:txBody>
      </p:sp>
    </p:spTree>
    <p:extLst>
      <p:ext uri="{BB962C8B-B14F-4D97-AF65-F5344CB8AC3E}">
        <p14:creationId xmlns="" xmlns:p14="http://schemas.microsoft.com/office/powerpoint/2010/main" val="41209824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scheduling problem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07132" y="1052736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Solution 2.</a:t>
            </a:r>
            <a:endParaRPr lang="ko-KR" altLang="en-US" dirty="0"/>
          </a:p>
        </p:txBody>
      </p:sp>
      <p:grpSp>
        <p:nvGrpSpPr>
          <p:cNvPr id="63" name="Group 9"/>
          <p:cNvGrpSpPr>
            <a:grpSpLocks/>
          </p:cNvGrpSpPr>
          <p:nvPr/>
        </p:nvGrpSpPr>
        <p:grpSpPr bwMode="auto">
          <a:xfrm>
            <a:off x="5166048" y="2930633"/>
            <a:ext cx="3802063" cy="382588"/>
            <a:chOff x="3298" y="2736"/>
            <a:chExt cx="2395" cy="241"/>
          </a:xfrm>
        </p:grpSpPr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3298" y="2736"/>
              <a:ext cx="2395" cy="241"/>
            </a:xfrm>
            <a:custGeom>
              <a:avLst/>
              <a:gdLst>
                <a:gd name="T0" fmla="*/ 0 w 2395"/>
                <a:gd name="T1" fmla="*/ 0 h 241"/>
                <a:gd name="T2" fmla="*/ 0 w 2395"/>
                <a:gd name="T3" fmla="*/ 240 h 241"/>
                <a:gd name="T4" fmla="*/ 2394 w 2395"/>
                <a:gd name="T5" fmla="*/ 240 h 241"/>
                <a:gd name="T6" fmla="*/ 2394 w 2395"/>
                <a:gd name="T7" fmla="*/ 0 h 241"/>
                <a:gd name="T8" fmla="*/ 0 w 239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5" h="241">
                  <a:moveTo>
                    <a:pt x="0" y="0"/>
                  </a:moveTo>
                  <a:lnTo>
                    <a:pt x="0" y="240"/>
                  </a:lnTo>
                  <a:lnTo>
                    <a:pt x="2394" y="240"/>
                  </a:lnTo>
                  <a:lnTo>
                    <a:pt x="2394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Rectangle 8"/>
            <p:cNvSpPr>
              <a:spLocks noChangeArrowheads="1"/>
            </p:cNvSpPr>
            <p:nvPr/>
          </p:nvSpPr>
          <p:spPr bwMode="auto">
            <a:xfrm>
              <a:off x="3359" y="2768"/>
              <a:ext cx="227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ko-KR">
                  <a:solidFill>
                    <a:schemeClr val="accent2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20</a:t>
              </a:r>
            </a:p>
          </p:txBody>
        </p:sp>
      </p:grpSp>
      <p:grpSp>
        <p:nvGrpSpPr>
          <p:cNvPr id="66" name="Group 12"/>
          <p:cNvGrpSpPr>
            <a:grpSpLocks/>
          </p:cNvGrpSpPr>
          <p:nvPr/>
        </p:nvGrpSpPr>
        <p:grpSpPr bwMode="auto">
          <a:xfrm>
            <a:off x="4426273" y="2321033"/>
            <a:ext cx="3468688" cy="382588"/>
            <a:chOff x="2832" y="2352"/>
            <a:chExt cx="2185" cy="241"/>
          </a:xfrm>
        </p:grpSpPr>
        <p:sp>
          <p:nvSpPr>
            <p:cNvPr id="67" name="Freeform 10"/>
            <p:cNvSpPr>
              <a:spLocks/>
            </p:cNvSpPr>
            <p:nvPr/>
          </p:nvSpPr>
          <p:spPr bwMode="auto">
            <a:xfrm>
              <a:off x="2832" y="2352"/>
              <a:ext cx="2185" cy="241"/>
            </a:xfrm>
            <a:custGeom>
              <a:avLst/>
              <a:gdLst>
                <a:gd name="T0" fmla="*/ 0 w 2185"/>
                <a:gd name="T1" fmla="*/ 0 h 241"/>
                <a:gd name="T2" fmla="*/ 0 w 2185"/>
                <a:gd name="T3" fmla="*/ 240 h 241"/>
                <a:gd name="T4" fmla="*/ 2184 w 2185"/>
                <a:gd name="T5" fmla="*/ 240 h 241"/>
                <a:gd name="T6" fmla="*/ 2184 w 2185"/>
                <a:gd name="T7" fmla="*/ 0 h 241"/>
                <a:gd name="T8" fmla="*/ 0 w 218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5" h="241">
                  <a:moveTo>
                    <a:pt x="0" y="0"/>
                  </a:moveTo>
                  <a:lnTo>
                    <a:pt x="0" y="240"/>
                  </a:lnTo>
                  <a:lnTo>
                    <a:pt x="2184" y="240"/>
                  </a:lnTo>
                  <a:lnTo>
                    <a:pt x="218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Rectangle 11"/>
            <p:cNvSpPr>
              <a:spLocks noChangeArrowheads="1"/>
            </p:cNvSpPr>
            <p:nvPr/>
          </p:nvSpPr>
          <p:spPr bwMode="auto">
            <a:xfrm>
              <a:off x="2893" y="2384"/>
              <a:ext cx="206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ko-KR">
                  <a:solidFill>
                    <a:schemeClr val="accent2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18</a:t>
              </a:r>
            </a:p>
          </p:txBody>
        </p:sp>
      </p:grpSp>
      <p:grpSp>
        <p:nvGrpSpPr>
          <p:cNvPr id="69" name="Group 15"/>
          <p:cNvGrpSpPr>
            <a:grpSpLocks/>
          </p:cNvGrpSpPr>
          <p:nvPr/>
        </p:nvGrpSpPr>
        <p:grpSpPr bwMode="auto">
          <a:xfrm>
            <a:off x="3816673" y="1711433"/>
            <a:ext cx="2868613" cy="382588"/>
            <a:chOff x="2448" y="1968"/>
            <a:chExt cx="1807" cy="241"/>
          </a:xfrm>
        </p:grpSpPr>
        <p:sp>
          <p:nvSpPr>
            <p:cNvPr id="70" name="Freeform 13"/>
            <p:cNvSpPr>
              <a:spLocks/>
            </p:cNvSpPr>
            <p:nvPr/>
          </p:nvSpPr>
          <p:spPr bwMode="auto">
            <a:xfrm>
              <a:off x="2448" y="1968"/>
              <a:ext cx="1807" cy="241"/>
            </a:xfrm>
            <a:custGeom>
              <a:avLst/>
              <a:gdLst>
                <a:gd name="T0" fmla="*/ 0 w 1807"/>
                <a:gd name="T1" fmla="*/ 0 h 241"/>
                <a:gd name="T2" fmla="*/ 0 w 1807"/>
                <a:gd name="T3" fmla="*/ 240 h 241"/>
                <a:gd name="T4" fmla="*/ 1806 w 1807"/>
                <a:gd name="T5" fmla="*/ 240 h 241"/>
                <a:gd name="T6" fmla="*/ 1806 w 1807"/>
                <a:gd name="T7" fmla="*/ 0 h 241"/>
                <a:gd name="T8" fmla="*/ 0 w 1807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7" h="241">
                  <a:moveTo>
                    <a:pt x="0" y="0"/>
                  </a:moveTo>
                  <a:lnTo>
                    <a:pt x="0" y="240"/>
                  </a:lnTo>
                  <a:lnTo>
                    <a:pt x="1806" y="240"/>
                  </a:lnTo>
                  <a:lnTo>
                    <a:pt x="1806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" name="Rectangle 14"/>
            <p:cNvSpPr>
              <a:spLocks noChangeArrowheads="1"/>
            </p:cNvSpPr>
            <p:nvPr/>
          </p:nvSpPr>
          <p:spPr bwMode="auto">
            <a:xfrm>
              <a:off x="2509" y="2000"/>
              <a:ext cx="168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ko-KR">
                  <a:solidFill>
                    <a:schemeClr val="accent2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15</a:t>
              </a:r>
            </a:p>
          </p:txBody>
        </p:sp>
      </p:grpSp>
      <p:grpSp>
        <p:nvGrpSpPr>
          <p:cNvPr id="72" name="Group 18"/>
          <p:cNvGrpSpPr>
            <a:grpSpLocks/>
          </p:cNvGrpSpPr>
          <p:nvPr/>
        </p:nvGrpSpPr>
        <p:grpSpPr bwMode="auto">
          <a:xfrm>
            <a:off x="2421261" y="2930633"/>
            <a:ext cx="2735262" cy="382588"/>
            <a:chOff x="1569" y="2736"/>
            <a:chExt cx="1723" cy="241"/>
          </a:xfrm>
        </p:grpSpPr>
        <p:sp>
          <p:nvSpPr>
            <p:cNvPr id="73" name="Freeform 16"/>
            <p:cNvSpPr>
              <a:spLocks/>
            </p:cNvSpPr>
            <p:nvPr/>
          </p:nvSpPr>
          <p:spPr bwMode="auto">
            <a:xfrm>
              <a:off x="1569" y="2736"/>
              <a:ext cx="1723" cy="241"/>
            </a:xfrm>
            <a:custGeom>
              <a:avLst/>
              <a:gdLst>
                <a:gd name="T0" fmla="*/ 0 w 1723"/>
                <a:gd name="T1" fmla="*/ 0 h 241"/>
                <a:gd name="T2" fmla="*/ 0 w 1723"/>
                <a:gd name="T3" fmla="*/ 240 h 241"/>
                <a:gd name="T4" fmla="*/ 1722 w 1723"/>
                <a:gd name="T5" fmla="*/ 240 h 241"/>
                <a:gd name="T6" fmla="*/ 1722 w 1723"/>
                <a:gd name="T7" fmla="*/ 0 h 241"/>
                <a:gd name="T8" fmla="*/ 0 w 1723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3" h="241">
                  <a:moveTo>
                    <a:pt x="0" y="0"/>
                  </a:moveTo>
                  <a:lnTo>
                    <a:pt x="0" y="240"/>
                  </a:lnTo>
                  <a:lnTo>
                    <a:pt x="1722" y="240"/>
                  </a:lnTo>
                  <a:lnTo>
                    <a:pt x="172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Rectangle 17"/>
            <p:cNvSpPr>
              <a:spLocks noChangeArrowheads="1"/>
            </p:cNvSpPr>
            <p:nvPr/>
          </p:nvSpPr>
          <p:spPr bwMode="auto">
            <a:xfrm>
              <a:off x="1630" y="2768"/>
              <a:ext cx="16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ko-KR">
                  <a:solidFill>
                    <a:schemeClr val="accent2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14</a:t>
              </a:r>
            </a:p>
          </p:txBody>
        </p:sp>
      </p:grpSp>
      <p:grpSp>
        <p:nvGrpSpPr>
          <p:cNvPr id="75" name="Group 21"/>
          <p:cNvGrpSpPr>
            <a:grpSpLocks/>
          </p:cNvGrpSpPr>
          <p:nvPr/>
        </p:nvGrpSpPr>
        <p:grpSpPr bwMode="auto">
          <a:xfrm>
            <a:off x="2292673" y="2321033"/>
            <a:ext cx="2135188" cy="382588"/>
            <a:chOff x="1488" y="2352"/>
            <a:chExt cx="1345" cy="241"/>
          </a:xfrm>
        </p:grpSpPr>
        <p:sp>
          <p:nvSpPr>
            <p:cNvPr id="76" name="Freeform 19"/>
            <p:cNvSpPr>
              <a:spLocks/>
            </p:cNvSpPr>
            <p:nvPr/>
          </p:nvSpPr>
          <p:spPr bwMode="auto">
            <a:xfrm>
              <a:off x="1488" y="2352"/>
              <a:ext cx="1345" cy="241"/>
            </a:xfrm>
            <a:custGeom>
              <a:avLst/>
              <a:gdLst>
                <a:gd name="T0" fmla="*/ 0 w 1345"/>
                <a:gd name="T1" fmla="*/ 0 h 241"/>
                <a:gd name="T2" fmla="*/ 0 w 1345"/>
                <a:gd name="T3" fmla="*/ 240 h 241"/>
                <a:gd name="T4" fmla="*/ 1344 w 1345"/>
                <a:gd name="T5" fmla="*/ 240 h 241"/>
                <a:gd name="T6" fmla="*/ 1344 w 1345"/>
                <a:gd name="T7" fmla="*/ 0 h 241"/>
                <a:gd name="T8" fmla="*/ 0 w 134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5" h="241">
                  <a:moveTo>
                    <a:pt x="0" y="0"/>
                  </a:moveTo>
                  <a:lnTo>
                    <a:pt x="0" y="240"/>
                  </a:lnTo>
                  <a:lnTo>
                    <a:pt x="1344" y="240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7" name="Rectangle 20"/>
            <p:cNvSpPr>
              <a:spLocks noChangeArrowheads="1"/>
            </p:cNvSpPr>
            <p:nvPr/>
          </p:nvSpPr>
          <p:spPr bwMode="auto">
            <a:xfrm>
              <a:off x="1549" y="2384"/>
              <a:ext cx="122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ko-KR">
                  <a:solidFill>
                    <a:schemeClr val="accent2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11</a:t>
              </a:r>
            </a:p>
          </p:txBody>
        </p:sp>
      </p:grpSp>
      <p:grpSp>
        <p:nvGrpSpPr>
          <p:cNvPr id="78" name="Group 24"/>
          <p:cNvGrpSpPr>
            <a:grpSpLocks/>
          </p:cNvGrpSpPr>
          <p:nvPr/>
        </p:nvGrpSpPr>
        <p:grpSpPr bwMode="auto">
          <a:xfrm>
            <a:off x="1889448" y="1711433"/>
            <a:ext cx="1935163" cy="382588"/>
            <a:chOff x="1234" y="1968"/>
            <a:chExt cx="1219" cy="241"/>
          </a:xfrm>
        </p:grpSpPr>
        <p:sp>
          <p:nvSpPr>
            <p:cNvPr id="79" name="Freeform 22"/>
            <p:cNvSpPr>
              <a:spLocks/>
            </p:cNvSpPr>
            <p:nvPr/>
          </p:nvSpPr>
          <p:spPr bwMode="auto">
            <a:xfrm>
              <a:off x="1234" y="1968"/>
              <a:ext cx="1219" cy="241"/>
            </a:xfrm>
            <a:custGeom>
              <a:avLst/>
              <a:gdLst>
                <a:gd name="T0" fmla="*/ 0 w 1219"/>
                <a:gd name="T1" fmla="*/ 0 h 241"/>
                <a:gd name="T2" fmla="*/ 0 w 1219"/>
                <a:gd name="T3" fmla="*/ 240 h 241"/>
                <a:gd name="T4" fmla="*/ 1218 w 1219"/>
                <a:gd name="T5" fmla="*/ 240 h 241"/>
                <a:gd name="T6" fmla="*/ 1218 w 1219"/>
                <a:gd name="T7" fmla="*/ 0 h 241"/>
                <a:gd name="T8" fmla="*/ 0 w 1219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9" h="241">
                  <a:moveTo>
                    <a:pt x="0" y="0"/>
                  </a:moveTo>
                  <a:lnTo>
                    <a:pt x="0" y="240"/>
                  </a:lnTo>
                  <a:lnTo>
                    <a:pt x="1218" y="240"/>
                  </a:lnTo>
                  <a:lnTo>
                    <a:pt x="1218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0" name="Rectangle 23"/>
            <p:cNvSpPr>
              <a:spLocks noChangeArrowheads="1"/>
            </p:cNvSpPr>
            <p:nvPr/>
          </p:nvSpPr>
          <p:spPr bwMode="auto">
            <a:xfrm>
              <a:off x="1295" y="2000"/>
              <a:ext cx="109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ko-KR">
                  <a:solidFill>
                    <a:schemeClr val="accent2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10</a:t>
              </a:r>
            </a:p>
          </p:txBody>
        </p:sp>
      </p:grpSp>
      <p:grpSp>
        <p:nvGrpSpPr>
          <p:cNvPr id="81" name="Group 27"/>
          <p:cNvGrpSpPr>
            <a:grpSpLocks/>
          </p:cNvGrpSpPr>
          <p:nvPr/>
        </p:nvGrpSpPr>
        <p:grpSpPr bwMode="auto">
          <a:xfrm>
            <a:off x="1225873" y="2930633"/>
            <a:ext cx="1201738" cy="382588"/>
            <a:chOff x="816" y="2736"/>
            <a:chExt cx="757" cy="241"/>
          </a:xfrm>
        </p:grpSpPr>
        <p:sp>
          <p:nvSpPr>
            <p:cNvPr id="82" name="Freeform 25"/>
            <p:cNvSpPr>
              <a:spLocks/>
            </p:cNvSpPr>
            <p:nvPr/>
          </p:nvSpPr>
          <p:spPr bwMode="auto">
            <a:xfrm>
              <a:off x="816" y="2736"/>
              <a:ext cx="757" cy="241"/>
            </a:xfrm>
            <a:custGeom>
              <a:avLst/>
              <a:gdLst>
                <a:gd name="T0" fmla="*/ 0 w 757"/>
                <a:gd name="T1" fmla="*/ 0 h 241"/>
                <a:gd name="T2" fmla="*/ 0 w 757"/>
                <a:gd name="T3" fmla="*/ 240 h 241"/>
                <a:gd name="T4" fmla="*/ 756 w 757"/>
                <a:gd name="T5" fmla="*/ 240 h 241"/>
                <a:gd name="T6" fmla="*/ 756 w 757"/>
                <a:gd name="T7" fmla="*/ 0 h 241"/>
                <a:gd name="T8" fmla="*/ 0 w 757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241">
                  <a:moveTo>
                    <a:pt x="0" y="0"/>
                  </a:moveTo>
                  <a:lnTo>
                    <a:pt x="0" y="240"/>
                  </a:lnTo>
                  <a:lnTo>
                    <a:pt x="756" y="240"/>
                  </a:lnTo>
                  <a:lnTo>
                    <a:pt x="756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" name="Rectangle 26"/>
            <p:cNvSpPr>
              <a:spLocks noChangeArrowheads="1"/>
            </p:cNvSpPr>
            <p:nvPr/>
          </p:nvSpPr>
          <p:spPr bwMode="auto">
            <a:xfrm>
              <a:off x="877" y="2768"/>
              <a:ext cx="63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ko-KR">
                  <a:solidFill>
                    <a:schemeClr val="accent2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6</a:t>
              </a:r>
            </a:p>
          </p:txBody>
        </p:sp>
      </p:grpSp>
      <p:grpSp>
        <p:nvGrpSpPr>
          <p:cNvPr id="84" name="Group 30"/>
          <p:cNvGrpSpPr>
            <a:grpSpLocks/>
          </p:cNvGrpSpPr>
          <p:nvPr/>
        </p:nvGrpSpPr>
        <p:grpSpPr bwMode="auto">
          <a:xfrm>
            <a:off x="1225873" y="2321033"/>
            <a:ext cx="1068388" cy="382588"/>
            <a:chOff x="816" y="2352"/>
            <a:chExt cx="673" cy="241"/>
          </a:xfrm>
        </p:grpSpPr>
        <p:sp>
          <p:nvSpPr>
            <p:cNvPr id="85" name="Freeform 28"/>
            <p:cNvSpPr>
              <a:spLocks/>
            </p:cNvSpPr>
            <p:nvPr/>
          </p:nvSpPr>
          <p:spPr bwMode="auto">
            <a:xfrm>
              <a:off x="816" y="2352"/>
              <a:ext cx="673" cy="241"/>
            </a:xfrm>
            <a:custGeom>
              <a:avLst/>
              <a:gdLst>
                <a:gd name="T0" fmla="*/ 0 w 673"/>
                <a:gd name="T1" fmla="*/ 0 h 241"/>
                <a:gd name="T2" fmla="*/ 0 w 673"/>
                <a:gd name="T3" fmla="*/ 240 h 241"/>
                <a:gd name="T4" fmla="*/ 672 w 673"/>
                <a:gd name="T5" fmla="*/ 240 h 241"/>
                <a:gd name="T6" fmla="*/ 672 w 673"/>
                <a:gd name="T7" fmla="*/ 0 h 241"/>
                <a:gd name="T8" fmla="*/ 0 w 673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3" h="241">
                  <a:moveTo>
                    <a:pt x="0" y="0"/>
                  </a:moveTo>
                  <a:lnTo>
                    <a:pt x="0" y="240"/>
                  </a:lnTo>
                  <a:lnTo>
                    <a:pt x="672" y="240"/>
                  </a:lnTo>
                  <a:lnTo>
                    <a:pt x="672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6" name="Rectangle 29"/>
            <p:cNvSpPr>
              <a:spLocks noChangeArrowheads="1"/>
            </p:cNvSpPr>
            <p:nvPr/>
          </p:nvSpPr>
          <p:spPr bwMode="auto">
            <a:xfrm>
              <a:off x="877" y="2384"/>
              <a:ext cx="55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ko-KR">
                  <a:solidFill>
                    <a:schemeClr val="accent2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5</a:t>
              </a:r>
            </a:p>
          </p:txBody>
        </p:sp>
      </p:grpSp>
      <p:grpSp>
        <p:nvGrpSpPr>
          <p:cNvPr id="87" name="Group 33"/>
          <p:cNvGrpSpPr>
            <a:grpSpLocks/>
          </p:cNvGrpSpPr>
          <p:nvPr/>
        </p:nvGrpSpPr>
        <p:grpSpPr bwMode="auto">
          <a:xfrm>
            <a:off x="1225873" y="1711433"/>
            <a:ext cx="668338" cy="382588"/>
            <a:chOff x="816" y="1968"/>
            <a:chExt cx="421" cy="241"/>
          </a:xfrm>
        </p:grpSpPr>
        <p:sp>
          <p:nvSpPr>
            <p:cNvPr id="88" name="Freeform 31"/>
            <p:cNvSpPr>
              <a:spLocks/>
            </p:cNvSpPr>
            <p:nvPr/>
          </p:nvSpPr>
          <p:spPr bwMode="auto">
            <a:xfrm>
              <a:off x="816" y="1968"/>
              <a:ext cx="421" cy="241"/>
            </a:xfrm>
            <a:custGeom>
              <a:avLst/>
              <a:gdLst>
                <a:gd name="T0" fmla="*/ 0 w 421"/>
                <a:gd name="T1" fmla="*/ 0 h 241"/>
                <a:gd name="T2" fmla="*/ 0 w 421"/>
                <a:gd name="T3" fmla="*/ 240 h 241"/>
                <a:gd name="T4" fmla="*/ 420 w 421"/>
                <a:gd name="T5" fmla="*/ 240 h 241"/>
                <a:gd name="T6" fmla="*/ 420 w 421"/>
                <a:gd name="T7" fmla="*/ 0 h 241"/>
                <a:gd name="T8" fmla="*/ 0 w 421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241">
                  <a:moveTo>
                    <a:pt x="0" y="0"/>
                  </a:moveTo>
                  <a:lnTo>
                    <a:pt x="0" y="240"/>
                  </a:lnTo>
                  <a:lnTo>
                    <a:pt x="420" y="240"/>
                  </a:lnTo>
                  <a:lnTo>
                    <a:pt x="420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9" name="Rectangle 32"/>
            <p:cNvSpPr>
              <a:spLocks noChangeArrowheads="1"/>
            </p:cNvSpPr>
            <p:nvPr/>
          </p:nvSpPr>
          <p:spPr bwMode="auto">
            <a:xfrm>
              <a:off x="877" y="2000"/>
              <a:ext cx="29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ko-KR">
                  <a:solidFill>
                    <a:schemeClr val="accent2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3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707132" y="3843364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Solution 3.</a:t>
            </a:r>
            <a:endParaRPr lang="ko-KR" altLang="en-US" dirty="0"/>
          </a:p>
        </p:txBody>
      </p:sp>
      <p:grpSp>
        <p:nvGrpSpPr>
          <p:cNvPr id="92" name="Group 35"/>
          <p:cNvGrpSpPr>
            <a:grpSpLocks/>
          </p:cNvGrpSpPr>
          <p:nvPr/>
        </p:nvGrpSpPr>
        <p:grpSpPr bwMode="auto">
          <a:xfrm>
            <a:off x="1315567" y="4416102"/>
            <a:ext cx="6677025" cy="1677988"/>
            <a:chOff x="768" y="1392"/>
            <a:chExt cx="4206" cy="1057"/>
          </a:xfrm>
        </p:grpSpPr>
        <p:grpSp>
          <p:nvGrpSpPr>
            <p:cNvPr id="93" name="Group 9"/>
            <p:cNvGrpSpPr>
              <a:grpSpLocks/>
            </p:cNvGrpSpPr>
            <p:nvPr/>
          </p:nvGrpSpPr>
          <p:grpSpPr bwMode="auto">
            <a:xfrm>
              <a:off x="768" y="1392"/>
              <a:ext cx="2449" cy="241"/>
              <a:chOff x="768" y="1392"/>
              <a:chExt cx="2449" cy="241"/>
            </a:xfrm>
          </p:grpSpPr>
          <p:sp>
            <p:nvSpPr>
              <p:cNvPr id="119" name="Freeform 7"/>
              <p:cNvSpPr>
                <a:spLocks/>
              </p:cNvSpPr>
              <p:nvPr/>
            </p:nvSpPr>
            <p:spPr bwMode="auto">
              <a:xfrm>
                <a:off x="768" y="1392"/>
                <a:ext cx="2449" cy="241"/>
              </a:xfrm>
              <a:custGeom>
                <a:avLst/>
                <a:gdLst>
                  <a:gd name="T0" fmla="*/ 0 w 2449"/>
                  <a:gd name="T1" fmla="*/ 0 h 241"/>
                  <a:gd name="T2" fmla="*/ 0 w 2449"/>
                  <a:gd name="T3" fmla="*/ 240 h 241"/>
                  <a:gd name="T4" fmla="*/ 2448 w 2449"/>
                  <a:gd name="T5" fmla="*/ 240 h 241"/>
                  <a:gd name="T6" fmla="*/ 2448 w 2449"/>
                  <a:gd name="T7" fmla="*/ 0 h 241"/>
                  <a:gd name="T8" fmla="*/ 0 w 2449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49" h="241">
                    <a:moveTo>
                      <a:pt x="0" y="0"/>
                    </a:moveTo>
                    <a:lnTo>
                      <a:pt x="0" y="240"/>
                    </a:lnTo>
                    <a:lnTo>
                      <a:pt x="2448" y="240"/>
                    </a:lnTo>
                    <a:lnTo>
                      <a:pt x="244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0" name="Rectangle 8"/>
              <p:cNvSpPr>
                <a:spLocks noChangeArrowheads="1"/>
              </p:cNvSpPr>
              <p:nvPr/>
            </p:nvSpPr>
            <p:spPr bwMode="auto">
              <a:xfrm>
                <a:off x="829" y="1424"/>
                <a:ext cx="2326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altLang="ko-KR">
                    <a:solidFill>
                      <a:schemeClr val="accent2"/>
                    </a:solidFill>
                    <a:latin typeface="Trebuchet MS" panose="020B0603020202020204" pitchFamily="34" charset="0"/>
                    <a:ea typeface="굴림" panose="020B0600000101010101" pitchFamily="50" charset="-127"/>
                  </a:rPr>
                  <a:t>20</a:t>
                </a:r>
              </a:p>
            </p:txBody>
          </p:sp>
        </p:grpSp>
        <p:grpSp>
          <p:nvGrpSpPr>
            <p:cNvPr id="94" name="Group 12"/>
            <p:cNvGrpSpPr>
              <a:grpSpLocks/>
            </p:cNvGrpSpPr>
            <p:nvPr/>
          </p:nvGrpSpPr>
          <p:grpSpPr bwMode="auto">
            <a:xfrm>
              <a:off x="768" y="1790"/>
              <a:ext cx="2185" cy="241"/>
              <a:chOff x="768" y="1790"/>
              <a:chExt cx="2185" cy="241"/>
            </a:xfrm>
          </p:grpSpPr>
          <p:sp>
            <p:nvSpPr>
              <p:cNvPr id="117" name="Freeform 10"/>
              <p:cNvSpPr>
                <a:spLocks/>
              </p:cNvSpPr>
              <p:nvPr/>
            </p:nvSpPr>
            <p:spPr bwMode="auto">
              <a:xfrm>
                <a:off x="768" y="1790"/>
                <a:ext cx="2185" cy="241"/>
              </a:xfrm>
              <a:custGeom>
                <a:avLst/>
                <a:gdLst>
                  <a:gd name="T0" fmla="*/ 0 w 2185"/>
                  <a:gd name="T1" fmla="*/ 0 h 241"/>
                  <a:gd name="T2" fmla="*/ 0 w 2185"/>
                  <a:gd name="T3" fmla="*/ 240 h 241"/>
                  <a:gd name="T4" fmla="*/ 2184 w 2185"/>
                  <a:gd name="T5" fmla="*/ 240 h 241"/>
                  <a:gd name="T6" fmla="*/ 2184 w 2185"/>
                  <a:gd name="T7" fmla="*/ 0 h 241"/>
                  <a:gd name="T8" fmla="*/ 0 w 2185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85" h="241">
                    <a:moveTo>
                      <a:pt x="0" y="0"/>
                    </a:moveTo>
                    <a:lnTo>
                      <a:pt x="0" y="240"/>
                    </a:lnTo>
                    <a:lnTo>
                      <a:pt x="2184" y="240"/>
                    </a:lnTo>
                    <a:lnTo>
                      <a:pt x="218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8" name="Rectangle 11"/>
              <p:cNvSpPr>
                <a:spLocks noChangeArrowheads="1"/>
              </p:cNvSpPr>
              <p:nvPr/>
            </p:nvSpPr>
            <p:spPr bwMode="auto">
              <a:xfrm>
                <a:off x="829" y="1822"/>
                <a:ext cx="2062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altLang="ko-KR">
                    <a:solidFill>
                      <a:schemeClr val="accent2"/>
                    </a:solidFill>
                    <a:latin typeface="Trebuchet MS" panose="020B0603020202020204" pitchFamily="34" charset="0"/>
                    <a:ea typeface="굴림" panose="020B0600000101010101" pitchFamily="50" charset="-127"/>
                  </a:rPr>
                  <a:t>18</a:t>
                </a:r>
              </a:p>
            </p:txBody>
          </p:sp>
        </p:grpSp>
        <p:grpSp>
          <p:nvGrpSpPr>
            <p:cNvPr id="95" name="Group 15"/>
            <p:cNvGrpSpPr>
              <a:grpSpLocks/>
            </p:cNvGrpSpPr>
            <p:nvPr/>
          </p:nvGrpSpPr>
          <p:grpSpPr bwMode="auto">
            <a:xfrm>
              <a:off x="768" y="2208"/>
              <a:ext cx="1807" cy="241"/>
              <a:chOff x="768" y="2208"/>
              <a:chExt cx="1807" cy="241"/>
            </a:xfrm>
          </p:grpSpPr>
          <p:sp>
            <p:nvSpPr>
              <p:cNvPr id="115" name="Freeform 13"/>
              <p:cNvSpPr>
                <a:spLocks/>
              </p:cNvSpPr>
              <p:nvPr/>
            </p:nvSpPr>
            <p:spPr bwMode="auto">
              <a:xfrm>
                <a:off x="768" y="2208"/>
                <a:ext cx="1807" cy="241"/>
              </a:xfrm>
              <a:custGeom>
                <a:avLst/>
                <a:gdLst>
                  <a:gd name="T0" fmla="*/ 0 w 1807"/>
                  <a:gd name="T1" fmla="*/ 0 h 241"/>
                  <a:gd name="T2" fmla="*/ 0 w 1807"/>
                  <a:gd name="T3" fmla="*/ 240 h 241"/>
                  <a:gd name="T4" fmla="*/ 1806 w 1807"/>
                  <a:gd name="T5" fmla="*/ 240 h 241"/>
                  <a:gd name="T6" fmla="*/ 1806 w 1807"/>
                  <a:gd name="T7" fmla="*/ 0 h 241"/>
                  <a:gd name="T8" fmla="*/ 0 w 1807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7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806" y="240"/>
                    </a:lnTo>
                    <a:lnTo>
                      <a:pt x="180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6" name="Rectangle 14"/>
              <p:cNvSpPr>
                <a:spLocks noChangeArrowheads="1"/>
              </p:cNvSpPr>
              <p:nvPr/>
            </p:nvSpPr>
            <p:spPr bwMode="auto">
              <a:xfrm>
                <a:off x="829" y="2240"/>
                <a:ext cx="1684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altLang="ko-KR">
                    <a:solidFill>
                      <a:schemeClr val="accent2"/>
                    </a:solidFill>
                    <a:latin typeface="Trebuchet MS" panose="020B0603020202020204" pitchFamily="34" charset="0"/>
                    <a:ea typeface="굴림" panose="020B0600000101010101" pitchFamily="50" charset="-127"/>
                  </a:rPr>
                  <a:t>15</a:t>
                </a:r>
              </a:p>
            </p:txBody>
          </p:sp>
        </p:grpSp>
        <p:grpSp>
          <p:nvGrpSpPr>
            <p:cNvPr id="96" name="Group 18"/>
            <p:cNvGrpSpPr>
              <a:grpSpLocks/>
            </p:cNvGrpSpPr>
            <p:nvPr/>
          </p:nvGrpSpPr>
          <p:grpSpPr bwMode="auto">
            <a:xfrm>
              <a:off x="3222" y="1392"/>
              <a:ext cx="1723" cy="241"/>
              <a:chOff x="3222" y="1392"/>
              <a:chExt cx="1723" cy="241"/>
            </a:xfrm>
          </p:grpSpPr>
          <p:sp>
            <p:nvSpPr>
              <p:cNvPr id="113" name="Freeform 16"/>
              <p:cNvSpPr>
                <a:spLocks/>
              </p:cNvSpPr>
              <p:nvPr/>
            </p:nvSpPr>
            <p:spPr bwMode="auto">
              <a:xfrm>
                <a:off x="3222" y="1392"/>
                <a:ext cx="1723" cy="241"/>
              </a:xfrm>
              <a:custGeom>
                <a:avLst/>
                <a:gdLst>
                  <a:gd name="T0" fmla="*/ 0 w 1723"/>
                  <a:gd name="T1" fmla="*/ 0 h 241"/>
                  <a:gd name="T2" fmla="*/ 0 w 1723"/>
                  <a:gd name="T3" fmla="*/ 240 h 241"/>
                  <a:gd name="T4" fmla="*/ 1722 w 1723"/>
                  <a:gd name="T5" fmla="*/ 240 h 241"/>
                  <a:gd name="T6" fmla="*/ 1722 w 1723"/>
                  <a:gd name="T7" fmla="*/ 0 h 241"/>
                  <a:gd name="T8" fmla="*/ 0 w 1723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23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722" y="240"/>
                    </a:lnTo>
                    <a:lnTo>
                      <a:pt x="172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" name="Rectangle 17"/>
              <p:cNvSpPr>
                <a:spLocks noChangeArrowheads="1"/>
              </p:cNvSpPr>
              <p:nvPr/>
            </p:nvSpPr>
            <p:spPr bwMode="auto">
              <a:xfrm>
                <a:off x="3283" y="1424"/>
                <a:ext cx="1600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altLang="ko-KR">
                    <a:solidFill>
                      <a:schemeClr val="accent2"/>
                    </a:solidFill>
                    <a:latin typeface="Trebuchet MS" panose="020B0603020202020204" pitchFamily="34" charset="0"/>
                    <a:ea typeface="굴림" panose="020B0600000101010101" pitchFamily="50" charset="-127"/>
                  </a:rPr>
                  <a:t>14</a:t>
                </a:r>
              </a:p>
            </p:txBody>
          </p:sp>
        </p:grpSp>
        <p:grpSp>
          <p:nvGrpSpPr>
            <p:cNvPr id="97" name="Group 21"/>
            <p:cNvGrpSpPr>
              <a:grpSpLocks/>
            </p:cNvGrpSpPr>
            <p:nvPr/>
          </p:nvGrpSpPr>
          <p:grpSpPr bwMode="auto">
            <a:xfrm>
              <a:off x="2948" y="1790"/>
              <a:ext cx="1345" cy="241"/>
              <a:chOff x="2948" y="1790"/>
              <a:chExt cx="1345" cy="241"/>
            </a:xfrm>
          </p:grpSpPr>
          <p:sp>
            <p:nvSpPr>
              <p:cNvPr id="111" name="Freeform 19"/>
              <p:cNvSpPr>
                <a:spLocks/>
              </p:cNvSpPr>
              <p:nvPr/>
            </p:nvSpPr>
            <p:spPr bwMode="auto">
              <a:xfrm>
                <a:off x="2948" y="1790"/>
                <a:ext cx="1345" cy="241"/>
              </a:xfrm>
              <a:custGeom>
                <a:avLst/>
                <a:gdLst>
                  <a:gd name="T0" fmla="*/ 0 w 1345"/>
                  <a:gd name="T1" fmla="*/ 0 h 241"/>
                  <a:gd name="T2" fmla="*/ 0 w 1345"/>
                  <a:gd name="T3" fmla="*/ 240 h 241"/>
                  <a:gd name="T4" fmla="*/ 1344 w 1345"/>
                  <a:gd name="T5" fmla="*/ 240 h 241"/>
                  <a:gd name="T6" fmla="*/ 1344 w 1345"/>
                  <a:gd name="T7" fmla="*/ 0 h 241"/>
                  <a:gd name="T8" fmla="*/ 0 w 1345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5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344" y="240"/>
                    </a:lnTo>
                    <a:lnTo>
                      <a:pt x="134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2" name="Rectangle 20"/>
              <p:cNvSpPr>
                <a:spLocks noChangeArrowheads="1"/>
              </p:cNvSpPr>
              <p:nvPr/>
            </p:nvSpPr>
            <p:spPr bwMode="auto">
              <a:xfrm>
                <a:off x="3009" y="1822"/>
                <a:ext cx="1222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altLang="ko-KR">
                    <a:solidFill>
                      <a:schemeClr val="accent2"/>
                    </a:solidFill>
                    <a:latin typeface="Trebuchet MS" panose="020B0603020202020204" pitchFamily="34" charset="0"/>
                    <a:ea typeface="굴림" panose="020B0600000101010101" pitchFamily="50" charset="-127"/>
                  </a:rPr>
                  <a:t>11</a:t>
                </a:r>
              </a:p>
            </p:txBody>
          </p:sp>
        </p:grpSp>
        <p:grpSp>
          <p:nvGrpSpPr>
            <p:cNvPr id="98" name="Group 24"/>
            <p:cNvGrpSpPr>
              <a:grpSpLocks/>
            </p:cNvGrpSpPr>
            <p:nvPr/>
          </p:nvGrpSpPr>
          <p:grpSpPr bwMode="auto">
            <a:xfrm>
              <a:off x="2574" y="2208"/>
              <a:ext cx="1219" cy="241"/>
              <a:chOff x="2574" y="2208"/>
              <a:chExt cx="1219" cy="241"/>
            </a:xfrm>
          </p:grpSpPr>
          <p:sp>
            <p:nvSpPr>
              <p:cNvPr id="109" name="Freeform 22"/>
              <p:cNvSpPr>
                <a:spLocks/>
              </p:cNvSpPr>
              <p:nvPr/>
            </p:nvSpPr>
            <p:spPr bwMode="auto">
              <a:xfrm>
                <a:off x="2574" y="2208"/>
                <a:ext cx="1219" cy="241"/>
              </a:xfrm>
              <a:custGeom>
                <a:avLst/>
                <a:gdLst>
                  <a:gd name="T0" fmla="*/ 0 w 1219"/>
                  <a:gd name="T1" fmla="*/ 0 h 241"/>
                  <a:gd name="T2" fmla="*/ 0 w 1219"/>
                  <a:gd name="T3" fmla="*/ 240 h 241"/>
                  <a:gd name="T4" fmla="*/ 1218 w 1219"/>
                  <a:gd name="T5" fmla="*/ 240 h 241"/>
                  <a:gd name="T6" fmla="*/ 1218 w 1219"/>
                  <a:gd name="T7" fmla="*/ 0 h 241"/>
                  <a:gd name="T8" fmla="*/ 0 w 1219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9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218" y="240"/>
                    </a:lnTo>
                    <a:lnTo>
                      <a:pt x="121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0" name="Rectangle 23"/>
              <p:cNvSpPr>
                <a:spLocks noChangeArrowheads="1"/>
              </p:cNvSpPr>
              <p:nvPr/>
            </p:nvSpPr>
            <p:spPr bwMode="auto">
              <a:xfrm>
                <a:off x="2635" y="2240"/>
                <a:ext cx="1096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altLang="ko-KR">
                    <a:solidFill>
                      <a:schemeClr val="accent2"/>
                    </a:solidFill>
                    <a:latin typeface="Trebuchet MS" panose="020B0603020202020204" pitchFamily="34" charset="0"/>
                    <a:ea typeface="굴림" panose="020B0600000101010101" pitchFamily="50" charset="-127"/>
                  </a:rPr>
                  <a:t>10</a:t>
                </a:r>
              </a:p>
            </p:txBody>
          </p:sp>
        </p:grpSp>
        <p:grpSp>
          <p:nvGrpSpPr>
            <p:cNvPr id="99" name="Group 27"/>
            <p:cNvGrpSpPr>
              <a:grpSpLocks/>
            </p:cNvGrpSpPr>
            <p:nvPr/>
          </p:nvGrpSpPr>
          <p:grpSpPr bwMode="auto">
            <a:xfrm>
              <a:off x="3792" y="2208"/>
              <a:ext cx="757" cy="241"/>
              <a:chOff x="3792" y="2208"/>
              <a:chExt cx="757" cy="241"/>
            </a:xfrm>
          </p:grpSpPr>
          <p:sp>
            <p:nvSpPr>
              <p:cNvPr id="107" name="Freeform 25"/>
              <p:cNvSpPr>
                <a:spLocks/>
              </p:cNvSpPr>
              <p:nvPr/>
            </p:nvSpPr>
            <p:spPr bwMode="auto">
              <a:xfrm>
                <a:off x="3792" y="2208"/>
                <a:ext cx="757" cy="241"/>
              </a:xfrm>
              <a:custGeom>
                <a:avLst/>
                <a:gdLst>
                  <a:gd name="T0" fmla="*/ 0 w 757"/>
                  <a:gd name="T1" fmla="*/ 0 h 241"/>
                  <a:gd name="T2" fmla="*/ 0 w 757"/>
                  <a:gd name="T3" fmla="*/ 240 h 241"/>
                  <a:gd name="T4" fmla="*/ 756 w 757"/>
                  <a:gd name="T5" fmla="*/ 240 h 241"/>
                  <a:gd name="T6" fmla="*/ 756 w 757"/>
                  <a:gd name="T7" fmla="*/ 0 h 241"/>
                  <a:gd name="T8" fmla="*/ 0 w 757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7" h="241">
                    <a:moveTo>
                      <a:pt x="0" y="0"/>
                    </a:moveTo>
                    <a:lnTo>
                      <a:pt x="0" y="240"/>
                    </a:lnTo>
                    <a:lnTo>
                      <a:pt x="756" y="240"/>
                    </a:lnTo>
                    <a:lnTo>
                      <a:pt x="75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" name="Rectangle 26"/>
              <p:cNvSpPr>
                <a:spLocks noChangeArrowheads="1"/>
              </p:cNvSpPr>
              <p:nvPr/>
            </p:nvSpPr>
            <p:spPr bwMode="auto">
              <a:xfrm>
                <a:off x="3853" y="2240"/>
                <a:ext cx="634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altLang="ko-KR">
                    <a:solidFill>
                      <a:schemeClr val="accent2"/>
                    </a:solidFill>
                    <a:latin typeface="Trebuchet MS" panose="020B0603020202020204" pitchFamily="34" charset="0"/>
                    <a:ea typeface="굴림" panose="020B0600000101010101" pitchFamily="50" charset="-127"/>
                  </a:rPr>
                  <a:t>6</a:t>
                </a:r>
              </a:p>
            </p:txBody>
          </p:sp>
        </p:grpSp>
        <p:grpSp>
          <p:nvGrpSpPr>
            <p:cNvPr id="100" name="Group 30"/>
            <p:cNvGrpSpPr>
              <a:grpSpLocks/>
            </p:cNvGrpSpPr>
            <p:nvPr/>
          </p:nvGrpSpPr>
          <p:grpSpPr bwMode="auto">
            <a:xfrm>
              <a:off x="4292" y="1790"/>
              <a:ext cx="673" cy="241"/>
              <a:chOff x="4292" y="1790"/>
              <a:chExt cx="673" cy="241"/>
            </a:xfrm>
          </p:grpSpPr>
          <p:sp>
            <p:nvSpPr>
              <p:cNvPr id="105" name="Freeform 28"/>
              <p:cNvSpPr>
                <a:spLocks/>
              </p:cNvSpPr>
              <p:nvPr/>
            </p:nvSpPr>
            <p:spPr bwMode="auto">
              <a:xfrm>
                <a:off x="4292" y="1790"/>
                <a:ext cx="673" cy="241"/>
              </a:xfrm>
              <a:custGeom>
                <a:avLst/>
                <a:gdLst>
                  <a:gd name="T0" fmla="*/ 0 w 673"/>
                  <a:gd name="T1" fmla="*/ 0 h 241"/>
                  <a:gd name="T2" fmla="*/ 0 w 673"/>
                  <a:gd name="T3" fmla="*/ 240 h 241"/>
                  <a:gd name="T4" fmla="*/ 672 w 673"/>
                  <a:gd name="T5" fmla="*/ 240 h 241"/>
                  <a:gd name="T6" fmla="*/ 672 w 673"/>
                  <a:gd name="T7" fmla="*/ 0 h 241"/>
                  <a:gd name="T8" fmla="*/ 0 w 673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3" h="241">
                    <a:moveTo>
                      <a:pt x="0" y="0"/>
                    </a:moveTo>
                    <a:lnTo>
                      <a:pt x="0" y="240"/>
                    </a:lnTo>
                    <a:lnTo>
                      <a:pt x="672" y="240"/>
                    </a:lnTo>
                    <a:lnTo>
                      <a:pt x="67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6" name="Rectangle 29"/>
              <p:cNvSpPr>
                <a:spLocks noChangeArrowheads="1"/>
              </p:cNvSpPr>
              <p:nvPr/>
            </p:nvSpPr>
            <p:spPr bwMode="auto">
              <a:xfrm>
                <a:off x="4353" y="1822"/>
                <a:ext cx="550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altLang="ko-KR">
                    <a:solidFill>
                      <a:schemeClr val="accent2"/>
                    </a:solidFill>
                    <a:latin typeface="Trebuchet MS" panose="020B0603020202020204" pitchFamily="34" charset="0"/>
                    <a:ea typeface="굴림" panose="020B0600000101010101" pitchFamily="50" charset="-127"/>
                  </a:rPr>
                  <a:t>5</a:t>
                </a:r>
              </a:p>
            </p:txBody>
          </p:sp>
        </p:grpSp>
        <p:grpSp>
          <p:nvGrpSpPr>
            <p:cNvPr id="101" name="Group 33"/>
            <p:cNvGrpSpPr>
              <a:grpSpLocks/>
            </p:cNvGrpSpPr>
            <p:nvPr/>
          </p:nvGrpSpPr>
          <p:grpSpPr bwMode="auto">
            <a:xfrm>
              <a:off x="4553" y="2208"/>
              <a:ext cx="421" cy="241"/>
              <a:chOff x="4553" y="2208"/>
              <a:chExt cx="421" cy="241"/>
            </a:xfrm>
          </p:grpSpPr>
          <p:sp>
            <p:nvSpPr>
              <p:cNvPr id="103" name="Freeform 31"/>
              <p:cNvSpPr>
                <a:spLocks/>
              </p:cNvSpPr>
              <p:nvPr/>
            </p:nvSpPr>
            <p:spPr bwMode="auto">
              <a:xfrm>
                <a:off x="4553" y="2208"/>
                <a:ext cx="421" cy="241"/>
              </a:xfrm>
              <a:custGeom>
                <a:avLst/>
                <a:gdLst>
                  <a:gd name="T0" fmla="*/ 0 w 421"/>
                  <a:gd name="T1" fmla="*/ 0 h 241"/>
                  <a:gd name="T2" fmla="*/ 0 w 421"/>
                  <a:gd name="T3" fmla="*/ 240 h 241"/>
                  <a:gd name="T4" fmla="*/ 420 w 421"/>
                  <a:gd name="T5" fmla="*/ 240 h 241"/>
                  <a:gd name="T6" fmla="*/ 420 w 421"/>
                  <a:gd name="T7" fmla="*/ 0 h 241"/>
                  <a:gd name="T8" fmla="*/ 0 w 421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1" h="241">
                    <a:moveTo>
                      <a:pt x="0" y="0"/>
                    </a:moveTo>
                    <a:lnTo>
                      <a:pt x="0" y="240"/>
                    </a:lnTo>
                    <a:lnTo>
                      <a:pt x="420" y="240"/>
                    </a:lnTo>
                    <a:lnTo>
                      <a:pt x="42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4" name="Rectangle 32"/>
              <p:cNvSpPr>
                <a:spLocks noChangeArrowheads="1"/>
              </p:cNvSpPr>
              <p:nvPr/>
            </p:nvSpPr>
            <p:spPr bwMode="auto">
              <a:xfrm>
                <a:off x="4614" y="2240"/>
                <a:ext cx="298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altLang="ko-KR">
                    <a:solidFill>
                      <a:schemeClr val="accent2"/>
                    </a:solidFill>
                    <a:latin typeface="Trebuchet MS" panose="020B0603020202020204" pitchFamily="34" charset="0"/>
                    <a:ea typeface="굴림" panose="020B0600000101010101" pitchFamily="50" charset="-127"/>
                  </a:rPr>
                  <a:t>3</a:t>
                </a:r>
              </a:p>
            </p:txBody>
          </p:sp>
        </p:grpSp>
      </p:grpSp>
      <p:sp>
        <p:nvSpPr>
          <p:cNvPr id="62" name="Rectangle 33">
            <a:extLst>
              <a:ext uri="{FF2B5EF4-FFF2-40B4-BE49-F238E27FC236}">
                <a16:creationId xmlns="" xmlns:a16="http://schemas.microsoft.com/office/drawing/2014/main" id="{6179B632-E35F-436A-B867-193A61BC2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25" y="1646804"/>
            <a:ext cx="606425" cy="1726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ko-KR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P1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en-US" altLang="ko-KR" sz="700" dirty="0">
              <a:solidFill>
                <a:schemeClr val="accent2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ko-KR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P2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en-US" altLang="ko-KR" sz="800" dirty="0">
              <a:solidFill>
                <a:schemeClr val="accent2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ko-KR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P3</a:t>
            </a:r>
          </a:p>
        </p:txBody>
      </p:sp>
      <p:sp>
        <p:nvSpPr>
          <p:cNvPr id="121" name="Rectangle 33">
            <a:extLst>
              <a:ext uri="{FF2B5EF4-FFF2-40B4-BE49-F238E27FC236}">
                <a16:creationId xmlns="" xmlns:a16="http://schemas.microsoft.com/office/drawing/2014/main" id="{8BB00115-9B32-49EA-9ABE-AF8A5C85A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26" y="4416102"/>
            <a:ext cx="606425" cy="1726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ko-KR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P1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en-US" altLang="ko-KR" sz="700" dirty="0">
              <a:solidFill>
                <a:schemeClr val="accent2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ko-KR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P2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en-US" altLang="ko-KR" sz="800" dirty="0">
              <a:solidFill>
                <a:schemeClr val="accent2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ko-KR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P3</a:t>
            </a:r>
          </a:p>
        </p:txBody>
      </p:sp>
    </p:spTree>
    <p:extLst>
      <p:ext uri="{BB962C8B-B14F-4D97-AF65-F5344CB8AC3E}">
        <p14:creationId xmlns="" xmlns:p14="http://schemas.microsoft.com/office/powerpoint/2010/main" val="4789198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utoUpdateAnimBg="0"/>
      <p:bldP spid="12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183187"/>
          </a:xfrm>
        </p:spPr>
        <p:txBody>
          <a:bodyPr/>
          <a:lstStyle/>
          <a:p>
            <a:r>
              <a:rPr lang="ko-KR" altLang="en-US" dirty="0"/>
              <a:t>신입사원인 여러분은 업무에서 인정받으면서도 일을 빨리해서 </a:t>
            </a:r>
            <a:r>
              <a:rPr lang="ko-KR" altLang="en-US" dirty="0" err="1"/>
              <a:t>칼퇴하고</a:t>
            </a:r>
            <a:r>
              <a:rPr lang="ko-KR" altLang="en-US" dirty="0"/>
              <a:t> 싶다</a:t>
            </a:r>
            <a:r>
              <a:rPr lang="en-US" altLang="ko-KR" dirty="0"/>
              <a:t>. </a:t>
            </a:r>
            <a:r>
              <a:rPr lang="ko-KR" altLang="en-US" dirty="0"/>
              <a:t>퇴근 시간 </a:t>
            </a:r>
            <a:r>
              <a:rPr lang="en-US" altLang="ko-KR" dirty="0"/>
              <a:t>30</a:t>
            </a:r>
            <a:r>
              <a:rPr lang="ko-KR" altLang="en-US" dirty="0"/>
              <a:t>분 남겨놓고 위 사수가 아래와 같은 업무를 주었다고 가정했을 때 주어진 시간 내에 가장 효율적으로 할 수 있는 업무들의 조합이 </a:t>
            </a:r>
            <a:r>
              <a:rPr lang="ko-KR" altLang="en-US" dirty="0" smtClean="0"/>
              <a:t>어떤 것인지 </a:t>
            </a:r>
            <a:r>
              <a:rPr lang="ko-KR" altLang="en-US" dirty="0"/>
              <a:t>계산해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83568" y="3320988"/>
          <a:ext cx="37084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206">
                  <a:extLst>
                    <a:ext uri="{9D8B030D-6E8A-4147-A177-3AD203B41FA5}">
                      <a16:colId xmlns="" xmlns:a16="http://schemas.microsoft.com/office/drawing/2014/main" val="739678887"/>
                    </a:ext>
                  </a:extLst>
                </a:gridCol>
                <a:gridCol w="1854206">
                  <a:extLst>
                    <a:ext uri="{9D8B030D-6E8A-4147-A177-3AD203B41FA5}">
                      <a16:colId xmlns="" xmlns:a16="http://schemas.microsoft.com/office/drawing/2014/main" val="3527763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중요도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071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 </a:t>
                      </a:r>
                      <a:r>
                        <a:rPr lang="ko-KR" altLang="en-US" dirty="0" smtClean="0"/>
                        <a:t>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3981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 </a:t>
                      </a:r>
                      <a:r>
                        <a:rPr lang="ko-KR" altLang="en-US" dirty="0" smtClean="0"/>
                        <a:t>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28995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 </a:t>
                      </a:r>
                      <a:r>
                        <a:rPr lang="ko-KR" altLang="en-US" dirty="0" smtClean="0"/>
                        <a:t>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43078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7892" y="5233370"/>
            <a:ext cx="4455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최적의 조합은 </a:t>
            </a:r>
            <a:r>
              <a:rPr lang="ko-KR" altLang="en-US" dirty="0" err="1">
                <a:solidFill>
                  <a:srgbClr val="FF0000"/>
                </a:solidFill>
              </a:rPr>
              <a:t>어떤것인가요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일단 </a:t>
            </a:r>
            <a:r>
              <a:rPr lang="en-US" altLang="ko-KR" dirty="0">
                <a:solidFill>
                  <a:srgbClr val="FF0000"/>
                </a:solidFill>
              </a:rPr>
              <a:t>Greedy Algorithm</a:t>
            </a:r>
            <a:r>
              <a:rPr lang="ko-KR" altLang="en-US" dirty="0">
                <a:solidFill>
                  <a:srgbClr val="FF0000"/>
                </a:solidFill>
              </a:rPr>
              <a:t>으로 풀어봅시다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56383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아까 동전 문제로 돌아가자 한국은행에서 </a:t>
            </a:r>
            <a:r>
              <a:rPr lang="en-US" altLang="ko-KR" dirty="0"/>
              <a:t>160</a:t>
            </a:r>
            <a:r>
              <a:rPr lang="ko-KR" altLang="en-US" dirty="0"/>
              <a:t>원짜리 동전을 새로 만들었다고 가정할 때 동전의 개수를 최소화 하는 프로그램을 작성해 보시오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</a:t>
            </a:r>
          </a:p>
          <a:p>
            <a:pPr>
              <a:buNone/>
            </a:pPr>
            <a:r>
              <a:rPr lang="ko-KR" altLang="en-US" sz="1800" dirty="0" smtClean="0"/>
              <a:t>만일 </a:t>
            </a:r>
            <a:r>
              <a:rPr lang="en-US" altLang="ko-KR" sz="1800" dirty="0" smtClean="0"/>
              <a:t>1200</a:t>
            </a:r>
            <a:r>
              <a:rPr lang="ko-KR" altLang="en-US" sz="1800" dirty="0" smtClean="0"/>
              <a:t>원을 거슬러줘야 하는 상황일 때</a:t>
            </a:r>
            <a:endParaRPr lang="en-US" altLang="ko-KR" sz="1800" dirty="0"/>
          </a:p>
          <a:p>
            <a:endParaRPr lang="en-US" altLang="ko-KR" dirty="0"/>
          </a:p>
          <a:p>
            <a:pPr lvl="1"/>
            <a:r>
              <a:rPr lang="ko-KR" altLang="en-US" dirty="0"/>
              <a:t>동전의 종류 </a:t>
            </a:r>
            <a:r>
              <a:rPr lang="en-US" altLang="ko-KR" dirty="0"/>
              <a:t>: 500</a:t>
            </a:r>
            <a:r>
              <a:rPr lang="ko-KR" altLang="en-US" dirty="0"/>
              <a:t>원</a:t>
            </a:r>
            <a:r>
              <a:rPr lang="en-US" altLang="ko-KR" dirty="0"/>
              <a:t>, 160</a:t>
            </a:r>
            <a:r>
              <a:rPr lang="ko-KR" altLang="en-US" dirty="0"/>
              <a:t>원</a:t>
            </a:r>
            <a:r>
              <a:rPr lang="en-US" altLang="ko-KR" dirty="0"/>
              <a:t>, 100</a:t>
            </a:r>
            <a:r>
              <a:rPr lang="ko-KR" altLang="en-US" dirty="0"/>
              <a:t>원</a:t>
            </a:r>
            <a:r>
              <a:rPr lang="en-US" altLang="ko-KR" dirty="0"/>
              <a:t>, 50</a:t>
            </a:r>
            <a:r>
              <a:rPr lang="ko-KR" altLang="en-US" dirty="0"/>
              <a:t>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원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입력 값 </a:t>
            </a:r>
            <a:r>
              <a:rPr lang="en-US" altLang="ko-KR" dirty="0"/>
              <a:t>: </a:t>
            </a:r>
            <a:r>
              <a:rPr lang="ko-KR" altLang="en-US" dirty="0"/>
              <a:t>거스름돈 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출력 값 </a:t>
            </a:r>
            <a:r>
              <a:rPr lang="en-US" altLang="ko-KR" dirty="0"/>
              <a:t>: </a:t>
            </a:r>
            <a:r>
              <a:rPr lang="ko-KR" altLang="en-US" dirty="0"/>
              <a:t>최소 개수의 동전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3079" b="30530"/>
          <a:stretch/>
        </p:blipFill>
        <p:spPr bwMode="auto">
          <a:xfrm>
            <a:off x="7704000" y="5382125"/>
            <a:ext cx="1187870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60679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여러분이 </a:t>
            </a:r>
            <a:r>
              <a:rPr lang="ko-KR" altLang="en-US" sz="2000" dirty="0" smtClean="0"/>
              <a:t>야심 찬 치킨 회사 </a:t>
            </a:r>
            <a:r>
              <a:rPr lang="ko-KR" altLang="en-US" sz="2000" dirty="0"/>
              <a:t>사장이라고 가정하자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처인구</a:t>
            </a:r>
            <a:r>
              <a:rPr lang="ko-KR" altLang="en-US" sz="2000" dirty="0"/>
              <a:t> 내에 최소의 매장으로 모든 마을을 커버할 수 있는 매장의 위치를 결정하려고 한다</a:t>
            </a:r>
            <a:r>
              <a:rPr lang="en-US" altLang="ko-KR" sz="2000" dirty="0"/>
              <a:t>. </a:t>
            </a:r>
            <a:r>
              <a:rPr lang="ko-KR" altLang="en-US" sz="2000" dirty="0"/>
              <a:t>몇 개의 치킨 매장을 열어야 할까</a:t>
            </a:r>
            <a:r>
              <a:rPr lang="en-US" altLang="ko-KR" sz="2000" dirty="0" smtClean="0"/>
              <a:t>?</a:t>
            </a:r>
          </a:p>
          <a:p>
            <a:pPr>
              <a:buNone/>
            </a:pPr>
            <a:r>
              <a:rPr lang="ko-KR" altLang="en-US" sz="1600" dirty="0" smtClean="0"/>
              <a:t>      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*</a:t>
            </a:r>
            <a:r>
              <a:rPr lang="ko-KR" altLang="en-US" sz="1600" dirty="0" smtClean="0"/>
              <a:t>가정</a:t>
            </a:r>
            <a:r>
              <a:rPr lang="en-US" altLang="ko-KR" sz="1600" dirty="0" smtClean="0"/>
              <a:t>*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치킨 집은 </a:t>
            </a:r>
            <a:r>
              <a:rPr lang="ko-KR" altLang="en-US" sz="1600" dirty="0"/>
              <a:t>마을 내에 위치해야 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이웃 마을만 배달이 가능하다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즉 도로는 딱 한번만 이용 가능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매장 </a:t>
            </a:r>
            <a:r>
              <a:rPr lang="en-US" altLang="ko-KR" dirty="0"/>
              <a:t>Open </a:t>
            </a:r>
            <a:r>
              <a:rPr lang="ko-KR" altLang="en-US" dirty="0"/>
              <a:t>문제</a:t>
            </a:r>
          </a:p>
        </p:txBody>
      </p:sp>
      <p:pic>
        <p:nvPicPr>
          <p:cNvPr id="4" name="_x199739432" descr="EMB0000155891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4" y="3929066"/>
            <a:ext cx="3429024" cy="20562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_x199739352" descr="EMB0000155891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406" y="3888090"/>
            <a:ext cx="3437337" cy="20611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14480" y="3643314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처인구의</a:t>
            </a:r>
            <a:r>
              <a:rPr lang="ko-KR" altLang="en-US" b="1" dirty="0" smtClean="0"/>
              <a:t> 마을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43504" y="3643314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처인구</a:t>
            </a:r>
            <a:r>
              <a:rPr lang="ko-KR" altLang="en-US" b="1" dirty="0" smtClean="0"/>
              <a:t> 마을 간의 도로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215734" y="27146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110565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0" fontAlgn="base">
              <a:buNone/>
            </a:pPr>
            <a:r>
              <a:rPr lang="en-US" altLang="ko-KR" dirty="0"/>
              <a:t>U={1, 2, 3, 4, 5, 6, 7, 8, 9, 10} </a:t>
            </a:r>
            <a:r>
              <a:rPr lang="en-US" altLang="ko-KR" sz="2000" dirty="0">
                <a:solidFill>
                  <a:srgbClr val="0000CC"/>
                </a:solidFill>
              </a:rPr>
              <a:t>// </a:t>
            </a:r>
            <a:r>
              <a:rPr lang="ko-KR" altLang="en-US" sz="2000" dirty="0" err="1">
                <a:solidFill>
                  <a:srgbClr val="0000CC"/>
                </a:solidFill>
              </a:rPr>
              <a:t>처인구</a:t>
            </a:r>
            <a:r>
              <a:rPr lang="ko-KR" altLang="en-US" sz="2000" dirty="0">
                <a:solidFill>
                  <a:srgbClr val="0000CC"/>
                </a:solidFill>
              </a:rPr>
              <a:t> 마을 </a:t>
            </a:r>
            <a:r>
              <a:rPr lang="en-US" altLang="ko-KR" sz="2000" dirty="0">
                <a:solidFill>
                  <a:srgbClr val="0000CC"/>
                </a:solidFill>
              </a:rPr>
              <a:t>10</a:t>
            </a:r>
            <a:r>
              <a:rPr lang="ko-KR" altLang="en-US" sz="2000" dirty="0">
                <a:solidFill>
                  <a:srgbClr val="0000CC"/>
                </a:solidFill>
              </a:rPr>
              <a:t>개</a:t>
            </a:r>
            <a:endParaRPr lang="ko-KR" altLang="en-US" dirty="0">
              <a:solidFill>
                <a:srgbClr val="0000CC"/>
              </a:solidFill>
            </a:endParaRPr>
          </a:p>
          <a:p>
            <a:pPr marL="361950" indent="0" fontAlgn="base">
              <a:buNone/>
            </a:pPr>
            <a:r>
              <a:rPr lang="en-US" altLang="ko-KR" dirty="0"/>
              <a:t>F={S</a:t>
            </a:r>
            <a:r>
              <a:rPr lang="en-US" altLang="ko-KR" baseline="-25000" dirty="0"/>
              <a:t>1</a:t>
            </a:r>
            <a:r>
              <a:rPr lang="en-US" altLang="ko-KR" dirty="0"/>
              <a:t>, S</a:t>
            </a:r>
            <a:r>
              <a:rPr lang="en-US" altLang="ko-KR" baseline="-25000" dirty="0"/>
              <a:t>2</a:t>
            </a:r>
            <a:r>
              <a:rPr lang="en-US" altLang="ko-KR" dirty="0"/>
              <a:t>, S</a:t>
            </a:r>
            <a:r>
              <a:rPr lang="en-US" altLang="ko-KR" baseline="-25000" dirty="0"/>
              <a:t>3</a:t>
            </a:r>
            <a:r>
              <a:rPr lang="en-US" altLang="ko-KR" dirty="0"/>
              <a:t>, S</a:t>
            </a:r>
            <a:r>
              <a:rPr lang="en-US" altLang="ko-KR" baseline="-25000" dirty="0"/>
              <a:t>4</a:t>
            </a:r>
            <a:r>
              <a:rPr lang="en-US" altLang="ko-KR" dirty="0"/>
              <a:t>, S</a:t>
            </a:r>
            <a:r>
              <a:rPr lang="en-US" altLang="ko-KR" baseline="-25000" dirty="0"/>
              <a:t>5</a:t>
            </a:r>
            <a:r>
              <a:rPr lang="en-US" altLang="ko-KR" dirty="0"/>
              <a:t>, S</a:t>
            </a:r>
            <a:r>
              <a:rPr lang="en-US" altLang="ko-KR" baseline="-25000" dirty="0"/>
              <a:t>6</a:t>
            </a:r>
            <a:r>
              <a:rPr lang="en-US" altLang="ko-KR" dirty="0"/>
              <a:t>, S</a:t>
            </a:r>
            <a:r>
              <a:rPr lang="en-US" altLang="ko-KR" baseline="-25000" dirty="0"/>
              <a:t>7</a:t>
            </a:r>
            <a:r>
              <a:rPr lang="en-US" altLang="ko-KR" dirty="0"/>
              <a:t>, S</a:t>
            </a:r>
            <a:r>
              <a:rPr lang="en-US" altLang="ko-KR" baseline="-25000" dirty="0"/>
              <a:t>8</a:t>
            </a:r>
            <a:r>
              <a:rPr lang="en-US" altLang="ko-KR" dirty="0"/>
              <a:t>, S</a:t>
            </a:r>
            <a:r>
              <a:rPr lang="en-US" altLang="ko-KR" baseline="-25000" dirty="0"/>
              <a:t>9</a:t>
            </a:r>
            <a:r>
              <a:rPr lang="en-US" altLang="ko-KR" dirty="0"/>
              <a:t>, S</a:t>
            </a:r>
            <a:r>
              <a:rPr lang="en-US" altLang="ko-KR" baseline="-25000" dirty="0"/>
              <a:t>10</a:t>
            </a:r>
            <a:r>
              <a:rPr lang="en-US" altLang="ko-KR" dirty="0"/>
              <a:t>} </a:t>
            </a:r>
          </a:p>
          <a:p>
            <a:pPr marL="361950" indent="0" fontAlgn="base">
              <a:buNone/>
            </a:pPr>
            <a:r>
              <a:rPr lang="en-US" altLang="ko-KR" b="1" dirty="0">
                <a:solidFill>
                  <a:srgbClr val="0000CC"/>
                </a:solidFill>
              </a:rPr>
              <a:t>S</a:t>
            </a:r>
            <a:r>
              <a:rPr lang="en-US" altLang="ko-KR" b="1" baseline="-25000" dirty="0">
                <a:solidFill>
                  <a:srgbClr val="0000CC"/>
                </a:solidFill>
              </a:rPr>
              <a:t>1</a:t>
            </a:r>
            <a:r>
              <a:rPr lang="en-US" altLang="ko-KR" b="1" dirty="0">
                <a:solidFill>
                  <a:srgbClr val="0000CC"/>
                </a:solidFill>
              </a:rPr>
              <a:t>={1, 2, 3, 8}	</a:t>
            </a:r>
            <a:r>
              <a:rPr lang="en-US" altLang="ko-KR" b="1" dirty="0" smtClean="0">
                <a:solidFill>
                  <a:srgbClr val="0000CC"/>
                </a:solidFill>
              </a:rPr>
              <a:t>     S</a:t>
            </a:r>
            <a:r>
              <a:rPr lang="en-US" altLang="ko-KR" b="1" baseline="-25000" dirty="0" smtClean="0">
                <a:solidFill>
                  <a:srgbClr val="0000CC"/>
                </a:solidFill>
              </a:rPr>
              <a:t>5</a:t>
            </a:r>
            <a:r>
              <a:rPr lang="en-US" altLang="ko-KR" b="1" dirty="0">
                <a:solidFill>
                  <a:srgbClr val="0000CC"/>
                </a:solidFill>
              </a:rPr>
              <a:t>={4, 5, 6, 7}	</a:t>
            </a:r>
            <a:r>
              <a:rPr lang="en-US" altLang="ko-KR" b="1" dirty="0" smtClean="0">
                <a:solidFill>
                  <a:srgbClr val="0000CC"/>
                </a:solidFill>
              </a:rPr>
              <a:t>      S</a:t>
            </a:r>
            <a:r>
              <a:rPr lang="en-US" altLang="ko-KR" b="1" baseline="-25000" dirty="0" smtClean="0">
                <a:solidFill>
                  <a:srgbClr val="0000CC"/>
                </a:solidFill>
              </a:rPr>
              <a:t>9</a:t>
            </a:r>
            <a:r>
              <a:rPr lang="en-US" altLang="ko-KR" b="1" dirty="0">
                <a:solidFill>
                  <a:srgbClr val="0000CC"/>
                </a:solidFill>
              </a:rPr>
              <a:t>={6, 9}</a:t>
            </a:r>
          </a:p>
          <a:p>
            <a:pPr marL="361950" indent="0" fontAlgn="base">
              <a:buNone/>
            </a:pPr>
            <a:r>
              <a:rPr lang="en-US" altLang="ko-KR" b="1" dirty="0">
                <a:solidFill>
                  <a:srgbClr val="0000CC"/>
                </a:solidFill>
              </a:rPr>
              <a:t>S</a:t>
            </a:r>
            <a:r>
              <a:rPr lang="en-US" altLang="ko-KR" b="1" baseline="-25000" dirty="0">
                <a:solidFill>
                  <a:srgbClr val="0000CC"/>
                </a:solidFill>
              </a:rPr>
              <a:t>2</a:t>
            </a:r>
            <a:r>
              <a:rPr lang="en-US" altLang="ko-KR" b="1" dirty="0">
                <a:solidFill>
                  <a:srgbClr val="0000CC"/>
                </a:solidFill>
              </a:rPr>
              <a:t>={1, 2, 3, 4, </a:t>
            </a:r>
            <a:r>
              <a:rPr lang="en-US" altLang="ko-KR" b="1" dirty="0" smtClean="0">
                <a:solidFill>
                  <a:srgbClr val="0000CC"/>
                </a:solidFill>
              </a:rPr>
              <a:t>8}     S</a:t>
            </a:r>
            <a:r>
              <a:rPr lang="en-US" altLang="ko-KR" b="1" baseline="-25000" dirty="0" smtClean="0">
                <a:solidFill>
                  <a:srgbClr val="0000CC"/>
                </a:solidFill>
              </a:rPr>
              <a:t>6</a:t>
            </a:r>
            <a:r>
              <a:rPr lang="en-US" altLang="ko-KR" b="1" dirty="0">
                <a:solidFill>
                  <a:srgbClr val="0000CC"/>
                </a:solidFill>
              </a:rPr>
              <a:t>={5, 6, 7, 9, </a:t>
            </a:r>
            <a:r>
              <a:rPr lang="en-US" altLang="ko-KR" b="1" dirty="0" smtClean="0">
                <a:solidFill>
                  <a:srgbClr val="0000CC"/>
                </a:solidFill>
              </a:rPr>
              <a:t>10}   S</a:t>
            </a:r>
            <a:r>
              <a:rPr lang="en-US" altLang="ko-KR" b="1" baseline="-25000" dirty="0" smtClean="0">
                <a:solidFill>
                  <a:srgbClr val="0000CC"/>
                </a:solidFill>
              </a:rPr>
              <a:t>10</a:t>
            </a:r>
            <a:r>
              <a:rPr lang="en-US" altLang="ko-KR" b="1" dirty="0">
                <a:solidFill>
                  <a:srgbClr val="0000CC"/>
                </a:solidFill>
              </a:rPr>
              <a:t>={6, 10}</a:t>
            </a:r>
          </a:p>
          <a:p>
            <a:pPr marL="361950" indent="0" fontAlgn="base">
              <a:buNone/>
            </a:pPr>
            <a:r>
              <a:rPr lang="en-US" altLang="ko-KR" b="1" dirty="0">
                <a:solidFill>
                  <a:srgbClr val="0000CC"/>
                </a:solidFill>
              </a:rPr>
              <a:t>S</a:t>
            </a:r>
            <a:r>
              <a:rPr lang="en-US" altLang="ko-KR" b="1" baseline="-25000" dirty="0">
                <a:solidFill>
                  <a:srgbClr val="0000CC"/>
                </a:solidFill>
              </a:rPr>
              <a:t>3</a:t>
            </a:r>
            <a:r>
              <a:rPr lang="en-US" altLang="ko-KR" b="1" dirty="0">
                <a:solidFill>
                  <a:srgbClr val="0000CC"/>
                </a:solidFill>
              </a:rPr>
              <a:t>={1, 2, 3, 4}	</a:t>
            </a:r>
            <a:r>
              <a:rPr lang="en-US" altLang="ko-KR" b="1" dirty="0" smtClean="0">
                <a:solidFill>
                  <a:srgbClr val="0000CC"/>
                </a:solidFill>
              </a:rPr>
              <a:t>     S</a:t>
            </a:r>
            <a:r>
              <a:rPr lang="en-US" altLang="ko-KR" b="1" baseline="-25000" dirty="0" smtClean="0">
                <a:solidFill>
                  <a:srgbClr val="0000CC"/>
                </a:solidFill>
              </a:rPr>
              <a:t>7</a:t>
            </a:r>
            <a:r>
              <a:rPr lang="en-US" altLang="ko-KR" b="1" dirty="0">
                <a:solidFill>
                  <a:srgbClr val="0000CC"/>
                </a:solidFill>
              </a:rPr>
              <a:t>={4, 5, 6, 7}</a:t>
            </a:r>
          </a:p>
          <a:p>
            <a:pPr marL="361950" indent="0" fontAlgn="base">
              <a:buNone/>
            </a:pPr>
            <a:r>
              <a:rPr lang="en-US" altLang="ko-KR" b="1" dirty="0">
                <a:solidFill>
                  <a:srgbClr val="0000CC"/>
                </a:solidFill>
              </a:rPr>
              <a:t>S</a:t>
            </a:r>
            <a:r>
              <a:rPr lang="en-US" altLang="ko-KR" b="1" baseline="-25000" dirty="0">
                <a:solidFill>
                  <a:srgbClr val="0000CC"/>
                </a:solidFill>
              </a:rPr>
              <a:t>4</a:t>
            </a:r>
            <a:r>
              <a:rPr lang="en-US" altLang="ko-KR" b="1" dirty="0">
                <a:solidFill>
                  <a:srgbClr val="0000CC"/>
                </a:solidFill>
              </a:rPr>
              <a:t>={2, 3, 4, 5, 7, 8} </a:t>
            </a:r>
            <a:r>
              <a:rPr lang="en-US" altLang="ko-KR" b="1" dirty="0" smtClean="0">
                <a:solidFill>
                  <a:srgbClr val="0000CC"/>
                </a:solidFill>
              </a:rPr>
              <a:t> S</a:t>
            </a:r>
            <a:r>
              <a:rPr lang="en-US" altLang="ko-KR" b="1" baseline="-25000" dirty="0" smtClean="0">
                <a:solidFill>
                  <a:srgbClr val="0000CC"/>
                </a:solidFill>
              </a:rPr>
              <a:t>8</a:t>
            </a:r>
            <a:r>
              <a:rPr lang="en-US" altLang="ko-KR" b="1" dirty="0">
                <a:solidFill>
                  <a:srgbClr val="0000CC"/>
                </a:solidFill>
              </a:rPr>
              <a:t>={1, 2, 4, 8}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매장 </a:t>
            </a:r>
            <a:r>
              <a:rPr lang="en-US" altLang="ko-KR" dirty="0"/>
              <a:t>Open </a:t>
            </a:r>
            <a:r>
              <a:rPr lang="ko-KR" altLang="en-US" dirty="0"/>
              <a:t>문제</a:t>
            </a:r>
          </a:p>
        </p:txBody>
      </p:sp>
      <p:pic>
        <p:nvPicPr>
          <p:cNvPr id="5" name="_x199739352" descr="EMB0000155891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4258237"/>
            <a:ext cx="3437337" cy="20611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6110770" y="4915271"/>
            <a:ext cx="2687385" cy="752571"/>
            <a:chOff x="5534706" y="4904568"/>
            <a:chExt cx="2687385" cy="752571"/>
          </a:xfrm>
        </p:grpSpPr>
        <p:pic>
          <p:nvPicPr>
            <p:cNvPr id="12290" name="Picture 2" descr="Image result for ì²ê°ì§ ìëì¹í¨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4706" y="5048584"/>
              <a:ext cx="608555" cy="60855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Image result for ì²ê°ì§ ìëì¹í¨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536" y="4904568"/>
              <a:ext cx="608555" cy="60855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683568" y="4258237"/>
            <a:ext cx="2975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합집합이 </a:t>
            </a:r>
            <a:r>
              <a:rPr lang="en-US" altLang="ko-KR" dirty="0"/>
              <a:t>U</a:t>
            </a:r>
            <a:r>
              <a:rPr lang="ko-KR" altLang="en-US" dirty="0"/>
              <a:t>와 같은 </a:t>
            </a:r>
            <a:r>
              <a:rPr lang="en-US" altLang="ko-KR" dirty="0"/>
              <a:t>F </a:t>
            </a:r>
            <a:r>
              <a:rPr lang="ko-KR" altLang="en-US" dirty="0"/>
              <a:t>내의 </a:t>
            </a:r>
            <a:endParaRPr lang="en-US" altLang="ko-KR" dirty="0"/>
          </a:p>
          <a:p>
            <a:r>
              <a:rPr lang="ko-KR" altLang="en-US" dirty="0"/>
              <a:t>최적의 조합은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3567" y="5186028"/>
            <a:ext cx="2844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이를</a:t>
            </a:r>
            <a:r>
              <a:rPr lang="en-US" altLang="ko-KR" dirty="0"/>
              <a:t> </a:t>
            </a:r>
            <a:r>
              <a:rPr lang="ko-KR" altLang="en-US" dirty="0"/>
              <a:t>위한 계산 속도는</a:t>
            </a:r>
            <a:r>
              <a:rPr lang="en-US" altLang="ko-KR" dirty="0"/>
              <a:t>?</a:t>
            </a:r>
          </a:p>
          <a:p>
            <a:r>
              <a:rPr lang="en-US" altLang="ko-KR" b="1" dirty="0">
                <a:solidFill>
                  <a:srgbClr val="0000CC"/>
                </a:solidFill>
              </a:rPr>
              <a:t>S</a:t>
            </a:r>
            <a:r>
              <a:rPr lang="en-US" altLang="ko-KR" b="1" baseline="-25000" dirty="0">
                <a:solidFill>
                  <a:srgbClr val="0000CC"/>
                </a:solidFill>
              </a:rPr>
              <a:t>1 … </a:t>
            </a:r>
            <a:r>
              <a:rPr lang="en-US" altLang="ko-KR" b="1" dirty="0">
                <a:solidFill>
                  <a:srgbClr val="0000CC"/>
                </a:solidFill>
              </a:rPr>
              <a:t>S</a:t>
            </a:r>
            <a:r>
              <a:rPr lang="en-US" altLang="ko-KR" b="1" baseline="-25000" dirty="0">
                <a:solidFill>
                  <a:srgbClr val="0000CC"/>
                </a:solidFill>
              </a:rPr>
              <a:t>10,</a:t>
            </a:r>
            <a:r>
              <a:rPr lang="en-US" altLang="ko-KR" b="1" dirty="0">
                <a:solidFill>
                  <a:srgbClr val="0000CC"/>
                </a:solidFill>
              </a:rPr>
              <a:t> </a:t>
            </a:r>
          </a:p>
          <a:p>
            <a:r>
              <a:rPr lang="en-US" altLang="ko-KR" b="1" dirty="0">
                <a:solidFill>
                  <a:srgbClr val="0000CC"/>
                </a:solidFill>
              </a:rPr>
              <a:t>S</a:t>
            </a:r>
            <a:r>
              <a:rPr lang="en-US" altLang="ko-KR" b="1" baseline="-25000" dirty="0">
                <a:solidFill>
                  <a:srgbClr val="0000CC"/>
                </a:solidFill>
              </a:rPr>
              <a:t>1</a:t>
            </a:r>
            <a:r>
              <a:rPr lang="ko-KR" altLang="en-US" b="1" dirty="0">
                <a:solidFill>
                  <a:srgbClr val="0000CC"/>
                </a:solidFill>
              </a:rPr>
              <a:t>∪</a:t>
            </a:r>
            <a:r>
              <a:rPr lang="en-US" altLang="ko-KR" b="1" dirty="0">
                <a:solidFill>
                  <a:srgbClr val="0000CC"/>
                </a:solidFill>
              </a:rPr>
              <a:t>S</a:t>
            </a:r>
            <a:r>
              <a:rPr lang="en-US" altLang="ko-KR" b="1" baseline="-25000" dirty="0">
                <a:solidFill>
                  <a:srgbClr val="0000CC"/>
                </a:solidFill>
              </a:rPr>
              <a:t>2</a:t>
            </a:r>
            <a:r>
              <a:rPr lang="en-US" altLang="ko-KR" b="1" dirty="0">
                <a:solidFill>
                  <a:srgbClr val="0000CC"/>
                </a:solidFill>
              </a:rPr>
              <a:t>, S</a:t>
            </a:r>
            <a:r>
              <a:rPr lang="en-US" altLang="ko-KR" b="1" baseline="-25000" dirty="0">
                <a:solidFill>
                  <a:srgbClr val="0000CC"/>
                </a:solidFill>
              </a:rPr>
              <a:t>1</a:t>
            </a:r>
            <a:r>
              <a:rPr lang="ko-KR" altLang="en-US" b="1" dirty="0">
                <a:solidFill>
                  <a:srgbClr val="0000CC"/>
                </a:solidFill>
              </a:rPr>
              <a:t>∪</a:t>
            </a:r>
            <a:r>
              <a:rPr lang="en-US" altLang="ko-KR" b="1" dirty="0">
                <a:solidFill>
                  <a:srgbClr val="0000CC"/>
                </a:solidFill>
              </a:rPr>
              <a:t>S</a:t>
            </a:r>
            <a:r>
              <a:rPr lang="en-US" altLang="ko-KR" b="1" baseline="-25000" dirty="0">
                <a:solidFill>
                  <a:srgbClr val="0000CC"/>
                </a:solidFill>
              </a:rPr>
              <a:t>3 …</a:t>
            </a:r>
            <a:r>
              <a:rPr lang="en-US" altLang="ko-KR" b="1" dirty="0">
                <a:solidFill>
                  <a:srgbClr val="0000CC"/>
                </a:solidFill>
              </a:rPr>
              <a:t> S</a:t>
            </a:r>
            <a:r>
              <a:rPr lang="en-US" altLang="ko-KR" b="1" baseline="-25000" dirty="0">
                <a:solidFill>
                  <a:srgbClr val="0000CC"/>
                </a:solidFill>
              </a:rPr>
              <a:t>9</a:t>
            </a:r>
            <a:r>
              <a:rPr lang="ko-KR" altLang="en-US" b="1" dirty="0">
                <a:solidFill>
                  <a:srgbClr val="0000CC"/>
                </a:solidFill>
              </a:rPr>
              <a:t>∪</a:t>
            </a:r>
            <a:r>
              <a:rPr lang="en-US" altLang="ko-KR" b="1" dirty="0">
                <a:solidFill>
                  <a:srgbClr val="0000CC"/>
                </a:solidFill>
              </a:rPr>
              <a:t>S</a:t>
            </a:r>
            <a:r>
              <a:rPr lang="en-US" altLang="ko-KR" b="1" baseline="-25000" dirty="0">
                <a:solidFill>
                  <a:srgbClr val="0000CC"/>
                </a:solidFill>
              </a:rPr>
              <a:t>10 </a:t>
            </a:r>
          </a:p>
          <a:p>
            <a:r>
              <a:rPr lang="en-US" altLang="ko-KR" b="1" dirty="0">
                <a:solidFill>
                  <a:srgbClr val="0000CC"/>
                </a:solidFill>
              </a:rPr>
              <a:t>S</a:t>
            </a:r>
            <a:r>
              <a:rPr lang="en-US" altLang="ko-KR" b="1" baseline="-25000" dirty="0">
                <a:solidFill>
                  <a:srgbClr val="0000CC"/>
                </a:solidFill>
              </a:rPr>
              <a:t>1</a:t>
            </a:r>
            <a:r>
              <a:rPr lang="ko-KR" altLang="en-US" b="1" dirty="0">
                <a:solidFill>
                  <a:srgbClr val="0000CC"/>
                </a:solidFill>
              </a:rPr>
              <a:t>∪</a:t>
            </a:r>
            <a:r>
              <a:rPr lang="en-US" altLang="ko-KR" b="1" dirty="0">
                <a:solidFill>
                  <a:srgbClr val="0000CC"/>
                </a:solidFill>
              </a:rPr>
              <a:t>S</a:t>
            </a:r>
            <a:r>
              <a:rPr lang="en-US" altLang="ko-KR" b="1" baseline="-25000" dirty="0">
                <a:solidFill>
                  <a:srgbClr val="0000CC"/>
                </a:solidFill>
              </a:rPr>
              <a:t>2</a:t>
            </a:r>
            <a:r>
              <a:rPr lang="ko-KR" altLang="en-US" b="1" dirty="0">
                <a:solidFill>
                  <a:srgbClr val="0000CC"/>
                </a:solidFill>
              </a:rPr>
              <a:t>∪</a:t>
            </a:r>
            <a:r>
              <a:rPr lang="en-US" altLang="ko-KR" b="1" dirty="0">
                <a:solidFill>
                  <a:srgbClr val="0000CC"/>
                </a:solidFill>
              </a:rPr>
              <a:t>S</a:t>
            </a:r>
            <a:r>
              <a:rPr lang="en-US" altLang="ko-KR" b="1" baseline="-25000" dirty="0">
                <a:solidFill>
                  <a:srgbClr val="0000CC"/>
                </a:solidFill>
              </a:rPr>
              <a:t>3 …</a:t>
            </a:r>
          </a:p>
          <a:p>
            <a:r>
              <a:rPr lang="en-US" altLang="ko-KR" b="1" baseline="-25000" dirty="0">
                <a:solidFill>
                  <a:srgbClr val="0000CC"/>
                </a:solidFill>
              </a:rPr>
              <a:t>…</a:t>
            </a:r>
            <a:endParaRPr lang="ko-KR" alt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659063" y="5774346"/>
                <a:ext cx="1190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0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063" y="5774346"/>
                <a:ext cx="1190967" cy="369332"/>
              </a:xfrm>
              <a:prstGeom prst="rect">
                <a:avLst/>
              </a:prstGeom>
              <a:blipFill>
                <a:blip r:embed="rId5"/>
                <a:stretch>
                  <a:fillRect l="-4082" t="-11475" r="-510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4652122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Approximation solution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매장 </a:t>
            </a:r>
            <a:r>
              <a:rPr lang="en-US" altLang="ko-KR" dirty="0"/>
              <a:t>Open </a:t>
            </a:r>
            <a:r>
              <a:rPr lang="ko-KR" altLang="en-US" dirty="0"/>
              <a:t>문제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3548" y="1664804"/>
            <a:ext cx="7920880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2000" indent="-252000" algn="l" defTabSz="914400" rtl="0" eaLnBrk="1" latinLnBrk="1" hangingPunct="1">
              <a:spcBef>
                <a:spcPts val="4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538163" indent="-2730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717550" indent="-179388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896938" indent="-179388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tabLst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076325" indent="-179388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itchFamily="34" charset="0"/>
              <a:buNone/>
            </a:pPr>
            <a:r>
              <a:rPr lang="en-US" sz="3000" b="1">
                <a:solidFill>
                  <a:srgbClr val="FF0000"/>
                </a:solidFill>
              </a:rPr>
              <a:t>SetCover</a:t>
            </a:r>
            <a:r>
              <a:rPr lang="en-US" sz="3000" b="1"/>
              <a:t> </a:t>
            </a:r>
          </a:p>
          <a:p>
            <a:pPr marL="0" indent="0" fontAlgn="base">
              <a:buFont typeface="Arial" pitchFamily="34" charset="0"/>
              <a:buNone/>
            </a:pPr>
            <a:r>
              <a:rPr lang="ko-KR" altLang="en-US" b="1"/>
              <a:t>입력</a:t>
            </a:r>
            <a:r>
              <a:rPr lang="en-US" altLang="ko-KR" b="1"/>
              <a:t>: </a:t>
            </a:r>
            <a:r>
              <a:rPr lang="en-US" b="1"/>
              <a:t>U, F={S</a:t>
            </a:r>
            <a:r>
              <a:rPr lang="en-US" b="1" baseline="-25000"/>
              <a:t>i</a:t>
            </a:r>
            <a:r>
              <a:rPr lang="en-US" b="1"/>
              <a:t>}, i=1,⋯,n</a:t>
            </a:r>
          </a:p>
          <a:p>
            <a:pPr marL="0" indent="0" fontAlgn="base">
              <a:buFont typeface="Arial" pitchFamily="34" charset="0"/>
              <a:buNone/>
            </a:pPr>
            <a:r>
              <a:rPr lang="ko-KR" altLang="en-US" b="1"/>
              <a:t>출력</a:t>
            </a:r>
            <a:r>
              <a:rPr lang="en-US" altLang="ko-KR" b="1"/>
              <a:t>: </a:t>
            </a:r>
            <a:r>
              <a:rPr lang="ko-KR" altLang="en-US" b="1"/>
              <a:t>집합 커버 </a:t>
            </a:r>
            <a:r>
              <a:rPr lang="en-US" altLang="ko-KR" b="1"/>
              <a:t>C</a:t>
            </a:r>
            <a:endParaRPr lang="ko-KR" altLang="en-US" b="1"/>
          </a:p>
          <a:p>
            <a:pPr marL="0" indent="0" fontAlgn="base">
              <a:buFont typeface="Arial" pitchFamily="34" charset="0"/>
              <a:buNone/>
            </a:pPr>
            <a:r>
              <a:rPr lang="en-US" altLang="ko-KR"/>
              <a:t>1. C=</a:t>
            </a:r>
            <a:r>
              <a:rPr lang="ko-KR" altLang="en-US"/>
              <a:t>∅</a:t>
            </a:r>
          </a:p>
          <a:p>
            <a:pPr marL="0" indent="0" fontAlgn="base">
              <a:buFont typeface="Arial" pitchFamily="34" charset="0"/>
              <a:buNone/>
            </a:pPr>
            <a:r>
              <a:rPr lang="en-US" altLang="ko-KR"/>
              <a:t>2. while (U</a:t>
            </a:r>
            <a:r>
              <a:rPr lang="ko-KR" altLang="en-US"/>
              <a:t>≠∅</a:t>
            </a:r>
            <a:r>
              <a:rPr lang="en-US" altLang="ko-KR"/>
              <a:t>) do {</a:t>
            </a:r>
            <a:endParaRPr lang="ko-KR" altLang="en-US"/>
          </a:p>
          <a:p>
            <a:pPr marL="725488" indent="-725488" fontAlgn="base">
              <a:buFont typeface="Arial" pitchFamily="34" charset="0"/>
              <a:buNone/>
            </a:pPr>
            <a:r>
              <a:rPr lang="en-US" altLang="ko-KR"/>
              <a:t>3.      </a:t>
            </a:r>
            <a:r>
              <a:rPr lang="en-US" altLang="ko-KR" b="1"/>
              <a:t>U</a:t>
            </a:r>
            <a:r>
              <a:rPr lang="ko-KR" altLang="en-US" b="1"/>
              <a:t>의 원소들을 </a:t>
            </a:r>
            <a:r>
              <a:rPr lang="ko-KR" altLang="en-US" b="1" u="sng"/>
              <a:t>가장 많이 포함하고 있는</a:t>
            </a:r>
            <a:r>
              <a:rPr lang="ko-KR" altLang="en-US" b="1"/>
              <a:t> </a:t>
            </a:r>
            <a:r>
              <a:rPr lang="ko-KR" altLang="en-US" b="1">
                <a:solidFill>
                  <a:srgbClr val="0000CC"/>
                </a:solidFill>
              </a:rPr>
              <a:t>집합 </a:t>
            </a:r>
            <a:r>
              <a:rPr lang="en-US" altLang="ko-KR" b="1">
                <a:solidFill>
                  <a:srgbClr val="0000CC"/>
                </a:solidFill>
              </a:rPr>
              <a:t>S</a:t>
            </a:r>
            <a:r>
              <a:rPr lang="en-US" altLang="ko-KR" b="1" baseline="-25000">
                <a:solidFill>
                  <a:srgbClr val="0000CC"/>
                </a:solidFill>
              </a:rPr>
              <a:t>i</a:t>
            </a:r>
            <a:r>
              <a:rPr lang="ko-KR" altLang="en-US" b="1">
                <a:solidFill>
                  <a:srgbClr val="0000CC"/>
                </a:solidFill>
              </a:rPr>
              <a:t>를 </a:t>
            </a:r>
            <a:r>
              <a:rPr lang="en-US" altLang="ko-KR" b="1">
                <a:solidFill>
                  <a:srgbClr val="0000CC"/>
                </a:solidFill>
              </a:rPr>
              <a:t>F</a:t>
            </a:r>
            <a:r>
              <a:rPr lang="ko-KR" altLang="en-US" b="1">
                <a:solidFill>
                  <a:srgbClr val="0000CC"/>
                </a:solidFill>
              </a:rPr>
              <a:t>에서 선택</a:t>
            </a:r>
            <a:r>
              <a:rPr lang="ko-KR" altLang="en-US" b="1"/>
              <a:t>한다</a:t>
            </a:r>
            <a:r>
              <a:rPr lang="en-US" altLang="ko-KR"/>
              <a:t>.</a:t>
            </a:r>
            <a:endParaRPr lang="ko-KR" altLang="en-US"/>
          </a:p>
          <a:p>
            <a:pPr marL="0" indent="0" fontAlgn="base">
              <a:buFont typeface="Arial" pitchFamily="34" charset="0"/>
              <a:buNone/>
            </a:pPr>
            <a:r>
              <a:rPr lang="en-US" altLang="ko-KR"/>
              <a:t>4.      </a:t>
            </a:r>
            <a:r>
              <a:rPr lang="en-US" altLang="ko-KR" b="1"/>
              <a:t>U=U-S</a:t>
            </a:r>
            <a:r>
              <a:rPr lang="en-US" altLang="ko-KR" b="1" baseline="-25000"/>
              <a:t>i</a:t>
            </a:r>
            <a:endParaRPr lang="ko-KR" altLang="en-US" b="1"/>
          </a:p>
          <a:p>
            <a:pPr marL="0" indent="0" fontAlgn="base">
              <a:buFont typeface="Arial" pitchFamily="34" charset="0"/>
              <a:buNone/>
            </a:pPr>
            <a:r>
              <a:rPr lang="en-US" altLang="ko-KR"/>
              <a:t>5.      </a:t>
            </a:r>
            <a:r>
              <a:rPr lang="en-US" altLang="ko-KR" b="1"/>
              <a:t>S</a:t>
            </a:r>
            <a:r>
              <a:rPr lang="en-US" altLang="ko-KR" b="1" baseline="-25000"/>
              <a:t>i</a:t>
            </a:r>
            <a:r>
              <a:rPr lang="ko-KR" altLang="en-US" b="1"/>
              <a:t>를 </a:t>
            </a:r>
            <a:r>
              <a:rPr lang="en-US" altLang="ko-KR" b="1"/>
              <a:t>F</a:t>
            </a:r>
            <a:r>
              <a:rPr lang="ko-KR" altLang="en-US" b="1"/>
              <a:t>에서 제거하고</a:t>
            </a:r>
            <a:r>
              <a:rPr lang="en-US" altLang="ko-KR" b="1"/>
              <a:t>, S</a:t>
            </a:r>
            <a:r>
              <a:rPr lang="en-US" altLang="ko-KR" b="1" baseline="-25000"/>
              <a:t>i</a:t>
            </a:r>
            <a:r>
              <a:rPr lang="ko-KR" altLang="en-US" b="1"/>
              <a:t>를 </a:t>
            </a:r>
            <a:r>
              <a:rPr lang="en-US" altLang="ko-KR" b="1"/>
              <a:t>C</a:t>
            </a:r>
            <a:r>
              <a:rPr lang="ko-KR" altLang="en-US" b="1"/>
              <a:t>에 추가한다</a:t>
            </a:r>
            <a:r>
              <a:rPr lang="en-US" altLang="ko-KR" b="1"/>
              <a:t>.</a:t>
            </a:r>
            <a:endParaRPr lang="ko-KR" altLang="en-US" b="1"/>
          </a:p>
          <a:p>
            <a:pPr marL="0" indent="0" fontAlgn="base">
              <a:buFont typeface="Arial" pitchFamily="34" charset="0"/>
              <a:buNone/>
            </a:pPr>
            <a:r>
              <a:rPr lang="en-US" altLang="ko-KR"/>
              <a:t>    }</a:t>
            </a:r>
            <a:endParaRPr lang="ko-KR" altLang="en-US"/>
          </a:p>
          <a:p>
            <a:pPr marL="0" indent="0" fontAlgn="base">
              <a:buFont typeface="Arial" pitchFamily="34" charset="0"/>
              <a:buNone/>
            </a:pPr>
            <a:r>
              <a:rPr lang="en-US" altLang="ko-KR"/>
              <a:t>6. return C </a:t>
            </a:r>
            <a:endParaRPr lang="ko-KR" altLang="en-US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820628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매장 </a:t>
            </a:r>
            <a:r>
              <a:rPr lang="en-US" altLang="ko-KR" dirty="0"/>
              <a:t>Open </a:t>
            </a:r>
            <a:r>
              <a:rPr lang="ko-KR" altLang="en-US" dirty="0"/>
              <a:t>문제</a:t>
            </a:r>
          </a:p>
        </p:txBody>
      </p:sp>
      <p:pic>
        <p:nvPicPr>
          <p:cNvPr id="5" name="_x199739352" descr="EMB0000155891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2060848"/>
            <a:ext cx="3437337" cy="20611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ì²ê°ì§ ìëì¹í¨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852936"/>
            <a:ext cx="608555" cy="6085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ì²ê°ì§ ìëì¹í¨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708920"/>
            <a:ext cx="608555" cy="6085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ì²ê°ì§ ìëì¹í¨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311" y="2852936"/>
            <a:ext cx="608555" cy="6085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55576" y="159279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최종 결과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5596" y="450912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 복잡도는</a:t>
            </a:r>
            <a:r>
              <a:rPr lang="en-US" altLang="ko-KR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597496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850" y="1125537"/>
            <a:ext cx="8496300" cy="2915531"/>
          </a:xfrm>
        </p:spPr>
        <p:txBody>
          <a:bodyPr>
            <a:normAutofit/>
          </a:bodyPr>
          <a:lstStyle/>
          <a:p>
            <a:r>
              <a:rPr lang="ko-KR" altLang="en-US" dirty="0"/>
              <a:t>탐욕 알고리즘</a:t>
            </a:r>
            <a:r>
              <a:rPr lang="en-US" altLang="ko-KR" dirty="0"/>
              <a:t>: </a:t>
            </a:r>
            <a:r>
              <a:rPr lang="ko-KR" altLang="en-US" dirty="0"/>
              <a:t>미래의 결과를 고려하지 않고 </a:t>
            </a:r>
            <a:r>
              <a:rPr lang="ko-KR" altLang="en-US" b="1" dirty="0"/>
              <a:t>현재 가장 좋은 것을 취하는 </a:t>
            </a:r>
            <a:r>
              <a:rPr lang="ko-KR" altLang="en-US" b="1" dirty="0" smtClean="0"/>
              <a:t>방법</a:t>
            </a:r>
            <a:endParaRPr lang="en-US" altLang="ko-KR" b="1" dirty="0"/>
          </a:p>
          <a:p>
            <a:pPr lvl="1"/>
            <a:r>
              <a:rPr lang="ko-KR" altLang="en-US" dirty="0"/>
              <a:t>각 스텝에서의 </a:t>
            </a:r>
            <a:r>
              <a:rPr lang="en-US" altLang="ko-KR" dirty="0"/>
              <a:t>Local </a:t>
            </a:r>
            <a:r>
              <a:rPr lang="en-US" altLang="ko-KR" dirty="0" smtClean="0"/>
              <a:t>optimum(</a:t>
            </a:r>
            <a:r>
              <a:rPr lang="ko-KR" altLang="en-US" dirty="0" smtClean="0"/>
              <a:t>현재 가장 좋은 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ko-KR" altLang="en-US" dirty="0"/>
              <a:t>선택하면 </a:t>
            </a:r>
            <a:r>
              <a:rPr lang="en-US" altLang="ko-KR" dirty="0"/>
              <a:t>global </a:t>
            </a:r>
            <a:r>
              <a:rPr lang="en-US" altLang="ko-KR" dirty="0" smtClean="0"/>
              <a:t>optimum(</a:t>
            </a:r>
            <a:r>
              <a:rPr lang="ko-KR" altLang="en-US" dirty="0" smtClean="0"/>
              <a:t>최적의 결과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ko-KR" altLang="en-US" dirty="0"/>
              <a:t>도달한다고 </a:t>
            </a:r>
            <a:r>
              <a:rPr lang="ko-KR" altLang="en-US" dirty="0" smtClean="0"/>
              <a:t>믿음</a:t>
            </a:r>
            <a:endParaRPr lang="en-US" altLang="ko-KR" dirty="0"/>
          </a:p>
          <a:p>
            <a:pPr lvl="1"/>
            <a:r>
              <a:rPr lang="ko-KR" altLang="en-US" dirty="0"/>
              <a:t>입력 데이터간의 관계도 고려하지 않고 수행 과정에서 </a:t>
            </a:r>
            <a:r>
              <a:rPr lang="en-US" altLang="ko-KR" dirty="0"/>
              <a:t>“</a:t>
            </a:r>
            <a:r>
              <a:rPr lang="ko-KR" altLang="en-US" dirty="0"/>
              <a:t>욕심을 내어</a:t>
            </a:r>
            <a:r>
              <a:rPr lang="en-US" altLang="ko-KR" dirty="0"/>
              <a:t>“ </a:t>
            </a:r>
            <a:r>
              <a:rPr lang="ko-KR" altLang="en-US" dirty="0"/>
              <a:t>최대값</a:t>
            </a:r>
            <a:r>
              <a:rPr lang="en-US" altLang="ko-KR" dirty="0"/>
              <a:t>, </a:t>
            </a:r>
            <a:r>
              <a:rPr lang="ko-KR" altLang="en-US" dirty="0"/>
              <a:t>혹은 최소값을 가진 데이터를 선택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b="1" dirty="0"/>
              <a:t>한번 선택하면 절대 번복하지 않음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Greedy Algorithm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104411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850" y="1125537"/>
            <a:ext cx="3390894" cy="5183187"/>
          </a:xfrm>
        </p:spPr>
        <p:txBody>
          <a:bodyPr/>
          <a:lstStyle/>
          <a:p>
            <a:r>
              <a:rPr lang="ko-KR" altLang="en-US" b="1" dirty="0"/>
              <a:t>근시안적으로 부분적인 </a:t>
            </a:r>
            <a:r>
              <a:rPr lang="ko-KR" altLang="en-US" b="1" dirty="0" err="1"/>
              <a:t>최적해를</a:t>
            </a:r>
            <a:r>
              <a:rPr lang="ko-KR" altLang="en-US" b="1" dirty="0"/>
              <a:t> </a:t>
            </a:r>
            <a:r>
              <a:rPr lang="ko-KR" altLang="en-US" b="1" dirty="0" smtClean="0"/>
              <a:t>찾고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</a:t>
            </a:r>
            <a:r>
              <a:rPr lang="ko-KR" altLang="en-US" b="1" dirty="0"/>
              <a:t>이들을 모아서 문제의 </a:t>
            </a:r>
            <a:r>
              <a:rPr lang="ko-KR" altLang="en-US" b="1" dirty="0" err="1"/>
              <a:t>최적해를</a:t>
            </a:r>
            <a:r>
              <a:rPr lang="ko-KR" altLang="en-US" b="1" dirty="0"/>
              <a:t> 얻는다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Greedy Algorithm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 flipH="1">
            <a:off x="3743908" y="4689140"/>
            <a:ext cx="2209462" cy="1728192"/>
            <a:chOff x="4608004" y="3891333"/>
            <a:chExt cx="2592288" cy="1728192"/>
          </a:xfrm>
        </p:grpSpPr>
        <p:sp>
          <p:nvSpPr>
            <p:cNvPr id="5" name="타원 4"/>
            <p:cNvSpPr/>
            <p:nvPr/>
          </p:nvSpPr>
          <p:spPr>
            <a:xfrm>
              <a:off x="4608004" y="3891333"/>
              <a:ext cx="2592288" cy="1728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16214" y="4630715"/>
              <a:ext cx="288032" cy="4001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2000" dirty="0">
                <a:latin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36096" y="4810715"/>
              <a:ext cx="288032" cy="4001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2000" dirty="0">
                <a:latin typeface="+mn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7594" y="4453902"/>
              <a:ext cx="288032" cy="4001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2000" dirty="0">
                <a:latin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47613" y="4345902"/>
              <a:ext cx="288032" cy="40011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2000" dirty="0">
                <a:latin typeface="+mn-ea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 flipH="1">
            <a:off x="6655767" y="4414667"/>
            <a:ext cx="2360447" cy="1728192"/>
            <a:chOff x="899592" y="3730969"/>
            <a:chExt cx="2592288" cy="1728192"/>
          </a:xfrm>
        </p:grpSpPr>
        <p:sp>
          <p:nvSpPr>
            <p:cNvPr id="11" name="타원 10"/>
            <p:cNvSpPr/>
            <p:nvPr/>
          </p:nvSpPr>
          <p:spPr>
            <a:xfrm>
              <a:off x="899592" y="3730969"/>
              <a:ext cx="2592288" cy="172819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83768" y="3959707"/>
              <a:ext cx="288032" cy="40011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2000" b="1" dirty="0"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57541" y="4283707"/>
              <a:ext cx="288032" cy="40011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2000" b="1" dirty="0">
                <a:latin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12656" y="4043684"/>
              <a:ext cx="288032" cy="40011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2000" b="1" dirty="0">
                <a:latin typeface="+mn-e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430288" y="4335629"/>
            <a:ext cx="1505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가장 </a:t>
            </a:r>
            <a:r>
              <a:rPr lang="ko-KR" altLang="en-US" sz="2000" b="1" dirty="0">
                <a:solidFill>
                  <a:srgbClr val="0000CC"/>
                </a:solidFill>
                <a:latin typeface="+mn-ea"/>
              </a:rPr>
              <a:t>큰</a:t>
            </a:r>
            <a:endParaRPr lang="en-US" altLang="ko-KR" sz="2000" b="1" dirty="0">
              <a:solidFill>
                <a:srgbClr val="0000CC"/>
              </a:solidFill>
              <a:latin typeface="+mn-ea"/>
            </a:endParaRPr>
          </a:p>
          <a:p>
            <a:pPr algn="ctr"/>
            <a:r>
              <a:rPr lang="en-US" altLang="ko-KR" sz="2000" b="1" dirty="0">
                <a:latin typeface="+mn-ea"/>
              </a:rPr>
              <a:t>data</a:t>
            </a:r>
            <a:r>
              <a:rPr lang="ko-KR" altLang="en-US" sz="2000" b="1" dirty="0">
                <a:latin typeface="+mn-ea"/>
              </a:rPr>
              <a:t> 선택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35890" y="3992529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00CC"/>
                </a:solidFill>
                <a:latin typeface="+mn-ea"/>
              </a:rPr>
              <a:t>부분 해</a:t>
            </a:r>
          </a:p>
        </p:txBody>
      </p:sp>
      <p:sp>
        <p:nvSpPr>
          <p:cNvPr id="17" name="타원 16"/>
          <p:cNvSpPr/>
          <p:nvPr/>
        </p:nvSpPr>
        <p:spPr>
          <a:xfrm>
            <a:off x="6708791" y="2167667"/>
            <a:ext cx="2304256" cy="172819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64975" y="2849523"/>
            <a:ext cx="288032" cy="400110"/>
          </a:xfrm>
          <a:prstGeom prst="rect">
            <a:avLst/>
          </a:prstGeom>
          <a:solidFill>
            <a:srgbClr val="FFABAB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2000" b="1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56863" y="2537039"/>
            <a:ext cx="288032" cy="400110"/>
          </a:xfrm>
          <a:prstGeom prst="rect">
            <a:avLst/>
          </a:prstGeom>
          <a:solidFill>
            <a:srgbClr val="FFABAB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2000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82156" y="3096981"/>
            <a:ext cx="288032" cy="400110"/>
          </a:xfrm>
          <a:prstGeom prst="rect">
            <a:avLst/>
          </a:prstGeom>
          <a:solidFill>
            <a:srgbClr val="FFABAB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2000" b="1" dirty="0">
              <a:latin typeface="+mn-ea"/>
            </a:endParaRPr>
          </a:p>
        </p:txBody>
      </p:sp>
      <p:grpSp>
        <p:nvGrpSpPr>
          <p:cNvPr id="21" name="그룹 20"/>
          <p:cNvGrpSpPr/>
          <p:nvPr/>
        </p:nvGrpSpPr>
        <p:grpSpPr>
          <a:xfrm flipH="1">
            <a:off x="3847455" y="1575410"/>
            <a:ext cx="2357280" cy="1728192"/>
            <a:chOff x="4644008" y="1354705"/>
            <a:chExt cx="2592288" cy="1728192"/>
          </a:xfrm>
        </p:grpSpPr>
        <p:sp>
          <p:nvSpPr>
            <p:cNvPr id="22" name="TextBox 21"/>
            <p:cNvSpPr txBox="1"/>
            <p:nvPr/>
          </p:nvSpPr>
          <p:spPr>
            <a:xfrm>
              <a:off x="5076056" y="1876801"/>
              <a:ext cx="288032" cy="400110"/>
            </a:xfrm>
            <a:prstGeom prst="rect">
              <a:avLst/>
            </a:prstGeom>
            <a:solidFill>
              <a:srgbClr val="FFABAB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2000" dirty="0">
                <a:latin typeface="+mn-ea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4644008" y="1354705"/>
              <a:ext cx="2592288" cy="1728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44108" y="2110670"/>
              <a:ext cx="288032" cy="4001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2000" dirty="0">
                <a:latin typeface="+mn-e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12160" y="1550725"/>
              <a:ext cx="288032" cy="4001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2000" dirty="0">
                <a:latin typeface="+mn-e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16216" y="1804670"/>
              <a:ext cx="288032" cy="4001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2000" dirty="0">
                <a:latin typeface="+mn-ea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385960" y="1245405"/>
            <a:ext cx="1505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가장 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작은</a:t>
            </a:r>
            <a:endParaRPr lang="en-US" altLang="ko-KR" sz="20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ko-KR" sz="2000" b="1" dirty="0">
                <a:latin typeface="+mn-ea"/>
              </a:rPr>
              <a:t>data</a:t>
            </a:r>
            <a:r>
              <a:rPr lang="ko-KR" altLang="en-US" sz="2000" b="1" dirty="0">
                <a:latin typeface="+mn-ea"/>
              </a:rPr>
              <a:t> 선택</a:t>
            </a:r>
          </a:p>
        </p:txBody>
      </p:sp>
      <p:sp>
        <p:nvSpPr>
          <p:cNvPr id="28" name="자유형 27"/>
          <p:cNvSpPr/>
          <p:nvPr/>
        </p:nvSpPr>
        <p:spPr>
          <a:xfrm>
            <a:off x="5648589" y="5171628"/>
            <a:ext cx="1266940" cy="816238"/>
          </a:xfrm>
          <a:custGeom>
            <a:avLst/>
            <a:gdLst>
              <a:gd name="connsiteX0" fmla="*/ 0 w 1266940"/>
              <a:gd name="connsiteY0" fmla="*/ 407624 h 816238"/>
              <a:gd name="connsiteX1" fmla="*/ 528810 w 1266940"/>
              <a:gd name="connsiteY1" fmla="*/ 804231 h 816238"/>
              <a:gd name="connsiteX2" fmla="*/ 1266940 w 1266940"/>
              <a:gd name="connsiteY2" fmla="*/ 0 h 81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940" h="816238">
                <a:moveTo>
                  <a:pt x="0" y="407624"/>
                </a:moveTo>
                <a:cubicBezTo>
                  <a:pt x="158826" y="639896"/>
                  <a:pt x="317653" y="872168"/>
                  <a:pt x="528810" y="804231"/>
                </a:cubicBezTo>
                <a:cubicBezTo>
                  <a:pt x="739967" y="736294"/>
                  <a:pt x="1143918" y="165253"/>
                  <a:pt x="1266940" y="0"/>
                </a:cubicBezTo>
              </a:path>
            </a:pathLst>
          </a:custGeom>
          <a:noFill/>
          <a:ln>
            <a:solidFill>
              <a:srgbClr val="0066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+mn-ea"/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5692656" y="1763741"/>
            <a:ext cx="1288974" cy="931819"/>
          </a:xfrm>
          <a:custGeom>
            <a:avLst/>
            <a:gdLst>
              <a:gd name="connsiteX0" fmla="*/ 0 w 1288974"/>
              <a:gd name="connsiteY0" fmla="*/ 314874 h 931819"/>
              <a:gd name="connsiteX1" fmla="*/ 528810 w 1288974"/>
              <a:gd name="connsiteY1" fmla="*/ 28436 h 931819"/>
              <a:gd name="connsiteX2" fmla="*/ 1288974 w 1288974"/>
              <a:gd name="connsiteY2" fmla="*/ 931819 h 931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8974" h="931819">
                <a:moveTo>
                  <a:pt x="0" y="314874"/>
                </a:moveTo>
                <a:cubicBezTo>
                  <a:pt x="156990" y="120243"/>
                  <a:pt x="313981" y="-74388"/>
                  <a:pt x="528810" y="28436"/>
                </a:cubicBezTo>
                <a:cubicBezTo>
                  <a:pt x="743639" y="131260"/>
                  <a:pt x="1016306" y="531539"/>
                  <a:pt x="1288974" y="93181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+mn-ea"/>
            </a:endParaRPr>
          </a:p>
        </p:txBody>
      </p:sp>
      <p:sp>
        <p:nvSpPr>
          <p:cNvPr id="30" name="내용 개체 틀 1"/>
          <p:cNvSpPr txBox="1">
            <a:spLocks/>
          </p:cNvSpPr>
          <p:nvPr/>
        </p:nvSpPr>
        <p:spPr>
          <a:xfrm>
            <a:off x="394672" y="3355430"/>
            <a:ext cx="2973114" cy="1943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2000" indent="-252000" algn="l" defTabSz="914400" rtl="0" eaLnBrk="1" latinLnBrk="1" hangingPunct="1">
              <a:spcBef>
                <a:spcPts val="4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538163" indent="-2730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717550" indent="-179388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896938" indent="-179388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tabLst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076325" indent="-179388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탐욕 알고리즘이 최적의 결과를 도출할 </a:t>
            </a:r>
            <a:r>
              <a:rPr lang="ko-KR" altLang="en-US" b="1" dirty="0">
                <a:solidFill>
                  <a:srgbClr val="FF0000"/>
                </a:solidFill>
              </a:rPr>
              <a:t>때도 있음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</a:p>
          <a:p>
            <a:pPr lvl="1"/>
            <a:r>
              <a:rPr lang="ko-KR" altLang="en-US" b="1" dirty="0" err="1">
                <a:solidFill>
                  <a:srgbClr val="FF0000"/>
                </a:solidFill>
              </a:rPr>
              <a:t>아닐때도</a:t>
            </a:r>
            <a:r>
              <a:rPr lang="ko-KR" altLang="en-US" b="1" dirty="0">
                <a:solidFill>
                  <a:srgbClr val="FF0000"/>
                </a:solidFill>
              </a:rPr>
              <a:t> 있음 </a:t>
            </a:r>
            <a:r>
              <a:rPr lang="en-US" altLang="ko-KR" b="1" dirty="0">
                <a:solidFill>
                  <a:srgbClr val="FF0000"/>
                </a:solidFill>
              </a:rPr>
              <a:t>--;;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354785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 : </a:t>
            </a:r>
            <a:r>
              <a:rPr lang="ko-KR" altLang="en-US" dirty="0"/>
              <a:t>동전의 개수가 최소가 되도록 거스름돈을 계산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동전의 종류 </a:t>
            </a:r>
            <a:r>
              <a:rPr lang="en-US" altLang="ko-KR" dirty="0"/>
              <a:t>: 500</a:t>
            </a:r>
            <a:r>
              <a:rPr lang="ko-KR" altLang="en-US" dirty="0"/>
              <a:t>원</a:t>
            </a:r>
            <a:r>
              <a:rPr lang="en-US" altLang="ko-KR" dirty="0"/>
              <a:t>, 100</a:t>
            </a:r>
            <a:r>
              <a:rPr lang="ko-KR" altLang="en-US" dirty="0"/>
              <a:t>원</a:t>
            </a:r>
            <a:r>
              <a:rPr lang="en-US" altLang="ko-KR" dirty="0"/>
              <a:t>, 50</a:t>
            </a:r>
            <a:r>
              <a:rPr lang="ko-KR" altLang="en-US" dirty="0"/>
              <a:t>원 </a:t>
            </a:r>
            <a:r>
              <a:rPr lang="en-US" altLang="ko-KR" dirty="0"/>
              <a:t>10</a:t>
            </a:r>
            <a:r>
              <a:rPr lang="ko-KR" altLang="en-US" dirty="0"/>
              <a:t>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입력값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거스름돈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출력값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최소 개수의 동전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: </a:t>
            </a:r>
            <a:r>
              <a:rPr lang="ko-KR" altLang="en-US" dirty="0"/>
              <a:t>거스름돈 문제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689140"/>
            <a:ext cx="2876951" cy="9621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52000" y="4700857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이것이 최선입니까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50876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GBT </a:t>
            </a:r>
            <a:r>
              <a:rPr lang="ko-KR" altLang="en-US" sz="2000" dirty="0"/>
              <a:t>학생은 </a:t>
            </a:r>
            <a:r>
              <a:rPr lang="ko-KR" altLang="en-US" sz="2000" dirty="0" smtClean="0"/>
              <a:t>물류 회사에 </a:t>
            </a:r>
            <a:r>
              <a:rPr lang="ko-KR" altLang="en-US" sz="2000" dirty="0"/>
              <a:t>취업했다</a:t>
            </a:r>
            <a:r>
              <a:rPr lang="en-US" altLang="ko-KR" sz="2000" dirty="0"/>
              <a:t>. </a:t>
            </a:r>
            <a:r>
              <a:rPr lang="ko-KR" altLang="en-US" sz="2000" dirty="0"/>
              <a:t>물류 창고는 서울에 있고 각 도시에 대리점이 있을 때 각 도시로 갈 수 있는 최단 경로를 미리 정하고 싶다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 err="1" smtClean="0"/>
              <a:t>Dijkstra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알고리즘 </a:t>
            </a:r>
            <a:r>
              <a:rPr lang="en-US" altLang="ko-KR" sz="2000" dirty="0"/>
              <a:t>: </a:t>
            </a:r>
            <a:r>
              <a:rPr lang="ko-KR" altLang="en-US" sz="2000" dirty="0"/>
              <a:t>그래프에서 최단 경로를 찾는 문제</a:t>
            </a:r>
            <a:endParaRPr lang="en-US" altLang="ko-KR" sz="2000" dirty="0"/>
          </a:p>
          <a:p>
            <a:pPr>
              <a:buNone/>
            </a:pPr>
            <a:r>
              <a:rPr lang="en-US" altLang="ko-KR" sz="1200" dirty="0" smtClean="0"/>
              <a:t>                                                                         (</a:t>
            </a:r>
            <a:r>
              <a:rPr lang="ko-KR" altLang="en-US" sz="1200" dirty="0" err="1" smtClean="0"/>
              <a:t>다엑스트라</a:t>
            </a:r>
            <a:r>
              <a:rPr lang="ko-KR" altLang="en-US" sz="1200" dirty="0" smtClean="0"/>
              <a:t> 알고리즘은 </a:t>
            </a:r>
            <a:r>
              <a:rPr lang="en-US" altLang="ko-KR" sz="1200" dirty="0" err="1" smtClean="0"/>
              <a:t>Greeky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알고리즘을 기반으로 만들어짐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 Greedy Algorithm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81580"/>
            <a:ext cx="4608512" cy="4476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929190" y="4643446"/>
            <a:ext cx="421481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ea"/>
              <a:buAutoNum type="circleNumDbPlain"/>
            </a:pPr>
            <a:r>
              <a:rPr lang="ko-KR" altLang="en-US" sz="1400" dirty="0"/>
              <a:t>모든</a:t>
            </a:r>
            <a:r>
              <a:rPr lang="en-US" altLang="ko-KR" sz="1400" dirty="0"/>
              <a:t> </a:t>
            </a:r>
            <a:r>
              <a:rPr lang="ko-KR" altLang="en-US" sz="1400" dirty="0"/>
              <a:t>꼭지점을 </a:t>
            </a:r>
            <a:r>
              <a:rPr lang="ko-KR" altLang="en-US" sz="1400" dirty="0" err="1"/>
              <a:t>미방문</a:t>
            </a:r>
            <a:r>
              <a:rPr lang="ko-KR" altLang="en-US" sz="1400" dirty="0"/>
              <a:t> 상태로 </a:t>
            </a:r>
            <a:r>
              <a:rPr lang="ko-KR" altLang="en-US" sz="1400" dirty="0" smtClean="0"/>
              <a:t>표시</a:t>
            </a:r>
            <a:endParaRPr lang="en-US" altLang="ko-KR" sz="1400" dirty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dirty="0"/>
              <a:t>현재 꼭지점에서 </a:t>
            </a:r>
            <a:r>
              <a:rPr lang="ko-KR" altLang="en-US" sz="1400" dirty="0" err="1"/>
              <a:t>미방문</a:t>
            </a:r>
            <a:r>
              <a:rPr lang="ko-KR" altLang="en-US" sz="1400" dirty="0"/>
              <a:t> 인접 꼭지점을 찾아 거리를 계산</a:t>
            </a:r>
            <a:endParaRPr lang="en-US" altLang="ko-KR" sz="1400" dirty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dirty="0"/>
              <a:t>가장 작은 거리의 꼭지점을 선택한 후 </a:t>
            </a:r>
            <a:endParaRPr lang="en-US" altLang="ko-KR" sz="1400" dirty="0" smtClean="0"/>
          </a:p>
          <a:p>
            <a:pPr marL="800100" lvl="1" indent="-342900"/>
            <a:r>
              <a:rPr lang="en-US" altLang="ko-KR" sz="1400" dirty="0" smtClean="0"/>
              <a:t>      </a:t>
            </a:r>
            <a:r>
              <a:rPr lang="ko-KR" altLang="en-US" sz="1400" dirty="0" smtClean="0"/>
              <a:t>확정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0081075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2996208" y="234888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타원 5"/>
          <p:cNvSpPr/>
          <p:nvPr/>
        </p:nvSpPr>
        <p:spPr>
          <a:xfrm>
            <a:off x="6439151" y="147714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타원 6"/>
          <p:cNvSpPr/>
          <p:nvPr/>
        </p:nvSpPr>
        <p:spPr>
          <a:xfrm>
            <a:off x="3573172" y="59740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타원 7"/>
          <p:cNvSpPr/>
          <p:nvPr/>
        </p:nvSpPr>
        <p:spPr>
          <a:xfrm>
            <a:off x="6362775" y="56612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타원 8"/>
          <p:cNvSpPr/>
          <p:nvPr/>
        </p:nvSpPr>
        <p:spPr>
          <a:xfrm>
            <a:off x="2814964" y="36450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타원 9"/>
          <p:cNvSpPr/>
          <p:nvPr/>
        </p:nvSpPr>
        <p:spPr>
          <a:xfrm>
            <a:off x="2721374" y="51099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타원 10"/>
          <p:cNvSpPr/>
          <p:nvPr/>
        </p:nvSpPr>
        <p:spPr>
          <a:xfrm>
            <a:off x="3563888" y="332597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타원 11"/>
          <p:cNvSpPr/>
          <p:nvPr/>
        </p:nvSpPr>
        <p:spPr>
          <a:xfrm>
            <a:off x="5741937" y="429309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타원 12"/>
          <p:cNvSpPr/>
          <p:nvPr/>
        </p:nvSpPr>
        <p:spPr>
          <a:xfrm>
            <a:off x="7020272" y="38610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타원 13"/>
          <p:cNvSpPr/>
          <p:nvPr/>
        </p:nvSpPr>
        <p:spPr>
          <a:xfrm>
            <a:off x="5004048" y="176466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직선 연결선 14"/>
          <p:cNvCxnSpPr>
            <a:stCxn id="7" idx="4"/>
            <a:endCxn id="5" idx="0"/>
          </p:cNvCxnSpPr>
          <p:nvPr/>
        </p:nvCxnSpPr>
        <p:spPr>
          <a:xfrm flipH="1">
            <a:off x="3104220" y="813426"/>
            <a:ext cx="576964" cy="1535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2" idx="2"/>
            <a:endCxn id="11" idx="5"/>
          </p:cNvCxnSpPr>
          <p:nvPr/>
        </p:nvCxnSpPr>
        <p:spPr>
          <a:xfrm flipH="1" flipV="1">
            <a:off x="3748276" y="3510364"/>
            <a:ext cx="1993661" cy="890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2" idx="0"/>
            <a:endCxn id="14" idx="5"/>
          </p:cNvCxnSpPr>
          <p:nvPr/>
        </p:nvCxnSpPr>
        <p:spPr>
          <a:xfrm flipH="1" flipV="1">
            <a:off x="5188436" y="1949053"/>
            <a:ext cx="661513" cy="2344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3" idx="2"/>
            <a:endCxn id="12" idx="6"/>
          </p:cNvCxnSpPr>
          <p:nvPr/>
        </p:nvCxnSpPr>
        <p:spPr>
          <a:xfrm flipH="1">
            <a:off x="5957961" y="3969060"/>
            <a:ext cx="1062311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8" idx="0"/>
            <a:endCxn id="12" idx="5"/>
          </p:cNvCxnSpPr>
          <p:nvPr/>
        </p:nvCxnSpPr>
        <p:spPr>
          <a:xfrm flipH="1" flipV="1">
            <a:off x="5926325" y="4477484"/>
            <a:ext cx="544462" cy="1183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8" idx="2"/>
            <a:endCxn id="10" idx="6"/>
          </p:cNvCxnSpPr>
          <p:nvPr/>
        </p:nvCxnSpPr>
        <p:spPr>
          <a:xfrm flipH="1" flipV="1">
            <a:off x="2937398" y="5217928"/>
            <a:ext cx="3425377" cy="55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1" idx="0"/>
            <a:endCxn id="5" idx="5"/>
          </p:cNvCxnSpPr>
          <p:nvPr/>
        </p:nvCxnSpPr>
        <p:spPr>
          <a:xfrm flipH="1" flipV="1">
            <a:off x="3180596" y="2533268"/>
            <a:ext cx="491304" cy="792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1" idx="3"/>
            <a:endCxn id="9" idx="7"/>
          </p:cNvCxnSpPr>
          <p:nvPr/>
        </p:nvCxnSpPr>
        <p:spPr>
          <a:xfrm flipH="1">
            <a:off x="2999352" y="3510364"/>
            <a:ext cx="596172" cy="1662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0" idx="0"/>
            <a:endCxn id="9" idx="4"/>
          </p:cNvCxnSpPr>
          <p:nvPr/>
        </p:nvCxnSpPr>
        <p:spPr>
          <a:xfrm flipV="1">
            <a:off x="2829386" y="3861048"/>
            <a:ext cx="93590" cy="12488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6" idx="2"/>
            <a:endCxn id="14" idx="6"/>
          </p:cNvCxnSpPr>
          <p:nvPr/>
        </p:nvCxnSpPr>
        <p:spPr>
          <a:xfrm flipH="1">
            <a:off x="5220072" y="1585159"/>
            <a:ext cx="1219079" cy="287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9" idx="0"/>
            <a:endCxn id="5" idx="4"/>
          </p:cNvCxnSpPr>
          <p:nvPr/>
        </p:nvCxnSpPr>
        <p:spPr>
          <a:xfrm flipV="1">
            <a:off x="2922976" y="2564904"/>
            <a:ext cx="181244" cy="1080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4" idx="1"/>
            <a:endCxn id="7" idx="5"/>
          </p:cNvCxnSpPr>
          <p:nvPr/>
        </p:nvCxnSpPr>
        <p:spPr>
          <a:xfrm flipH="1" flipV="1">
            <a:off x="3757560" y="781790"/>
            <a:ext cx="1278124" cy="1014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3" idx="0"/>
            <a:endCxn id="6" idx="4"/>
          </p:cNvCxnSpPr>
          <p:nvPr/>
        </p:nvCxnSpPr>
        <p:spPr>
          <a:xfrm flipH="1" flipV="1">
            <a:off x="6547163" y="1693171"/>
            <a:ext cx="581121" cy="2167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8" idx="7"/>
            <a:endCxn id="13" idx="4"/>
          </p:cNvCxnSpPr>
          <p:nvPr/>
        </p:nvCxnSpPr>
        <p:spPr>
          <a:xfrm flipV="1">
            <a:off x="6547163" y="4077072"/>
            <a:ext cx="581121" cy="1615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60606" y="520748"/>
            <a:ext cx="884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서울</a:t>
            </a:r>
            <a:r>
              <a:rPr lang="ko-KR" altLang="en-US" b="1" dirty="0"/>
              <a:t> </a:t>
            </a:r>
            <a:r>
              <a:rPr lang="ko-KR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2"/>
              </a:rPr>
              <a:t></a:t>
            </a:r>
            <a:r>
              <a:rPr lang="en-US" b="1" dirty="0"/>
              <a:t>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02280" y="564554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부산</a:t>
            </a:r>
            <a:r>
              <a:rPr lang="en-US" dirty="0"/>
              <a:t>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47764" y="54208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광주</a:t>
            </a:r>
            <a:r>
              <a:rPr lang="en-US" dirty="0"/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94884" y="356837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논산</a:t>
            </a:r>
            <a:r>
              <a:rPr lang="en-US" dirty="0"/>
              <a:t>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15834" y="43247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대구</a:t>
            </a:r>
            <a:r>
              <a:rPr lang="en-US" dirty="0"/>
              <a:t>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28284" y="39237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포항</a:t>
            </a:r>
            <a:r>
              <a:rPr lang="en-US" dirty="0"/>
              <a:t>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99981" y="317029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대전</a:t>
            </a:r>
            <a:r>
              <a:rPr lang="en-US" dirty="0"/>
              <a:t>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02896" y="2164214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00CC"/>
                </a:solidFill>
              </a:rPr>
              <a:t>천안</a:t>
            </a:r>
            <a:r>
              <a:rPr lang="en-US" dirty="0"/>
              <a:t>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19118" y="10438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강릉</a:t>
            </a:r>
            <a:r>
              <a:rPr lang="en-US" dirty="0"/>
              <a:t>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60021" y="167063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00CC"/>
                </a:solidFill>
              </a:rPr>
              <a:t>원주</a:t>
            </a:r>
            <a:r>
              <a:rPr lang="en-US" sz="2000" b="1" dirty="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42541" y="505154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74501" y="3611858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63438" y="49252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37723" y="25507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69454" y="43008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36661" y="355443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19192" y="292962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75654" y="1034283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855126" y="135958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03120" y="27354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560606" y="292008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767064" y="4747778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29505" y="379652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678994" y="1390333"/>
            <a:ext cx="151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D=</a:t>
            </a:r>
            <a:r>
              <a:rPr lang="en-US" altLang="ko-KR" b="1" dirty="0">
                <a:solidFill>
                  <a:srgbClr val="C00000"/>
                </a:solidFill>
                <a:latin typeface="Times New Roman"/>
                <a:cs typeface="Times New Roman"/>
              </a:rPr>
              <a:t>0+15=15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72433" y="1301298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CC"/>
                </a:solidFill>
              </a:rPr>
              <a:t>D=</a:t>
            </a:r>
            <a:r>
              <a:rPr lang="en-US" altLang="ko-KR" dirty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78824" y="2956644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CC"/>
                </a:solidFill>
              </a:rPr>
              <a:t>D=</a:t>
            </a:r>
            <a:r>
              <a:rPr lang="en-US" altLang="ko-KR" dirty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619672" y="2477214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D=</a:t>
            </a:r>
            <a:r>
              <a:rPr lang="en-US" altLang="ko-KR" b="1" dirty="0">
                <a:solidFill>
                  <a:srgbClr val="C00000"/>
                </a:solidFill>
                <a:latin typeface="Times New Roman"/>
                <a:cs typeface="Times New Roman"/>
              </a:rPr>
              <a:t>0+12=12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99925" y="3861048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CC"/>
                </a:solidFill>
              </a:rPr>
              <a:t>D=</a:t>
            </a:r>
            <a:r>
              <a:rPr lang="en-US" altLang="ko-KR" dirty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37398" y="4749439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CC"/>
                </a:solidFill>
              </a:rPr>
              <a:t>D=</a:t>
            </a:r>
            <a:r>
              <a:rPr lang="en-US" altLang="ko-KR" dirty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30648" y="4487143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CC"/>
                </a:solidFill>
              </a:rPr>
              <a:t>D=</a:t>
            </a:r>
            <a:r>
              <a:rPr lang="en-US" altLang="ko-KR" dirty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128081" y="3533239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CC"/>
                </a:solidFill>
              </a:rPr>
              <a:t>D=</a:t>
            </a:r>
            <a:r>
              <a:rPr lang="en-US" altLang="ko-KR" dirty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46080" y="5291916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CC"/>
                </a:solidFill>
              </a:rPr>
              <a:t>D=</a:t>
            </a:r>
            <a:r>
              <a:rPr lang="en-US" altLang="ko-KR" dirty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12182" y="444094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D=</a:t>
            </a:r>
            <a:r>
              <a:rPr lang="en-US" altLang="ko-KR" dirty="0">
                <a:solidFill>
                  <a:srgbClr val="C00000"/>
                </a:solidFill>
                <a:latin typeface="Times New Roman"/>
                <a:cs typeface="Times New Roman"/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83516" y="1764665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</a:p>
        </p:txBody>
      </p:sp>
    </p:spTree>
    <p:extLst>
      <p:ext uri="{BB962C8B-B14F-4D97-AF65-F5344CB8AC3E}">
        <p14:creationId xmlns="" xmlns:p14="http://schemas.microsoft.com/office/powerpoint/2010/main" val="15373732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타원 62"/>
          <p:cNvSpPr/>
          <p:nvPr/>
        </p:nvSpPr>
        <p:spPr>
          <a:xfrm>
            <a:off x="2996208" y="2348880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타원 63"/>
          <p:cNvSpPr/>
          <p:nvPr/>
        </p:nvSpPr>
        <p:spPr>
          <a:xfrm>
            <a:off x="6439151" y="147714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타원 64"/>
          <p:cNvSpPr/>
          <p:nvPr/>
        </p:nvSpPr>
        <p:spPr>
          <a:xfrm>
            <a:off x="3573172" y="59740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타원 65"/>
          <p:cNvSpPr/>
          <p:nvPr/>
        </p:nvSpPr>
        <p:spPr>
          <a:xfrm>
            <a:off x="6362775" y="56612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타원 66"/>
          <p:cNvSpPr/>
          <p:nvPr/>
        </p:nvSpPr>
        <p:spPr>
          <a:xfrm>
            <a:off x="2814964" y="36450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타원 67"/>
          <p:cNvSpPr/>
          <p:nvPr/>
        </p:nvSpPr>
        <p:spPr>
          <a:xfrm>
            <a:off x="2721374" y="51099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타원 68"/>
          <p:cNvSpPr/>
          <p:nvPr/>
        </p:nvSpPr>
        <p:spPr>
          <a:xfrm>
            <a:off x="3563888" y="332597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타원 69"/>
          <p:cNvSpPr/>
          <p:nvPr/>
        </p:nvSpPr>
        <p:spPr>
          <a:xfrm>
            <a:off x="5741937" y="429309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타원 70"/>
          <p:cNvSpPr/>
          <p:nvPr/>
        </p:nvSpPr>
        <p:spPr>
          <a:xfrm>
            <a:off x="7020272" y="38610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타원 71"/>
          <p:cNvSpPr/>
          <p:nvPr/>
        </p:nvSpPr>
        <p:spPr>
          <a:xfrm>
            <a:off x="5004048" y="1764665"/>
            <a:ext cx="216024" cy="216024"/>
          </a:xfrm>
          <a:prstGeom prst="ellipse">
            <a:avLst/>
          </a:prstGeom>
          <a:solidFill>
            <a:srgbClr val="0000CC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직선 연결선 72"/>
          <p:cNvCxnSpPr>
            <a:stCxn id="65" idx="4"/>
            <a:endCxn id="63" idx="0"/>
          </p:cNvCxnSpPr>
          <p:nvPr/>
        </p:nvCxnSpPr>
        <p:spPr>
          <a:xfrm flipH="1">
            <a:off x="3104220" y="813426"/>
            <a:ext cx="576964" cy="15354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70" idx="2"/>
            <a:endCxn id="69" idx="5"/>
          </p:cNvCxnSpPr>
          <p:nvPr/>
        </p:nvCxnSpPr>
        <p:spPr>
          <a:xfrm flipH="1" flipV="1">
            <a:off x="3748276" y="3510364"/>
            <a:ext cx="1993661" cy="890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70" idx="0"/>
            <a:endCxn id="72" idx="5"/>
          </p:cNvCxnSpPr>
          <p:nvPr/>
        </p:nvCxnSpPr>
        <p:spPr>
          <a:xfrm flipH="1" flipV="1">
            <a:off x="5188436" y="1949053"/>
            <a:ext cx="661513" cy="2344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71" idx="2"/>
            <a:endCxn id="70" idx="6"/>
          </p:cNvCxnSpPr>
          <p:nvPr/>
        </p:nvCxnSpPr>
        <p:spPr>
          <a:xfrm flipH="1">
            <a:off x="5957961" y="3969060"/>
            <a:ext cx="1062311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66" idx="0"/>
            <a:endCxn id="70" idx="5"/>
          </p:cNvCxnSpPr>
          <p:nvPr/>
        </p:nvCxnSpPr>
        <p:spPr>
          <a:xfrm flipH="1" flipV="1">
            <a:off x="5926325" y="4477484"/>
            <a:ext cx="544462" cy="1183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66" idx="2"/>
            <a:endCxn id="68" idx="6"/>
          </p:cNvCxnSpPr>
          <p:nvPr/>
        </p:nvCxnSpPr>
        <p:spPr>
          <a:xfrm flipH="1" flipV="1">
            <a:off x="2937398" y="5217928"/>
            <a:ext cx="3425377" cy="55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69" idx="0"/>
            <a:endCxn id="63" idx="5"/>
          </p:cNvCxnSpPr>
          <p:nvPr/>
        </p:nvCxnSpPr>
        <p:spPr>
          <a:xfrm flipH="1" flipV="1">
            <a:off x="3180596" y="2533268"/>
            <a:ext cx="491304" cy="792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69" idx="3"/>
            <a:endCxn id="67" idx="7"/>
          </p:cNvCxnSpPr>
          <p:nvPr/>
        </p:nvCxnSpPr>
        <p:spPr>
          <a:xfrm flipH="1">
            <a:off x="2999352" y="3510364"/>
            <a:ext cx="596172" cy="1662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68" idx="0"/>
            <a:endCxn id="67" idx="4"/>
          </p:cNvCxnSpPr>
          <p:nvPr/>
        </p:nvCxnSpPr>
        <p:spPr>
          <a:xfrm flipV="1">
            <a:off x="2829386" y="3861048"/>
            <a:ext cx="93590" cy="12488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64" idx="2"/>
            <a:endCxn id="72" idx="6"/>
          </p:cNvCxnSpPr>
          <p:nvPr/>
        </p:nvCxnSpPr>
        <p:spPr>
          <a:xfrm flipH="1">
            <a:off x="5220072" y="1585159"/>
            <a:ext cx="1219079" cy="287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67" idx="0"/>
            <a:endCxn id="63" idx="4"/>
          </p:cNvCxnSpPr>
          <p:nvPr/>
        </p:nvCxnSpPr>
        <p:spPr>
          <a:xfrm flipV="1">
            <a:off x="2922976" y="2564904"/>
            <a:ext cx="181244" cy="1080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2" idx="1"/>
            <a:endCxn id="65" idx="5"/>
          </p:cNvCxnSpPr>
          <p:nvPr/>
        </p:nvCxnSpPr>
        <p:spPr>
          <a:xfrm flipH="1" flipV="1">
            <a:off x="3757560" y="781790"/>
            <a:ext cx="1278124" cy="1014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71" idx="0"/>
            <a:endCxn id="64" idx="4"/>
          </p:cNvCxnSpPr>
          <p:nvPr/>
        </p:nvCxnSpPr>
        <p:spPr>
          <a:xfrm flipH="1" flipV="1">
            <a:off x="6547163" y="1693171"/>
            <a:ext cx="581121" cy="2167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66" idx="7"/>
            <a:endCxn id="71" idx="4"/>
          </p:cNvCxnSpPr>
          <p:nvPr/>
        </p:nvCxnSpPr>
        <p:spPr>
          <a:xfrm flipV="1">
            <a:off x="6547163" y="4077072"/>
            <a:ext cx="581121" cy="1615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560606" y="447766"/>
            <a:ext cx="95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000CC"/>
                </a:solidFill>
              </a:rPr>
              <a:t>서울</a:t>
            </a:r>
            <a:r>
              <a:rPr lang="en-US" sz="2000" b="1" dirty="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602280" y="564554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부산</a:t>
            </a:r>
            <a:r>
              <a:rPr lang="en-US" dirty="0"/>
              <a:t> 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447764" y="54208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광주</a:t>
            </a:r>
            <a:r>
              <a:rPr lang="en-US" dirty="0"/>
              <a:t> 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094884" y="356837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논산</a:t>
            </a:r>
            <a:r>
              <a:rPr lang="en-US" dirty="0"/>
              <a:t>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015834" y="43247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대구</a:t>
            </a:r>
            <a:r>
              <a:rPr lang="en-US" dirty="0"/>
              <a:t> 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128284" y="39237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포항</a:t>
            </a:r>
            <a:r>
              <a:rPr lang="en-US" dirty="0"/>
              <a:t> 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799981" y="317029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대전</a:t>
            </a:r>
            <a:r>
              <a:rPr lang="en-US" dirty="0"/>
              <a:t>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166034" y="1970655"/>
            <a:ext cx="1109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천안</a:t>
            </a:r>
            <a:r>
              <a:rPr lang="ko-KR" altLang="en-US" sz="2000" b="1" dirty="0"/>
              <a:t> </a:t>
            </a:r>
            <a:r>
              <a:rPr lang="ko-KR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2"/>
              </a:rPr>
              <a:t></a:t>
            </a:r>
            <a:r>
              <a:rPr lang="en-US" sz="2000" b="1" dirty="0"/>
              <a:t>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019118" y="10438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강릉</a:t>
            </a:r>
            <a:r>
              <a:rPr lang="en-US" dirty="0"/>
              <a:t>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160021" y="167063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원주</a:t>
            </a:r>
            <a:r>
              <a:rPr lang="en-US" sz="2000" b="1" dirty="0"/>
              <a:t>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342541" y="505154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574501" y="3611858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763438" y="49252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837723" y="25507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369454" y="43008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123922" y="3539629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519192" y="292962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275654" y="1034283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88689" y="1228489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403120" y="27354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560606" y="292008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767064" y="4747778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229505" y="379652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813213" y="1359586"/>
            <a:ext cx="833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C00000"/>
                </a:solidFill>
              </a:rPr>
              <a:t>D=</a:t>
            </a:r>
            <a:r>
              <a:rPr lang="en-US" altLang="ko-KR"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15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672433" y="1301298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CC"/>
                </a:solidFill>
              </a:rPr>
              <a:t>D=</a:t>
            </a:r>
            <a:r>
              <a:rPr lang="en-US" altLang="ko-KR" dirty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878824" y="2956644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CC"/>
                </a:solidFill>
              </a:rPr>
              <a:t>D=</a:t>
            </a:r>
            <a:r>
              <a:rPr lang="en-US" altLang="ko-KR" dirty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907704" y="2302588"/>
            <a:ext cx="974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C00000"/>
                </a:solidFill>
              </a:rPr>
              <a:t>D=</a:t>
            </a:r>
            <a:r>
              <a:rPr lang="en-US" altLang="ko-KR"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12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099925" y="3861048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CC"/>
                </a:solidFill>
              </a:rPr>
              <a:t>D=</a:t>
            </a:r>
            <a:r>
              <a:rPr lang="en-US" altLang="ko-KR" dirty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937398" y="4749439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CC"/>
                </a:solidFill>
              </a:rPr>
              <a:t>D=</a:t>
            </a:r>
            <a:r>
              <a:rPr lang="en-US" altLang="ko-KR" dirty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230648" y="4487143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CC"/>
                </a:solidFill>
              </a:rPr>
              <a:t>D=</a:t>
            </a:r>
            <a:r>
              <a:rPr lang="en-US" altLang="ko-KR" dirty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128081" y="3533239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CC"/>
                </a:solidFill>
              </a:rPr>
              <a:t>D=</a:t>
            </a:r>
            <a:r>
              <a:rPr lang="en-US" altLang="ko-KR" dirty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746080" y="5291916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CC"/>
                </a:solidFill>
              </a:rPr>
              <a:t>D=</a:t>
            </a:r>
            <a:r>
              <a:rPr lang="en-US" altLang="ko-KR" dirty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812182" y="444094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D=</a:t>
            </a:r>
            <a:r>
              <a:rPr lang="en-US" altLang="ko-KR">
                <a:latin typeface="Times New Roman"/>
                <a:cs typeface="Times New Roman"/>
              </a:rPr>
              <a:t>0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5530893" y="135977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</a:p>
        </p:txBody>
      </p:sp>
    </p:spTree>
    <p:extLst>
      <p:ext uri="{BB962C8B-B14F-4D97-AF65-F5344CB8AC3E}">
        <p14:creationId xmlns="" xmlns:p14="http://schemas.microsoft.com/office/powerpoint/2010/main" val="4880879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타원 59"/>
          <p:cNvSpPr/>
          <p:nvPr/>
        </p:nvSpPr>
        <p:spPr>
          <a:xfrm>
            <a:off x="2996208" y="2348880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타원 60"/>
          <p:cNvSpPr/>
          <p:nvPr/>
        </p:nvSpPr>
        <p:spPr>
          <a:xfrm>
            <a:off x="6439151" y="147714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타원 61"/>
          <p:cNvSpPr/>
          <p:nvPr/>
        </p:nvSpPr>
        <p:spPr>
          <a:xfrm>
            <a:off x="3573172" y="59740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타원 120"/>
          <p:cNvSpPr/>
          <p:nvPr/>
        </p:nvSpPr>
        <p:spPr>
          <a:xfrm>
            <a:off x="6362775" y="56612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타원 121"/>
          <p:cNvSpPr/>
          <p:nvPr/>
        </p:nvSpPr>
        <p:spPr>
          <a:xfrm>
            <a:off x="2814964" y="36450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타원 122"/>
          <p:cNvSpPr/>
          <p:nvPr/>
        </p:nvSpPr>
        <p:spPr>
          <a:xfrm>
            <a:off x="2721374" y="51099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타원 123"/>
          <p:cNvSpPr/>
          <p:nvPr/>
        </p:nvSpPr>
        <p:spPr>
          <a:xfrm>
            <a:off x="3563888" y="332597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타원 124"/>
          <p:cNvSpPr/>
          <p:nvPr/>
        </p:nvSpPr>
        <p:spPr>
          <a:xfrm>
            <a:off x="5741937" y="429309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타원 125"/>
          <p:cNvSpPr/>
          <p:nvPr/>
        </p:nvSpPr>
        <p:spPr>
          <a:xfrm>
            <a:off x="7020272" y="38610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타원 126"/>
          <p:cNvSpPr/>
          <p:nvPr/>
        </p:nvSpPr>
        <p:spPr>
          <a:xfrm>
            <a:off x="5004048" y="1764665"/>
            <a:ext cx="216024" cy="216024"/>
          </a:xfrm>
          <a:prstGeom prst="ellipse">
            <a:avLst/>
          </a:prstGeom>
          <a:solidFill>
            <a:srgbClr val="0000CC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직선 연결선 127"/>
          <p:cNvCxnSpPr>
            <a:stCxn id="62" idx="4"/>
            <a:endCxn id="60" idx="0"/>
          </p:cNvCxnSpPr>
          <p:nvPr/>
        </p:nvCxnSpPr>
        <p:spPr>
          <a:xfrm flipH="1">
            <a:off x="3104220" y="813426"/>
            <a:ext cx="576964" cy="15354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125" idx="2"/>
            <a:endCxn id="124" idx="5"/>
          </p:cNvCxnSpPr>
          <p:nvPr/>
        </p:nvCxnSpPr>
        <p:spPr>
          <a:xfrm flipH="1" flipV="1">
            <a:off x="3748276" y="3510364"/>
            <a:ext cx="1993661" cy="890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125" idx="0"/>
            <a:endCxn id="127" idx="5"/>
          </p:cNvCxnSpPr>
          <p:nvPr/>
        </p:nvCxnSpPr>
        <p:spPr>
          <a:xfrm flipH="1" flipV="1">
            <a:off x="5188436" y="1949053"/>
            <a:ext cx="661513" cy="2344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>
            <a:stCxn id="126" idx="2"/>
            <a:endCxn id="125" idx="6"/>
          </p:cNvCxnSpPr>
          <p:nvPr/>
        </p:nvCxnSpPr>
        <p:spPr>
          <a:xfrm flipH="1">
            <a:off x="5957961" y="3969060"/>
            <a:ext cx="1062311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121" idx="0"/>
            <a:endCxn id="125" idx="5"/>
          </p:cNvCxnSpPr>
          <p:nvPr/>
        </p:nvCxnSpPr>
        <p:spPr>
          <a:xfrm flipH="1" flipV="1">
            <a:off x="5926325" y="4477484"/>
            <a:ext cx="544462" cy="1183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stCxn id="121" idx="2"/>
            <a:endCxn id="123" idx="6"/>
          </p:cNvCxnSpPr>
          <p:nvPr/>
        </p:nvCxnSpPr>
        <p:spPr>
          <a:xfrm flipH="1" flipV="1">
            <a:off x="2937398" y="5217928"/>
            <a:ext cx="3425377" cy="55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stCxn id="124" idx="0"/>
            <a:endCxn id="60" idx="5"/>
          </p:cNvCxnSpPr>
          <p:nvPr/>
        </p:nvCxnSpPr>
        <p:spPr>
          <a:xfrm flipH="1" flipV="1">
            <a:off x="3180596" y="2533268"/>
            <a:ext cx="491304" cy="792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124" idx="3"/>
            <a:endCxn id="122" idx="7"/>
          </p:cNvCxnSpPr>
          <p:nvPr/>
        </p:nvCxnSpPr>
        <p:spPr>
          <a:xfrm flipH="1">
            <a:off x="2999352" y="3510364"/>
            <a:ext cx="596172" cy="1662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123" idx="0"/>
            <a:endCxn id="122" idx="4"/>
          </p:cNvCxnSpPr>
          <p:nvPr/>
        </p:nvCxnSpPr>
        <p:spPr>
          <a:xfrm flipV="1">
            <a:off x="2829386" y="3861048"/>
            <a:ext cx="93590" cy="12488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61" idx="2"/>
            <a:endCxn id="127" idx="6"/>
          </p:cNvCxnSpPr>
          <p:nvPr/>
        </p:nvCxnSpPr>
        <p:spPr>
          <a:xfrm flipH="1">
            <a:off x="5220072" y="1585159"/>
            <a:ext cx="1219079" cy="287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>
            <a:stCxn id="122" idx="0"/>
            <a:endCxn id="60" idx="4"/>
          </p:cNvCxnSpPr>
          <p:nvPr/>
        </p:nvCxnSpPr>
        <p:spPr>
          <a:xfrm flipV="1">
            <a:off x="2922976" y="2564904"/>
            <a:ext cx="181244" cy="1080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127" idx="1"/>
            <a:endCxn id="62" idx="5"/>
          </p:cNvCxnSpPr>
          <p:nvPr/>
        </p:nvCxnSpPr>
        <p:spPr>
          <a:xfrm flipH="1" flipV="1">
            <a:off x="3757560" y="781790"/>
            <a:ext cx="1278124" cy="1014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126" idx="0"/>
            <a:endCxn id="61" idx="4"/>
          </p:cNvCxnSpPr>
          <p:nvPr/>
        </p:nvCxnSpPr>
        <p:spPr>
          <a:xfrm flipH="1" flipV="1">
            <a:off x="6547163" y="1693171"/>
            <a:ext cx="581121" cy="2167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stCxn id="121" idx="7"/>
            <a:endCxn id="126" idx="4"/>
          </p:cNvCxnSpPr>
          <p:nvPr/>
        </p:nvCxnSpPr>
        <p:spPr>
          <a:xfrm flipV="1">
            <a:off x="6547163" y="4077072"/>
            <a:ext cx="581121" cy="1615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795602" y="447766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서울</a:t>
            </a:r>
            <a:r>
              <a:rPr lang="en-US" sz="2000" b="1" dirty="0"/>
              <a:t> 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6602280" y="564554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부산</a:t>
            </a:r>
            <a:r>
              <a:rPr lang="en-US" dirty="0"/>
              <a:t> 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2447764" y="54208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광주</a:t>
            </a:r>
            <a:r>
              <a:rPr lang="en-US" dirty="0"/>
              <a:t> 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094884" y="356837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논산</a:t>
            </a:r>
            <a:r>
              <a:rPr lang="en-US" sz="2000" b="1" dirty="0"/>
              <a:t> 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015834" y="43247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대구</a:t>
            </a:r>
            <a:r>
              <a:rPr lang="en-US" dirty="0"/>
              <a:t> 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128284" y="39237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포항</a:t>
            </a:r>
            <a:r>
              <a:rPr lang="en-US" dirty="0"/>
              <a:t> 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3799981" y="3170297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대전</a:t>
            </a:r>
            <a:r>
              <a:rPr lang="en-US" sz="2000" b="1" dirty="0"/>
              <a:t> 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2166034" y="1970655"/>
            <a:ext cx="1109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00CC"/>
                </a:solidFill>
              </a:rPr>
              <a:t>천안</a:t>
            </a:r>
            <a:r>
              <a:rPr lang="ko-KR" altLang="en-US" sz="2000" b="1" dirty="0"/>
              <a:t> </a:t>
            </a:r>
            <a:r>
              <a:rPr lang="ko-KR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2"/>
              </a:rPr>
              <a:t></a:t>
            </a:r>
            <a:r>
              <a:rPr lang="en-US" sz="2400" b="1" dirty="0"/>
              <a:t> 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019118" y="10438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강릉</a:t>
            </a:r>
            <a:r>
              <a:rPr lang="en-US" dirty="0"/>
              <a:t> 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160021" y="167063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원주</a:t>
            </a:r>
            <a:r>
              <a:rPr lang="en-US" sz="2000" b="1" dirty="0"/>
              <a:t> 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4342541" y="505154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4574501" y="3611858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763438" y="49252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6837723" y="25507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2369454" y="43008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123922" y="3539629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5519192" y="292962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4275654" y="1034283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2888689" y="1228489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3403120" y="27354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2560606" y="292008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6767064" y="4747778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6229505" y="379652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4745107" y="1359586"/>
            <a:ext cx="901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C00000"/>
                </a:solidFill>
              </a:rPr>
              <a:t>D=</a:t>
            </a:r>
            <a:r>
              <a:rPr lang="en-US" altLang="ko-KR"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15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6672433" y="1301298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CC"/>
                </a:solidFill>
              </a:rPr>
              <a:t>D=</a:t>
            </a:r>
            <a:r>
              <a:rPr lang="en-US" altLang="ko-KR" dirty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051720" y="2302588"/>
            <a:ext cx="830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00CC"/>
                </a:solidFill>
              </a:rPr>
              <a:t>D=</a:t>
            </a:r>
            <a:r>
              <a:rPr lang="en-US" altLang="ko-KR" sz="2000" b="1" dirty="0">
                <a:solidFill>
                  <a:srgbClr val="0000CC"/>
                </a:solidFill>
                <a:latin typeface="Times New Roman"/>
                <a:cs typeface="Times New Roman"/>
              </a:rPr>
              <a:t>12</a:t>
            </a:r>
            <a:endParaRPr lang="en-US" sz="2000" b="1" dirty="0">
              <a:solidFill>
                <a:srgbClr val="0000CC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937398" y="4749439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CC"/>
                </a:solidFill>
              </a:rPr>
              <a:t>D=</a:t>
            </a:r>
            <a:r>
              <a:rPr lang="en-US" altLang="ko-KR" dirty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230648" y="4487143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CC"/>
                </a:solidFill>
              </a:rPr>
              <a:t>D=</a:t>
            </a:r>
            <a:r>
              <a:rPr lang="en-US" altLang="ko-KR" dirty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7128081" y="3533239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CC"/>
                </a:solidFill>
              </a:rPr>
              <a:t>D=</a:t>
            </a:r>
            <a:r>
              <a:rPr lang="en-US" altLang="ko-KR" dirty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6746080" y="5291916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CC"/>
                </a:solidFill>
              </a:rPr>
              <a:t>D=</a:t>
            </a:r>
            <a:r>
              <a:rPr lang="en-US" altLang="ko-KR" dirty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812182" y="444094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D=</a:t>
            </a:r>
            <a:r>
              <a:rPr lang="en-US" altLang="ko-KR">
                <a:latin typeface="Times New Roman"/>
                <a:cs typeface="Times New Roman"/>
              </a:rPr>
              <a:t>0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5530893" y="135977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1475656" y="3815752"/>
            <a:ext cx="142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D=12+</a:t>
            </a:r>
            <a:r>
              <a:rPr lang="en-US" altLang="ko-KR" b="1" dirty="0">
                <a:solidFill>
                  <a:srgbClr val="C00000"/>
                </a:solidFill>
                <a:latin typeface="Times New Roman"/>
                <a:cs typeface="Times New Roman"/>
              </a:rPr>
              <a:t>4=16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3671899" y="2924944"/>
            <a:ext cx="185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D=12+10</a:t>
            </a:r>
            <a:r>
              <a:rPr lang="en-US" altLang="ko-KR" b="1" dirty="0">
                <a:solidFill>
                  <a:srgbClr val="C00000"/>
                </a:solidFill>
                <a:latin typeface="Times New Roman"/>
                <a:cs typeface="Times New Roman"/>
              </a:rPr>
              <a:t>=22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0535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한국외대체">
      <a:majorFont>
        <a:latin typeface="한국외대체 B"/>
        <a:ea typeface="한국외대체 B"/>
        <a:cs typeface=""/>
      </a:majorFont>
      <a:minorFont>
        <a:latin typeface="한국외대체 M"/>
        <a:ea typeface="한국외대체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</TotalTime>
  <Words>2347</Words>
  <Application>Microsoft Office PowerPoint</Application>
  <PresentationFormat>화면 슬라이드 쇼(4:3)</PresentationFormat>
  <Paragraphs>772</Paragraphs>
  <Slides>29</Slides>
  <Notes>13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데이터구조 11강 Greedy algorithm</vt:lpstr>
      <vt:lpstr>Greedy Algorithm</vt:lpstr>
      <vt:lpstr>Greedy Algorithm</vt:lpstr>
      <vt:lpstr>Greedy Algorithm</vt:lpstr>
      <vt:lpstr>연습문제: 거스름돈 문제</vt:lpstr>
      <vt:lpstr>예) Greedy Algorithm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연습 문제</vt:lpstr>
      <vt:lpstr>Greedy Algorithm</vt:lpstr>
      <vt:lpstr>예제: scheduling problem</vt:lpstr>
      <vt:lpstr>예제: scheduling problem</vt:lpstr>
      <vt:lpstr>예제</vt:lpstr>
      <vt:lpstr>연습문제</vt:lpstr>
      <vt:lpstr>예제: 매장 Open 문제</vt:lpstr>
      <vt:lpstr>예제: 매장 Open 문제</vt:lpstr>
      <vt:lpstr>예제: 매장 Open 문제</vt:lpstr>
      <vt:lpstr>예제: 매장 Open 문제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ptlineH</dc:creator>
  <cp:lastModifiedBy>?? ?</cp:lastModifiedBy>
  <cp:revision>268</cp:revision>
  <dcterms:created xsi:type="dcterms:W3CDTF">2016-03-04T01:50:51Z</dcterms:created>
  <dcterms:modified xsi:type="dcterms:W3CDTF">2020-06-24T18:09:31Z</dcterms:modified>
</cp:coreProperties>
</file>