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5" r:id="rId2"/>
    <p:sldId id="276" r:id="rId3"/>
    <p:sldId id="266" r:id="rId4"/>
    <p:sldId id="267" r:id="rId5"/>
    <p:sldId id="271" r:id="rId6"/>
    <p:sldId id="273" r:id="rId7"/>
    <p:sldId id="268" r:id="rId8"/>
    <p:sldId id="269" r:id="rId9"/>
    <p:sldId id="270" r:id="rId10"/>
    <p:sldId id="272" r:id="rId11"/>
    <p:sldId id="274" r:id="rId12"/>
    <p:sldId id="278" r:id="rId13"/>
    <p:sldId id="275" r:id="rId14"/>
    <p:sldId id="283" r:id="rId15"/>
    <p:sldId id="277" r:id="rId16"/>
    <p:sldId id="284" r:id="rId17"/>
    <p:sldId id="279" r:id="rId18"/>
    <p:sldId id="280" r:id="rId19"/>
    <p:sldId id="281" r:id="rId20"/>
    <p:sldId id="282" r:id="rId21"/>
    <p:sldId id="287" r:id="rId22"/>
    <p:sldId id="308" r:id="rId23"/>
    <p:sldId id="289" r:id="rId24"/>
    <p:sldId id="290" r:id="rId25"/>
    <p:sldId id="306" r:id="rId26"/>
    <p:sldId id="307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09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2880">
          <p15:clr>
            <a:srgbClr val="A4A3A4"/>
          </p15:clr>
        </p15:guide>
        <p15:guide id="4" pos="204">
          <p15:clr>
            <a:srgbClr val="A4A3A4"/>
          </p15:clr>
        </p15:guide>
        <p15:guide id="5" pos="5556">
          <p15:clr>
            <a:srgbClr val="A4A3A4"/>
          </p15:clr>
        </p15:guide>
        <p15:guide id="6" pos="2948">
          <p15:clr>
            <a:srgbClr val="A4A3A4"/>
          </p15:clr>
        </p15:guide>
        <p15:guide id="7" pos="28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12" autoAdjust="0"/>
    <p:restoredTop sz="65753" autoAdjust="0"/>
  </p:normalViewPr>
  <p:slideViewPr>
    <p:cSldViewPr>
      <p:cViewPr varScale="1">
        <p:scale>
          <a:sx n="56" d="100"/>
          <a:sy n="56" d="100"/>
        </p:scale>
        <p:origin x="-2549" y="-77"/>
      </p:cViewPr>
      <p:guideLst>
        <p:guide orient="horz" pos="709"/>
        <p:guide orient="horz" pos="3974"/>
        <p:guide pos="2880"/>
        <p:guide pos="204"/>
        <p:guide pos="5556"/>
        <p:guide pos="2948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64" y="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BEE66-63D2-412E-B6D2-A96DD3CB61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1973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7E3B-471E-4015-B1C5-6E8E36836A6A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A22F8-50EA-4B8D-BC3E-F42EE1D70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186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136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데이터는 무작위로 널려있음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그것을 순서와 절차에 맞게 배치하여 사용할 때 효율적으로 사용하는 것이 목적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배열은 </a:t>
            </a:r>
            <a:endParaRPr lang="en-US" altLang="ko-KR" dirty="0" smtClean="0"/>
          </a:p>
          <a:p>
            <a:r>
              <a:rPr lang="ko-KR" altLang="en-US" dirty="0" smtClean="0"/>
              <a:t>대표 이름 </a:t>
            </a:r>
            <a:r>
              <a:rPr lang="en-US" altLang="ko-KR" dirty="0" smtClean="0"/>
              <a:t>ex)</a:t>
            </a:r>
            <a:r>
              <a:rPr lang="en-US" altLang="ko-KR" dirty="0" err="1" smtClean="0"/>
              <a:t>arr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하나로 여러 가지 변수들을 한꺼번에 </a:t>
            </a:r>
            <a:endParaRPr lang="en-US" altLang="ko-KR" baseline="0" dirty="0" smtClean="0"/>
          </a:p>
          <a:p>
            <a:r>
              <a:rPr lang="ko-KR" altLang="en-US" baseline="0" dirty="0" smtClean="0"/>
              <a:t>쉽게 관리 할 수 있는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기억할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답</a:t>
            </a:r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Scanner scan =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Scanner(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숫자의 </a:t>
            </a:r>
            <a:r>
              <a:rPr lang="ko-KR" alt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갯수를</a:t>
            </a:r>
            <a:r>
              <a:rPr lang="ko-KR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입력하세요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숫자갯수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scan.nextInt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숫자갯수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숫자를 입력하세요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=0;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숫자갯수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scan.nextInt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작은수전환값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MAX_VALUE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숫자갯수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작은수전환값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작은수전환값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작은수전환값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+"    </a:t>
            </a:r>
            <a:r>
              <a:rPr lang="ko-KR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숫자가 가장 작은 값입니다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.");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scan.close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또는 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Scanner scan =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Scanner(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숫자의 </a:t>
            </a:r>
            <a:r>
              <a:rPr lang="ko-KR" alt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갯수를</a:t>
            </a:r>
            <a:r>
              <a:rPr lang="ko-KR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입력하세요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숫자갯수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scan.nextInt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숫자갯수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숫자를 입력하세요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=0;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숫자갯수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scan.nextInt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작은수전환값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[0];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숫자갯수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작은수전환값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작은수전환값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작은수전환값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+"    </a:t>
            </a:r>
            <a:r>
              <a:rPr lang="ko-KR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숫자가 가장 작은 값입니다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.");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scan.close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Scanner scan =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Scanner(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 = 10;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data = new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[num];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nn-NO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i=0; i&lt;num; i++)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data[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scan.nextInt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flag = false; //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안틀렸으면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false,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틀렸으면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nb-NO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nb-NO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j=0; j&lt;num-1; j++)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            //j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끝에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하는 것은 밑에 반복문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무조건 겹치게 되는 부분이 발생하기 때문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마지막이 겹침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j+1;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&lt;num; </a:t>
            </a:r>
            <a:r>
              <a:rPr lang="en-US" altLang="ko-KR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 //+1</a:t>
            </a:r>
            <a:r>
              <a:rPr lang="ko-KR" alt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하는 것도 마찬가지인 이유</a:t>
            </a:r>
            <a:r>
              <a:rPr lang="en-US" altLang="ko-KR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처음이 겹침</a:t>
            </a:r>
            <a:r>
              <a:rPr lang="en-US" altLang="ko-KR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(data[j] == data[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flag=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true;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(flag);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scan.close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ㅍ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Scanner scan =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Scanner(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 = 10;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data = new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[num];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nn-NO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i=0; i&lt;num; i++)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data[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scan.nextInt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flag = false; //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안틀렸으면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false,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틀렸으면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nb-NO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nb-NO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j=0; j&lt;num-1; j++)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            //j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끝에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하는 것은 밑에 반복문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무조건 겹치게 되는 부분이 발생하기 때문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마지막이 겹침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j+1;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&lt;num; </a:t>
            </a:r>
            <a:r>
              <a:rPr lang="en-US" altLang="ko-KR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 //+1</a:t>
            </a:r>
            <a:r>
              <a:rPr lang="ko-KR" alt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하는 것도 마찬가지인 이유</a:t>
            </a:r>
            <a:r>
              <a:rPr lang="en-US" altLang="ko-KR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처음이 겹침</a:t>
            </a:r>
            <a:r>
              <a:rPr lang="en-US" altLang="ko-KR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(data[j] == data[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flag=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true;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(flag);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scan.close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▼ 더 세부적으로 어렵게 짠다면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데이터의 위치 값을 사용한 식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Scanner </a:t>
            </a:r>
            <a:r>
              <a:rPr lang="en-US" altLang="ko-KR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 = </a:t>
            </a:r>
            <a:r>
              <a:rPr lang="en-US" altLang="ko-KR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Scanner(</a:t>
            </a:r>
            <a:r>
              <a:rPr lang="en-US" altLang="ko-KR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altLang="ko-KR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 = 10;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data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new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[num+1]; //+1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하는 이유는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칠 수 있도록 하기 위해서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nn-NO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i=0; i&lt;num; i++)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data[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scan.nextInt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()]++;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뒤에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만일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집어넣으면 첫번째 데이터공간에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증가시키고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집어넣으면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두번째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데이터공간에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증가됨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따라서 이러다가 숫자가 중복되면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같은 공간에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더하는 결과가 나타남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//1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보다 크게 나오면 몇번 반복되었는지를 알려줌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nn-NO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nn-NO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i=0; i&lt;num; i++)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(data[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nn-NO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nn-NO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 ;  i&lt;num; i++)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(data[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]&gt;1) //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이는 한번 이상 중복되었다는 것을 알려줌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(true);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모르면 </a:t>
            </a:r>
            <a:r>
              <a:rPr lang="ko-KR" altLang="en-US" dirty="0" err="1" smtClean="0"/>
              <a:t>구글에</a:t>
            </a:r>
            <a:r>
              <a:rPr lang="ko-KR" altLang="en-US" dirty="0" smtClean="0"/>
              <a:t> 쳐보세요</a:t>
            </a:r>
            <a:r>
              <a:rPr lang="en-US" altLang="ko-KR" dirty="0" smtClean="0"/>
              <a:t>!!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Random rand =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Random();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lotto =new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[6];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&lt;6)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lotto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rand.nextInt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(45) +1; //45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로하면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부터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44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까지 생성되므로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+1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해줌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                              //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그러면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부터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까지 생성됨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j=0; j&lt;6; j++)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(lotto[j]);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>그런데 위에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하면 중복되는 숫자가 추출됨</a:t>
            </a:r>
            <a:endParaRPr lang="en-US" altLang="ko-KR" dirty="0" smtClean="0"/>
          </a:p>
          <a:p>
            <a:r>
              <a:rPr lang="ko-KR" altLang="en-US" dirty="0" smtClean="0"/>
              <a:t>따라서</a:t>
            </a:r>
            <a:endParaRPr lang="en-US" altLang="ko-KR" dirty="0" smtClean="0"/>
          </a:p>
          <a:p>
            <a:r>
              <a:rPr lang="ko-KR" altLang="en-US" dirty="0" smtClean="0"/>
              <a:t>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Random rand =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Random();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lotto =new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[6];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&lt;6)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  //45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로하면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부터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44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까지 생성되므로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+1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해줌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그러면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부터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까지 생성됨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lottotmp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rand.nextInt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(45) +1;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flag =false;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j=0; j&lt;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j++) //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겹쳤는지 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안겹쳤는지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먼저 확인하는 것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겹치지 않았으면 집어넣고 겹쳤으면 다시 돌아감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lottotmp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lotto[j]) //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로또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번호가 겹칠 때는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break!!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flag =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(flag)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continue;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lotto[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]=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lottotmp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새로운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로또번호가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생성됨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                            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j=0; j&lt;6; j++)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(lotto[j]);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dirty="0" smtClean="0"/>
              <a:t>**</a:t>
            </a:r>
            <a:r>
              <a:rPr lang="ko-KR" altLang="en-US" dirty="0" smtClean="0"/>
              <a:t>핵심은 중간에 겹치는지 </a:t>
            </a:r>
            <a:r>
              <a:rPr lang="ko-KR" altLang="en-US" dirty="0" err="1" smtClean="0"/>
              <a:t>안겹치는지의</a:t>
            </a:r>
            <a:r>
              <a:rPr lang="ko-KR" altLang="en-US" dirty="0" smtClean="0"/>
              <a:t> 여부를 이중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사용하여 </a:t>
            </a:r>
            <a:r>
              <a:rPr lang="ko-KR" altLang="en-US" dirty="0" err="1" smtClean="0"/>
              <a:t>확인해본것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배열의 단점을 알 수 있는 문제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 scan = new Scanner(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System.in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rot = {1,2,3,4,5,6};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scan.nextInt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newrot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[6];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&lt;6;i++)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newrot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i-rn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rot[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0;i&lt;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rn;i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newrot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6-rn+i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rot[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0;i&lt;6;i++)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newrot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해보기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Method</a:t>
            </a:r>
            <a:r>
              <a:rPr lang="en-US" altLang="ko-KR" baseline="0" dirty="0" smtClean="0"/>
              <a:t> Area</a:t>
            </a:r>
          </a:p>
          <a:p>
            <a:r>
              <a:rPr lang="en-US" altLang="ko-KR" baseline="0" dirty="0" smtClean="0"/>
              <a:t>:</a:t>
            </a:r>
            <a:r>
              <a:rPr lang="ko-KR" altLang="en-US" baseline="0" dirty="0" smtClean="0"/>
              <a:t>프로그램의 동작코드들이 저장됨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dirty="0" smtClean="0"/>
              <a:t>Call Stack</a:t>
            </a:r>
          </a:p>
          <a:p>
            <a:r>
              <a:rPr lang="en-US" altLang="ko-KR" dirty="0" smtClean="0"/>
              <a:t>:</a:t>
            </a:r>
            <a:r>
              <a:rPr lang="ko-KR" altLang="en-US" dirty="0" smtClean="0"/>
              <a:t>함수 내의 일반적인 정보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또는 함수가 저장됨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Heap</a:t>
            </a:r>
          </a:p>
          <a:p>
            <a:r>
              <a:rPr lang="en-US" altLang="ko-KR" dirty="0" smtClean="0"/>
              <a:t>:</a:t>
            </a:r>
            <a:r>
              <a:rPr lang="ko-KR" altLang="en-US" dirty="0" err="1" smtClean="0"/>
              <a:t>스택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처럼</a:t>
            </a:r>
            <a:r>
              <a:rPr lang="ko-KR" altLang="en-US" baseline="0" dirty="0" smtClean="0"/>
              <a:t> 자료구조의 한 종류 </a:t>
            </a:r>
            <a:endParaRPr lang="en-US" altLang="ko-KR" baseline="0" dirty="0" smtClean="0"/>
          </a:p>
          <a:p>
            <a:r>
              <a:rPr lang="en-US" altLang="ko-KR" baseline="0" dirty="0" smtClean="0"/>
              <a:t>(new </a:t>
            </a:r>
            <a:r>
              <a:rPr lang="ko-KR" altLang="en-US" baseline="0" dirty="0" smtClean="0"/>
              <a:t>키워드로 생성되는 모든 변수들의 묶음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크기가 애매한 것들이 저장됨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Call</a:t>
            </a:r>
            <a:r>
              <a:rPr lang="en-US" altLang="ko-KR" baseline="0" dirty="0" smtClean="0"/>
              <a:t> Stack</a:t>
            </a:r>
            <a:r>
              <a:rPr lang="ko-KR" altLang="en-US" baseline="0" dirty="0" smtClean="0"/>
              <a:t>의 함수 호출 과정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1.</a:t>
            </a:r>
            <a:r>
              <a:rPr lang="ko-KR" altLang="en-US" baseline="0" dirty="0" smtClean="0"/>
              <a:t>가장 먼저 불린 함수가 가장 아래에 위치하게 됨 </a:t>
            </a:r>
            <a:r>
              <a:rPr lang="en-US" altLang="ko-KR" baseline="0" dirty="0" smtClean="0"/>
              <a:t>(main</a:t>
            </a:r>
            <a:r>
              <a:rPr lang="ko-KR" altLang="en-US" baseline="0" dirty="0" smtClean="0"/>
              <a:t>함수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2. Main </a:t>
            </a:r>
            <a:r>
              <a:rPr lang="ko-KR" altLang="en-US" baseline="0" dirty="0" smtClean="0"/>
              <a:t>함수가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a </a:t>
            </a:r>
            <a:r>
              <a:rPr lang="ko-KR" altLang="en-US" baseline="0" dirty="0" smtClean="0"/>
              <a:t>함수를 불러서 쌓임 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(main </a:t>
            </a:r>
            <a:r>
              <a:rPr lang="ko-KR" altLang="en-US" baseline="0" dirty="0" smtClean="0"/>
              <a:t>함수는 여기서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a </a:t>
            </a:r>
            <a:r>
              <a:rPr lang="ko-KR" altLang="en-US" baseline="0" dirty="0" smtClean="0"/>
              <a:t>함수가 끝날 때까지 멈춤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3.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a </a:t>
            </a:r>
            <a:r>
              <a:rPr lang="ko-KR" altLang="en-US" baseline="0" dirty="0" smtClean="0"/>
              <a:t>함수가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b </a:t>
            </a:r>
            <a:r>
              <a:rPr lang="ko-KR" altLang="en-US" baseline="0" dirty="0" smtClean="0"/>
              <a:t>함수를  불러서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b </a:t>
            </a:r>
            <a:r>
              <a:rPr lang="ko-KR" altLang="en-US" baseline="0" dirty="0" smtClean="0"/>
              <a:t>함수가 쌓이게 됨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(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a </a:t>
            </a:r>
            <a:r>
              <a:rPr lang="ko-KR" altLang="en-US" baseline="0" dirty="0" smtClean="0"/>
              <a:t>함수도 잠시 멈춤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4.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b </a:t>
            </a:r>
            <a:r>
              <a:rPr lang="ko-KR" altLang="en-US" baseline="0" dirty="0" smtClean="0"/>
              <a:t>함수는 실행이 다 되었을 때 지워짐 </a:t>
            </a:r>
            <a:endParaRPr lang="en-US" altLang="ko-KR" baseline="0" dirty="0" smtClean="0"/>
          </a:p>
          <a:p>
            <a:r>
              <a:rPr lang="en-US" altLang="ko-KR" baseline="0" dirty="0" smtClean="0"/>
              <a:t>5. </a:t>
            </a:r>
            <a:r>
              <a:rPr lang="ko-KR" altLang="en-US" baseline="0" dirty="0" smtClean="0"/>
              <a:t>다시 </a:t>
            </a:r>
            <a:r>
              <a:rPr lang="en-US" altLang="ko-KR" baseline="0" dirty="0" err="1" smtClean="0"/>
              <a:t>int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 </a:t>
            </a:r>
            <a:r>
              <a:rPr lang="ko-KR" altLang="en-US" baseline="0" dirty="0" smtClean="0"/>
              <a:t>함수로 돌아가짐 </a:t>
            </a:r>
            <a:endParaRPr lang="en-US" altLang="ko-KR" baseline="0" dirty="0" smtClean="0"/>
          </a:p>
          <a:p>
            <a:r>
              <a:rPr lang="en-US" altLang="ko-KR" baseline="0" dirty="0" smtClean="0"/>
              <a:t>6. </a:t>
            </a:r>
            <a:r>
              <a:rPr lang="ko-KR" altLang="en-US" baseline="0" dirty="0" smtClean="0"/>
              <a:t>이번엔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a </a:t>
            </a:r>
            <a:r>
              <a:rPr lang="ko-KR" altLang="en-US" baseline="0" dirty="0" smtClean="0"/>
              <a:t>함수가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c </a:t>
            </a:r>
            <a:r>
              <a:rPr lang="ko-KR" altLang="en-US" baseline="0" dirty="0" smtClean="0"/>
              <a:t>함수를 불러서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c </a:t>
            </a:r>
            <a:r>
              <a:rPr lang="ko-KR" altLang="en-US" baseline="0" dirty="0" smtClean="0"/>
              <a:t>함수가 쌓이게 됨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(</a:t>
            </a:r>
            <a:r>
              <a:rPr lang="ko-KR" altLang="en-US" baseline="0" dirty="0" smtClean="0"/>
              <a:t>또 다시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a </a:t>
            </a:r>
            <a:r>
              <a:rPr lang="ko-KR" altLang="en-US" baseline="0" dirty="0" smtClean="0"/>
              <a:t>함수도 잠시 멈춤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7.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c </a:t>
            </a:r>
            <a:r>
              <a:rPr lang="ko-KR" altLang="en-US" baseline="0" dirty="0" smtClean="0"/>
              <a:t>함수도 실행이 다 되었을 때 지워짐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8.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a </a:t>
            </a:r>
            <a:r>
              <a:rPr lang="ko-KR" altLang="en-US" baseline="0" dirty="0" smtClean="0"/>
              <a:t>함수의 실행이 끝나 지워짐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9. Main </a:t>
            </a:r>
            <a:r>
              <a:rPr lang="ko-KR" altLang="en-US" baseline="0" dirty="0" smtClean="0"/>
              <a:t>함수가 끝나 지워짐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&gt;</a:t>
            </a:r>
            <a:r>
              <a:rPr lang="ko-KR" altLang="en-US" dirty="0" smtClean="0"/>
              <a:t>왜 필요한가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=</a:t>
            </a:r>
            <a:r>
              <a:rPr lang="ko-KR" altLang="en-US" dirty="0" smtClean="0"/>
              <a:t>사람이 하기 싫은 단순한 작업들을 빠르게 작업하기 위해서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=</a:t>
            </a:r>
            <a:r>
              <a:rPr lang="ko-KR" altLang="en-US" dirty="0" smtClean="0"/>
              <a:t>이처럼 </a:t>
            </a:r>
            <a:r>
              <a:rPr lang="en-US" altLang="ko-KR" dirty="0" smtClean="0"/>
              <a:t>for</a:t>
            </a:r>
            <a:r>
              <a:rPr lang="ko-KR" altLang="en-US" baseline="0" dirty="0" smtClean="0"/>
              <a:t>문은 반복할 내용을 쉽고 단순하게 반복해줌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753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내가 쓴 답</a:t>
            </a:r>
            <a:endParaRPr lang="en-US" altLang="ko-KR" dirty="0" smtClean="0"/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 </a:t>
            </a:r>
            <a:r>
              <a:rPr lang="en-US" altLang="ko-KR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 = </a:t>
            </a:r>
            <a:r>
              <a:rPr lang="en-US" altLang="ko-KR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Scanner(</a:t>
            </a:r>
            <a:r>
              <a:rPr lang="en-US" altLang="ko-KR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altLang="ko-KR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총합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0;</a:t>
            </a:r>
          </a:p>
          <a:p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입력수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scan.nextInt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=1;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&lt;=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입력수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총합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총합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총합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교수님 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For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 scan =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Scanner(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total= 0;</a:t>
            </a:r>
          </a:p>
          <a:p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 =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scan.nextInt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for(int i=1; i&lt;=count; i++)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total+=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(total);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scan.close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While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 scan =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Scanner(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total= 0;</a:t>
            </a:r>
          </a:p>
          <a:p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 =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scan.nextInt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=1;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&lt;=count)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total+=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(total);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scan.close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내가 쓴 답</a:t>
            </a:r>
            <a:endParaRPr lang="en-US" altLang="ko-KR" dirty="0" smtClean="0"/>
          </a:p>
          <a:p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 </a:t>
            </a:r>
            <a:r>
              <a:rPr lang="en-US" altLang="ko-KR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 = </a:t>
            </a:r>
            <a:r>
              <a:rPr lang="en-US" altLang="ko-KR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Scanner(</a:t>
            </a:r>
            <a:r>
              <a:rPr lang="en-US" altLang="ko-KR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altLang="ko-KR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i=1; i&lt;=9; i++)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nn-NO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nn-NO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out.println("9" + "X" + i + "=" + 9*i);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*for</a:t>
            </a:r>
            <a:r>
              <a:rPr lang="ko-KR" altLang="en-US" dirty="0" smtClean="0"/>
              <a:t>문이나 </a:t>
            </a:r>
            <a:r>
              <a:rPr lang="en-US" altLang="ko-KR" dirty="0" err="1" smtClean="0"/>
              <a:t>whlie</a:t>
            </a:r>
            <a:r>
              <a:rPr lang="ko-KR" altLang="en-US" dirty="0" smtClean="0"/>
              <a:t>문은 반복을 위해서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문장이 필요</a:t>
            </a:r>
            <a:endParaRPr lang="en-US" altLang="ko-KR" dirty="0" smtClean="0"/>
          </a:p>
          <a:p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시작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끝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어떻게 증감할 것인가</a:t>
            </a:r>
            <a:r>
              <a:rPr lang="en-US" altLang="ko-KR" baseline="0" dirty="0" smtClean="0"/>
              <a:t>) </a:t>
            </a:r>
          </a:p>
          <a:p>
            <a:r>
              <a:rPr lang="ko-KR" altLang="en-US" baseline="0" dirty="0" smtClean="0"/>
              <a:t>이 셋 중 가장 중요한 것은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끝</a:t>
            </a:r>
            <a:r>
              <a:rPr lang="en-US" altLang="ko-KR" baseline="0" dirty="0" smtClean="0"/>
              <a:t>’ </a:t>
            </a:r>
          </a:p>
          <a:p>
            <a:r>
              <a:rPr lang="ko-KR" altLang="en-US" baseline="0" dirty="0" smtClean="0"/>
              <a:t>끝을 잘못 집어 넣으면 무한루프가 되어버림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진행하다 보면 의도하지 않은 상황을 맞이할 수도 있음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특정한 상황에선 멈춰야 </a:t>
            </a:r>
            <a:r>
              <a:rPr lang="ko-KR" altLang="en-US" dirty="0" err="1" smtClean="0"/>
              <a:t>한다던지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과정을 </a:t>
            </a:r>
            <a:r>
              <a:rPr lang="ko-KR" altLang="en-US" dirty="0" err="1" smtClean="0"/>
              <a:t>스킵하던지</a:t>
            </a:r>
            <a:endParaRPr lang="en-US" altLang="ko-KR" dirty="0" smtClean="0"/>
          </a:p>
          <a:p>
            <a:r>
              <a:rPr lang="ko-KR" altLang="en-US" dirty="0" smtClean="0"/>
              <a:t>이런 상황에서 필요한 것이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continue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반복하다가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를 만나면 반복을 멈춰버림</a:t>
            </a:r>
            <a:endParaRPr lang="en-US" altLang="ko-KR" dirty="0" smtClean="0"/>
          </a:p>
          <a:p>
            <a:r>
              <a:rPr lang="en-US" altLang="ko-KR" dirty="0" smtClean="0"/>
              <a:t>    “  “    continue</a:t>
            </a:r>
            <a:r>
              <a:rPr lang="ko-KR" altLang="en-US" baseline="0" dirty="0" smtClean="0"/>
              <a:t>를 만나면 그 즉시 해당 반복 차례가 완료가 되어버림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       (continue </a:t>
            </a:r>
            <a:r>
              <a:rPr lang="ko-KR" altLang="en-US" baseline="0" dirty="0" smtClean="0"/>
              <a:t>밑에 실행되어야 할 </a:t>
            </a:r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건너 뛰어버리고 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        </a:t>
            </a:r>
            <a:r>
              <a:rPr lang="ko-KR" altLang="en-US" baseline="0" dirty="0" smtClean="0"/>
              <a:t>해당 반복이 끝났다고 가정하는 것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두개의</a:t>
            </a:r>
            <a:r>
              <a:rPr lang="ko-KR" altLang="en-US" baseline="0" dirty="0" smtClean="0"/>
              <a:t> 차이점 </a:t>
            </a:r>
            <a:r>
              <a:rPr lang="ko-KR" altLang="en-US" baseline="0" smtClean="0"/>
              <a:t>잘 기억하기</a:t>
            </a:r>
            <a:r>
              <a:rPr lang="en-US" altLang="ko-KR" baseline="0" smtClean="0"/>
              <a:t>!!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중첩 </a:t>
            </a:r>
            <a:r>
              <a:rPr lang="ko-KR" altLang="en-US" dirty="0" err="1" smtClean="0"/>
              <a:t>반복문은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자료 데이터를 처리할 경우 또는 한번의 반복으로 충분하지 않을 때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주로 알고리즘 자료구조에서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내가 쓴 답</a:t>
            </a:r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1;i&lt;=9;i++)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 = 2;j&lt;=9;j++)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   " +j + "X" + 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"=" + 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*j + "    ");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교수님 답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j=1; j&lt;=9; j++)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2;i&lt;=9;i++)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+"  X  " + j + " = " + j*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   ");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해보기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5215062"/>
            <a:ext cx="7632848" cy="80332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 algn="ctr">
              <a:defRPr lang="ko-KR" altLang="en-US" sz="4800" baseline="0" dirty="0">
                <a:solidFill>
                  <a:schemeClr val="bg1"/>
                </a:solidFill>
                <a:latin typeface="+mn-ea"/>
                <a:ea typeface="+mn-ea"/>
                <a:cs typeface="한국외대체 B" pitchFamily="18" charset="-127"/>
              </a:defRPr>
            </a:lvl1pPr>
          </a:lstStyle>
          <a:p>
            <a:pPr marL="0" lvl="0"/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xmlns="" val="398192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51831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prstGeom prst="rect">
            <a:avLst/>
          </a:prstGeom>
          <a:noFill/>
        </p:spPr>
        <p:txBody>
          <a:bodyPr wrap="none" lIns="324000" tIns="252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404705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51831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prstGeom prst="rect">
            <a:avLst/>
          </a:prstGeom>
          <a:noFill/>
        </p:spPr>
        <p:txBody>
          <a:bodyPr wrap="none" lIns="324000" tIns="252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545572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51831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4557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2492" y="1125539"/>
            <a:ext cx="4141558" cy="518318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9950" y="1125538"/>
            <a:ext cx="4140200" cy="5183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907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4140200" cy="75529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850" y="1971796"/>
            <a:ext cx="4140200" cy="431988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dirty="0" smtClean="0"/>
            </a:lvl1pPr>
            <a:lvl2pPr>
              <a:defRPr lang="ko-KR" altLang="en-US" sz="1800" dirty="0" smtClean="0"/>
            </a:lvl2pPr>
            <a:lvl3pPr>
              <a:defRPr lang="ko-KR" altLang="en-US" sz="1600" dirty="0" smtClean="0"/>
            </a:lvl3pPr>
            <a:lvl4pPr>
              <a:defRPr lang="ko-KR" altLang="en-US" sz="1400" dirty="0" smtClean="0"/>
            </a:lvl4pPr>
            <a:lvl5pPr>
              <a:defRPr lang="ko-KR" altLang="en-US" sz="1400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792" y="1125538"/>
            <a:ext cx="4132358" cy="75529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79950" y="1971795"/>
            <a:ext cx="4140200" cy="433692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smtClean="0"/>
            </a:lvl1pPr>
            <a:lvl2pPr>
              <a:defRPr lang="ko-KR" altLang="en-US" sz="1800" smtClean="0"/>
            </a:lvl2pPr>
            <a:lvl3pPr>
              <a:defRPr lang="ko-KR" altLang="en-US" sz="1600" smtClean="0"/>
            </a:lvl3pPr>
            <a:lvl4pPr>
              <a:defRPr lang="ko-KR" altLang="en-US" sz="1400" smtClean="0"/>
            </a:lvl4pPr>
            <a:lvl5pPr>
              <a:defRPr lang="ko-KR" altLang="en-US"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1933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571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1804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03617" y="1125538"/>
            <a:ext cx="5111750" cy="5183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50" y="1125538"/>
            <a:ext cx="3111559" cy="5183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8747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23850" y="1125538"/>
            <a:ext cx="8496300" cy="4283681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50" y="5579914"/>
            <a:ext cx="8496300" cy="7288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79448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1685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799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8496300" cy="518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466036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2D1B38-6162-407F-A86F-9F8934290F7D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66036"/>
            <a:ext cx="2895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86550" y="6466036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348" cy="836712"/>
          </a:xfrm>
          <a:prstGeom prst="rect">
            <a:avLst/>
          </a:prstGeom>
        </p:spPr>
        <p:txBody>
          <a:bodyPr lIns="432000" tIns="216000" rIns="0" bIns="0"/>
          <a:lstStyle/>
          <a:p>
            <a:pPr marL="0" lvl="0" eaLnBrk="0" fontAlgn="base" hangingPunct="0">
              <a:spcAft>
                <a:spcPct val="0"/>
              </a:spcAft>
            </a:pPr>
            <a:r>
              <a:rPr lang="ko-KR" altLang="en-US" dirty="0"/>
              <a:t>제목을 입력하십시오</a:t>
            </a:r>
          </a:p>
        </p:txBody>
      </p:sp>
    </p:spTree>
    <p:extLst>
      <p:ext uri="{BB962C8B-B14F-4D97-AF65-F5344CB8AC3E}">
        <p14:creationId xmlns:p14="http://schemas.microsoft.com/office/powerpoint/2010/main" xmlns="" val="151558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spcBef>
          <a:spcPct val="0"/>
        </a:spcBef>
        <a:buNone/>
        <a:defRPr kumimoji="1" lang="ko-KR" altLang="en-US" sz="3500" b="0" kern="1200" dirty="0" smtClean="0">
          <a:solidFill>
            <a:schemeClr val="tx1">
              <a:lumMod val="85000"/>
              <a:lumOff val="15000"/>
            </a:schemeClr>
          </a:solidFill>
          <a:effectLst/>
          <a:latin typeface="한국외대체 M" panose="02020503020101020101" pitchFamily="18" charset="-127"/>
          <a:ea typeface="한국외대체 M" panose="02020503020101020101" pitchFamily="18" charset="-127"/>
          <a:cs typeface="한국외대체 M" pitchFamily="18" charset="-127"/>
        </a:defRPr>
      </a:lvl1pPr>
    </p:titleStyle>
    <p:bodyStyle>
      <a:lvl1pPr marL="252000" indent="-252000" algn="l" defTabSz="914400" rtl="0" eaLnBrk="1" latinLnBrk="1" hangingPunct="1">
        <a:spcBef>
          <a:spcPts val="4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1pPr>
      <a:lvl2pPr marL="538163" indent="-2730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2pPr>
      <a:lvl3pPr marL="717550" indent="-179388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3pPr>
      <a:lvl4pPr marL="896938" indent="-179388" algn="l" defTabSz="914400" rtl="0" eaLnBrk="1" latinLnBrk="1" hangingPunct="1">
        <a:spcBef>
          <a:spcPct val="20000"/>
        </a:spcBef>
        <a:buFont typeface="Arial" pitchFamily="34" charset="0"/>
        <a:buChar char="–"/>
        <a:tabLst/>
        <a:defRPr sz="16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4pPr>
      <a:lvl5pPr marL="1076325" indent="-179388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데이터구조</a:t>
            </a:r>
            <a:r>
              <a:rPr lang="en-US" altLang="ko-KR" sz="3600" dirty="0"/>
              <a:t> 2</a:t>
            </a:r>
            <a:r>
              <a:rPr lang="ko-KR" altLang="en-US" sz="3600" dirty="0"/>
              <a:t>강 </a:t>
            </a:r>
            <a:r>
              <a:rPr lang="en-US" altLang="ko-KR" sz="3600" dirty="0"/>
              <a:t>Review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74518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850" y="1125537"/>
            <a:ext cx="4284154" cy="5183187"/>
          </a:xfrm>
        </p:spPr>
        <p:txBody>
          <a:bodyPr/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 err="1"/>
              <a:t>반복문</a:t>
            </a:r>
            <a:r>
              <a:rPr lang="ko-KR" altLang="en-US" dirty="0"/>
              <a:t> 안에 있는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1E8A714-0232-4CF2-A45C-4E02FEA20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8789" y="2528900"/>
            <a:ext cx="3708412" cy="3491769"/>
          </a:xfrm>
          <a:prstGeom prst="rect">
            <a:avLst/>
          </a:prstGeom>
        </p:spPr>
      </p:pic>
      <p:sp>
        <p:nvSpPr>
          <p:cNvPr id="5" name="내용 개체 틀 1"/>
          <p:cNvSpPr txBox="1">
            <a:spLocks/>
          </p:cNvSpPr>
          <p:nvPr/>
        </p:nvSpPr>
        <p:spPr>
          <a:xfrm>
            <a:off x="4463987" y="1109452"/>
            <a:ext cx="4644516" cy="518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2000" indent="-252000" algn="l" defTabSz="914400" rtl="0" eaLnBrk="1" latinLnBrk="1" hangingPunct="1">
              <a:spcBef>
                <a:spcPts val="4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538163" indent="-2730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tabLst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왜 필요한가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한번의 반복으로 충분하지 않을 때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데이터를 처리해야 할 때</a:t>
            </a:r>
            <a:endParaRPr lang="en-US" altLang="ko-KR" dirty="0"/>
          </a:p>
        </p:txBody>
      </p:sp>
      <p:pic>
        <p:nvPicPr>
          <p:cNvPr id="2052" name="Picture 4" descr="Image result for ì¤ì²© ë°ë³µë¬¸ ë°°ì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1226" y="3301369"/>
            <a:ext cx="39433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9508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다음을 실행해 보세요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5556" y="1088740"/>
            <a:ext cx="68764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TestCode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pPr lvl="2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&lt;=3;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&lt;=3;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3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839350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구구단을 전부 출력해 보시오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252" y="2276872"/>
            <a:ext cx="84191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0332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7524" y="1160748"/>
            <a:ext cx="8496300" cy="5183187"/>
          </a:xfrm>
        </p:spPr>
        <p:txBody>
          <a:bodyPr/>
          <a:lstStyle/>
          <a:p>
            <a:r>
              <a:rPr lang="ko-KR" altLang="en-US" dirty="0"/>
              <a:t>사각형의 별표를 출력해 보세요</a:t>
            </a:r>
            <a:r>
              <a:rPr lang="en-US" altLang="ko-KR" dirty="0"/>
              <a:t>. (</a:t>
            </a:r>
            <a:r>
              <a:rPr lang="ko-KR" altLang="en-US" dirty="0"/>
              <a:t>가로 세로는 사용자로부터 </a:t>
            </a:r>
            <a:r>
              <a:rPr lang="ko-KR" altLang="en-US" dirty="0" err="1"/>
              <a:t>입력받는다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4" name="Picture 2" descr="Image result for ì¤ì²© ë°ë³µë¬¸ ë°°ì´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5716" y="2348880"/>
            <a:ext cx="4284476" cy="308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496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자료 구조</a:t>
            </a:r>
            <a:r>
              <a:rPr lang="en-US" altLang="ko-KR" dirty="0"/>
              <a:t>(Data Structure)</a:t>
            </a:r>
          </a:p>
          <a:p>
            <a:pPr lvl="1"/>
            <a:r>
              <a:rPr lang="ko-KR" altLang="en-US" dirty="0"/>
              <a:t>처리될</a:t>
            </a:r>
            <a:r>
              <a:rPr lang="en-US" altLang="ko-KR" dirty="0"/>
              <a:t> </a:t>
            </a:r>
            <a:r>
              <a:rPr lang="ko-KR" altLang="en-US" dirty="0"/>
              <a:t>데이터와 저장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어디 주소에 저장될 것인지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사이의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데이터를 어떤 순서로 기억시키고 접근할 지 결정</a:t>
            </a:r>
            <a:endParaRPr lang="en-US" altLang="ko-KR" dirty="0"/>
          </a:p>
          <a:p>
            <a:pPr lvl="2"/>
            <a:r>
              <a:rPr lang="ko-KR" altLang="en-US" dirty="0"/>
              <a:t>선형 구조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배열</a:t>
            </a:r>
            <a:r>
              <a:rPr lang="en-US" altLang="ko-KR" dirty="0"/>
              <a:t>, Linked List, Queue, Stack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규칙과 순서에 맞는 데이터에 접근할 수 있는 구조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/>
              <a:t>비선형 구조</a:t>
            </a:r>
            <a:r>
              <a:rPr lang="en-US" altLang="ko-KR" dirty="0"/>
              <a:t>: Tree, Graph</a:t>
            </a:r>
            <a:r>
              <a:rPr lang="ko-KR" altLang="en-US" dirty="0" smtClean="0"/>
              <a:t>등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상황과 목적에 맞게 데이터에 접근할 수 있는 구조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파일 구조</a:t>
            </a:r>
            <a:endParaRPr lang="en-US" altLang="ko-KR" dirty="0"/>
          </a:p>
          <a:p>
            <a:pPr lvl="2"/>
            <a:r>
              <a:rPr lang="ko-KR" altLang="en-US" dirty="0"/>
              <a:t>처리될 데이터와 디스크의 저장 주소 사이의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배우지 않음 공대 수준임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데이터베이스</a:t>
            </a:r>
            <a:endParaRPr lang="en-US" altLang="ko-KR" dirty="0"/>
          </a:p>
          <a:p>
            <a:pPr lvl="2"/>
            <a:r>
              <a:rPr lang="ko-KR" altLang="en-US" dirty="0"/>
              <a:t>여러 응용 목적을 가지는 데이터를 체계적으로 저장</a:t>
            </a:r>
            <a:endParaRPr lang="en-US" altLang="ko-KR" dirty="0"/>
          </a:p>
          <a:p>
            <a:pPr lvl="2"/>
            <a:r>
              <a:rPr lang="ko-KR" altLang="en-US" dirty="0"/>
              <a:t>다수의 사용자가 자료를 공유</a:t>
            </a:r>
            <a:endParaRPr lang="en-US" altLang="ko-KR" dirty="0"/>
          </a:p>
          <a:p>
            <a:pPr lvl="2"/>
            <a:r>
              <a:rPr lang="ko-KR" altLang="en-US" dirty="0"/>
              <a:t>보안과 안정성 보장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50563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850" y="1125537"/>
            <a:ext cx="4860218" cy="5183187"/>
          </a:xfrm>
        </p:spPr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같은 종류의 데이터를 하나의 이름으로 </a:t>
            </a:r>
            <a:r>
              <a:rPr lang="ko-KR" altLang="en-US" dirty="0" err="1"/>
              <a:t>그룹핑하여</a:t>
            </a:r>
            <a:r>
              <a:rPr lang="ko-KR" altLang="en-US" dirty="0"/>
              <a:t> 관리하기 위한 자료구조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순차적으로 저장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각각의 데이터는 </a:t>
            </a:r>
            <a:r>
              <a:rPr lang="ko-KR" altLang="en-US" dirty="0" err="1"/>
              <a:t>대표이름과</a:t>
            </a:r>
            <a:r>
              <a:rPr lang="ko-KR" altLang="en-US" dirty="0"/>
              <a:t> 상대적인 위치로 표현됨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배열의 접근에는 </a:t>
            </a:r>
            <a:r>
              <a:rPr lang="en-US" altLang="ko-KR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부터 시작하는 </a:t>
            </a:r>
            <a:r>
              <a:rPr lang="ko-KR" altLang="en-US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인덱스값</a:t>
            </a:r>
            <a:r>
              <a:rPr lang="ko-KR" altLang="en-US" dirty="0" err="1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 사용된다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587" y="3276587"/>
            <a:ext cx="304826" cy="304826"/>
          </a:xfrm>
          <a:prstGeom prst="rect">
            <a:avLst/>
          </a:prstGeom>
        </p:spPr>
      </p:pic>
      <p:pic>
        <p:nvPicPr>
          <p:cNvPr id="8" name="Picture 2" descr="java ë°°ì´ ë©ëª¨ë¦¬ì ëí ì´ë¯¸ì§ ê²ìê²°ê³¼">
            <a:extLst>
              <a:ext uri="{FF2B5EF4-FFF2-40B4-BE49-F238E27FC236}">
                <a16:creationId xmlns:a16="http://schemas.microsoft.com/office/drawing/2014/main" xmlns="" id="{21749AA6-4035-45B6-B345-6D42A8ABA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5338"/>
          <a:stretch/>
        </p:blipFill>
        <p:spPr bwMode="auto">
          <a:xfrm>
            <a:off x="5580112" y="1247775"/>
            <a:ext cx="2952328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0222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E115FAFF-B408-40A2-9E42-226E84253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2411475"/>
          </a:xfrm>
        </p:spPr>
        <p:txBody>
          <a:bodyPr/>
          <a:lstStyle/>
          <a:p>
            <a:r>
              <a:rPr lang="ko-KR" altLang="en-US" dirty="0"/>
              <a:t>일반적인 변수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정수형 </a:t>
            </a:r>
            <a:r>
              <a:rPr lang="en-US" altLang="ko-KR" dirty="0"/>
              <a:t>int)</a:t>
            </a:r>
            <a:r>
              <a:rPr lang="ko-KR" altLang="en-US" dirty="0"/>
              <a:t>의 경우 아래와 같이 선언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0FCB745-FB97-465D-96B6-597B884A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선언하려면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CA48923-82E6-47E7-B7CD-A19C94A79170}"/>
              </a:ext>
            </a:extLst>
          </p:cNvPr>
          <p:cNvSpPr/>
          <p:nvPr/>
        </p:nvSpPr>
        <p:spPr>
          <a:xfrm>
            <a:off x="3239852" y="1736812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book1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1CA027C-53CE-43CD-80E0-FBA3B2AE36D3}"/>
              </a:ext>
            </a:extLst>
          </p:cNvPr>
          <p:cNvSpPr txBox="1"/>
          <p:nvPr/>
        </p:nvSpPr>
        <p:spPr>
          <a:xfrm>
            <a:off x="1056241" y="2483053"/>
            <a:ext cx="745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 컴파일러가 내부적으로 </a:t>
            </a:r>
            <a:r>
              <a:rPr lang="en-US" altLang="ko-KR" dirty="0"/>
              <a:t>int type</a:t>
            </a:r>
            <a:r>
              <a:rPr lang="ko-KR" altLang="en-US" dirty="0"/>
              <a:t>의 변수 크기를 알고 있으므로 </a:t>
            </a:r>
            <a:r>
              <a:rPr lang="en-US" altLang="ko-KR" dirty="0"/>
              <a:t>(4byte)</a:t>
            </a:r>
          </a:p>
          <a:p>
            <a:r>
              <a:rPr lang="ko-KR" altLang="en-US" dirty="0"/>
              <a:t>그만큼의 메모리를 내부에 준비한다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xmlns="" id="{3216BADF-4916-4DA3-A19B-A7C71A77A5E8}"/>
              </a:ext>
            </a:extLst>
          </p:cNvPr>
          <p:cNvSpPr txBox="1">
            <a:spLocks/>
          </p:cNvSpPr>
          <p:nvPr/>
        </p:nvSpPr>
        <p:spPr>
          <a:xfrm>
            <a:off x="319760" y="3429000"/>
            <a:ext cx="8496300" cy="2411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2000" indent="-252000" algn="l" defTabSz="914400" rtl="0" eaLnBrk="1" latinLnBrk="1" hangingPunct="1">
              <a:spcBef>
                <a:spcPts val="4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538163" indent="-2730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tabLst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배열은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사용자가 얼마나 긴 변수 덩어리를 선언할지 모름</a:t>
            </a:r>
            <a:endParaRPr lang="en-US" altLang="ko-KR" dirty="0"/>
          </a:p>
          <a:p>
            <a:pPr lvl="1"/>
            <a:r>
              <a:rPr lang="ko-KR" altLang="en-US" dirty="0"/>
              <a:t>그러므로 컴파일러가 사용자에게 직접 얼마나 내부 메모리를 확보해야 하는지 알려주어야 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xmlns="" id="{71EA32CB-88C5-46C6-9BD9-CC661101D9E0}"/>
              </a:ext>
            </a:extLst>
          </p:cNvPr>
          <p:cNvCxnSpPr>
            <a:stCxn id="6" idx="1"/>
          </p:cNvCxnSpPr>
          <p:nvPr/>
        </p:nvCxnSpPr>
        <p:spPr>
          <a:xfrm rot="10800000" flipH="1">
            <a:off x="1056240" y="1967645"/>
            <a:ext cx="1859575" cy="838575"/>
          </a:xfrm>
          <a:prstGeom prst="bentConnector3">
            <a:avLst>
              <a:gd name="adj1" fmla="val -12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643F5B8-F33B-4EFF-93DB-46086DE885FF}"/>
              </a:ext>
            </a:extLst>
          </p:cNvPr>
          <p:cNvSpPr/>
          <p:nvPr/>
        </p:nvSpPr>
        <p:spPr>
          <a:xfrm>
            <a:off x="2312674" y="5032666"/>
            <a:ext cx="4942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en-US" altLang="ko-KR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[100];</a:t>
            </a:r>
            <a:endParaRPr lang="ko-KR" altLang="en-US" sz="24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83240640-6DFA-4ED6-91CB-A46185271056}"/>
              </a:ext>
            </a:extLst>
          </p:cNvPr>
          <p:cNvGrpSpPr/>
          <p:nvPr/>
        </p:nvGrpSpPr>
        <p:grpSpPr>
          <a:xfrm>
            <a:off x="214282" y="5032666"/>
            <a:ext cx="5029377" cy="1105346"/>
            <a:chOff x="214282" y="5032666"/>
            <a:chExt cx="5029377" cy="110534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734F2A96-CF0C-49B5-9457-3D7E3EC01C5A}"/>
                </a:ext>
              </a:extLst>
            </p:cNvPr>
            <p:cNvSpPr/>
            <p:nvPr/>
          </p:nvSpPr>
          <p:spPr>
            <a:xfrm>
              <a:off x="2308585" y="5032666"/>
              <a:ext cx="1219300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A0DF9FE-C7AD-4B8C-8A56-5DFBB0387753}"/>
                </a:ext>
              </a:extLst>
            </p:cNvPr>
            <p:cNvSpPr txBox="1"/>
            <p:nvPr/>
          </p:nvSpPr>
          <p:spPr>
            <a:xfrm>
              <a:off x="214282" y="5768680"/>
              <a:ext cx="5029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book </a:t>
              </a:r>
              <a:r>
                <a:rPr lang="ko-KR" altLang="en-US" dirty="0"/>
                <a:t>변수는 </a:t>
              </a:r>
              <a:r>
                <a:rPr lang="en-US" altLang="ko-KR" dirty="0"/>
                <a:t>int</a:t>
              </a:r>
              <a:r>
                <a:rPr lang="ko-KR" altLang="en-US" dirty="0"/>
                <a:t> 타입의 배열 변수이다</a:t>
              </a:r>
              <a:r>
                <a:rPr lang="en-US" altLang="ko-KR" dirty="0" smtClean="0"/>
                <a:t>.   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B4F9544A-233E-444E-A6EC-613EA6FE58E1}"/>
                </a:ext>
              </a:extLst>
            </p:cNvPr>
            <p:cNvCxnSpPr>
              <a:endCxn id="11" idx="2"/>
            </p:cNvCxnSpPr>
            <p:nvPr/>
          </p:nvCxnSpPr>
          <p:spPr>
            <a:xfrm flipV="1">
              <a:off x="2915815" y="5494331"/>
              <a:ext cx="2420" cy="2743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CC62ADE1-60C7-4AD3-860E-BA87643124F2}"/>
              </a:ext>
            </a:extLst>
          </p:cNvPr>
          <p:cNvGrpSpPr/>
          <p:nvPr/>
        </p:nvGrpSpPr>
        <p:grpSpPr>
          <a:xfrm>
            <a:off x="4673773" y="5045228"/>
            <a:ext cx="4068230" cy="1048881"/>
            <a:chOff x="4673773" y="5045228"/>
            <a:chExt cx="4068230" cy="104888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59AAAF4-9BFA-421E-91A1-B7672461B42D}"/>
                </a:ext>
              </a:extLst>
            </p:cNvPr>
            <p:cNvSpPr txBox="1"/>
            <p:nvPr/>
          </p:nvSpPr>
          <p:spPr>
            <a:xfrm>
              <a:off x="4673773" y="5724777"/>
              <a:ext cx="4068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int</a:t>
              </a:r>
              <a:r>
                <a:rPr lang="ko-KR" altLang="en-US" dirty="0"/>
                <a:t> 타입으로 새롭게 </a:t>
              </a:r>
              <a:r>
                <a:rPr lang="en-US" altLang="ko-KR" dirty="0"/>
                <a:t>100</a:t>
              </a:r>
              <a:r>
                <a:rPr lang="ko-KR" altLang="en-US" dirty="0"/>
                <a:t>개를 만들어라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257C8358-69A2-4780-ADA1-D8C4BCC219DE}"/>
                </a:ext>
              </a:extLst>
            </p:cNvPr>
            <p:cNvSpPr/>
            <p:nvPr/>
          </p:nvSpPr>
          <p:spPr>
            <a:xfrm>
              <a:off x="4680012" y="5045228"/>
              <a:ext cx="2484276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xmlns="" id="{733C5B79-D31D-47E8-8D3D-5D71277D6CA7}"/>
                </a:ext>
              </a:extLst>
            </p:cNvPr>
            <p:cNvCxnSpPr/>
            <p:nvPr/>
          </p:nvCxnSpPr>
          <p:spPr>
            <a:xfrm flipV="1">
              <a:off x="6012160" y="5531929"/>
              <a:ext cx="2420" cy="2743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227495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xmlns="" id="{6B501C3C-6D90-49E4-8659-1E3309E1C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518318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사용자로부터 입력될 숫자의 개수를 </a:t>
            </a:r>
            <a:r>
              <a:rPr lang="ko-KR" altLang="en-US" dirty="0" err="1"/>
              <a:t>입력받는다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입력 숫자만큼 사용자로부터 </a:t>
            </a:r>
            <a:r>
              <a:rPr lang="ko-KR" altLang="en-US" dirty="0" err="1"/>
              <a:t>입력받는다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그중 가장 작은 값을 화면에 출력한다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743363" lvl="1" indent="-457200"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6747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크기가 </a:t>
            </a:r>
            <a:r>
              <a:rPr lang="en-US" altLang="ko-KR" dirty="0"/>
              <a:t>1~10</a:t>
            </a:r>
            <a:r>
              <a:rPr lang="ko-KR" altLang="en-US" dirty="0"/>
              <a:t>인 숫자를 무작위로 </a:t>
            </a:r>
            <a:r>
              <a:rPr lang="en-US" altLang="ko-KR" dirty="0"/>
              <a:t>10</a:t>
            </a:r>
            <a:r>
              <a:rPr lang="ko-KR" altLang="en-US" dirty="0"/>
              <a:t>개를 </a:t>
            </a:r>
            <a:r>
              <a:rPr lang="ko-KR" altLang="en-US" dirty="0" err="1"/>
              <a:t>입력받은</a:t>
            </a:r>
            <a:r>
              <a:rPr lang="ko-KR" altLang="en-US" dirty="0"/>
              <a:t> 후 입력된 숫자가 중복없이 한번씩 들어있는지를 확인하려고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중복이 없으면 </a:t>
            </a:r>
            <a:r>
              <a:rPr lang="en-US" altLang="ko-KR" dirty="0"/>
              <a:t>“</a:t>
            </a:r>
            <a:r>
              <a:rPr lang="ko-KR" altLang="en-US" dirty="0"/>
              <a:t>없음</a:t>
            </a:r>
            <a:r>
              <a:rPr lang="en-US" altLang="ko-KR" dirty="0"/>
              <a:t>“ </a:t>
            </a:r>
            <a:r>
              <a:rPr lang="ko-KR" altLang="en-US" dirty="0"/>
              <a:t>하나라도 중복이 발견되면 </a:t>
            </a:r>
            <a:r>
              <a:rPr lang="en-US" altLang="ko-KR" dirty="0"/>
              <a:t>“</a:t>
            </a:r>
            <a:r>
              <a:rPr lang="ko-KR" altLang="en-US" dirty="0"/>
              <a:t>있음</a:t>
            </a:r>
            <a:r>
              <a:rPr lang="en-US" altLang="ko-KR" dirty="0"/>
              <a:t>＂</a:t>
            </a:r>
            <a:r>
              <a:rPr lang="ko-KR" altLang="en-US" dirty="0"/>
              <a:t>을 화면에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6016" y="3263181"/>
            <a:ext cx="2088232" cy="3053048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1700" y="3264844"/>
            <a:ext cx="2520280" cy="29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6316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로또 번호 </a:t>
            </a:r>
            <a:r>
              <a:rPr lang="ko-KR" altLang="en-US" dirty="0" err="1"/>
              <a:t>생성기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804" y="2102714"/>
            <a:ext cx="3744416" cy="420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7982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프로그래밍 </a:t>
            </a:r>
            <a:r>
              <a:rPr lang="en-US" altLang="ko-KR" dirty="0"/>
              <a:t>Review</a:t>
            </a:r>
          </a:p>
          <a:p>
            <a:pPr lvl="1"/>
            <a:r>
              <a:rPr lang="en-US" altLang="ko-KR" dirty="0"/>
              <a:t>Loop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배열 </a:t>
            </a:r>
            <a:r>
              <a:rPr lang="en-US" altLang="ko-KR" dirty="0"/>
              <a:t>(</a:t>
            </a:r>
            <a:r>
              <a:rPr lang="ko-KR" altLang="en-US" dirty="0"/>
              <a:t>가장 기본적인 자료구조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함수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오늘의 할일</a:t>
            </a:r>
          </a:p>
        </p:txBody>
      </p:sp>
    </p:spTree>
    <p:extLst>
      <p:ext uri="{BB962C8B-B14F-4D97-AF65-F5344CB8AC3E}">
        <p14:creationId xmlns:p14="http://schemas.microsoft.com/office/powerpoint/2010/main" xmlns="" val="1063497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>
            <a:stCxn id="4" idx="3"/>
            <a:endCxn id="9" idx="1"/>
          </p:cNvCxnSpPr>
          <p:nvPr/>
        </p:nvCxnSpPr>
        <p:spPr>
          <a:xfrm>
            <a:off x="2519771" y="3212977"/>
            <a:ext cx="3848497" cy="7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배열이 주어졌을 때 주어진 숫자만큼 왼쪽으로 </a:t>
            </a:r>
            <a:r>
              <a:rPr lang="ko-KR" altLang="en-US" dirty="0" err="1"/>
              <a:t>로테이션한</a:t>
            </a:r>
            <a:r>
              <a:rPr lang="ko-KR" altLang="en-US" dirty="0"/>
              <a:t> 후 전부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  <a:r>
              <a:rPr lang="en-US" altLang="ko-KR" dirty="0"/>
              <a:t>: Left Rotation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43707" y="2960949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40503" y="297800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40281" y="297800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0059" y="297800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07747" y="297800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68268" y="2968227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3608" y="3897052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: rotation 3 </a:t>
            </a:r>
            <a:r>
              <a:rPr lang="ko-KR" altLang="en-US" dirty="0"/>
              <a:t>이면 </a:t>
            </a:r>
            <a:r>
              <a:rPr lang="en-US" altLang="ko-KR" dirty="0"/>
              <a:t>4 5 6 1 2 3 </a:t>
            </a:r>
            <a:r>
              <a:rPr lang="ko-KR" altLang="en-US" dirty="0"/>
              <a:t>출력</a:t>
            </a:r>
          </a:p>
        </p:txBody>
      </p:sp>
      <p:pic>
        <p:nvPicPr>
          <p:cNvPr id="15" name="그림 1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579" y="4534641"/>
            <a:ext cx="2048923" cy="2073759"/>
          </a:xfrm>
          <a:prstGeom prst="rect">
            <a:avLst/>
          </a:prstGeom>
        </p:spPr>
      </p:pic>
      <p:pic>
        <p:nvPicPr>
          <p:cNvPr id="16" name="그림 1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6567" y="4574932"/>
            <a:ext cx="1886213" cy="1733792"/>
          </a:xfrm>
          <a:prstGeom prst="rect">
            <a:avLst/>
          </a:prstGeom>
        </p:spPr>
      </p:pic>
      <p:pic>
        <p:nvPicPr>
          <p:cNvPr id="17" name="그림 16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78845" y="4572945"/>
            <a:ext cx="1908569" cy="215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9726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4758411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599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93DF876A-B380-46B6-94E3-6F81C8D91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5183187"/>
          </a:xfrm>
        </p:spPr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입력한 데이터를 받아 일련의 과정을 거쳐 결과를 반환하는 과정 </a:t>
            </a:r>
            <a:endParaRPr lang="en-US" altLang="ko-KR" dirty="0"/>
          </a:p>
          <a:p>
            <a:pPr lvl="1"/>
            <a:r>
              <a:rPr lang="ko-KR" altLang="en-US" dirty="0"/>
              <a:t>대표적인 함수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5B5B225-9360-495B-A526-7773E4B8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5C705A-9B20-469D-8130-1A5BE36902AC}"/>
              </a:ext>
            </a:extLst>
          </p:cNvPr>
          <p:cNvSpPr/>
          <p:nvPr/>
        </p:nvSpPr>
        <p:spPr>
          <a:xfrm>
            <a:off x="1619672" y="2672916"/>
            <a:ext cx="6516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grpSp>
        <p:nvGrpSpPr>
          <p:cNvPr id="10" name="그룹 21">
            <a:extLst>
              <a:ext uri="{FF2B5EF4-FFF2-40B4-BE49-F238E27FC236}">
                <a16:creationId xmlns="" xmlns:a16="http://schemas.microsoft.com/office/drawing/2014/main" id="{506BBD1B-6547-4B06-A462-9D56E1FDDF80}"/>
              </a:ext>
            </a:extLst>
          </p:cNvPr>
          <p:cNvGrpSpPr/>
          <p:nvPr/>
        </p:nvGrpSpPr>
        <p:grpSpPr>
          <a:xfrm>
            <a:off x="357158" y="2643182"/>
            <a:ext cx="3348050" cy="1081025"/>
            <a:chOff x="323850" y="2636912"/>
            <a:chExt cx="3348050" cy="1081025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7C7BBEB-C8F0-4105-A104-22D0C698BDAA}"/>
                </a:ext>
              </a:extLst>
            </p:cNvPr>
            <p:cNvSpPr/>
            <p:nvPr/>
          </p:nvSpPr>
          <p:spPr>
            <a:xfrm>
              <a:off x="2087724" y="2636912"/>
              <a:ext cx="1584176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5644D2E5-3C9B-4150-BDF6-B0D07B4E59BA}"/>
                </a:ext>
              </a:extLst>
            </p:cNvPr>
            <p:cNvSpPr txBox="1"/>
            <p:nvPr/>
          </p:nvSpPr>
          <p:spPr>
            <a:xfrm>
              <a:off x="323850" y="3348605"/>
              <a:ext cx="3113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객체지향 파트에서 다시 설명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="" xmlns:a16="http://schemas.microsoft.com/office/drawing/2014/main" id="{F20C208A-D301-4682-B9BB-0A5ABB4BBF52}"/>
                </a:ext>
              </a:extLst>
            </p:cNvPr>
            <p:cNvCxnSpPr>
              <a:stCxn id="9" idx="0"/>
              <a:endCxn id="5" idx="2"/>
            </p:cNvCxnSpPr>
            <p:nvPr/>
          </p:nvCxnSpPr>
          <p:spPr>
            <a:xfrm flipV="1">
              <a:off x="1880527" y="3068960"/>
              <a:ext cx="999285" cy="279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22">
            <a:extLst>
              <a:ext uri="{FF2B5EF4-FFF2-40B4-BE49-F238E27FC236}">
                <a16:creationId xmlns="" xmlns:a16="http://schemas.microsoft.com/office/drawing/2014/main" id="{B92EC77A-6C92-469E-99D9-370E2ED55BC3}"/>
              </a:ext>
            </a:extLst>
          </p:cNvPr>
          <p:cNvGrpSpPr/>
          <p:nvPr/>
        </p:nvGrpSpPr>
        <p:grpSpPr>
          <a:xfrm>
            <a:off x="2357422" y="2634558"/>
            <a:ext cx="2801206" cy="1806716"/>
            <a:chOff x="2357422" y="2634558"/>
            <a:chExt cx="2801206" cy="1806716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50B87AEF-0D12-49CA-9927-A30F16E15CA6}"/>
                </a:ext>
              </a:extLst>
            </p:cNvPr>
            <p:cNvSpPr/>
            <p:nvPr/>
          </p:nvSpPr>
          <p:spPr>
            <a:xfrm>
              <a:off x="3688678" y="2634558"/>
              <a:ext cx="523282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39C11113-8CC6-4C77-A7F9-FC29D9D4CE73}"/>
                </a:ext>
              </a:extLst>
            </p:cNvPr>
            <p:cNvSpPr txBox="1"/>
            <p:nvPr/>
          </p:nvSpPr>
          <p:spPr>
            <a:xfrm>
              <a:off x="2357422" y="4071942"/>
              <a:ext cx="2801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2"/>
                  </a:solidFill>
                </a:rPr>
                <a:t>▶함수 </a:t>
              </a:r>
              <a:r>
                <a:rPr lang="ko-KR" altLang="en-US" dirty="0">
                  <a:solidFill>
                    <a:schemeClr val="tx2"/>
                  </a:solidFill>
                </a:rPr>
                <a:t>결과 반환 타입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="" xmlns:a16="http://schemas.microsoft.com/office/drawing/2014/main" id="{F28B5D82-4698-431C-957C-BDD6AED0F946}"/>
                </a:ext>
              </a:extLst>
            </p:cNvPr>
            <p:cNvCxnSpPr/>
            <p:nvPr/>
          </p:nvCxnSpPr>
          <p:spPr>
            <a:xfrm flipV="1">
              <a:off x="3571868" y="3071810"/>
              <a:ext cx="422435" cy="9501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23">
            <a:extLst>
              <a:ext uri="{FF2B5EF4-FFF2-40B4-BE49-F238E27FC236}">
                <a16:creationId xmlns="" xmlns:a16="http://schemas.microsoft.com/office/drawing/2014/main" id="{90EB3712-3679-4F8C-BEFE-6BB4B9182D4F}"/>
              </a:ext>
            </a:extLst>
          </p:cNvPr>
          <p:cNvGrpSpPr/>
          <p:nvPr/>
        </p:nvGrpSpPr>
        <p:grpSpPr>
          <a:xfrm>
            <a:off x="4264420" y="2634558"/>
            <a:ext cx="1931446" cy="2021030"/>
            <a:chOff x="4264420" y="2634558"/>
            <a:chExt cx="1931446" cy="202103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5D82976-9198-4C10-B1A4-1B6BD3F7787C}"/>
                </a:ext>
              </a:extLst>
            </p:cNvPr>
            <p:cNvSpPr/>
            <p:nvPr/>
          </p:nvSpPr>
          <p:spPr>
            <a:xfrm>
              <a:off x="4264420" y="2634558"/>
              <a:ext cx="523282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A2880F7-031E-416C-A7B0-E06CF41A58C0}"/>
                </a:ext>
              </a:extLst>
            </p:cNvPr>
            <p:cNvSpPr txBox="1"/>
            <p:nvPr/>
          </p:nvSpPr>
          <p:spPr>
            <a:xfrm>
              <a:off x="4786314" y="4286256"/>
              <a:ext cx="140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▶함수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이름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="" xmlns:a16="http://schemas.microsoft.com/office/drawing/2014/main" id="{8EE8E0BF-2C9E-4D16-AD8C-78EB6187DC41}"/>
                </a:ext>
              </a:extLst>
            </p:cNvPr>
            <p:cNvCxnSpPr>
              <a:stCxn id="16" idx="0"/>
              <a:endCxn id="7" idx="2"/>
            </p:cNvCxnSpPr>
            <p:nvPr/>
          </p:nvCxnSpPr>
          <p:spPr>
            <a:xfrm rot="16200000" flipV="1">
              <a:off x="4398751" y="3193916"/>
              <a:ext cx="1219650" cy="9650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24">
            <a:extLst>
              <a:ext uri="{FF2B5EF4-FFF2-40B4-BE49-F238E27FC236}">
                <a16:creationId xmlns="" xmlns:a16="http://schemas.microsoft.com/office/drawing/2014/main" id="{26827D21-C4F1-4CF1-A41A-DD0D7F7EAE57}"/>
              </a:ext>
            </a:extLst>
          </p:cNvPr>
          <p:cNvGrpSpPr/>
          <p:nvPr/>
        </p:nvGrpSpPr>
        <p:grpSpPr>
          <a:xfrm>
            <a:off x="4838728" y="2635595"/>
            <a:ext cx="4097939" cy="1716735"/>
            <a:chOff x="4838728" y="2635595"/>
            <a:chExt cx="4097939" cy="1716735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7941C5A-A71D-47EE-B87B-0FE173C83C98}"/>
                </a:ext>
              </a:extLst>
            </p:cNvPr>
            <p:cNvSpPr/>
            <p:nvPr/>
          </p:nvSpPr>
          <p:spPr>
            <a:xfrm>
              <a:off x="4838728" y="2635595"/>
              <a:ext cx="1584175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4EB6AB22-AA9E-405D-A56E-5EE425EE50DC}"/>
                </a:ext>
              </a:extLst>
            </p:cNvPr>
            <p:cNvSpPr txBox="1"/>
            <p:nvPr/>
          </p:nvSpPr>
          <p:spPr>
            <a:xfrm>
              <a:off x="5786446" y="3429000"/>
              <a:ext cx="315022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7030A0"/>
                  </a:solidFill>
                </a:rPr>
                <a:t>       ▶ 함수 입력</a:t>
              </a:r>
              <a:endParaRPr lang="en-US" altLang="ko-KR" dirty="0" smtClean="0">
                <a:solidFill>
                  <a:srgbClr val="7030A0"/>
                </a:solidFill>
              </a:endParaRPr>
            </a:p>
            <a:p>
              <a:r>
                <a:rPr lang="en-US" altLang="ko-KR" dirty="0" smtClean="0">
                  <a:solidFill>
                    <a:srgbClr val="7030A0"/>
                  </a:solidFill>
                </a:rPr>
                <a:t>       (</a:t>
              </a:r>
              <a:r>
                <a:rPr lang="ko-KR" altLang="en-US" dirty="0" smtClean="0">
                  <a:solidFill>
                    <a:srgbClr val="7030A0"/>
                  </a:solidFill>
                </a:rPr>
                <a:t>선언한 변수 값 중</a:t>
              </a:r>
              <a:endParaRPr lang="en-US" altLang="ko-KR" dirty="0" smtClean="0">
                <a:solidFill>
                  <a:srgbClr val="7030A0"/>
                </a:solidFill>
              </a:endParaRPr>
            </a:p>
            <a:p>
              <a:r>
                <a:rPr lang="ko-KR" altLang="en-US" dirty="0" smtClean="0">
                  <a:solidFill>
                    <a:srgbClr val="7030A0"/>
                  </a:solidFill>
                </a:rPr>
                <a:t>        어떤 변수를 </a:t>
              </a:r>
              <a:r>
                <a:rPr lang="ko-KR" altLang="en-US" dirty="0" err="1" smtClean="0">
                  <a:solidFill>
                    <a:srgbClr val="7030A0"/>
                  </a:solidFill>
                </a:rPr>
                <a:t>넣을건지</a:t>
              </a:r>
              <a:r>
                <a:rPr lang="en-US" altLang="ko-KR" dirty="0" smtClean="0">
                  <a:solidFill>
                    <a:srgbClr val="7030A0"/>
                  </a:solidFill>
                </a:rPr>
                <a:t>)</a:t>
              </a:r>
              <a:endParaRPr lang="ko-KR" alt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="" xmlns:a16="http://schemas.microsoft.com/office/drawing/2014/main" id="{F26C220C-3A3C-4A6C-B238-BE9B6ED41AC4}"/>
                </a:ext>
              </a:extLst>
            </p:cNvPr>
            <p:cNvCxnSpPr>
              <a:stCxn id="19" idx="0"/>
              <a:endCxn id="8" idx="2"/>
            </p:cNvCxnSpPr>
            <p:nvPr/>
          </p:nvCxnSpPr>
          <p:spPr>
            <a:xfrm rot="16200000" flipV="1">
              <a:off x="6315509" y="2382951"/>
              <a:ext cx="361357" cy="17307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30">
            <a:extLst>
              <a:ext uri="{FF2B5EF4-FFF2-40B4-BE49-F238E27FC236}">
                <a16:creationId xmlns="" xmlns:a16="http://schemas.microsoft.com/office/drawing/2014/main" id="{A096A251-51F7-4B60-8DEA-876C24E138A9}"/>
              </a:ext>
            </a:extLst>
          </p:cNvPr>
          <p:cNvGrpSpPr/>
          <p:nvPr/>
        </p:nvGrpSpPr>
        <p:grpSpPr>
          <a:xfrm>
            <a:off x="214282" y="4357694"/>
            <a:ext cx="5072098" cy="2141055"/>
            <a:chOff x="2735796" y="4416946"/>
            <a:chExt cx="3927103" cy="2426807"/>
          </a:xfrm>
        </p:grpSpPr>
        <p:pic>
          <p:nvPicPr>
            <p:cNvPr id="27" name="그림 26">
              <a:extLst>
                <a:ext uri="{FF2B5EF4-FFF2-40B4-BE49-F238E27FC236}">
                  <a16:creationId xmlns="" xmlns:a16="http://schemas.microsoft.com/office/drawing/2014/main" id="{FE2D743D-F54C-4618-9FAF-CCE9CB465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5796" y="4538306"/>
              <a:ext cx="3254312" cy="230544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0646F7A-05FC-48A2-BA54-F5F55BF5A673}"/>
                </a:ext>
              </a:extLst>
            </p:cNvPr>
            <p:cNvSpPr txBox="1"/>
            <p:nvPr/>
          </p:nvSpPr>
          <p:spPr>
            <a:xfrm>
              <a:off x="4026161" y="5445224"/>
              <a:ext cx="67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D56E1DAE-34A9-407C-8592-FCEDE11EE490}"/>
                </a:ext>
              </a:extLst>
            </p:cNvPr>
            <p:cNvSpPr txBox="1"/>
            <p:nvPr/>
          </p:nvSpPr>
          <p:spPr>
            <a:xfrm>
              <a:off x="3140197" y="4416946"/>
              <a:ext cx="608355" cy="418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  </a:t>
              </a:r>
              <a:r>
                <a:rPr lang="en-US" altLang="ko-KR" dirty="0" err="1" smtClean="0"/>
                <a:t>args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FE1CD979-6498-41AD-8DF1-BCA7EE0CAEA5}"/>
                </a:ext>
              </a:extLst>
            </p:cNvPr>
            <p:cNvSpPr txBox="1"/>
            <p:nvPr/>
          </p:nvSpPr>
          <p:spPr>
            <a:xfrm>
              <a:off x="5042455" y="6465894"/>
              <a:ext cx="1620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void </a:t>
              </a:r>
              <a:r>
                <a:rPr lang="ko-KR" altLang="en-US" dirty="0"/>
                <a:t>타입 변수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3718409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DAB5BEB-5D8F-494D-B8AA-957EB176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함수 뿐 아니라 사용자가 직접 정의하여 함수를 구성</a:t>
            </a:r>
            <a:endParaRPr lang="en-US" altLang="ko-KR" dirty="0"/>
          </a:p>
          <a:p>
            <a:pPr lvl="1"/>
            <a:r>
              <a:rPr lang="ko-KR" altLang="en-US" sz="1600" dirty="0"/>
              <a:t>입력 인자</a:t>
            </a:r>
            <a:r>
              <a:rPr lang="en-US" altLang="ko-KR" sz="1600" dirty="0"/>
              <a:t>: </a:t>
            </a:r>
            <a:r>
              <a:rPr lang="ko-KR" altLang="en-US" sz="1600" dirty="0"/>
              <a:t>한 개 이상 연산을 위해 필요한 입력 변수를 전달</a:t>
            </a:r>
            <a:endParaRPr lang="en-US" altLang="ko-KR" sz="1600" dirty="0"/>
          </a:p>
          <a:p>
            <a:pPr lvl="1"/>
            <a:r>
              <a:rPr lang="ko-KR" altLang="en-US" sz="1600" dirty="0"/>
              <a:t>내부 연산</a:t>
            </a:r>
            <a:r>
              <a:rPr lang="en-US" altLang="ko-KR" sz="1600" dirty="0"/>
              <a:t>: </a:t>
            </a:r>
            <a:r>
              <a:rPr lang="ko-KR" altLang="en-US" sz="1600" dirty="0"/>
              <a:t>함수의 구성 목적에 맞는 코딩을 직접 작성</a:t>
            </a:r>
          </a:p>
          <a:p>
            <a:pPr lvl="1"/>
            <a:r>
              <a:rPr lang="ko-KR" altLang="en-US" sz="1600" dirty="0"/>
              <a:t>결과 반환</a:t>
            </a:r>
            <a:r>
              <a:rPr lang="en-US" altLang="ko-KR" sz="1600" dirty="0"/>
              <a:t>: </a:t>
            </a:r>
            <a:r>
              <a:rPr lang="ko-KR" altLang="en-US" sz="1600" b="1" dirty="0">
                <a:solidFill>
                  <a:srgbClr val="FF0000"/>
                </a:solidFill>
              </a:rPr>
              <a:t>한 개 이하의 변수</a:t>
            </a:r>
            <a:r>
              <a:rPr lang="ko-KR" altLang="en-US" sz="1600" dirty="0"/>
              <a:t>를 출력 타입에 맞게 반환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E59FA02-CF0F-4F61-9351-9DC5226D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31D935B-4D08-4C09-AB1D-9A43032E9851}"/>
              </a:ext>
            </a:extLst>
          </p:cNvPr>
          <p:cNvSpPr/>
          <p:nvPr/>
        </p:nvSpPr>
        <p:spPr>
          <a:xfrm>
            <a:off x="719572" y="2600908"/>
            <a:ext cx="7380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twice(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fr-FR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3.0; </a:t>
            </a:r>
            <a:r>
              <a:rPr lang="fr-FR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0.5;</a:t>
            </a:r>
          </a:p>
          <a:p>
            <a:pPr lvl="1"/>
            <a:r>
              <a:rPr lang="fr-FR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multiple(</a:t>
            </a:r>
            <a:r>
              <a:rPr lang="fr-F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fr-F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fr-F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twice(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2 *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multiple(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261905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6C97AB8-7331-4AD6-BF60-727F1A46A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원의 지름을 </a:t>
            </a:r>
            <a:r>
              <a:rPr lang="ko-KR" altLang="en-US" sz="2000" dirty="0" err="1"/>
              <a:t>입력받아</a:t>
            </a:r>
            <a:r>
              <a:rPr lang="ko-KR" altLang="en-US" sz="2000" dirty="0"/>
              <a:t> 넓이를 계산하는 프로그램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84B58DA-8CA6-4D95-8102-6AACBA3F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코드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2009EF-4039-4D73-AFB9-C1AAEA49CF95}"/>
                  </a:ext>
                </a:extLst>
              </p:cNvPr>
              <p:cNvSpPr txBox="1"/>
              <p:nvPr/>
            </p:nvSpPr>
            <p:spPr>
              <a:xfrm>
                <a:off x="1151620" y="1808820"/>
                <a:ext cx="3569695" cy="1015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입력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원의 지름 </a:t>
                </a:r>
                <a:r>
                  <a:rPr lang="en-US" altLang="ko-KR" dirty="0"/>
                  <a:t>r(double?</a:t>
                </a:r>
                <a:r>
                  <a:rPr lang="ko-KR" altLang="en-US" dirty="0"/>
                  <a:t/>
                </a:r>
                <a:r>
                  <a:rPr lang="en-US" altLang="ko-KR" dirty="0"/>
                  <a:t>Or</a:t>
                </a:r>
                <a:r>
                  <a:rPr lang="ko-KR" altLang="en-US" dirty="0"/>
                  <a:t/>
                </a:r>
                <a:r>
                  <a:rPr lang="en-US" altLang="ko-KR" dirty="0"/>
                  <a:t>int?)</a:t>
                </a:r>
              </a:p>
              <a:p>
                <a:r>
                  <a:rPr lang="ko-KR" altLang="en-US" dirty="0"/>
                  <a:t>출력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원의 넓이 </a:t>
                </a:r>
                <a:r>
                  <a:rPr lang="en-US" altLang="ko-KR" dirty="0"/>
                  <a:t>a(double?</a:t>
                </a:r>
                <a:r>
                  <a:rPr lang="ko-KR" altLang="en-US" dirty="0"/>
                  <a:t/>
                </a:r>
                <a:r>
                  <a:rPr lang="en-US" altLang="ko-KR" dirty="0"/>
                  <a:t>Or</a:t>
                </a:r>
                <a:r>
                  <a:rPr lang="ko-KR" altLang="en-US" dirty="0"/>
                  <a:t/>
                </a:r>
                <a:r>
                  <a:rPr lang="en-US" altLang="ko-KR" dirty="0"/>
                  <a:t>int?)</a:t>
                </a:r>
              </a:p>
              <a:p>
                <a:r>
                  <a:rPr lang="ko-KR" altLang="en-US" dirty="0"/>
                  <a:t>본문 내용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ko-KR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F2009EF-4039-4D73-AFB9-C1AAEA49C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20" y="1808820"/>
                <a:ext cx="3569695" cy="1015471"/>
              </a:xfrm>
              <a:prstGeom prst="rect">
                <a:avLst/>
              </a:prstGeom>
              <a:blipFill>
                <a:blip r:embed="rId3"/>
                <a:stretch>
                  <a:fillRect l="-1538" t="-3614" r="-1026" b="-2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19544AA-FA95-44B1-873D-7FB0F4160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760" y="3337530"/>
            <a:ext cx="40623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1213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여기서 잠깐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3705225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F2009EF-4039-4D73-AFB9-C1AAEA49CF95}"/>
              </a:ext>
            </a:extLst>
          </p:cNvPr>
          <p:cNvSpPr txBox="1"/>
          <p:nvPr/>
        </p:nvSpPr>
        <p:spPr>
          <a:xfrm>
            <a:off x="533385" y="1700808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JVM </a:t>
            </a:r>
            <a:r>
              <a:rPr lang="ko-KR" altLang="en-US" dirty="0"/>
              <a:t>메모리 구조</a:t>
            </a:r>
          </a:p>
        </p:txBody>
      </p:sp>
    </p:spTree>
    <p:extLst>
      <p:ext uri="{BB962C8B-B14F-4D97-AF65-F5344CB8AC3E}">
        <p14:creationId xmlns:p14="http://schemas.microsoft.com/office/powerpoint/2010/main" xmlns="" val="2168068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 과정</a:t>
            </a:r>
          </a:p>
        </p:txBody>
      </p:sp>
      <p:pic>
        <p:nvPicPr>
          <p:cNvPr id="1028" name="Picture 4" descr="Image result for function call pro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1802" y="1250727"/>
            <a:ext cx="5928182" cy="324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7504" y="1232756"/>
            <a:ext cx="79928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</a:rPr>
              <a:t>public static </a:t>
            </a:r>
            <a:r>
              <a:rPr lang="en-US" altLang="ko-KR" dirty="0" err="1">
                <a:latin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</a:rPr>
              <a:t> a()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{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  b();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  c();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  return 0;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}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 </a:t>
            </a:r>
          </a:p>
          <a:p>
            <a:r>
              <a:rPr lang="en-US" altLang="ko-KR" dirty="0">
                <a:latin typeface="Courier New" panose="02070309020205020404" pitchFamily="49" charset="0"/>
              </a:rPr>
              <a:t>public static </a:t>
            </a:r>
            <a:r>
              <a:rPr lang="en-US" altLang="ko-KR" dirty="0" err="1">
                <a:latin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</a:rPr>
              <a:t> b()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{ return 0; }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 </a:t>
            </a:r>
          </a:p>
          <a:p>
            <a:r>
              <a:rPr lang="en-US" altLang="ko-KR" dirty="0">
                <a:latin typeface="Courier New" panose="02070309020205020404" pitchFamily="49" charset="0"/>
              </a:rPr>
              <a:t>public static </a:t>
            </a:r>
            <a:r>
              <a:rPr lang="en-US" altLang="ko-KR" dirty="0" err="1">
                <a:latin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</a:rPr>
              <a:t> c()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{ return 0; }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 </a:t>
            </a:r>
          </a:p>
          <a:p>
            <a:r>
              <a:rPr lang="en-US" altLang="ko-KR" dirty="0">
                <a:latin typeface="Courier New" panose="02070309020205020404" pitchFamily="49" charset="0"/>
              </a:rPr>
              <a:t>public static void main(String[] </a:t>
            </a:r>
            <a:r>
              <a:rPr lang="en-US" altLang="ko-KR" dirty="0" err="1">
                <a:latin typeface="Courier New" panose="02070309020205020404" pitchFamily="49" charset="0"/>
              </a:rPr>
              <a:t>args</a:t>
            </a:r>
            <a:r>
              <a:rPr lang="en-US" altLang="ko-KR" dirty="0">
                <a:latin typeface="Courier New" panose="02070309020205020404" pitchFamily="49" charset="0"/>
              </a:rPr>
              <a:t>)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{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  a();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  return 0;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}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945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6"/>
            <a:ext cx="57150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43418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어떤 행동을 반복적으로 수행하는 문장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반복 </a:t>
            </a:r>
            <a:r>
              <a:rPr lang="en-US" altLang="ko-KR" dirty="0"/>
              <a:t>: </a:t>
            </a:r>
            <a:r>
              <a:rPr lang="ko-KR" altLang="en-US" dirty="0"/>
              <a:t>일정한</a:t>
            </a:r>
            <a:r>
              <a:rPr lang="en-US" altLang="ko-KR" dirty="0"/>
              <a:t> </a:t>
            </a:r>
            <a:r>
              <a:rPr lang="ko-KR" altLang="en-US" dirty="0"/>
              <a:t>수 만큼 특정 명령어를 반복할 때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BEFACDE-157C-48AF-899B-074673AB5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7744" y="2168860"/>
            <a:ext cx="4608512" cy="16815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6773" y="4568794"/>
            <a:ext cx="39011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TestCode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GBT"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GBT"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GBT"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GBT"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GBT"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101001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“hello GBT” </a:t>
            </a:r>
            <a:r>
              <a:rPr lang="ko-KR" altLang="en-US" dirty="0"/>
              <a:t>를 화면에 </a:t>
            </a:r>
            <a:r>
              <a:rPr lang="en-US" altLang="ko-KR" dirty="0"/>
              <a:t>5</a:t>
            </a:r>
            <a:r>
              <a:rPr lang="ko-KR" altLang="en-US" dirty="0"/>
              <a:t>번 출력하려면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55112" y="4568794"/>
            <a:ext cx="3430197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TestCode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=1;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&lt;=5;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GBT"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2400" dirty="0"/>
          </a:p>
        </p:txBody>
      </p:sp>
      <p:sp>
        <p:nvSpPr>
          <p:cNvPr id="9" name="왼쪽/오른쪽 화살표 8"/>
          <p:cNvSpPr/>
          <p:nvPr/>
        </p:nvSpPr>
        <p:spPr>
          <a:xfrm flipV="1">
            <a:off x="4360044" y="5401969"/>
            <a:ext cx="396150" cy="144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7145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사용자로부터 숫자를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부터 숫자까지의 합을 </a:t>
            </a:r>
            <a:r>
              <a:rPr lang="ko-KR" altLang="en-US" dirty="0" err="1"/>
              <a:t>계산하시오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2456892"/>
            <a:ext cx="1659905" cy="11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567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구구단 중 </a:t>
            </a:r>
            <a:r>
              <a:rPr lang="en-US" altLang="ko-KR" dirty="0"/>
              <a:t>9</a:t>
            </a:r>
            <a:r>
              <a:rPr lang="ko-KR" altLang="en-US" dirty="0"/>
              <a:t>단을 출력해 보시오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5856" y="2024845"/>
            <a:ext cx="2508475" cy="30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093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en-US" altLang="ko-KR" dirty="0"/>
              <a:t>: for</a:t>
            </a:r>
            <a:r>
              <a:rPr lang="ko-KR" altLang="en-US" dirty="0"/>
              <a:t>문과 다르게 조건식만 있어서 조건만 맞으면 계속해서 실행됨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C8152CD-AEB0-4743-BC97-0F0C16832D82}"/>
              </a:ext>
            </a:extLst>
          </p:cNvPr>
          <p:cNvSpPr/>
          <p:nvPr/>
        </p:nvSpPr>
        <p:spPr>
          <a:xfrm>
            <a:off x="611560" y="2484156"/>
            <a:ext cx="410445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2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	total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7C1E026-7B69-4A99-B238-93C454A9C994}"/>
              </a:ext>
            </a:extLst>
          </p:cNvPr>
          <p:cNvSpPr/>
          <p:nvPr/>
        </p:nvSpPr>
        <p:spPr>
          <a:xfrm>
            <a:off x="4824028" y="2456892"/>
            <a:ext cx="41044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2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altLang="ko-KR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620F30F-17E3-4AAE-839F-2BD39DEAC807}"/>
              </a:ext>
            </a:extLst>
          </p:cNvPr>
          <p:cNvGrpSpPr/>
          <p:nvPr/>
        </p:nvGrpSpPr>
        <p:grpSpPr>
          <a:xfrm>
            <a:off x="1007604" y="3708292"/>
            <a:ext cx="6948424" cy="2192184"/>
            <a:chOff x="755576" y="2564904"/>
            <a:chExt cx="6948424" cy="21921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28CEDB1-8854-40DC-9586-5C06B8FD5B85}"/>
                </a:ext>
              </a:extLst>
            </p:cNvPr>
            <p:cNvSpPr/>
            <p:nvPr/>
          </p:nvSpPr>
          <p:spPr>
            <a:xfrm>
              <a:off x="755576" y="2564904"/>
              <a:ext cx="2736304" cy="93610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5F818389-9FFC-450E-BD8C-0F46173165EA}"/>
                </a:ext>
              </a:extLst>
            </p:cNvPr>
            <p:cNvSpPr/>
            <p:nvPr/>
          </p:nvSpPr>
          <p:spPr>
            <a:xfrm>
              <a:off x="4967696" y="2564904"/>
              <a:ext cx="2736304" cy="122413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2910F40-45F0-43FE-905A-10C4E3C82184}"/>
                </a:ext>
              </a:extLst>
            </p:cNvPr>
            <p:cNvSpPr txBox="1"/>
            <p:nvPr/>
          </p:nvSpPr>
          <p:spPr>
            <a:xfrm>
              <a:off x="3383868" y="438775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완전 똑같음</a:t>
              </a: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xmlns="" id="{F8A7E02F-F390-4245-9C75-66B6B48FB8D4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3491880" y="3032956"/>
              <a:ext cx="330250" cy="132753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꺾임 11">
              <a:extLst>
                <a:ext uri="{FF2B5EF4-FFF2-40B4-BE49-F238E27FC236}">
                  <a16:creationId xmlns:a16="http://schemas.microsoft.com/office/drawing/2014/main" xmlns="" id="{7C7E52D1-A20B-44E3-974C-786F9C7FA3B7}"/>
                </a:ext>
              </a:extLst>
            </p:cNvPr>
            <p:cNvCxnSpPr>
              <a:stCxn id="8" idx="1"/>
            </p:cNvCxnSpPr>
            <p:nvPr/>
          </p:nvCxnSpPr>
          <p:spPr>
            <a:xfrm rot="10800000" flipV="1">
              <a:off x="4352870" y="3176972"/>
              <a:ext cx="614827" cy="1210784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555914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Continue</a:t>
            </a:r>
            <a:r>
              <a:rPr lang="ko-KR" altLang="en-US" dirty="0"/>
              <a:t>와 </a:t>
            </a:r>
            <a:r>
              <a:rPr lang="en-US" altLang="ko-KR" dirty="0"/>
              <a:t>break</a:t>
            </a:r>
          </a:p>
          <a:p>
            <a:pPr lvl="1"/>
            <a:r>
              <a:rPr lang="ko-KR" altLang="en-US" dirty="0" err="1"/>
              <a:t>반복문을</a:t>
            </a:r>
            <a:r>
              <a:rPr lang="ko-KR" altLang="en-US" dirty="0"/>
              <a:t> 실행할 때 임의로 멈추거나 </a:t>
            </a:r>
            <a:r>
              <a:rPr lang="en-US" altLang="ko-KR" dirty="0"/>
              <a:t>(break), </a:t>
            </a:r>
            <a:r>
              <a:rPr lang="ko-KR" altLang="en-US" dirty="0"/>
              <a:t>실행을 임시로 생략하고 싶다면 </a:t>
            </a:r>
            <a:r>
              <a:rPr lang="en-US" altLang="ko-KR" dirty="0"/>
              <a:t>(continue)?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xmlns="" id="{2BF308EF-5E4F-43D4-B645-C4755048D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728" y="2672916"/>
            <a:ext cx="4500500" cy="211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403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누적해서 합을 구하다가 </a:t>
            </a:r>
            <a:r>
              <a:rPr lang="en-US" altLang="ko-KR" dirty="0"/>
              <a:t>300</a:t>
            </a:r>
            <a:r>
              <a:rPr lang="ko-KR" altLang="en-US" dirty="0"/>
              <a:t>이 넘었을 때 </a:t>
            </a:r>
            <a:r>
              <a:rPr lang="en-US" altLang="ko-KR" dirty="0"/>
              <a:t>loop</a:t>
            </a:r>
            <a:r>
              <a:rPr lang="ko-KR" altLang="en-US" dirty="0"/>
              <a:t>를 멈추고 그때까지의 합과 마지막으로 더해진 값을 각각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840" y="2960948"/>
            <a:ext cx="2343477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931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한국외대체">
      <a:majorFont>
        <a:latin typeface="한국외대체 B"/>
        <a:ea typeface="한국외대체 B"/>
        <a:cs typeface=""/>
      </a:majorFont>
      <a:minorFont>
        <a:latin typeface="한국외대체 M"/>
        <a:ea typeface="한국외대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2511</Words>
  <Application>Microsoft Office PowerPoint</Application>
  <PresentationFormat>화면 슬라이드 쇼(4:3)</PresentationFormat>
  <Paragraphs>611</Paragraphs>
  <Slides>26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데이터구조 2강 Review</vt:lpstr>
      <vt:lpstr>오늘의 할일</vt:lpstr>
      <vt:lpstr>Loop</vt:lpstr>
      <vt:lpstr>Loop</vt:lpstr>
      <vt:lpstr>예제</vt:lpstr>
      <vt:lpstr>예제</vt:lpstr>
      <vt:lpstr>Loop</vt:lpstr>
      <vt:lpstr>Loop</vt:lpstr>
      <vt:lpstr>예제</vt:lpstr>
      <vt:lpstr>중첩 반복문</vt:lpstr>
      <vt:lpstr>다음을 실행해 보세요..</vt:lpstr>
      <vt:lpstr>예제</vt:lpstr>
      <vt:lpstr>예제</vt:lpstr>
      <vt:lpstr>자료구조(배열)</vt:lpstr>
      <vt:lpstr>배열</vt:lpstr>
      <vt:lpstr>배열을 선언하려면?</vt:lpstr>
      <vt:lpstr>예제</vt:lpstr>
      <vt:lpstr>연습 문제</vt:lpstr>
      <vt:lpstr>연습문제</vt:lpstr>
      <vt:lpstr>연습 문제: Left Rotation</vt:lpstr>
      <vt:lpstr>함수</vt:lpstr>
      <vt:lpstr>함수</vt:lpstr>
      <vt:lpstr>사용자 정의 함수</vt:lpstr>
      <vt:lpstr>예제 코드</vt:lpstr>
      <vt:lpstr>여기서 잠깐</vt:lpstr>
      <vt:lpstr>함수 호출 과정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?? ?</cp:lastModifiedBy>
  <cp:revision>172</cp:revision>
  <dcterms:created xsi:type="dcterms:W3CDTF">2016-03-04T01:50:51Z</dcterms:created>
  <dcterms:modified xsi:type="dcterms:W3CDTF">2020-04-02T03:36:59Z</dcterms:modified>
</cp:coreProperties>
</file>