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82" r:id="rId3"/>
    <p:sldId id="276" r:id="rId4"/>
    <p:sldId id="291" r:id="rId5"/>
    <p:sldId id="290" r:id="rId6"/>
    <p:sldId id="292" r:id="rId7"/>
    <p:sldId id="317" r:id="rId8"/>
    <p:sldId id="296" r:id="rId9"/>
    <p:sldId id="297" r:id="rId10"/>
    <p:sldId id="298" r:id="rId11"/>
    <p:sldId id="299" r:id="rId12"/>
    <p:sldId id="300" r:id="rId13"/>
    <p:sldId id="301" r:id="rId14"/>
    <p:sldId id="302" r:id="rId15"/>
    <p:sldId id="303" r:id="rId16"/>
    <p:sldId id="304" r:id="rId1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9">
          <p15:clr>
            <a:srgbClr val="A4A3A4"/>
          </p15:clr>
        </p15:guide>
        <p15:guide id="2" orient="horz" pos="3974">
          <p15:clr>
            <a:srgbClr val="A4A3A4"/>
          </p15:clr>
        </p15:guide>
        <p15:guide id="3" pos="2880">
          <p15:clr>
            <a:srgbClr val="A4A3A4"/>
          </p15:clr>
        </p15:guide>
        <p15:guide id="4" pos="204">
          <p15:clr>
            <a:srgbClr val="A4A3A4"/>
          </p15:clr>
        </p15:guide>
        <p15:guide id="5" pos="5556">
          <p15:clr>
            <a:srgbClr val="A4A3A4"/>
          </p15:clr>
        </p15:guide>
        <p15:guide id="6" pos="2948">
          <p15:clr>
            <a:srgbClr val="A4A3A4"/>
          </p15:clr>
        </p15:guide>
        <p15:guide id="7" pos="28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799" autoAdjust="0"/>
    <p:restoredTop sz="47362" autoAdjust="0"/>
  </p:normalViewPr>
  <p:slideViewPr>
    <p:cSldViewPr>
      <p:cViewPr varScale="1">
        <p:scale>
          <a:sx n="38" d="100"/>
          <a:sy n="38" d="100"/>
        </p:scale>
        <p:origin x="-994" y="-72"/>
      </p:cViewPr>
      <p:guideLst>
        <p:guide orient="horz" pos="709"/>
        <p:guide orient="horz" pos="3974"/>
        <p:guide pos="2880"/>
        <p:guide pos="204"/>
        <p:guide pos="5556"/>
        <p:guide pos="2948"/>
        <p:guide pos="2812"/>
      </p:guideLst>
    </p:cSldViewPr>
  </p:slideViewPr>
  <p:notesTextViewPr>
    <p:cViewPr>
      <p:scale>
        <a:sx n="1" d="1"/>
        <a:sy n="1" d="1"/>
      </p:scale>
      <p:origin x="0" y="0"/>
    </p:cViewPr>
  </p:notesTextViewPr>
  <p:notesViewPr>
    <p:cSldViewPr showGuides="1">
      <p:cViewPr varScale="1">
        <p:scale>
          <a:sx n="86" d="100"/>
          <a:sy n="86" d="100"/>
        </p:scale>
        <p:origin x="386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9BEE66-63D2-412E-B6D2-A96DD3CB618D}" type="slidenum">
              <a:rPr lang="ko-KR" altLang="en-US" smtClean="0"/>
              <a:pPr/>
              <a:t>‹#›</a:t>
            </a:fld>
            <a:endParaRPr lang="ko-KR" altLang="en-US"/>
          </a:p>
        </p:txBody>
      </p:sp>
    </p:spTree>
    <p:extLst>
      <p:ext uri="{BB962C8B-B14F-4D97-AF65-F5344CB8AC3E}">
        <p14:creationId xmlns:p14="http://schemas.microsoft.com/office/powerpoint/2010/main" xmlns="" val="2481973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7E3B-471E-4015-B1C5-6E8E36836A6A}" type="datetimeFigureOut">
              <a:rPr lang="ko-KR" altLang="en-US" smtClean="0"/>
              <a:pPr/>
              <a:t>2020-06-25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A22F8-50EA-4B8D-BC3E-F42EE1D7098C}" type="slidenum">
              <a:rPr lang="ko-KR" altLang="en-US" smtClean="0"/>
              <a:pPr/>
              <a:t>‹#›</a:t>
            </a:fld>
            <a:endParaRPr lang="ko-KR" altLang="en-US"/>
          </a:p>
        </p:txBody>
      </p:sp>
    </p:spTree>
    <p:extLst>
      <p:ext uri="{BB962C8B-B14F-4D97-AF65-F5344CB8AC3E}">
        <p14:creationId xmlns:p14="http://schemas.microsoft.com/office/powerpoint/2010/main" xmlns="" val="3421865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Linked</a:t>
            </a:r>
            <a:r>
              <a:rPr lang="en-US" altLang="ko-KR" baseline="0" dirty="0" smtClean="0"/>
              <a:t> List </a:t>
            </a:r>
            <a:r>
              <a:rPr lang="ko-KR" altLang="en-US" baseline="0" smtClean="0"/>
              <a:t>전까지의 객체지향은 개념만 이해하기</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a:t>
            </a:fld>
            <a:endParaRPr lang="ko-KR" altLang="en-US"/>
          </a:p>
        </p:txBody>
      </p:sp>
    </p:spTree>
    <p:extLst>
      <p:ext uri="{BB962C8B-B14F-4D97-AF65-F5344CB8AC3E}">
        <p14:creationId xmlns:p14="http://schemas.microsoft.com/office/powerpoint/2010/main" xmlns="" val="40913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그냥 넘어감</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16</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err="1" smtClean="0"/>
              <a:t>인스턴스는</a:t>
            </a:r>
            <a:r>
              <a:rPr lang="ko-KR" altLang="en-US" b="1" dirty="0" smtClean="0"/>
              <a:t> 일종의 변수 선언과 유사함</a:t>
            </a:r>
            <a:endParaRPr lang="en-US" altLang="ko-KR" b="1" dirty="0" smtClean="0"/>
          </a:p>
          <a:p>
            <a:r>
              <a:rPr lang="en-US" altLang="ko-KR" b="1" dirty="0" smtClean="0"/>
              <a:t>  </a:t>
            </a:r>
          </a:p>
          <a:p>
            <a:r>
              <a:rPr lang="en-US" altLang="ko-KR" b="1" dirty="0" smtClean="0"/>
              <a:t>EX)</a:t>
            </a:r>
            <a:r>
              <a:rPr lang="en-US" altLang="ko-KR" b="1" dirty="0" err="1" smtClean="0"/>
              <a:t>int</a:t>
            </a:r>
            <a:r>
              <a:rPr lang="en-US" altLang="ko-KR" b="1" baseline="0" dirty="0" smtClean="0"/>
              <a:t> a; </a:t>
            </a:r>
          </a:p>
          <a:p>
            <a:endParaRPr lang="en-US" altLang="ko-KR" b="1" baseline="0" dirty="0" smtClean="0"/>
          </a:p>
          <a:p>
            <a:r>
              <a:rPr lang="en-US" altLang="ko-KR" b="1" baseline="0" dirty="0" smtClean="0"/>
              <a:t>  -</a:t>
            </a:r>
            <a:r>
              <a:rPr lang="en-US" altLang="ko-KR" b="1" baseline="0" dirty="0" err="1" smtClean="0"/>
              <a:t>int</a:t>
            </a:r>
            <a:r>
              <a:rPr lang="ko-KR" altLang="en-US" b="1" baseline="0" dirty="0" smtClean="0"/>
              <a:t>는</a:t>
            </a:r>
            <a:r>
              <a:rPr lang="en-US" altLang="ko-KR" b="1" baseline="0" dirty="0" smtClean="0"/>
              <a:t> a</a:t>
            </a:r>
            <a:r>
              <a:rPr lang="ko-KR" altLang="en-US" b="1" baseline="0" dirty="0" smtClean="0"/>
              <a:t>를 담고 있는 틀</a:t>
            </a:r>
            <a:r>
              <a:rPr lang="en-US" altLang="ko-KR" b="1" baseline="0" dirty="0" smtClean="0"/>
              <a:t>(class type)</a:t>
            </a:r>
          </a:p>
          <a:p>
            <a:r>
              <a:rPr lang="en-US" altLang="ko-KR" b="1" baseline="0" dirty="0" smtClean="0"/>
              <a:t>  -a</a:t>
            </a:r>
            <a:r>
              <a:rPr lang="ko-KR" altLang="en-US" b="1" baseline="0" dirty="0" smtClean="0"/>
              <a:t>는 인스턴스가 되는 것</a:t>
            </a:r>
            <a:endParaRPr lang="en-US" altLang="ko-KR" b="1" baseline="0" dirty="0" smtClean="0"/>
          </a:p>
          <a:p>
            <a:endParaRPr lang="en-US" altLang="ko-KR" b="1" baseline="0" dirty="0" smtClean="0"/>
          </a:p>
          <a:p>
            <a:r>
              <a:rPr lang="en-US" altLang="ko-KR" b="1" dirty="0" smtClean="0"/>
              <a:t>-</a:t>
            </a:r>
            <a:r>
              <a:rPr lang="ko-KR" altLang="en-US" b="1" dirty="0" smtClean="0"/>
              <a:t>객체와 </a:t>
            </a:r>
            <a:r>
              <a:rPr lang="ko-KR" altLang="en-US" b="1" dirty="0" err="1" smtClean="0"/>
              <a:t>인스턴스의</a:t>
            </a:r>
            <a:r>
              <a:rPr lang="ko-KR" altLang="en-US" b="1" dirty="0" smtClean="0"/>
              <a:t> 차이</a:t>
            </a:r>
            <a:endParaRPr lang="en-US" altLang="ko-KR" b="1" dirty="0" smtClean="0"/>
          </a:p>
          <a:p>
            <a:r>
              <a:rPr lang="ko-KR" altLang="en-US" b="1" dirty="0" smtClean="0"/>
              <a:t>객체는 클래스와 </a:t>
            </a:r>
            <a:r>
              <a:rPr lang="ko-KR" altLang="en-US" b="1" dirty="0" err="1" smtClean="0"/>
              <a:t>인스턴스를</a:t>
            </a:r>
            <a:r>
              <a:rPr lang="ko-KR" altLang="en-US" b="1" dirty="0" smtClean="0"/>
              <a:t> 모두 포괄하는 단어</a:t>
            </a:r>
            <a:r>
              <a:rPr lang="en-US" altLang="ko-KR" b="1" dirty="0" smtClean="0"/>
              <a:t>!</a:t>
            </a:r>
          </a:p>
          <a:p>
            <a:endParaRPr lang="en-US" altLang="ko-KR" b="1" baseline="0" dirty="0" smtClean="0"/>
          </a:p>
          <a:p>
            <a:r>
              <a:rPr lang="en-US" altLang="ko-KR" b="1" baseline="0" dirty="0" smtClean="0"/>
              <a:t>   </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6</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*Tip</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1" baseline="0" dirty="0" smtClean="0"/>
              <a:t>데이터나 행동</a:t>
            </a:r>
            <a:r>
              <a:rPr lang="en-US" altLang="ko-KR" b="1" baseline="0" dirty="0" smtClean="0"/>
              <a:t>(</a:t>
            </a:r>
            <a:r>
              <a:rPr lang="ko-KR" altLang="en-US" b="1" baseline="0" dirty="0" smtClean="0"/>
              <a:t>함수</a:t>
            </a:r>
            <a:r>
              <a:rPr lang="en-US" altLang="ko-KR" b="1" baseline="0" dirty="0" smtClean="0"/>
              <a:t>)</a:t>
            </a:r>
            <a:r>
              <a:rPr lang="ko-KR" altLang="en-US" b="1" baseline="0" dirty="0" smtClean="0"/>
              <a:t>들은 이름을 쓴 후 </a:t>
            </a:r>
            <a:r>
              <a:rPr lang="en-US" altLang="ko-KR" b="1" baseline="0" dirty="0" smtClean="0"/>
              <a:t>.</a:t>
            </a:r>
            <a:r>
              <a:rPr lang="ko-KR" altLang="en-US" b="1" baseline="0" dirty="0" smtClean="0"/>
              <a:t>을 찍으면 정의했던 특징들을 직접 가져다가 사용할 수 있음</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Stack = </a:t>
            </a:r>
            <a:r>
              <a:rPr lang="ko-KR" altLang="en-US" b="1" baseline="0" dirty="0" smtClean="0"/>
              <a:t>지역변수</a:t>
            </a:r>
            <a:r>
              <a:rPr lang="en-US" altLang="ko-KR" b="1" baseline="0" dirty="0" smtClean="0"/>
              <a:t>, Heap = </a:t>
            </a:r>
            <a:r>
              <a:rPr lang="ko-KR" altLang="en-US" b="1" baseline="0" dirty="0" err="1" smtClean="0"/>
              <a:t>동적할당</a:t>
            </a:r>
            <a:endParaRPr lang="en-US" altLang="ko-KR" b="1" baseline="0" dirty="0" smtClean="0"/>
          </a:p>
          <a:p>
            <a:endParaRPr lang="en-US" altLang="ko-KR" baseline="0" dirty="0" smtClean="0"/>
          </a:p>
          <a:p>
            <a:r>
              <a:rPr lang="ko-KR" altLang="en-US" b="1" baseline="0" dirty="0" smtClean="0"/>
              <a:t>→뒤에 </a:t>
            </a:r>
            <a:r>
              <a:rPr lang="en-US" altLang="ko-KR" b="1" baseline="0" dirty="0" smtClean="0"/>
              <a:t>()</a:t>
            </a:r>
            <a:r>
              <a:rPr lang="ko-KR" altLang="en-US" b="1" baseline="0" dirty="0" smtClean="0"/>
              <a:t>가 적힌 변수들은 공간이 안 정해짐</a:t>
            </a:r>
            <a:r>
              <a:rPr lang="en-US" altLang="ko-KR" b="1" baseline="0" dirty="0" smtClean="0"/>
              <a:t>-</a:t>
            </a:r>
            <a:r>
              <a:rPr lang="ko-KR" altLang="en-US" b="1" baseline="0" dirty="0" smtClean="0"/>
              <a:t>따라서 지역변수에는 </a:t>
            </a:r>
            <a:r>
              <a:rPr lang="ko-KR" altLang="en-US" b="1" baseline="0" dirty="0" err="1" smtClean="0"/>
              <a:t>동적할당으로</a:t>
            </a:r>
            <a:r>
              <a:rPr lang="ko-KR" altLang="en-US" b="1" baseline="0" dirty="0" smtClean="0"/>
              <a:t> 이어지는 주소가 저장됨</a:t>
            </a:r>
            <a:endParaRPr lang="en-US" altLang="ko-KR" b="1" baseline="0" dirty="0" smtClean="0"/>
          </a:p>
          <a:p>
            <a:r>
              <a:rPr lang="en-US" altLang="ko-KR" b="1" baseline="0" dirty="0" smtClean="0"/>
              <a:t>   , Stack</a:t>
            </a:r>
            <a:r>
              <a:rPr lang="ko-KR" altLang="en-US" b="1" baseline="0" dirty="0" smtClean="0"/>
              <a:t>에 그 주소가 저장되는 크기는 컴퓨터포인터 사이즈에 따라 다름</a:t>
            </a:r>
            <a:r>
              <a:rPr lang="en-US" altLang="ko-KR" b="1" baseline="0" dirty="0" smtClean="0"/>
              <a:t>(EX-4</a:t>
            </a:r>
            <a:r>
              <a:rPr lang="ko-KR" altLang="en-US" b="1" baseline="0" dirty="0" smtClean="0"/>
              <a:t>비트</a:t>
            </a:r>
            <a:r>
              <a:rPr lang="en-US" altLang="ko-KR" b="1" baseline="0" dirty="0" smtClean="0"/>
              <a:t>,64</a:t>
            </a:r>
            <a:r>
              <a:rPr lang="ko-KR" altLang="en-US" b="1" baseline="0" dirty="0" smtClean="0"/>
              <a:t>비트</a:t>
            </a:r>
            <a:r>
              <a:rPr lang="en-US" altLang="ko-KR" b="1" baseline="0" dirty="0" smtClean="0"/>
              <a:t>)</a:t>
            </a:r>
            <a:r>
              <a:rPr lang="ko-KR" altLang="en-US" b="1" baseline="0" dirty="0" smtClean="0"/>
              <a:t> </a:t>
            </a:r>
            <a:endParaRPr lang="en-US" altLang="ko-KR" b="1" baseline="0" dirty="0" smtClean="0"/>
          </a:p>
          <a:p>
            <a:endParaRPr lang="en-US" altLang="ko-KR" b="1" baseline="0" dirty="0" smtClean="0"/>
          </a:p>
          <a:p>
            <a:r>
              <a:rPr lang="en-US" altLang="ko-KR" b="0" baseline="0" dirty="0" smtClean="0"/>
              <a:t>    ex) Circle </a:t>
            </a:r>
            <a:r>
              <a:rPr lang="en-US" altLang="ko-KR" b="0" baseline="0" dirty="0" err="1" smtClean="0"/>
              <a:t>cl</a:t>
            </a:r>
            <a:r>
              <a:rPr lang="en-US" altLang="ko-KR" b="0" baseline="0" dirty="0" smtClean="0"/>
              <a:t> = new Circle();</a:t>
            </a:r>
          </a:p>
          <a:p>
            <a:endParaRPr lang="en-US" altLang="ko-KR" baseline="0" dirty="0" smtClean="0"/>
          </a:p>
          <a:p>
            <a:r>
              <a:rPr lang="ko-KR" altLang="en-US" b="1" baseline="0" dirty="0" smtClean="0"/>
              <a:t>   그리고 사용자에 의해 크기가 늘어날 때마다 </a:t>
            </a:r>
            <a:r>
              <a:rPr lang="ko-KR" altLang="en-US" b="1" baseline="0" dirty="0" err="1" smtClean="0"/>
              <a:t>동적할당에</a:t>
            </a:r>
            <a:r>
              <a:rPr lang="ko-KR" altLang="en-US" b="1" baseline="0" dirty="0" smtClean="0"/>
              <a:t> 저장됨 </a:t>
            </a:r>
            <a:r>
              <a:rPr lang="en-US" altLang="ko-KR" b="1" baseline="0" dirty="0" smtClean="0"/>
              <a:t>(</a:t>
            </a:r>
            <a:r>
              <a:rPr lang="ko-KR" altLang="en-US" b="1" baseline="0" dirty="0" smtClean="0"/>
              <a:t>배열과 유사</a:t>
            </a:r>
            <a:r>
              <a:rPr lang="en-US" altLang="ko-KR" b="1" baseline="0" dirty="0" smtClean="0"/>
              <a:t>)</a:t>
            </a:r>
          </a:p>
          <a:p>
            <a:r>
              <a:rPr lang="en-US" altLang="ko-KR" baseline="0" dirty="0" smtClean="0"/>
              <a:t>   </a:t>
            </a:r>
          </a:p>
          <a:p>
            <a:r>
              <a:rPr lang="en-US" altLang="ko-KR" b="0" baseline="0" dirty="0" smtClean="0"/>
              <a:t>   ex) </a:t>
            </a:r>
            <a:r>
              <a:rPr lang="en-US" altLang="ko-KR" b="0" baseline="0" dirty="0" err="1" smtClean="0"/>
              <a:t>cl.radius</a:t>
            </a:r>
            <a:r>
              <a:rPr lang="en-US" altLang="ko-KR" b="0" baseline="0" dirty="0" smtClean="0"/>
              <a:t>=10</a:t>
            </a:r>
          </a:p>
          <a:p>
            <a:r>
              <a:rPr lang="ko-KR" altLang="en-US" baseline="0" dirty="0" err="1" smtClean="0"/>
              <a:t>ㅡㅡㅡㅡㅡㅡㅡㅡㅡㅡㅡㅡㅡㅡㅡㅡㅡㅡㅡㅡㅡㅡㅡㅡㅡㅡㅡㅡㅡㅡㅡㅡㅡㅡㅡㅡㅡㅡㅡㅡㅡㅡㅡㅡ</a:t>
            </a:r>
            <a:endParaRPr lang="en-US" altLang="ko-KR" baseline="0" dirty="0" smtClean="0"/>
          </a:p>
          <a:p>
            <a:r>
              <a:rPr lang="en-US" altLang="ko-KR" b="1" baseline="0" dirty="0" smtClean="0"/>
              <a:t>*</a:t>
            </a:r>
            <a:r>
              <a:rPr lang="ko-KR" altLang="en-US" b="1" baseline="0" dirty="0" smtClean="0"/>
              <a:t>다른 클래스에서 입력한 데이터를 가져와서 쓰는 방법</a:t>
            </a:r>
            <a:endParaRPr lang="en-US" altLang="ko-KR" b="1" baseline="0" dirty="0" smtClean="0"/>
          </a:p>
          <a:p>
            <a:endParaRPr lang="en-US" altLang="ko-KR" b="1" baseline="0" dirty="0" smtClean="0"/>
          </a:p>
          <a:p>
            <a:r>
              <a:rPr lang="en-US" altLang="ko-KR" b="1" baseline="0" dirty="0" smtClean="0"/>
              <a:t>Ex)</a:t>
            </a:r>
          </a:p>
          <a:p>
            <a:endParaRPr lang="en-US" altLang="ko-KR" b="1" baseline="0" dirty="0" smtClean="0"/>
          </a:p>
          <a:p>
            <a:r>
              <a:rPr lang="en-US" altLang="ko-KR" b="1" baseline="0" dirty="0" smtClean="0"/>
              <a:t>-Class</a:t>
            </a:r>
            <a:r>
              <a:rPr lang="ko-KR" altLang="en-US" b="1" baseline="0" dirty="0" smtClean="0"/>
              <a:t>를 </a:t>
            </a:r>
            <a:r>
              <a:rPr lang="ko-KR" altLang="en-US" b="1" baseline="0" dirty="0" err="1" smtClean="0"/>
              <a:t>두개</a:t>
            </a:r>
            <a:r>
              <a:rPr lang="ko-KR" altLang="en-US" b="1" baseline="0" dirty="0" smtClean="0"/>
              <a:t> 만들기</a:t>
            </a:r>
            <a:r>
              <a:rPr lang="en-US" altLang="ko-KR" b="1" baseline="0" dirty="0" smtClean="0"/>
              <a:t>(circle, </a:t>
            </a:r>
            <a:r>
              <a:rPr lang="en-US" altLang="ko-KR" b="1" baseline="0" dirty="0" err="1" smtClean="0"/>
              <a:t>mainFile</a:t>
            </a:r>
            <a:r>
              <a:rPr lang="en-US" altLang="ko-KR" b="1" baseline="0" dirty="0" smtClean="0"/>
              <a:t>)</a:t>
            </a:r>
          </a:p>
          <a:p>
            <a:endParaRPr lang="en-US" altLang="ko-KR" b="1" baseline="0" dirty="0" smtClean="0"/>
          </a:p>
          <a:p>
            <a:r>
              <a:rPr lang="en-US" altLang="ko-KR" b="1" baseline="0" dirty="0" smtClean="0"/>
              <a:t>-Circle </a:t>
            </a:r>
            <a:r>
              <a:rPr lang="ko-KR" altLang="en-US" b="1" baseline="0" dirty="0" smtClean="0"/>
              <a:t>클래스에는 원에 대한 정보와 계산하는 데이터들을 입력함 </a:t>
            </a:r>
            <a:endParaRPr lang="en-US" altLang="ko-KR" b="1" baseline="0" dirty="0" smtClean="0"/>
          </a:p>
          <a:p>
            <a:endParaRPr lang="en-US" altLang="ko-KR" baseline="0" dirty="0" smtClean="0"/>
          </a:p>
          <a:p>
            <a:r>
              <a:rPr lang="ko-KR" altLang="en-US" b="0" baseline="0" dirty="0" smtClean="0"/>
              <a:t>▼</a:t>
            </a:r>
            <a:endParaRPr lang="en-US" altLang="ko-KR" b="0" baseline="0" dirty="0" smtClean="0"/>
          </a:p>
          <a:p>
            <a:r>
              <a:rPr lang="en-US" altLang="ko-KR" sz="1200" b="0" kern="1200" dirty="0" smtClean="0">
                <a:solidFill>
                  <a:schemeClr val="tx1"/>
                </a:solidFill>
                <a:latin typeface="+mn-lt"/>
                <a:ea typeface="+mn-ea"/>
                <a:cs typeface="+mn-cs"/>
              </a:rPr>
              <a:t>public class circle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원을 표현할 수 있는 데이터</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특징</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double radius;</a:t>
            </a:r>
          </a:p>
          <a:p>
            <a:r>
              <a:rPr lang="en-US" altLang="ko-KR" sz="1200" b="0" kern="1200" dirty="0" smtClean="0">
                <a:solidFill>
                  <a:schemeClr val="tx1"/>
                </a:solidFill>
                <a:latin typeface="+mn-lt"/>
                <a:ea typeface="+mn-ea"/>
                <a:cs typeface="+mn-cs"/>
              </a:rPr>
              <a:t>String color;</a:t>
            </a:r>
          </a:p>
          <a:p>
            <a:r>
              <a:rPr lang="en-US" altLang="ko-KR" sz="1200" b="0" kern="1200" dirty="0" smtClean="0">
                <a:solidFill>
                  <a:schemeClr val="tx1"/>
                </a:solidFill>
                <a:latin typeface="+mn-lt"/>
                <a:ea typeface="+mn-ea"/>
                <a:cs typeface="+mn-cs"/>
              </a:rPr>
              <a:t>double area;</a:t>
            </a:r>
          </a:p>
          <a:p>
            <a:r>
              <a:rPr lang="en-US" altLang="ko-KR" sz="1200" b="0" kern="1200" dirty="0" smtClean="0">
                <a:solidFill>
                  <a:schemeClr val="tx1"/>
                </a:solidFill>
                <a:latin typeface="+mn-lt"/>
                <a:ea typeface="+mn-ea"/>
                <a:cs typeface="+mn-cs"/>
              </a:rPr>
              <a:t>    double </a:t>
            </a:r>
            <a:r>
              <a:rPr lang="en-US" altLang="ko-KR" sz="1200" b="0" kern="1200" dirty="0" err="1" smtClean="0">
                <a:solidFill>
                  <a:schemeClr val="tx1"/>
                </a:solidFill>
                <a:latin typeface="+mn-lt"/>
                <a:ea typeface="+mn-ea"/>
                <a:cs typeface="+mn-cs"/>
              </a:rPr>
              <a:t>dulrae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위의 데이터를 이용하여 쓸 수 있는 것</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void </a:t>
            </a:r>
            <a:r>
              <a:rPr lang="en-US" altLang="ko-KR" sz="1200" b="0" kern="1200" dirty="0" err="1" smtClean="0">
                <a:solidFill>
                  <a:schemeClr val="tx1"/>
                </a:solidFill>
                <a:latin typeface="+mn-lt"/>
                <a:ea typeface="+mn-ea"/>
                <a:cs typeface="+mn-cs"/>
              </a:rPr>
              <a:t>calculateFeatures</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area = 3.141592 *radius*radius;</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dulrae</a:t>
            </a:r>
            <a:r>
              <a:rPr lang="en-US" altLang="ko-KR" sz="1200" b="0" kern="1200" dirty="0" smtClean="0">
                <a:solidFill>
                  <a:schemeClr val="tx1"/>
                </a:solidFill>
                <a:latin typeface="+mn-lt"/>
                <a:ea typeface="+mn-ea"/>
                <a:cs typeface="+mn-cs"/>
              </a:rPr>
              <a:t> = 3.141592*2*radius;</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double </a:t>
            </a:r>
            <a:r>
              <a:rPr lang="en-US" altLang="ko-KR" sz="1200" b="0" kern="1200" dirty="0" err="1" smtClean="0">
                <a:solidFill>
                  <a:schemeClr val="tx1"/>
                </a:solidFill>
                <a:latin typeface="+mn-lt"/>
                <a:ea typeface="+mn-ea"/>
                <a:cs typeface="+mn-cs"/>
              </a:rPr>
              <a:t>getArea</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area;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double </a:t>
            </a:r>
            <a:r>
              <a:rPr lang="en-US" altLang="ko-KR" sz="1200" b="0" kern="1200" dirty="0" err="1" smtClean="0">
                <a:solidFill>
                  <a:schemeClr val="tx1"/>
                </a:solidFill>
                <a:latin typeface="+mn-lt"/>
                <a:ea typeface="+mn-ea"/>
                <a:cs typeface="+mn-cs"/>
              </a:rPr>
              <a:t>getdulrae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a:t>
            </a:r>
            <a:r>
              <a:rPr lang="en-US" altLang="ko-KR" sz="1200" b="0" kern="1200" dirty="0" err="1" smtClean="0">
                <a:solidFill>
                  <a:schemeClr val="tx1"/>
                </a:solidFill>
                <a:latin typeface="+mn-lt"/>
                <a:ea typeface="+mn-ea"/>
                <a:cs typeface="+mn-cs"/>
              </a:rPr>
              <a:t>dulrae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endParaRPr lang="en-US" altLang="ko-KR" b="0" baseline="0" dirty="0" smtClean="0"/>
          </a:p>
          <a:p>
            <a:endParaRPr lang="en-US" altLang="ko-KR" b="0" baseline="0" dirty="0" smtClean="0"/>
          </a:p>
          <a:p>
            <a:endParaRPr lang="en-US" altLang="ko-KR" b="0" baseline="0" dirty="0" smtClean="0"/>
          </a:p>
          <a:p>
            <a:r>
              <a:rPr lang="en-US" altLang="ko-KR" b="1" baseline="0" dirty="0" smtClean="0"/>
              <a:t>-</a:t>
            </a:r>
            <a:r>
              <a:rPr lang="en-US" altLang="ko-KR" b="1" baseline="0" dirty="0" err="1" smtClean="0"/>
              <a:t>mainFile</a:t>
            </a:r>
            <a:r>
              <a:rPr lang="ko-KR" altLang="en-US" b="1" baseline="0" dirty="0" smtClean="0"/>
              <a:t>클래스에서는 </a:t>
            </a:r>
            <a:r>
              <a:rPr lang="en-US" altLang="ko-KR" b="1" baseline="0" dirty="0" smtClean="0"/>
              <a:t>circle</a:t>
            </a:r>
            <a:r>
              <a:rPr lang="ko-KR" altLang="en-US" b="1" baseline="0" dirty="0" smtClean="0"/>
              <a:t>클래스에서 입력한 데이터들을 가져다가 쓸 수 있음</a:t>
            </a:r>
            <a:endParaRPr lang="en-US" altLang="ko-KR" b="1" baseline="0" dirty="0" smtClean="0"/>
          </a:p>
          <a:p>
            <a:r>
              <a:rPr lang="ko-KR" altLang="en-US" b="0" baseline="0" dirty="0" smtClean="0"/>
              <a:t>▼</a:t>
            </a:r>
            <a:endParaRPr lang="en-US" altLang="ko-KR" b="0" baseline="0" dirty="0" smtClean="0"/>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MainFile</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전에 정의했던 </a:t>
            </a:r>
            <a:r>
              <a:rPr lang="en-US" altLang="ko-KR" sz="1200" b="0" kern="1200" dirty="0" smtClean="0">
                <a:solidFill>
                  <a:schemeClr val="tx1"/>
                </a:solidFill>
                <a:latin typeface="+mn-lt"/>
                <a:ea typeface="+mn-ea"/>
                <a:cs typeface="+mn-cs"/>
              </a:rPr>
              <a:t>circle</a:t>
            </a:r>
            <a:r>
              <a:rPr lang="ko-KR" altLang="en-US" sz="1200" b="0" kern="1200" dirty="0" smtClean="0">
                <a:solidFill>
                  <a:schemeClr val="tx1"/>
                </a:solidFill>
                <a:latin typeface="+mn-lt"/>
                <a:ea typeface="+mn-ea"/>
                <a:cs typeface="+mn-cs"/>
              </a:rPr>
              <a:t>이라는 클래스를 이 공간에서 사용하기</a:t>
            </a:r>
          </a:p>
          <a:p>
            <a:r>
              <a:rPr lang="en-US" altLang="ko-KR" sz="1200" b="0" kern="1200" dirty="0" smtClean="0">
                <a:solidFill>
                  <a:schemeClr val="tx1"/>
                </a:solidFill>
                <a:latin typeface="+mn-lt"/>
                <a:ea typeface="+mn-ea"/>
                <a:cs typeface="+mn-cs"/>
              </a:rPr>
              <a:t>    circle </a:t>
            </a:r>
            <a:r>
              <a:rPr lang="en-US" altLang="ko-KR" sz="1200" b="0" kern="1200" dirty="0" err="1" smtClean="0">
                <a:solidFill>
                  <a:schemeClr val="tx1"/>
                </a:solidFill>
                <a:latin typeface="+mn-lt"/>
                <a:ea typeface="+mn-ea"/>
                <a:cs typeface="+mn-cs"/>
              </a:rPr>
              <a:t>cl</a:t>
            </a:r>
            <a:r>
              <a:rPr lang="en-US" altLang="ko-KR" sz="1200" b="0" kern="1200" dirty="0" smtClean="0">
                <a:solidFill>
                  <a:schemeClr val="tx1"/>
                </a:solidFill>
                <a:latin typeface="+mn-lt"/>
                <a:ea typeface="+mn-ea"/>
                <a:cs typeface="+mn-cs"/>
              </a:rPr>
              <a:t>= new circle(); //(circle</a:t>
            </a:r>
            <a:r>
              <a:rPr lang="ko-KR" altLang="en-US" sz="1200" b="0" kern="1200" dirty="0" smtClean="0">
                <a:solidFill>
                  <a:schemeClr val="tx1"/>
                </a:solidFill>
                <a:latin typeface="+mn-lt"/>
                <a:ea typeface="+mn-ea"/>
                <a:cs typeface="+mn-cs"/>
              </a:rPr>
              <a:t>만큼의 공간이 새로 생성되며</a:t>
            </a:r>
            <a:r>
              <a:rPr lang="en-US" altLang="ko-KR" sz="1200" b="0" kern="1200" dirty="0" smtClean="0">
                <a:solidFill>
                  <a:schemeClr val="tx1"/>
                </a:solidFill>
                <a:latin typeface="+mn-lt"/>
                <a:ea typeface="+mn-ea"/>
                <a:cs typeface="+mn-cs"/>
              </a:rPr>
              <a:t>, </a:t>
            </a:r>
            <a:r>
              <a:rPr lang="ko-KR" altLang="en-US" sz="1200" b="0" kern="1200" dirty="0" err="1" smtClean="0">
                <a:solidFill>
                  <a:schemeClr val="tx1"/>
                </a:solidFill>
                <a:latin typeface="+mn-lt"/>
                <a:ea typeface="+mn-ea"/>
                <a:cs typeface="+mn-cs"/>
              </a:rPr>
              <a:t>주소값이</a:t>
            </a:r>
            <a:r>
              <a:rPr lang="ko-KR" altLang="en-US" sz="1200" b="0" kern="1200" dirty="0" smtClean="0">
                <a:solidFill>
                  <a:schemeClr val="tx1"/>
                </a:solidFill>
                <a:latin typeface="+mn-lt"/>
                <a:ea typeface="+mn-ea"/>
                <a:cs typeface="+mn-cs"/>
              </a:rPr>
              <a:t> 저장</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cl.radius</a:t>
            </a:r>
            <a:r>
              <a:rPr lang="en-US" altLang="ko-KR" sz="1200" b="0" kern="1200" dirty="0" smtClean="0">
                <a:solidFill>
                  <a:schemeClr val="tx1"/>
                </a:solidFill>
                <a:latin typeface="+mn-lt"/>
                <a:ea typeface="+mn-ea"/>
                <a:cs typeface="+mn-cs"/>
              </a:rPr>
              <a:t> = 10; //</a:t>
            </a:r>
            <a:r>
              <a:rPr lang="en-US" altLang="ko-KR" sz="1200" b="0" kern="1200" dirty="0" err="1" smtClean="0">
                <a:solidFill>
                  <a:schemeClr val="tx1"/>
                </a:solidFill>
                <a:latin typeface="+mn-lt"/>
                <a:ea typeface="+mn-ea"/>
                <a:cs typeface="+mn-cs"/>
              </a:rPr>
              <a:t>cl</a:t>
            </a:r>
            <a:r>
              <a:rPr lang="ko-KR" altLang="en-US" sz="1200" b="0" kern="1200" dirty="0" smtClean="0">
                <a:solidFill>
                  <a:schemeClr val="tx1"/>
                </a:solidFill>
                <a:latin typeface="+mn-lt"/>
                <a:ea typeface="+mn-ea"/>
                <a:cs typeface="+mn-cs"/>
              </a:rPr>
              <a:t>에 저장된 주소값을 찾아가 저장됨</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cl.calculateFeatures</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en-US" altLang="ko-KR" sz="1200" b="0" i="1" kern="1200" dirty="0" err="1" smtClean="0">
                <a:solidFill>
                  <a:schemeClr val="tx1"/>
                </a:solidFill>
                <a:latin typeface="+mn-lt"/>
                <a:ea typeface="+mn-ea"/>
                <a:cs typeface="+mn-cs"/>
              </a:rPr>
              <a:t>cl.getdulrae</a:t>
            </a:r>
            <a:r>
              <a:rPr lang="en-US" altLang="ko-KR" sz="1200" b="0" i="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endParaRPr lang="en-US" altLang="ko-KR" sz="1200" b="0" kern="1200" baseline="0" dirty="0" smtClean="0">
              <a:solidFill>
                <a:schemeClr val="tx1"/>
              </a:solidFill>
              <a:latin typeface="+mn-lt"/>
              <a:ea typeface="+mn-ea"/>
              <a:cs typeface="+mn-cs"/>
            </a:endParaRPr>
          </a:p>
          <a:p>
            <a:r>
              <a:rPr lang="ko-KR" altLang="en-US" sz="1200" b="1" kern="1200" baseline="0" dirty="0" smtClean="0">
                <a:solidFill>
                  <a:schemeClr val="tx1"/>
                </a:solidFill>
                <a:latin typeface="+mn-lt"/>
                <a:ea typeface="+mn-ea"/>
                <a:cs typeface="+mn-cs"/>
              </a:rPr>
              <a:t>→이처럼 같은 </a:t>
            </a:r>
            <a:r>
              <a:rPr lang="en-US" altLang="ko-KR" sz="1200" b="1" kern="1200" baseline="0" dirty="0" smtClean="0">
                <a:solidFill>
                  <a:schemeClr val="tx1"/>
                </a:solidFill>
                <a:latin typeface="+mn-lt"/>
                <a:ea typeface="+mn-ea"/>
                <a:cs typeface="+mn-cs"/>
              </a:rPr>
              <a:t>Package </a:t>
            </a:r>
            <a:r>
              <a:rPr lang="ko-KR" altLang="en-US" sz="1200" b="1" kern="1200" baseline="0" dirty="0" smtClean="0">
                <a:solidFill>
                  <a:schemeClr val="tx1"/>
                </a:solidFill>
                <a:latin typeface="+mn-lt"/>
                <a:ea typeface="+mn-ea"/>
                <a:cs typeface="+mn-cs"/>
              </a:rPr>
              <a:t>안의 어떤 클래스에 있는 데이터들을 다른 클래스에서도 사용할 수 있다는 것을 보여주는 것</a:t>
            </a:r>
            <a:endParaRPr lang="en-US" altLang="ko-KR" b="1" baseline="0" dirty="0" smtClean="0"/>
          </a:p>
          <a:p>
            <a:endParaRPr lang="en-US" altLang="ko-KR" baseline="0" dirty="0" smtClean="0"/>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7</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그냥 한번 보세요</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8</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집에서 </a:t>
            </a:r>
            <a:r>
              <a:rPr lang="ko-KR" altLang="en-US" dirty="0" err="1" smtClean="0"/>
              <a:t>재미삼아</a:t>
            </a:r>
            <a:r>
              <a:rPr lang="ko-KR" altLang="en-US" dirty="0" smtClean="0"/>
              <a:t> 만들어보세요</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9</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이것도 한번 해보십시오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10</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시작하자마자 동작 해야 하는 함수를 정의한 것이 </a:t>
            </a:r>
            <a:r>
              <a:rPr lang="en-US" altLang="ko-KR" b="1" dirty="0" smtClean="0"/>
              <a:t>‘</a:t>
            </a:r>
            <a:r>
              <a:rPr lang="ko-KR" altLang="en-US" b="1" dirty="0" err="1" smtClean="0"/>
              <a:t>생성자</a:t>
            </a:r>
            <a:r>
              <a:rPr lang="en-US" altLang="ko-KR" b="1" dirty="0" smtClean="0"/>
              <a:t>’</a:t>
            </a:r>
            <a:r>
              <a:rPr lang="ko-KR" altLang="en-US" b="1" dirty="0" smtClean="0"/>
              <a:t>  </a:t>
            </a:r>
            <a:endParaRPr lang="en-US" altLang="ko-KR" b="1" dirty="0" smtClean="0"/>
          </a:p>
          <a:p>
            <a:r>
              <a:rPr lang="ko-KR" altLang="en-US" b="1" dirty="0" smtClean="0"/>
              <a:t>  우리가 따로 동작시키지 않아도 알아서 움직임</a:t>
            </a:r>
            <a:r>
              <a:rPr lang="en-US" altLang="ko-KR" b="1" dirty="0" smtClean="0"/>
              <a:t>/</a:t>
            </a:r>
            <a:r>
              <a:rPr lang="ko-KR" altLang="en-US" b="1" dirty="0" smtClean="0"/>
              <a:t>움직여야 함 </a:t>
            </a:r>
            <a:endParaRPr lang="en-US" altLang="ko-KR" b="1" dirty="0" smtClean="0"/>
          </a:p>
          <a:p>
            <a:r>
              <a:rPr lang="en-US" altLang="ko-KR" b="1" dirty="0" smtClean="0"/>
              <a:t>                        EX)-</a:t>
            </a:r>
            <a:r>
              <a:rPr lang="ko-KR" altLang="en-US" b="1" dirty="0" smtClean="0"/>
              <a:t>사람은 태어나자마자 숨을 쉰다</a:t>
            </a:r>
            <a:r>
              <a:rPr lang="en-US" altLang="ko-KR" b="1" baseline="0" dirty="0" smtClean="0"/>
              <a:t> or </a:t>
            </a:r>
            <a:r>
              <a:rPr lang="ko-KR" altLang="en-US" b="1" baseline="0" dirty="0" smtClean="0"/>
              <a:t>운다</a:t>
            </a:r>
            <a:endParaRPr lang="en-US" altLang="ko-KR" b="1" dirty="0" smtClean="0"/>
          </a:p>
          <a:p>
            <a:r>
              <a:rPr lang="en-US" altLang="ko-KR" b="1" dirty="0" smtClean="0"/>
              <a:t>(</a:t>
            </a:r>
            <a:r>
              <a:rPr lang="ko-KR" altLang="en-US" b="1" dirty="0" smtClean="0"/>
              <a:t>내가 만들지 않아도 자동으로 생성되기에</a:t>
            </a:r>
            <a:r>
              <a:rPr lang="en-US" altLang="ko-KR" b="1" dirty="0" smtClean="0"/>
              <a:t>(</a:t>
            </a:r>
            <a:r>
              <a:rPr lang="ko-KR" altLang="en-US" b="1" dirty="0" smtClean="0"/>
              <a:t>우리가 만들지 않았기에</a:t>
            </a:r>
            <a:r>
              <a:rPr lang="en-US" altLang="ko-KR" b="1" dirty="0" smtClean="0"/>
              <a:t>)</a:t>
            </a:r>
            <a:r>
              <a:rPr lang="ko-KR" altLang="en-US" b="1" dirty="0" smtClean="0"/>
              <a:t> 생성자의 이름은 클래스와 이름이 동일하게 고정되어있음</a:t>
            </a:r>
            <a:r>
              <a:rPr lang="en-US" altLang="ko-KR" b="1" dirty="0" smtClean="0"/>
              <a:t>) </a:t>
            </a:r>
          </a:p>
          <a:p>
            <a:endParaRPr lang="en-US" altLang="ko-KR" dirty="0" smtClean="0"/>
          </a:p>
          <a:p>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11</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클래스가 처음 태어나</a:t>
            </a:r>
            <a:r>
              <a:rPr lang="ko-KR" altLang="en-US" b="1" baseline="0" dirty="0" smtClean="0"/>
              <a:t>서 </a:t>
            </a:r>
            <a:r>
              <a:rPr lang="ko-KR" altLang="en-US" b="1" baseline="0" dirty="0" err="1" smtClean="0"/>
              <a:t>인스턴스가</a:t>
            </a:r>
            <a:r>
              <a:rPr lang="ko-KR" altLang="en-US" b="1" baseline="0" dirty="0" smtClean="0"/>
              <a:t> 생성되었을 때 필요한 동작들을 수행하는 함수 </a:t>
            </a:r>
            <a:r>
              <a:rPr lang="en-US" altLang="ko-KR" b="1" baseline="0" dirty="0" smtClean="0"/>
              <a:t>= </a:t>
            </a:r>
            <a:r>
              <a:rPr lang="ko-KR" altLang="en-US" b="1" baseline="0" dirty="0" err="1" smtClean="0"/>
              <a:t>생성자</a:t>
            </a:r>
            <a:r>
              <a:rPr lang="ko-KR" altLang="en-US" b="1" baseline="0" dirty="0" smtClean="0"/>
              <a:t> </a:t>
            </a:r>
            <a:endParaRPr lang="en-US" altLang="ko-KR" b="1" baseline="0" dirty="0" smtClean="0"/>
          </a:p>
          <a:p>
            <a:endParaRPr lang="en-US" altLang="ko-KR" b="1" dirty="0" smtClean="0"/>
          </a:p>
          <a:p>
            <a:r>
              <a:rPr lang="en-US" altLang="ko-KR" b="1" dirty="0" smtClean="0"/>
              <a:t>*</a:t>
            </a:r>
            <a:r>
              <a:rPr lang="ko-KR" altLang="en-US" b="1" dirty="0" smtClean="0"/>
              <a:t>원래 변수는 이름이 같으면 에러가 남</a:t>
            </a:r>
            <a:endParaRPr lang="en-US" altLang="ko-KR" b="1" dirty="0" smtClean="0"/>
          </a:p>
          <a:p>
            <a:r>
              <a:rPr lang="ko-KR" altLang="en-US" b="1" dirty="0" smtClean="0"/>
              <a:t>  그런데 </a:t>
            </a:r>
            <a:r>
              <a:rPr lang="ko-KR" altLang="en-US" b="1" dirty="0" err="1" smtClean="0"/>
              <a:t>생성자는</a:t>
            </a:r>
            <a:r>
              <a:rPr lang="ko-KR" altLang="en-US" b="1" dirty="0" smtClean="0"/>
              <a:t> 왜 </a:t>
            </a:r>
            <a:r>
              <a:rPr lang="ko-KR" altLang="en-US" b="1" dirty="0" err="1" smtClean="0"/>
              <a:t>안날까</a:t>
            </a:r>
            <a:r>
              <a:rPr lang="en-US" altLang="ko-KR" b="1" dirty="0" smtClean="0"/>
              <a:t>?</a:t>
            </a:r>
          </a:p>
          <a:p>
            <a:r>
              <a:rPr lang="ko-KR" altLang="en-US" b="1" dirty="0" smtClean="0"/>
              <a:t>   괄호 안에 넣은 변수가 다르면 </a:t>
            </a:r>
            <a:r>
              <a:rPr lang="ko-KR" altLang="en-US" b="1" dirty="0" err="1" smtClean="0"/>
              <a:t>안남</a:t>
            </a:r>
            <a:r>
              <a:rPr lang="en-US" altLang="ko-KR" b="1" dirty="0" smtClean="0"/>
              <a:t>!!</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12</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14</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제목 1"/>
          <p:cNvSpPr>
            <a:spLocks noGrp="1"/>
          </p:cNvSpPr>
          <p:nvPr>
            <p:ph type="ctrTitle" hasCustomPrompt="1"/>
          </p:nvPr>
        </p:nvSpPr>
        <p:spPr>
          <a:xfrm>
            <a:off x="755576" y="5215062"/>
            <a:ext cx="7632848" cy="803323"/>
          </a:xfrm>
          <a:prstGeom prst="rect">
            <a:avLst/>
          </a:prstGeom>
          <a:noFill/>
        </p:spPr>
        <p:txBody>
          <a:bodyPr wrap="none" lIns="0" tIns="0" rIns="0" bIns="0" rtlCol="0" anchor="ctr">
            <a:noAutofit/>
            <a:scene3d>
              <a:camera prst="orthographicFront"/>
              <a:lightRig rig="threePt" dir="t"/>
            </a:scene3d>
            <a:sp3d>
              <a:bevelT w="1270" h="1270"/>
              <a:contourClr>
                <a:schemeClr val="bg1"/>
              </a:contourClr>
            </a:sp3d>
          </a:bodyPr>
          <a:lstStyle>
            <a:lvl1pPr algn="ctr">
              <a:defRPr lang="ko-KR" altLang="en-US" sz="4800" baseline="0" dirty="0">
                <a:solidFill>
                  <a:schemeClr val="bg1"/>
                </a:solidFill>
                <a:latin typeface="+mn-ea"/>
                <a:ea typeface="+mn-ea"/>
                <a:cs typeface="한국외대체 B" pitchFamily="18" charset="-127"/>
              </a:defRPr>
            </a:lvl1pPr>
          </a:lstStyle>
          <a:p>
            <a:pPr marL="0" lvl="0"/>
            <a:r>
              <a:rPr lang="ko-KR" altLang="en-US" dirty="0"/>
              <a:t>프로젝트</a:t>
            </a:r>
            <a:r>
              <a:rPr lang="en-US" altLang="ko-KR" dirty="0"/>
              <a:t> </a:t>
            </a:r>
            <a:r>
              <a:rPr lang="ko-KR" altLang="en-US" dirty="0"/>
              <a:t>제목을</a:t>
            </a:r>
            <a:r>
              <a:rPr lang="en-US" altLang="ko-KR" dirty="0"/>
              <a:t> </a:t>
            </a:r>
            <a:r>
              <a:rPr lang="ko-KR" altLang="en-US" dirty="0"/>
              <a:t>입력하세요</a:t>
            </a:r>
          </a:p>
        </p:txBody>
      </p:sp>
    </p:spTree>
    <p:extLst>
      <p:ext uri="{BB962C8B-B14F-4D97-AF65-F5344CB8AC3E}">
        <p14:creationId xmlns:p14="http://schemas.microsoft.com/office/powerpoint/2010/main" xmlns="" val="3981925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
        <p:nvSpPr>
          <p:cNvPr id="8" name="제목 개체 틀 1"/>
          <p:cNvSpPr>
            <a:spLocks noGrp="1"/>
          </p:cNvSpPr>
          <p:nvPr>
            <p:ph type="title"/>
          </p:nvPr>
        </p:nvSpPr>
        <p:spPr>
          <a:xfrm>
            <a:off x="0" y="0"/>
            <a:ext cx="7704000" cy="828000"/>
          </a:xfrm>
          <a:prstGeom prst="rect">
            <a:avLst/>
          </a:prstGeom>
          <a:noFill/>
        </p:spPr>
        <p:txBody>
          <a:bodyPr wrap="none" lIns="324000" tIns="252000" rIns="0" bIns="0" rtlCol="0" anchor="t">
            <a:noAutofit/>
            <a:scene3d>
              <a:camera prst="orthographicFront"/>
              <a:lightRig rig="threePt" dir="t"/>
            </a:scene3d>
            <a:sp3d>
              <a:bevelT w="1270" h="1270"/>
              <a:contourClr>
                <a:schemeClr val="bg1"/>
              </a:contourClr>
            </a:sp3d>
          </a:bodyPr>
          <a:lstStyle>
            <a:lvl1pPr>
              <a:defRPr lang="ko-KR" altLang="en-US" dirty="0"/>
            </a:lvl1pPr>
          </a:lstStyle>
          <a:p>
            <a:pPr marL="0" lvl="0"/>
            <a:r>
              <a:rPr lang="ko-KR" altLang="en-US" dirty="0"/>
              <a:t>마스터 제목 스타일 편집</a:t>
            </a:r>
          </a:p>
        </p:txBody>
      </p:sp>
    </p:spTree>
    <p:extLst>
      <p:ext uri="{BB962C8B-B14F-4D97-AF65-F5344CB8AC3E}">
        <p14:creationId xmlns:p14="http://schemas.microsoft.com/office/powerpoint/2010/main" xmlns="" val="4047056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545572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322492" y="1125539"/>
            <a:ext cx="4141558" cy="5183186"/>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79950" y="1125538"/>
            <a:ext cx="4140200" cy="5183187"/>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2690791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323850" y="1125538"/>
            <a:ext cx="4140200"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323850" y="1971796"/>
            <a:ext cx="4140200" cy="4319885"/>
          </a:xfrm>
        </p:spPr>
        <p:txBody>
          <a:bodyPr vert="horz" lIns="91440" tIns="45720" rIns="91440" bIns="45720" rtlCol="0">
            <a:normAutofit/>
          </a:bodyPr>
          <a:lstStyle>
            <a:lvl1pPr>
              <a:defRPr lang="ko-KR" altLang="en-US" sz="2000" dirty="0" smtClean="0"/>
            </a:lvl1pPr>
            <a:lvl2pPr>
              <a:defRPr lang="ko-KR" altLang="en-US" sz="1800" dirty="0" smtClean="0"/>
            </a:lvl2pPr>
            <a:lvl3pPr>
              <a:defRPr lang="ko-KR" altLang="en-US" sz="1600" dirty="0" smtClean="0"/>
            </a:lvl3pPr>
            <a:lvl4pPr>
              <a:defRPr lang="ko-KR" altLang="en-US" sz="1400" dirty="0" smtClean="0"/>
            </a:lvl4pPr>
            <a:lvl5pPr>
              <a:defRPr lang="ko-KR" altLang="en-US" sz="1400"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4687792" y="1125538"/>
            <a:ext cx="4132358"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4679950" y="1971795"/>
            <a:ext cx="4140200" cy="4336929"/>
          </a:xfrm>
        </p:spPr>
        <p:txBody>
          <a:bodyPr vert="horz" lIns="91440" tIns="45720" rIns="91440" bIns="45720" rtlCol="0">
            <a:normAutofit/>
          </a:bodyPr>
          <a:lstStyle>
            <a:lvl1pPr>
              <a:defRPr lang="ko-KR" altLang="en-US" sz="2000" smtClean="0"/>
            </a:lvl1pPr>
            <a:lvl2pPr>
              <a:defRPr lang="ko-KR" altLang="en-US" sz="1800" smtClean="0"/>
            </a:lvl2pPr>
            <a:lvl3pPr>
              <a:defRPr lang="ko-KR" altLang="en-US" sz="1600" smtClean="0"/>
            </a:lvl3pPr>
            <a:lvl4pPr>
              <a:defRPr lang="ko-KR" altLang="en-US" sz="1400" smtClean="0"/>
            </a:lvl4pPr>
            <a:lvl5pPr>
              <a:defRPr lang="ko-KR" altLang="en-US" sz="14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7193339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1975718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4091804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3" name="내용 개체 틀 2"/>
          <p:cNvSpPr>
            <a:spLocks noGrp="1"/>
          </p:cNvSpPr>
          <p:nvPr>
            <p:ph idx="1"/>
          </p:nvPr>
        </p:nvSpPr>
        <p:spPr>
          <a:xfrm>
            <a:off x="3703617" y="1125538"/>
            <a:ext cx="5111750" cy="5183187"/>
          </a:xfrm>
        </p:spPr>
        <p:txBody>
          <a:bodyPr vert="horz" lIns="91440" tIns="45720" rIns="91440" bIns="45720" rtlCol="0">
            <a:normAutofit/>
          </a:bodyPr>
          <a:lstStyle>
            <a:lvl1pPr>
              <a:defRPr lang="ko-KR" altLang="en-US" dirty="0" smtClean="0"/>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323850" y="1125538"/>
            <a:ext cx="3111559" cy="51831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887476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323850" y="1125538"/>
            <a:ext cx="8496300" cy="4283681"/>
          </a:xfrm>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323850" y="5579914"/>
            <a:ext cx="8496300" cy="7288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579448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엔딩">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2081685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0" y="0"/>
            <a:ext cx="9143998" cy="6857998"/>
          </a:xfrm>
          <a:prstGeom prst="rect">
            <a:avLst/>
          </a:prstGeom>
        </p:spPr>
      </p:pic>
      <p:sp>
        <p:nvSpPr>
          <p:cNvPr id="3" name="텍스트 개체 틀 2"/>
          <p:cNvSpPr>
            <a:spLocks noGrp="1"/>
          </p:cNvSpPr>
          <p:nvPr>
            <p:ph type="body" idx="1"/>
          </p:nvPr>
        </p:nvSpPr>
        <p:spPr>
          <a:xfrm>
            <a:off x="323850" y="1125538"/>
            <a:ext cx="8496300" cy="5183187"/>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323850" y="6466036"/>
            <a:ext cx="2133600" cy="288000"/>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3"/>
          </p:nvPr>
        </p:nvSpPr>
        <p:spPr>
          <a:xfrm>
            <a:off x="3124200" y="6466036"/>
            <a:ext cx="2895600" cy="288000"/>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ko-KR" altLang="en-US"/>
          </a:p>
        </p:txBody>
      </p:sp>
      <p:sp>
        <p:nvSpPr>
          <p:cNvPr id="6" name="슬라이드 번호 개체 틀 5"/>
          <p:cNvSpPr>
            <a:spLocks noGrp="1"/>
          </p:cNvSpPr>
          <p:nvPr>
            <p:ph type="sldNum" sz="quarter" idx="4"/>
          </p:nvPr>
        </p:nvSpPr>
        <p:spPr>
          <a:xfrm>
            <a:off x="6686550" y="6466036"/>
            <a:ext cx="2133600" cy="288000"/>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D904BCA1-CC29-4734-AC98-7DDE21266633}" type="slidenum">
              <a:rPr lang="ko-KR" altLang="en-US" smtClean="0"/>
              <a:pPr/>
              <a:t>‹#›</a:t>
            </a:fld>
            <a:endParaRPr lang="ko-KR" altLang="en-US"/>
          </a:p>
        </p:txBody>
      </p:sp>
      <p:sp>
        <p:nvSpPr>
          <p:cNvPr id="7" name="제목 개체 틀 1"/>
          <p:cNvSpPr>
            <a:spLocks noGrp="1"/>
          </p:cNvSpPr>
          <p:nvPr>
            <p:ph type="title"/>
          </p:nvPr>
        </p:nvSpPr>
        <p:spPr>
          <a:xfrm>
            <a:off x="0" y="0"/>
            <a:ext cx="7704348" cy="836712"/>
          </a:xfrm>
          <a:prstGeom prst="rect">
            <a:avLst/>
          </a:prstGeom>
        </p:spPr>
        <p:txBody>
          <a:bodyPr lIns="432000" tIns="216000" rIns="0" bIns="0"/>
          <a:lstStyle/>
          <a:p>
            <a:pPr marL="0" lvl="0" eaLnBrk="0" fontAlgn="base" hangingPunct="0">
              <a:spcAft>
                <a:spcPct val="0"/>
              </a:spcAft>
            </a:pPr>
            <a:r>
              <a:rPr lang="ko-KR" altLang="en-US" dirty="0"/>
              <a:t>제목을 입력하십시오</a:t>
            </a:r>
          </a:p>
        </p:txBody>
      </p:sp>
    </p:spTree>
    <p:extLst>
      <p:ext uri="{BB962C8B-B14F-4D97-AF65-F5344CB8AC3E}">
        <p14:creationId xmlns:p14="http://schemas.microsoft.com/office/powerpoint/2010/main" xmlns="" val="15155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1" hangingPunct="1">
        <a:spcBef>
          <a:spcPct val="0"/>
        </a:spcBef>
        <a:buNone/>
        <a:defRPr kumimoji="1" lang="ko-KR" altLang="en-US" sz="3500" b="0" kern="1200" dirty="0" smtClean="0">
          <a:solidFill>
            <a:schemeClr val="tx1">
              <a:lumMod val="85000"/>
              <a:lumOff val="15000"/>
            </a:schemeClr>
          </a:solidFill>
          <a:effectLst/>
          <a:latin typeface="한국외대체 M" panose="02020503020101020101" pitchFamily="18" charset="-127"/>
          <a:ea typeface="한국외대체 M" panose="02020503020101020101" pitchFamily="18" charset="-127"/>
          <a:cs typeface="한국외대체 M" pitchFamily="18" charset="-127"/>
        </a:defRPr>
      </a:lvl1pPr>
    </p:titleStyle>
    <p:bodyStyle>
      <a:lvl1pPr marL="252000" indent="-252000" algn="l" defTabSz="914400" rtl="0" eaLnBrk="1" latinLnBrk="1" hangingPunct="1">
        <a:spcBef>
          <a:spcPts val="400"/>
        </a:spcBef>
        <a:buFont typeface="Arial" pitchFamily="34" charset="0"/>
        <a:buChar char="•"/>
        <a:defRPr sz="2400" kern="1200">
          <a:solidFill>
            <a:schemeClr val="tx1">
              <a:lumMod val="85000"/>
              <a:lumOff val="15000"/>
            </a:schemeClr>
          </a:solidFill>
          <a:latin typeface="+mn-ea"/>
          <a:ea typeface="+mn-ea"/>
          <a:cs typeface="+mn-cs"/>
        </a:defRPr>
      </a:lvl1pPr>
      <a:lvl2pPr marL="538163" indent="-273050" algn="l" defTabSz="914400" rtl="0" eaLnBrk="1" latinLnBrk="1" hangingPunct="1">
        <a:spcBef>
          <a:spcPct val="20000"/>
        </a:spcBef>
        <a:buFont typeface="Arial" pitchFamily="34" charset="0"/>
        <a:buChar char="–"/>
        <a:defRPr sz="2000" kern="1200">
          <a:solidFill>
            <a:schemeClr val="tx1">
              <a:lumMod val="85000"/>
              <a:lumOff val="15000"/>
            </a:schemeClr>
          </a:solidFill>
          <a:latin typeface="+mn-ea"/>
          <a:ea typeface="+mn-ea"/>
          <a:cs typeface="+mn-cs"/>
        </a:defRPr>
      </a:lvl2pPr>
      <a:lvl3pPr marL="717550" indent="-179388" algn="l" defTabSz="914400" rtl="0" eaLnBrk="1" latinLnBrk="1" hangingPunct="1">
        <a:spcBef>
          <a:spcPct val="20000"/>
        </a:spcBef>
        <a:buFont typeface="Arial" pitchFamily="34" charset="0"/>
        <a:buChar char="•"/>
        <a:defRPr sz="1800" kern="1200">
          <a:solidFill>
            <a:schemeClr val="tx1">
              <a:lumMod val="85000"/>
              <a:lumOff val="15000"/>
            </a:schemeClr>
          </a:solidFill>
          <a:latin typeface="+mn-ea"/>
          <a:ea typeface="+mn-ea"/>
          <a:cs typeface="+mn-cs"/>
        </a:defRPr>
      </a:lvl3pPr>
      <a:lvl4pPr marL="896938" indent="-179388" algn="l" defTabSz="914400" rtl="0" eaLnBrk="1" latinLnBrk="1" hangingPunct="1">
        <a:spcBef>
          <a:spcPct val="20000"/>
        </a:spcBef>
        <a:buFont typeface="Arial" pitchFamily="34" charset="0"/>
        <a:buChar char="–"/>
        <a:tabLst/>
        <a:defRPr sz="1600" kern="1200">
          <a:solidFill>
            <a:schemeClr val="tx1">
              <a:lumMod val="85000"/>
              <a:lumOff val="15000"/>
            </a:schemeClr>
          </a:solidFill>
          <a:latin typeface="+mn-ea"/>
          <a:ea typeface="+mn-ea"/>
          <a:cs typeface="+mn-cs"/>
        </a:defRPr>
      </a:lvl4pPr>
      <a:lvl5pPr marL="1076325" indent="-179388" algn="l" defTabSz="914400" rtl="0" eaLnBrk="1" latinLnBrk="1" hangingPunct="1">
        <a:spcBef>
          <a:spcPct val="20000"/>
        </a:spcBef>
        <a:buFont typeface="Arial" pitchFamily="34" charset="0"/>
        <a:buChar char="»"/>
        <a:defRPr sz="1600" kern="1200">
          <a:solidFill>
            <a:schemeClr val="tx1">
              <a:lumMod val="85000"/>
              <a:lumOff val="15000"/>
            </a:schemeClr>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ko-KR" altLang="en-US" sz="3600" dirty="0"/>
              <a:t>데이터구조</a:t>
            </a:r>
            <a:r>
              <a:rPr lang="en-US" altLang="ko-KR" sz="3600" dirty="0"/>
              <a:t> 3</a:t>
            </a:r>
            <a:r>
              <a:rPr lang="ko-KR" altLang="en-US" sz="3600" dirty="0"/>
              <a:t>강 </a:t>
            </a:r>
            <a:r>
              <a:rPr lang="ko-KR" altLang="en-US" sz="2400" dirty="0"/>
              <a:t>객체지향</a:t>
            </a:r>
            <a:endParaRPr lang="ko-KR" altLang="en-US" sz="3600" dirty="0"/>
          </a:p>
        </p:txBody>
      </p:sp>
    </p:spTree>
    <p:extLst>
      <p:ext uri="{BB962C8B-B14F-4D97-AF65-F5344CB8AC3E}">
        <p14:creationId xmlns:p14="http://schemas.microsoft.com/office/powerpoint/2010/main" xmlns="" val="7451894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84ABC9A-CAB7-4030-86D2-B8150BDBE86B}"/>
              </a:ext>
            </a:extLst>
          </p:cNvPr>
          <p:cNvSpPr>
            <a:spLocks noGrp="1"/>
          </p:cNvSpPr>
          <p:nvPr>
            <p:ph idx="1"/>
          </p:nvPr>
        </p:nvSpPr>
        <p:spPr/>
        <p:txBody>
          <a:bodyPr/>
          <a:lstStyle/>
          <a:p>
            <a:r>
              <a:rPr lang="ko-KR" altLang="en-US" dirty="0"/>
              <a:t>사각형 클래스에서 다음의 </a:t>
            </a:r>
            <a:r>
              <a:rPr lang="en-US" altLang="ko-KR" dirty="0"/>
              <a:t>method</a:t>
            </a:r>
            <a:r>
              <a:rPr lang="ko-KR" altLang="en-US" dirty="0"/>
              <a:t>를 </a:t>
            </a:r>
            <a:r>
              <a:rPr lang="ko-KR" altLang="en-US" dirty="0" err="1"/>
              <a:t>추가하시오</a:t>
            </a:r>
            <a:r>
              <a:rPr lang="en-US" altLang="ko-KR" dirty="0"/>
              <a:t>.</a:t>
            </a:r>
          </a:p>
          <a:p>
            <a:pPr lvl="1"/>
            <a:r>
              <a:rPr lang="ko-KR" altLang="en-US" dirty="0"/>
              <a:t>넓이와 높이를 계산하는 함수</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입력 좌표가 사각형 안에 포함되는지 조사하는 함수</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ko-KR" altLang="en-US" dirty="0"/>
          </a:p>
        </p:txBody>
      </p:sp>
      <p:sp>
        <p:nvSpPr>
          <p:cNvPr id="3" name="제목 2">
            <a:extLst>
              <a:ext uri="{FF2B5EF4-FFF2-40B4-BE49-F238E27FC236}">
                <a16:creationId xmlns:a16="http://schemas.microsoft.com/office/drawing/2014/main" xmlns="" id="{7A5AB9B8-5582-40E1-97BA-CA5D457B53BB}"/>
              </a:ext>
            </a:extLst>
          </p:cNvPr>
          <p:cNvSpPr>
            <a:spLocks noGrp="1"/>
          </p:cNvSpPr>
          <p:nvPr>
            <p:ph type="title"/>
          </p:nvPr>
        </p:nvSpPr>
        <p:spPr/>
        <p:txBody>
          <a:bodyPr/>
          <a:lstStyle/>
          <a:p>
            <a:r>
              <a:rPr lang="ko-KR" altLang="en-US" dirty="0"/>
              <a:t>연습문제</a:t>
            </a:r>
          </a:p>
        </p:txBody>
      </p:sp>
      <p:sp>
        <p:nvSpPr>
          <p:cNvPr id="4" name="TextBox 3">
            <a:extLst>
              <a:ext uri="{FF2B5EF4-FFF2-40B4-BE49-F238E27FC236}">
                <a16:creationId xmlns:a16="http://schemas.microsoft.com/office/drawing/2014/main" xmlns="" id="{BBA267AF-502C-4E9C-95A8-67064CAAFCEE}"/>
              </a:ext>
            </a:extLst>
          </p:cNvPr>
          <p:cNvSpPr txBox="1"/>
          <p:nvPr/>
        </p:nvSpPr>
        <p:spPr>
          <a:xfrm>
            <a:off x="840112" y="2312876"/>
            <a:ext cx="3270062" cy="923330"/>
          </a:xfrm>
          <a:prstGeom prst="rect">
            <a:avLst/>
          </a:prstGeom>
          <a:noFill/>
        </p:spPr>
        <p:txBody>
          <a:bodyPr wrap="none" rtlCol="0">
            <a:spAutoFit/>
          </a:bodyPr>
          <a:lstStyle/>
          <a:p>
            <a:r>
              <a:rPr lang="ko-KR" altLang="en-US" dirty="0"/>
              <a:t>함수 이름 </a:t>
            </a:r>
            <a:r>
              <a:rPr lang="en-US" altLang="ko-KR" dirty="0"/>
              <a:t>: </a:t>
            </a:r>
            <a:r>
              <a:rPr lang="en-US" altLang="ko-KR" dirty="0" err="1"/>
              <a:t>getWidth</a:t>
            </a:r>
            <a:r>
              <a:rPr lang="en-US" altLang="ko-KR" dirty="0"/>
              <a:t>, </a:t>
            </a:r>
            <a:r>
              <a:rPr lang="en-US" altLang="ko-KR" dirty="0" err="1"/>
              <a:t>getHeight</a:t>
            </a:r>
            <a:endParaRPr lang="en-US" altLang="ko-KR" dirty="0"/>
          </a:p>
          <a:p>
            <a:r>
              <a:rPr lang="en-US" altLang="ko-KR" dirty="0"/>
              <a:t>Return type : int</a:t>
            </a:r>
          </a:p>
          <a:p>
            <a:r>
              <a:rPr lang="ko-KR" altLang="en-US" dirty="0"/>
              <a:t>입력 인자 </a:t>
            </a:r>
            <a:r>
              <a:rPr lang="en-US" altLang="ko-KR" dirty="0"/>
              <a:t>: </a:t>
            </a:r>
            <a:r>
              <a:rPr lang="ko-KR" altLang="en-US" dirty="0"/>
              <a:t>없음</a:t>
            </a:r>
          </a:p>
        </p:txBody>
      </p:sp>
      <p:sp>
        <p:nvSpPr>
          <p:cNvPr id="5" name="TextBox 4">
            <a:extLst>
              <a:ext uri="{FF2B5EF4-FFF2-40B4-BE49-F238E27FC236}">
                <a16:creationId xmlns:a16="http://schemas.microsoft.com/office/drawing/2014/main" xmlns="" id="{DEA776B7-2F6D-4342-BB45-F7580D3A7993}"/>
              </a:ext>
            </a:extLst>
          </p:cNvPr>
          <p:cNvSpPr txBox="1"/>
          <p:nvPr/>
        </p:nvSpPr>
        <p:spPr>
          <a:xfrm>
            <a:off x="827434" y="3961880"/>
            <a:ext cx="2393156" cy="923330"/>
          </a:xfrm>
          <a:prstGeom prst="rect">
            <a:avLst/>
          </a:prstGeom>
          <a:noFill/>
        </p:spPr>
        <p:txBody>
          <a:bodyPr wrap="none" rtlCol="0">
            <a:spAutoFit/>
          </a:bodyPr>
          <a:lstStyle/>
          <a:p>
            <a:r>
              <a:rPr lang="ko-KR" altLang="en-US" dirty="0"/>
              <a:t>함수 이름 </a:t>
            </a:r>
            <a:r>
              <a:rPr lang="en-US" altLang="ko-KR" dirty="0"/>
              <a:t>: contain</a:t>
            </a:r>
          </a:p>
          <a:p>
            <a:r>
              <a:rPr lang="en-US" altLang="ko-KR" dirty="0"/>
              <a:t>Return type : </a:t>
            </a:r>
            <a:r>
              <a:rPr lang="en-US" altLang="ko-KR" dirty="0" err="1"/>
              <a:t>boolean</a:t>
            </a:r>
            <a:r>
              <a:rPr lang="en-US" altLang="ko-KR" dirty="0"/>
              <a:t>()</a:t>
            </a:r>
          </a:p>
          <a:p>
            <a:r>
              <a:rPr lang="ko-KR" altLang="en-US" dirty="0"/>
              <a:t>입력 인자 </a:t>
            </a:r>
            <a:r>
              <a:rPr lang="en-US" altLang="ko-KR" dirty="0"/>
              <a:t>: int x, int y</a:t>
            </a:r>
            <a:endParaRPr lang="ko-KR" altLang="en-US" dirty="0"/>
          </a:p>
        </p:txBody>
      </p:sp>
    </p:spTree>
    <p:extLst>
      <p:ext uri="{BB962C8B-B14F-4D97-AF65-F5344CB8AC3E}">
        <p14:creationId xmlns:p14="http://schemas.microsoft.com/office/powerpoint/2010/main" xmlns="" val="9229983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5CE7FB5-D60F-44E4-ACC1-4D6D672BC88D}"/>
              </a:ext>
            </a:extLst>
          </p:cNvPr>
          <p:cNvSpPr>
            <a:spLocks noGrp="1"/>
          </p:cNvSpPr>
          <p:nvPr>
            <p:ph idx="1"/>
          </p:nvPr>
        </p:nvSpPr>
        <p:spPr/>
        <p:txBody>
          <a:bodyPr/>
          <a:lstStyle/>
          <a:p>
            <a:r>
              <a:rPr lang="ko-KR" altLang="en-US" dirty="0"/>
              <a:t>생성자</a:t>
            </a:r>
            <a:endParaRPr lang="en-US" altLang="ko-KR" dirty="0"/>
          </a:p>
          <a:p>
            <a:pPr lvl="1"/>
            <a:r>
              <a:rPr lang="ko-KR" altLang="en-US" dirty="0"/>
              <a:t>객체가 생성될 때 초기화 목적으로 실행되는 함수</a:t>
            </a:r>
            <a:endParaRPr lang="en-US" altLang="ko-KR" dirty="0"/>
          </a:p>
          <a:p>
            <a:pPr lvl="1"/>
            <a:r>
              <a:rPr lang="ko-KR" altLang="en-US" dirty="0"/>
              <a:t>객체가 생성되는 순간에 자동 호출</a:t>
            </a:r>
            <a:endParaRPr lang="en-US" altLang="ko-KR" dirty="0"/>
          </a:p>
        </p:txBody>
      </p:sp>
      <p:sp>
        <p:nvSpPr>
          <p:cNvPr id="3" name="제목 2">
            <a:extLst>
              <a:ext uri="{FF2B5EF4-FFF2-40B4-BE49-F238E27FC236}">
                <a16:creationId xmlns:a16="http://schemas.microsoft.com/office/drawing/2014/main" xmlns="" id="{9F4D0DB3-EFFE-49B5-9075-BB534549E610}"/>
              </a:ext>
            </a:extLst>
          </p:cNvPr>
          <p:cNvSpPr>
            <a:spLocks noGrp="1"/>
          </p:cNvSpPr>
          <p:nvPr>
            <p:ph type="title"/>
          </p:nvPr>
        </p:nvSpPr>
        <p:spPr/>
        <p:txBody>
          <a:bodyPr/>
          <a:lstStyle/>
          <a:p>
            <a:r>
              <a:rPr lang="ko-KR" altLang="en-US" dirty="0"/>
              <a:t>생성자</a:t>
            </a:r>
          </a:p>
        </p:txBody>
      </p:sp>
      <p:pic>
        <p:nvPicPr>
          <p:cNvPr id="4" name="Picture 2">
            <a:extLst>
              <a:ext uri="{FF2B5EF4-FFF2-40B4-BE49-F238E27FC236}">
                <a16:creationId xmlns:a16="http://schemas.microsoft.com/office/drawing/2014/main" xmlns="" id="{DBCD7182-8AA7-4F4F-8AA7-A820FD4E316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9571" y="2996952"/>
            <a:ext cx="7704857" cy="2934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7826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3A94855C-A74F-4A72-8CC2-DF56C81B55BD}"/>
              </a:ext>
            </a:extLst>
          </p:cNvPr>
          <p:cNvSpPr>
            <a:spLocks noGrp="1"/>
          </p:cNvSpPr>
          <p:nvPr>
            <p:ph idx="1"/>
          </p:nvPr>
        </p:nvSpPr>
        <p:spPr/>
        <p:txBody>
          <a:bodyPr>
            <a:normAutofit/>
          </a:bodyPr>
          <a:lstStyle/>
          <a:p>
            <a:r>
              <a:rPr lang="ko-KR" altLang="en-US" sz="2000" dirty="0"/>
              <a:t>생성자</a:t>
            </a:r>
            <a:r>
              <a:rPr lang="en-US" altLang="ko-KR" sz="2000" dirty="0"/>
              <a:t>	</a:t>
            </a:r>
          </a:p>
          <a:p>
            <a:pPr lvl="1"/>
            <a:r>
              <a:rPr lang="ko-KR" altLang="en-US" sz="1800" dirty="0"/>
              <a:t>생성자는 클래스 이름과 동일</a:t>
            </a:r>
            <a:endParaRPr lang="en-US" altLang="ko-KR" sz="1800" dirty="0"/>
          </a:p>
          <a:p>
            <a:pPr lvl="1"/>
            <a:r>
              <a:rPr lang="ko-KR" altLang="en-US" sz="1800" dirty="0"/>
              <a:t>생성자는 여러 개 작성 가능</a:t>
            </a:r>
            <a:r>
              <a:rPr lang="en-US" altLang="ko-KR" sz="1800" dirty="0"/>
              <a:t>(</a:t>
            </a:r>
            <a:r>
              <a:rPr lang="ko-KR" altLang="en-US" sz="1800" dirty="0"/>
              <a:t>중복해서 작성 가능</a:t>
            </a:r>
            <a:r>
              <a:rPr lang="en-US" altLang="ko-KR" sz="1800" dirty="0"/>
              <a:t>)</a:t>
            </a:r>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endParaRPr lang="en-US" altLang="ko-KR" sz="1800" dirty="0"/>
          </a:p>
          <a:p>
            <a:pPr lvl="1"/>
            <a:r>
              <a:rPr lang="ko-KR" altLang="en-US" sz="1800" dirty="0"/>
              <a:t>생성자는 객체 생성시 한번만 호출</a:t>
            </a:r>
            <a:endParaRPr lang="en-US" altLang="ko-KR" sz="1800" dirty="0"/>
          </a:p>
          <a:p>
            <a:pPr lvl="1"/>
            <a:endParaRPr lang="en-US" altLang="ko-KR" sz="1800" dirty="0"/>
          </a:p>
          <a:p>
            <a:pPr lvl="1"/>
            <a:endParaRPr lang="en-US" altLang="ko-KR" sz="1800" dirty="0"/>
          </a:p>
          <a:p>
            <a:pPr lvl="1"/>
            <a:endParaRPr lang="en-US" altLang="ko-KR" sz="1800" dirty="0"/>
          </a:p>
          <a:p>
            <a:pPr lvl="1"/>
            <a:endParaRPr lang="ko-KR" altLang="en-US" sz="1800" dirty="0"/>
          </a:p>
        </p:txBody>
      </p:sp>
      <p:sp>
        <p:nvSpPr>
          <p:cNvPr id="3" name="제목 2">
            <a:extLst>
              <a:ext uri="{FF2B5EF4-FFF2-40B4-BE49-F238E27FC236}">
                <a16:creationId xmlns:a16="http://schemas.microsoft.com/office/drawing/2014/main" xmlns="" id="{F60F76FB-4E92-4424-8D9D-477B4DDF759C}"/>
              </a:ext>
            </a:extLst>
          </p:cNvPr>
          <p:cNvSpPr>
            <a:spLocks noGrp="1"/>
          </p:cNvSpPr>
          <p:nvPr>
            <p:ph type="title"/>
          </p:nvPr>
        </p:nvSpPr>
        <p:spPr/>
        <p:txBody>
          <a:bodyPr/>
          <a:lstStyle/>
          <a:p>
            <a:r>
              <a:rPr lang="ko-KR" altLang="en-US" dirty="0"/>
              <a:t>생성자</a:t>
            </a:r>
          </a:p>
        </p:txBody>
      </p:sp>
      <p:sp>
        <p:nvSpPr>
          <p:cNvPr id="4" name="직사각형 3">
            <a:extLst>
              <a:ext uri="{FF2B5EF4-FFF2-40B4-BE49-F238E27FC236}">
                <a16:creationId xmlns:a16="http://schemas.microsoft.com/office/drawing/2014/main" xmlns="" id="{D4DDC805-E531-4163-ABF3-3B512EE49C35}"/>
              </a:ext>
            </a:extLst>
          </p:cNvPr>
          <p:cNvSpPr/>
          <p:nvPr/>
        </p:nvSpPr>
        <p:spPr>
          <a:xfrm>
            <a:off x="899778" y="2162858"/>
            <a:ext cx="7920372" cy="3108543"/>
          </a:xfrm>
          <a:prstGeom prst="rect">
            <a:avLst/>
          </a:prstGeom>
        </p:spPr>
        <p:txBody>
          <a:bodyPr wrap="square">
            <a:spAutoFit/>
          </a:bodyPr>
          <a:lstStyle/>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Rectangle {</a:t>
            </a:r>
          </a:p>
          <a:p>
            <a:endParaRPr lang="ko-KR" altLang="en-US" sz="1400" dirty="0">
              <a:latin typeface="Consolas" panose="020B0609020204030204" pitchFamily="49" charset="0"/>
            </a:endParaRPr>
          </a:p>
          <a:p>
            <a:pPr lvl="1"/>
            <a:r>
              <a:rPr lang="en-US" altLang="ko-KR" sz="1400" dirty="0">
                <a:solidFill>
                  <a:srgbClr val="000000"/>
                </a:solidFill>
                <a:latin typeface="Consolas" panose="020B0609020204030204" pitchFamily="49" charset="0"/>
              </a:rPr>
              <a:t>Rectangle()</a:t>
            </a:r>
          </a:p>
          <a:p>
            <a:pPr lvl="1"/>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	</a:t>
            </a:r>
            <a:r>
              <a:rPr lang="en-US" altLang="ko-KR" sz="1400" dirty="0" err="1">
                <a:solidFill>
                  <a:srgbClr val="000000"/>
                </a:solidFill>
                <a:latin typeface="Consolas" panose="020B0609020204030204" pitchFamily="49" charset="0"/>
              </a:rPr>
              <a:t>System.</a:t>
            </a:r>
            <a:r>
              <a:rPr lang="en-US" altLang="ko-KR" sz="1400" b="1" i="1" dirty="0" err="1">
                <a:solidFill>
                  <a:srgbClr val="0000C0"/>
                </a:solidFill>
                <a:latin typeface="Consolas" panose="020B0609020204030204" pitchFamily="49" charset="0"/>
              </a:rPr>
              <a:t>out</a:t>
            </a:r>
            <a:r>
              <a:rPr lang="en-US" altLang="ko-KR" sz="1400" b="1" i="1" dirty="0" err="1">
                <a:solidFill>
                  <a:srgbClr val="000000"/>
                </a:solidFill>
                <a:latin typeface="Consolas" panose="020B0609020204030204" pitchFamily="49" charset="0"/>
              </a:rPr>
              <a:t>.println</a:t>
            </a:r>
            <a:r>
              <a:rPr lang="en-US" altLang="ko-KR" sz="1400" b="1" i="1" dirty="0">
                <a:solidFill>
                  <a:srgbClr val="000000"/>
                </a:solidFill>
                <a:latin typeface="Consolas" panose="020B0609020204030204" pitchFamily="49" charset="0"/>
              </a:rPr>
              <a:t>(</a:t>
            </a:r>
            <a:r>
              <a:rPr lang="en-US" altLang="ko-KR" sz="1400" b="1" i="1" dirty="0">
                <a:solidFill>
                  <a:srgbClr val="2A00FF"/>
                </a:solidFill>
                <a:latin typeface="Consolas" panose="020B0609020204030204" pitchFamily="49" charset="0"/>
              </a:rPr>
              <a:t>"warning! : Rectangle data are not assigned yet"</a:t>
            </a:r>
            <a:r>
              <a:rPr lang="en-US" altLang="ko-KR" sz="1400" b="1" i="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dirty="0">
                <a:solidFill>
                  <a:srgbClr val="000000"/>
                </a:solidFill>
                <a:latin typeface="Consolas" panose="020B0609020204030204" pitchFamily="49" charset="0"/>
              </a:rPr>
              <a:t>Rectangle(</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ltx</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lty</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rbx</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rby</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solidFill>
                  <a:srgbClr val="0000C0"/>
                </a:solidFill>
                <a:latin typeface="Consolas" panose="020B0609020204030204" pitchFamily="49" charset="0"/>
              </a:rPr>
              <a:t>	lx</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ltx</a:t>
            </a:r>
            <a:r>
              <a:rPr lang="en-US" altLang="ko-KR" sz="1400" dirty="0">
                <a:solidFill>
                  <a:srgbClr val="000000"/>
                </a:solidFill>
                <a:latin typeface="Consolas" panose="020B0609020204030204" pitchFamily="49" charset="0"/>
              </a:rPr>
              <a:t>; </a:t>
            </a:r>
            <a:r>
              <a:rPr lang="en-US" altLang="ko-KR" sz="1400" dirty="0" err="1">
                <a:solidFill>
                  <a:srgbClr val="0000C0"/>
                </a:solidFill>
                <a:latin typeface="Consolas" panose="020B0609020204030204" pitchFamily="49" charset="0"/>
              </a:rPr>
              <a:t>ly</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lty</a:t>
            </a:r>
            <a:r>
              <a:rPr lang="en-US" altLang="ko-KR" sz="1400" dirty="0">
                <a:solidFill>
                  <a:srgbClr val="000000"/>
                </a:solidFill>
                <a:latin typeface="Consolas" panose="020B0609020204030204" pitchFamily="49" charset="0"/>
              </a:rPr>
              <a:t>;</a:t>
            </a:r>
          </a:p>
          <a:p>
            <a:pPr lvl="1"/>
            <a:r>
              <a:rPr lang="en-US" altLang="ko-KR" sz="1400" dirty="0">
                <a:solidFill>
                  <a:srgbClr val="0000C0"/>
                </a:solidFill>
                <a:latin typeface="Consolas" panose="020B0609020204030204" pitchFamily="49" charset="0"/>
              </a:rPr>
              <a:t>	</a:t>
            </a:r>
            <a:r>
              <a:rPr lang="en-US" altLang="ko-KR" sz="1400" dirty="0" err="1">
                <a:solidFill>
                  <a:srgbClr val="0000C0"/>
                </a:solidFill>
                <a:latin typeface="Consolas" panose="020B0609020204030204" pitchFamily="49" charset="0"/>
              </a:rPr>
              <a:t>rx</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rbx</a:t>
            </a:r>
            <a:r>
              <a:rPr lang="en-US" altLang="ko-KR" sz="1400" dirty="0">
                <a:solidFill>
                  <a:srgbClr val="000000"/>
                </a:solidFill>
                <a:latin typeface="Consolas" panose="020B0609020204030204" pitchFamily="49" charset="0"/>
              </a:rPr>
              <a:t>; </a:t>
            </a:r>
            <a:r>
              <a:rPr lang="en-US" altLang="ko-KR" sz="1400" dirty="0" err="1">
                <a:solidFill>
                  <a:srgbClr val="0000C0"/>
                </a:solidFill>
                <a:latin typeface="Consolas" panose="020B0609020204030204" pitchFamily="49" charset="0"/>
              </a:rPr>
              <a:t>ry</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rby</a:t>
            </a:r>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p:txBody>
      </p:sp>
      <p:sp>
        <p:nvSpPr>
          <p:cNvPr id="6" name="직사각형 5">
            <a:extLst>
              <a:ext uri="{FF2B5EF4-FFF2-40B4-BE49-F238E27FC236}">
                <a16:creationId xmlns:a16="http://schemas.microsoft.com/office/drawing/2014/main" xmlns="" id="{75E96265-B0B5-4BB0-AE4B-53FC41AB2CFE}"/>
              </a:ext>
            </a:extLst>
          </p:cNvPr>
          <p:cNvSpPr/>
          <p:nvPr/>
        </p:nvSpPr>
        <p:spPr>
          <a:xfrm>
            <a:off x="1295636" y="5877272"/>
            <a:ext cx="7988084" cy="307777"/>
          </a:xfrm>
          <a:prstGeom prst="rect">
            <a:avLst/>
          </a:prstGeom>
        </p:spPr>
        <p:txBody>
          <a:bodyPr wrap="none">
            <a:spAutoFit/>
          </a:bodyPr>
          <a:lstStyle/>
          <a:p>
            <a:r>
              <a:rPr lang="en-US" altLang="ko-KR" sz="1400" dirty="0">
                <a:solidFill>
                  <a:srgbClr val="000000"/>
                </a:solidFill>
                <a:latin typeface="Consolas" panose="020B0609020204030204" pitchFamily="49" charset="0"/>
              </a:rPr>
              <a:t>Rectangle </a:t>
            </a:r>
            <a:r>
              <a:rPr lang="en-US" altLang="ko-KR" sz="1400" dirty="0" err="1">
                <a:solidFill>
                  <a:srgbClr val="6A3E3E"/>
                </a:solidFill>
                <a:latin typeface="Consolas" panose="020B0609020204030204" pitchFamily="49" charset="0"/>
              </a:rPr>
              <a:t>rc</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new</a:t>
            </a:r>
            <a:r>
              <a:rPr lang="en-US" altLang="ko-KR" sz="1400" b="1" dirty="0">
                <a:solidFill>
                  <a:srgbClr val="000000"/>
                </a:solidFill>
                <a:latin typeface="Consolas" panose="020B0609020204030204" pitchFamily="49" charset="0"/>
              </a:rPr>
              <a:t> Rectangle(0,0,10,20</a:t>
            </a:r>
            <a:r>
              <a:rPr lang="en-US" altLang="ko-KR" sz="1400" b="1" dirty="0" smtClean="0">
                <a:solidFill>
                  <a:srgbClr val="000000"/>
                </a:solidFill>
                <a:latin typeface="Consolas" panose="020B0609020204030204" pitchFamily="49" charset="0"/>
              </a:rPr>
              <a:t>); </a:t>
            </a:r>
            <a:r>
              <a:rPr lang="ko-KR" altLang="en-US" sz="1400" b="1" dirty="0" smtClean="0">
                <a:solidFill>
                  <a:srgbClr val="000000"/>
                </a:solidFill>
                <a:latin typeface="Consolas" panose="020B0609020204030204" pitchFamily="49" charset="0"/>
              </a:rPr>
              <a:t>→이 안에 있는 타입을 맞춰 </a:t>
            </a:r>
            <a:r>
              <a:rPr lang="ko-KR" altLang="en-US" sz="1400" b="1" dirty="0" err="1" smtClean="0">
                <a:solidFill>
                  <a:srgbClr val="000000"/>
                </a:solidFill>
                <a:latin typeface="Consolas" panose="020B0609020204030204" pitchFamily="49" charset="0"/>
              </a:rPr>
              <a:t>생성자를</a:t>
            </a:r>
            <a:r>
              <a:rPr lang="ko-KR" altLang="en-US" sz="1400" b="1" dirty="0" smtClean="0">
                <a:solidFill>
                  <a:srgbClr val="000000"/>
                </a:solidFill>
                <a:latin typeface="Consolas" panose="020B0609020204030204" pitchFamily="49" charset="0"/>
              </a:rPr>
              <a:t> 찾아감</a:t>
            </a:r>
            <a:endParaRPr lang="ko-KR" altLang="en-US" sz="3200" dirty="0"/>
          </a:p>
        </p:txBody>
      </p:sp>
    </p:spTree>
    <p:extLst>
      <p:ext uri="{BB962C8B-B14F-4D97-AF65-F5344CB8AC3E}">
        <p14:creationId xmlns:p14="http://schemas.microsoft.com/office/powerpoint/2010/main" xmlns="" val="2763113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273608A-263A-4CAD-9108-2785EC32B25A}"/>
              </a:ext>
            </a:extLst>
          </p:cNvPr>
          <p:cNvSpPr>
            <a:spLocks noGrp="1"/>
          </p:cNvSpPr>
          <p:nvPr>
            <p:ph idx="1"/>
          </p:nvPr>
        </p:nvSpPr>
        <p:spPr/>
        <p:txBody>
          <a:bodyPr/>
          <a:lstStyle/>
          <a:p>
            <a:r>
              <a:rPr lang="en-US" altLang="ko-KR" dirty="0"/>
              <a:t>Rectangle </a:t>
            </a:r>
            <a:r>
              <a:rPr lang="ko-KR" altLang="en-US" dirty="0"/>
              <a:t>생성자에서 </a:t>
            </a:r>
            <a:r>
              <a:rPr lang="en-US" altLang="ko-KR" dirty="0"/>
              <a:t>width</a:t>
            </a:r>
            <a:r>
              <a:rPr lang="ko-KR" altLang="en-US" dirty="0"/>
              <a:t>와 </a:t>
            </a:r>
            <a:r>
              <a:rPr lang="en-US" altLang="ko-KR" dirty="0"/>
              <a:t>height</a:t>
            </a:r>
            <a:r>
              <a:rPr lang="ko-KR" altLang="en-US" dirty="0"/>
              <a:t>를 미리 계산해 보자</a:t>
            </a:r>
            <a:r>
              <a:rPr lang="en-US" altLang="ko-KR" dirty="0"/>
              <a:t>!</a:t>
            </a:r>
            <a:endParaRPr lang="ko-KR" altLang="en-US" dirty="0"/>
          </a:p>
        </p:txBody>
      </p:sp>
      <p:sp>
        <p:nvSpPr>
          <p:cNvPr id="3" name="제목 2">
            <a:extLst>
              <a:ext uri="{FF2B5EF4-FFF2-40B4-BE49-F238E27FC236}">
                <a16:creationId xmlns:a16="http://schemas.microsoft.com/office/drawing/2014/main" xmlns="" id="{1E01F7C3-FEB6-4A70-9B30-1894F46ADF87}"/>
              </a:ext>
            </a:extLst>
          </p:cNvPr>
          <p:cNvSpPr>
            <a:spLocks noGrp="1"/>
          </p:cNvSpPr>
          <p:nvPr>
            <p:ph type="title"/>
          </p:nvPr>
        </p:nvSpPr>
        <p:spPr/>
        <p:txBody>
          <a:bodyPr/>
          <a:lstStyle/>
          <a:p>
            <a:r>
              <a:rPr lang="ko-KR" altLang="en-US" dirty="0"/>
              <a:t>예제</a:t>
            </a:r>
          </a:p>
        </p:txBody>
      </p:sp>
      <p:sp>
        <p:nvSpPr>
          <p:cNvPr id="4" name="직사각형 3">
            <a:extLst>
              <a:ext uri="{FF2B5EF4-FFF2-40B4-BE49-F238E27FC236}">
                <a16:creationId xmlns:a16="http://schemas.microsoft.com/office/drawing/2014/main" xmlns="" id="{68CD424C-10C3-4E3F-88C8-051ECD18E71D}"/>
              </a:ext>
            </a:extLst>
          </p:cNvPr>
          <p:cNvSpPr/>
          <p:nvPr/>
        </p:nvSpPr>
        <p:spPr>
          <a:xfrm>
            <a:off x="935596" y="1952836"/>
            <a:ext cx="7272808" cy="2308324"/>
          </a:xfrm>
          <a:prstGeom prst="rect">
            <a:avLst/>
          </a:prstGeom>
        </p:spPr>
        <p:txBody>
          <a:bodyPr wrap="square">
            <a:spAutoFit/>
          </a:bodyPr>
          <a:lstStyle/>
          <a:p>
            <a:r>
              <a:rPr lang="en-US" altLang="ko-KR" dirty="0">
                <a:solidFill>
                  <a:srgbClr val="000000"/>
                </a:solidFill>
                <a:latin typeface="Consolas" panose="020B0609020204030204" pitchFamily="49" charset="0"/>
              </a:rPr>
              <a:t>Rectangle(</a:t>
            </a:r>
            <a:r>
              <a:rPr lang="en-US" altLang="ko-KR" b="1" dirty="0">
                <a:solidFill>
                  <a:srgbClr val="7F0055"/>
                </a:solidFill>
                <a:latin typeface="Consolas" panose="020B0609020204030204" pitchFamily="49" charset="0"/>
              </a:rPr>
              <a:t>int</a:t>
            </a:r>
            <a:r>
              <a:rPr lang="en-US" altLang="ko-KR" b="1" dirty="0">
                <a:solidFill>
                  <a:srgbClr val="000000"/>
                </a:solidFill>
                <a:latin typeface="Consolas" panose="020B0609020204030204" pitchFamily="49" charset="0"/>
              </a:rPr>
              <a:t> </a:t>
            </a:r>
            <a:r>
              <a:rPr lang="en-US" altLang="ko-KR" b="1" dirty="0" err="1">
                <a:solidFill>
                  <a:srgbClr val="6A3E3E"/>
                </a:solidFill>
                <a:latin typeface="Consolas" panose="020B0609020204030204" pitchFamily="49" charset="0"/>
              </a:rPr>
              <a:t>ltx</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int</a:t>
            </a:r>
            <a:r>
              <a:rPr lang="en-US" altLang="ko-KR" b="1" dirty="0">
                <a:solidFill>
                  <a:srgbClr val="000000"/>
                </a:solidFill>
                <a:latin typeface="Consolas" panose="020B0609020204030204" pitchFamily="49" charset="0"/>
              </a:rPr>
              <a:t> </a:t>
            </a:r>
            <a:r>
              <a:rPr lang="en-US" altLang="ko-KR" b="1" dirty="0" err="1">
                <a:solidFill>
                  <a:srgbClr val="6A3E3E"/>
                </a:solidFill>
                <a:latin typeface="Consolas" panose="020B0609020204030204" pitchFamily="49" charset="0"/>
              </a:rPr>
              <a:t>lty</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int</a:t>
            </a:r>
            <a:r>
              <a:rPr lang="en-US" altLang="ko-KR" b="1" dirty="0">
                <a:solidFill>
                  <a:srgbClr val="000000"/>
                </a:solidFill>
                <a:latin typeface="Consolas" panose="020B0609020204030204" pitchFamily="49" charset="0"/>
              </a:rPr>
              <a:t> </a:t>
            </a:r>
            <a:r>
              <a:rPr lang="en-US" altLang="ko-KR" b="1" dirty="0" err="1">
                <a:solidFill>
                  <a:srgbClr val="6A3E3E"/>
                </a:solidFill>
                <a:latin typeface="Consolas" panose="020B0609020204030204" pitchFamily="49" charset="0"/>
              </a:rPr>
              <a:t>rbx</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int</a:t>
            </a:r>
            <a:r>
              <a:rPr lang="en-US" altLang="ko-KR" b="1" dirty="0">
                <a:solidFill>
                  <a:srgbClr val="000000"/>
                </a:solidFill>
                <a:latin typeface="Consolas" panose="020B0609020204030204" pitchFamily="49" charset="0"/>
              </a:rPr>
              <a:t> </a:t>
            </a:r>
            <a:r>
              <a:rPr lang="en-US" altLang="ko-KR" b="1" dirty="0" err="1">
                <a:solidFill>
                  <a:srgbClr val="6A3E3E"/>
                </a:solidFill>
                <a:latin typeface="Consolas" panose="020B0609020204030204" pitchFamily="49" charset="0"/>
              </a:rPr>
              <a:t>rby</a:t>
            </a:r>
            <a:r>
              <a:rPr lang="en-US" altLang="ko-KR" b="1"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a:t>
            </a:r>
          </a:p>
          <a:p>
            <a:pPr lvl="1"/>
            <a:r>
              <a:rPr lang="en-US" altLang="ko-KR" dirty="0">
                <a:solidFill>
                  <a:srgbClr val="0000C0"/>
                </a:solidFill>
                <a:latin typeface="Consolas" panose="020B0609020204030204" pitchFamily="49" charset="0"/>
              </a:rPr>
              <a:t>lx</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ltx</a:t>
            </a:r>
            <a:r>
              <a:rPr lang="en-US" altLang="ko-KR" dirty="0">
                <a:solidFill>
                  <a:srgbClr val="000000"/>
                </a:solidFill>
                <a:latin typeface="Consolas" panose="020B0609020204030204" pitchFamily="49" charset="0"/>
              </a:rPr>
              <a:t>; </a:t>
            </a:r>
            <a:r>
              <a:rPr lang="en-US" altLang="ko-KR" dirty="0" err="1">
                <a:solidFill>
                  <a:srgbClr val="0000C0"/>
                </a:solidFill>
                <a:latin typeface="Consolas" panose="020B0609020204030204" pitchFamily="49" charset="0"/>
              </a:rPr>
              <a:t>ly</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lty</a:t>
            </a:r>
            <a:r>
              <a:rPr lang="en-US" altLang="ko-KR" dirty="0">
                <a:solidFill>
                  <a:srgbClr val="000000"/>
                </a:solidFill>
                <a:latin typeface="Consolas" panose="020B0609020204030204" pitchFamily="49" charset="0"/>
              </a:rPr>
              <a:t>;</a:t>
            </a:r>
          </a:p>
          <a:p>
            <a:pPr lvl="1"/>
            <a:r>
              <a:rPr lang="en-US" altLang="ko-KR" dirty="0" err="1">
                <a:solidFill>
                  <a:srgbClr val="0000C0"/>
                </a:solidFill>
                <a:latin typeface="Consolas" panose="020B0609020204030204" pitchFamily="49" charset="0"/>
              </a:rPr>
              <a:t>rx</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rbx</a:t>
            </a:r>
            <a:r>
              <a:rPr lang="en-US" altLang="ko-KR" dirty="0">
                <a:solidFill>
                  <a:srgbClr val="000000"/>
                </a:solidFill>
                <a:latin typeface="Consolas" panose="020B0609020204030204" pitchFamily="49" charset="0"/>
              </a:rPr>
              <a:t>; </a:t>
            </a:r>
            <a:r>
              <a:rPr lang="en-US" altLang="ko-KR" dirty="0" err="1">
                <a:solidFill>
                  <a:srgbClr val="0000C0"/>
                </a:solidFill>
                <a:latin typeface="Consolas" panose="020B0609020204030204" pitchFamily="49" charset="0"/>
              </a:rPr>
              <a:t>ry</a:t>
            </a:r>
            <a:r>
              <a:rPr lang="en-US" altLang="ko-KR" dirty="0">
                <a:solidFill>
                  <a:srgbClr val="000000"/>
                </a:solidFill>
                <a:latin typeface="Consolas" panose="020B0609020204030204" pitchFamily="49" charset="0"/>
              </a:rPr>
              <a:t> = </a:t>
            </a:r>
            <a:r>
              <a:rPr lang="en-US" altLang="ko-KR" dirty="0" err="1">
                <a:solidFill>
                  <a:srgbClr val="6A3E3E"/>
                </a:solidFill>
                <a:latin typeface="Consolas" panose="020B0609020204030204" pitchFamily="49" charset="0"/>
              </a:rPr>
              <a:t>rby</a:t>
            </a:r>
            <a:r>
              <a:rPr lang="en-US" altLang="ko-KR" dirty="0">
                <a:solidFill>
                  <a:srgbClr val="000000"/>
                </a:solidFill>
                <a:latin typeface="Consolas" panose="020B0609020204030204" pitchFamily="49" charset="0"/>
              </a:rPr>
              <a:t>;</a:t>
            </a:r>
          </a:p>
          <a:p>
            <a:pPr lvl="1"/>
            <a:endParaRPr lang="ko-KR" altLang="en-US" dirty="0">
              <a:latin typeface="Consolas" panose="020B0609020204030204" pitchFamily="49" charset="0"/>
            </a:endParaRPr>
          </a:p>
          <a:p>
            <a:pPr lvl="1"/>
            <a:r>
              <a:rPr lang="en-US" altLang="ko-KR" dirty="0">
                <a:solidFill>
                  <a:srgbClr val="0000C0"/>
                </a:solidFill>
                <a:latin typeface="Consolas" panose="020B0609020204030204" pitchFamily="49" charset="0"/>
              </a:rPr>
              <a:t>width</a:t>
            </a:r>
            <a:r>
              <a:rPr lang="en-US" altLang="ko-KR" dirty="0">
                <a:solidFill>
                  <a:srgbClr val="000000"/>
                </a:solidFill>
                <a:latin typeface="Consolas" panose="020B0609020204030204" pitchFamily="49" charset="0"/>
              </a:rPr>
              <a:t> = </a:t>
            </a:r>
            <a:r>
              <a:rPr lang="en-US" altLang="ko-KR" dirty="0" err="1">
                <a:solidFill>
                  <a:srgbClr val="0000C0"/>
                </a:solidFill>
                <a:latin typeface="Consolas" panose="020B0609020204030204" pitchFamily="49" charset="0"/>
              </a:rPr>
              <a:t>rx</a:t>
            </a:r>
            <a:r>
              <a:rPr lang="en-US" altLang="ko-KR" dirty="0">
                <a:solidFill>
                  <a:srgbClr val="000000"/>
                </a:solidFill>
                <a:latin typeface="Consolas" panose="020B0609020204030204" pitchFamily="49" charset="0"/>
              </a:rPr>
              <a:t> - </a:t>
            </a:r>
            <a:r>
              <a:rPr lang="en-US" altLang="ko-KR" dirty="0">
                <a:solidFill>
                  <a:srgbClr val="0000C0"/>
                </a:solidFill>
                <a:latin typeface="Consolas" panose="020B0609020204030204" pitchFamily="49" charset="0"/>
              </a:rPr>
              <a:t>lx</a:t>
            </a:r>
            <a:r>
              <a:rPr lang="en-US" altLang="ko-KR" dirty="0">
                <a:solidFill>
                  <a:srgbClr val="000000"/>
                </a:solidFill>
                <a:latin typeface="Consolas" panose="020B0609020204030204" pitchFamily="49" charset="0"/>
              </a:rPr>
              <a:t>;</a:t>
            </a:r>
          </a:p>
          <a:p>
            <a:pPr lvl="1"/>
            <a:r>
              <a:rPr lang="en-US" altLang="ko-KR" dirty="0">
                <a:solidFill>
                  <a:srgbClr val="0000C0"/>
                </a:solidFill>
                <a:latin typeface="Consolas" panose="020B0609020204030204" pitchFamily="49" charset="0"/>
              </a:rPr>
              <a:t>height</a:t>
            </a:r>
            <a:r>
              <a:rPr lang="en-US" altLang="ko-KR" dirty="0">
                <a:solidFill>
                  <a:srgbClr val="000000"/>
                </a:solidFill>
                <a:latin typeface="Consolas" panose="020B0609020204030204" pitchFamily="49" charset="0"/>
              </a:rPr>
              <a:t> = </a:t>
            </a:r>
            <a:r>
              <a:rPr lang="en-US" altLang="ko-KR" dirty="0" err="1">
                <a:solidFill>
                  <a:srgbClr val="0000C0"/>
                </a:solidFill>
                <a:latin typeface="Consolas" panose="020B0609020204030204" pitchFamily="49" charset="0"/>
              </a:rPr>
              <a:t>ry</a:t>
            </a:r>
            <a:r>
              <a:rPr lang="en-US" altLang="ko-KR" dirty="0">
                <a:solidFill>
                  <a:srgbClr val="000000"/>
                </a:solidFill>
                <a:latin typeface="Consolas" panose="020B0609020204030204" pitchFamily="49" charset="0"/>
              </a:rPr>
              <a:t> - </a:t>
            </a:r>
            <a:r>
              <a:rPr lang="en-US" altLang="ko-KR" dirty="0" err="1">
                <a:solidFill>
                  <a:srgbClr val="0000C0"/>
                </a:solidFill>
                <a:latin typeface="Consolas" panose="020B0609020204030204" pitchFamily="49" charset="0"/>
              </a:rPr>
              <a:t>ly</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xmlns="" val="36909349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A4B96E92-0CCD-4609-B669-F9D3D06BD443}"/>
              </a:ext>
            </a:extLst>
          </p:cNvPr>
          <p:cNvSpPr>
            <a:spLocks noGrp="1"/>
          </p:cNvSpPr>
          <p:nvPr>
            <p:ph idx="1"/>
          </p:nvPr>
        </p:nvSpPr>
        <p:spPr/>
        <p:txBody>
          <a:bodyPr/>
          <a:lstStyle/>
          <a:p>
            <a:r>
              <a:rPr lang="ko-KR" altLang="en-US" dirty="0" smtClean="0"/>
              <a:t>함수와 변수 접근 </a:t>
            </a:r>
            <a:r>
              <a:rPr lang="ko-KR" altLang="en-US" dirty="0"/>
              <a:t>권한 </a:t>
            </a:r>
            <a:r>
              <a:rPr lang="ko-KR" altLang="en-US" dirty="0" smtClean="0"/>
              <a:t>설정 </a:t>
            </a:r>
            <a:endParaRPr lang="en-US" altLang="ko-KR" dirty="0" smtClean="0"/>
          </a:p>
          <a:p>
            <a:pPr>
              <a:buNone/>
            </a:pPr>
            <a:r>
              <a:rPr lang="en-US" altLang="ko-KR" dirty="0" smtClean="0"/>
              <a:t>  (</a:t>
            </a:r>
            <a:r>
              <a:rPr lang="ko-KR" altLang="en-US" dirty="0" smtClean="0"/>
              <a:t>우리는 접근권한을 설정할 수 있음</a:t>
            </a:r>
            <a:r>
              <a:rPr lang="en-US" altLang="ko-KR" dirty="0" smtClean="0"/>
              <a:t>)</a:t>
            </a:r>
            <a:endParaRPr lang="en-US" altLang="ko-KR" dirty="0"/>
          </a:p>
          <a:p>
            <a:pPr lvl="1"/>
            <a:r>
              <a:rPr lang="ko-KR" altLang="en-US" dirty="0"/>
              <a:t>클래스나 일부 멤버 함수</a:t>
            </a:r>
            <a:r>
              <a:rPr lang="en-US" altLang="ko-KR" dirty="0"/>
              <a:t>, </a:t>
            </a:r>
            <a:r>
              <a:rPr lang="ko-KR" altLang="en-US" dirty="0" smtClean="0"/>
              <a:t>변수 등을 </a:t>
            </a:r>
            <a:r>
              <a:rPr lang="ko-KR" altLang="en-US" dirty="0"/>
              <a:t>공개하여 다른 클래스에서 접근하도록 허용</a:t>
            </a:r>
            <a:endParaRPr lang="en-US" altLang="ko-KR" dirty="0"/>
          </a:p>
          <a:p>
            <a:pPr lvl="1"/>
            <a:r>
              <a:rPr lang="en-US" altLang="ko-KR" dirty="0"/>
              <a:t>public</a:t>
            </a:r>
            <a:r>
              <a:rPr lang="ko-KR" altLang="en-US" dirty="0"/>
              <a:t> </a:t>
            </a:r>
            <a:r>
              <a:rPr lang="en-US" altLang="ko-KR" dirty="0"/>
              <a:t>:</a:t>
            </a:r>
            <a:r>
              <a:rPr lang="ko-KR" altLang="en-US" dirty="0"/>
              <a:t> 모든 클래스에 </a:t>
            </a:r>
            <a:r>
              <a:rPr lang="ko-KR" altLang="en-US" dirty="0" smtClean="0"/>
              <a:t>허용 </a:t>
            </a:r>
            <a:r>
              <a:rPr lang="en-US" altLang="ko-KR" sz="1600" dirty="0" smtClean="0"/>
              <a:t>(</a:t>
            </a:r>
            <a:r>
              <a:rPr lang="ko-KR" altLang="en-US" sz="1600" dirty="0" smtClean="0"/>
              <a:t>앞에 아무것도 적지 않은 것들은 모두 이것</a:t>
            </a:r>
            <a:r>
              <a:rPr lang="en-US" altLang="ko-KR" sz="1600" dirty="0" smtClean="0"/>
              <a:t>)</a:t>
            </a:r>
          </a:p>
          <a:p>
            <a:pPr lvl="1"/>
            <a:r>
              <a:rPr lang="en-US" altLang="ko-KR" dirty="0" smtClean="0"/>
              <a:t>protected</a:t>
            </a:r>
            <a:r>
              <a:rPr lang="en-US" altLang="ko-KR" dirty="0"/>
              <a:t>: </a:t>
            </a:r>
            <a:r>
              <a:rPr lang="ko-KR" altLang="en-US" dirty="0"/>
              <a:t>동일 패키지와 자식 클래스에 허용</a:t>
            </a:r>
            <a:endParaRPr lang="en-US" altLang="ko-KR" dirty="0"/>
          </a:p>
          <a:p>
            <a:pPr lvl="1"/>
            <a:r>
              <a:rPr lang="en-US" altLang="ko-KR" dirty="0"/>
              <a:t>private : </a:t>
            </a:r>
            <a:r>
              <a:rPr lang="ko-KR" altLang="en-US" dirty="0"/>
              <a:t>외부로부터 완벽 차단</a:t>
            </a:r>
          </a:p>
        </p:txBody>
      </p:sp>
      <p:sp>
        <p:nvSpPr>
          <p:cNvPr id="3" name="제목 2">
            <a:extLst>
              <a:ext uri="{FF2B5EF4-FFF2-40B4-BE49-F238E27FC236}">
                <a16:creationId xmlns:a16="http://schemas.microsoft.com/office/drawing/2014/main" xmlns="" id="{7D9ED823-5D4E-40EA-B868-BDD1DE8B296B}"/>
              </a:ext>
            </a:extLst>
          </p:cNvPr>
          <p:cNvSpPr>
            <a:spLocks noGrp="1"/>
          </p:cNvSpPr>
          <p:nvPr>
            <p:ph type="title"/>
          </p:nvPr>
        </p:nvSpPr>
        <p:spPr/>
        <p:txBody>
          <a:bodyPr/>
          <a:lstStyle/>
          <a:p>
            <a:r>
              <a:rPr lang="ko-KR" altLang="en-US" dirty="0"/>
              <a:t>접근 권한</a:t>
            </a:r>
          </a:p>
        </p:txBody>
      </p:sp>
      <p:sp>
        <p:nvSpPr>
          <p:cNvPr id="4" name="타원 3">
            <a:extLst>
              <a:ext uri="{FF2B5EF4-FFF2-40B4-BE49-F238E27FC236}">
                <a16:creationId xmlns:a16="http://schemas.microsoft.com/office/drawing/2014/main" xmlns="" id="{C2B86017-54DA-4E86-A38B-C6D1FFE6AC66}"/>
              </a:ext>
            </a:extLst>
          </p:cNvPr>
          <p:cNvSpPr/>
          <p:nvPr/>
        </p:nvSpPr>
        <p:spPr>
          <a:xfrm>
            <a:off x="575717" y="3703865"/>
            <a:ext cx="7992566" cy="2916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xmlns="" id="{28A41F2C-9700-4489-961E-754CF989D589}"/>
              </a:ext>
            </a:extLst>
          </p:cNvPr>
          <p:cNvSpPr txBox="1"/>
          <p:nvPr/>
        </p:nvSpPr>
        <p:spPr>
          <a:xfrm>
            <a:off x="589206" y="3697036"/>
            <a:ext cx="1183337" cy="369332"/>
          </a:xfrm>
          <a:prstGeom prst="rect">
            <a:avLst/>
          </a:prstGeom>
          <a:noFill/>
        </p:spPr>
        <p:txBody>
          <a:bodyPr wrap="none" rtlCol="0">
            <a:spAutoFit/>
          </a:bodyPr>
          <a:lstStyle/>
          <a:p>
            <a:r>
              <a:rPr lang="ko-KR" altLang="en-US" dirty="0"/>
              <a:t>사람 </a:t>
            </a:r>
            <a:r>
              <a:rPr lang="en-US" altLang="ko-KR" dirty="0"/>
              <a:t>class</a:t>
            </a:r>
            <a:endParaRPr lang="ko-KR" altLang="en-US" dirty="0"/>
          </a:p>
        </p:txBody>
      </p:sp>
      <p:sp>
        <p:nvSpPr>
          <p:cNvPr id="6" name="타원 5">
            <a:extLst>
              <a:ext uri="{FF2B5EF4-FFF2-40B4-BE49-F238E27FC236}">
                <a16:creationId xmlns:a16="http://schemas.microsoft.com/office/drawing/2014/main" xmlns="" id="{C14963EB-C85F-4D8F-A85E-30A28E9A9F51}"/>
              </a:ext>
            </a:extLst>
          </p:cNvPr>
          <p:cNvSpPr/>
          <p:nvPr/>
        </p:nvSpPr>
        <p:spPr>
          <a:xfrm>
            <a:off x="1367805" y="4818361"/>
            <a:ext cx="2763924" cy="8361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xmlns="" id="{9B5C1B99-E014-4CB1-BC59-D0219F4CCD26}"/>
              </a:ext>
            </a:extLst>
          </p:cNvPr>
          <p:cNvSpPr txBox="1"/>
          <p:nvPr/>
        </p:nvSpPr>
        <p:spPr>
          <a:xfrm>
            <a:off x="1586633" y="4982424"/>
            <a:ext cx="2013500" cy="523220"/>
          </a:xfrm>
          <a:prstGeom prst="rect">
            <a:avLst/>
          </a:prstGeom>
          <a:noFill/>
        </p:spPr>
        <p:txBody>
          <a:bodyPr wrap="none" rtlCol="0">
            <a:spAutoFit/>
          </a:bodyPr>
          <a:lstStyle/>
          <a:p>
            <a:r>
              <a:rPr lang="en-US" altLang="ko-KR" sz="1400" dirty="0"/>
              <a:t>private : </a:t>
            </a:r>
            <a:r>
              <a:rPr lang="ko-KR" altLang="en-US" sz="1400" dirty="0"/>
              <a:t>남들은 모르는 </a:t>
            </a:r>
            <a:endParaRPr lang="en-US" altLang="ko-KR" sz="1400" dirty="0"/>
          </a:p>
          <a:p>
            <a:r>
              <a:rPr lang="en-US" altLang="ko-KR" sz="1400" dirty="0"/>
              <a:t>                 </a:t>
            </a:r>
            <a:r>
              <a:rPr lang="ko-KR" altLang="en-US" sz="1400" dirty="0"/>
              <a:t>나만의 비밀 </a:t>
            </a:r>
          </a:p>
        </p:txBody>
      </p:sp>
      <p:sp>
        <p:nvSpPr>
          <p:cNvPr id="8" name="타원 7">
            <a:extLst>
              <a:ext uri="{FF2B5EF4-FFF2-40B4-BE49-F238E27FC236}">
                <a16:creationId xmlns:a16="http://schemas.microsoft.com/office/drawing/2014/main" xmlns="" id="{F487CA69-9A7C-4584-A103-91AED287FBD5}"/>
              </a:ext>
            </a:extLst>
          </p:cNvPr>
          <p:cNvSpPr/>
          <p:nvPr/>
        </p:nvSpPr>
        <p:spPr>
          <a:xfrm>
            <a:off x="1007765" y="4589864"/>
            <a:ext cx="5148572" cy="13083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xmlns="" id="{89FB7E4A-96E1-4559-9230-5AE20D81EAE7}"/>
              </a:ext>
            </a:extLst>
          </p:cNvPr>
          <p:cNvSpPr txBox="1"/>
          <p:nvPr/>
        </p:nvSpPr>
        <p:spPr>
          <a:xfrm>
            <a:off x="4142837" y="4982424"/>
            <a:ext cx="2065887" cy="523220"/>
          </a:xfrm>
          <a:prstGeom prst="rect">
            <a:avLst/>
          </a:prstGeom>
          <a:noFill/>
        </p:spPr>
        <p:txBody>
          <a:bodyPr wrap="none" rtlCol="0">
            <a:spAutoFit/>
          </a:bodyPr>
          <a:lstStyle/>
          <a:p>
            <a:r>
              <a:rPr lang="en-US" altLang="ko-KR" sz="1400" dirty="0"/>
              <a:t>protected : </a:t>
            </a:r>
            <a:r>
              <a:rPr lang="ko-KR" altLang="en-US" sz="1400" dirty="0"/>
              <a:t>가족</a:t>
            </a:r>
            <a:r>
              <a:rPr lang="en-US" altLang="ko-KR" sz="1400" dirty="0"/>
              <a:t>, </a:t>
            </a:r>
            <a:r>
              <a:rPr lang="ko-KR" altLang="en-US" sz="1400" dirty="0"/>
              <a:t>친구만</a:t>
            </a:r>
            <a:endParaRPr lang="en-US" altLang="ko-KR" sz="1400" dirty="0"/>
          </a:p>
          <a:p>
            <a:r>
              <a:rPr lang="en-US" altLang="ko-KR" sz="1400" dirty="0"/>
              <a:t>                       </a:t>
            </a:r>
            <a:r>
              <a:rPr lang="ko-KR" altLang="en-US" sz="1400" dirty="0"/>
              <a:t>아는 비밀</a:t>
            </a:r>
          </a:p>
        </p:txBody>
      </p:sp>
      <p:sp>
        <p:nvSpPr>
          <p:cNvPr id="10" name="TextBox 9">
            <a:extLst>
              <a:ext uri="{FF2B5EF4-FFF2-40B4-BE49-F238E27FC236}">
                <a16:creationId xmlns:a16="http://schemas.microsoft.com/office/drawing/2014/main" xmlns="" id="{7922A745-2587-4EAA-A3C5-CF845F07A856}"/>
              </a:ext>
            </a:extLst>
          </p:cNvPr>
          <p:cNvSpPr txBox="1"/>
          <p:nvPr/>
        </p:nvSpPr>
        <p:spPr>
          <a:xfrm>
            <a:off x="6224058" y="4989159"/>
            <a:ext cx="2315057" cy="523220"/>
          </a:xfrm>
          <a:prstGeom prst="rect">
            <a:avLst/>
          </a:prstGeom>
          <a:noFill/>
        </p:spPr>
        <p:txBody>
          <a:bodyPr wrap="none" rtlCol="0">
            <a:spAutoFit/>
          </a:bodyPr>
          <a:lstStyle/>
          <a:p>
            <a:r>
              <a:rPr lang="en-US" altLang="ko-KR" sz="1400" dirty="0"/>
              <a:t>public : </a:t>
            </a:r>
            <a:r>
              <a:rPr lang="ko-KR" altLang="en-US" sz="1400" dirty="0"/>
              <a:t>전세계 모든 사람이</a:t>
            </a:r>
            <a:endParaRPr lang="en-US" altLang="ko-KR" sz="1400" dirty="0"/>
          </a:p>
          <a:p>
            <a:r>
              <a:rPr lang="en-US" altLang="ko-KR" sz="1400" dirty="0"/>
              <a:t>                </a:t>
            </a:r>
            <a:r>
              <a:rPr lang="ko-KR" altLang="en-US" sz="1400" dirty="0"/>
              <a:t>아는 사실</a:t>
            </a:r>
            <a:r>
              <a:rPr lang="en-US" altLang="ko-KR" sz="1400" dirty="0"/>
              <a:t>&amp; </a:t>
            </a:r>
            <a:r>
              <a:rPr lang="ko-KR" altLang="en-US" sz="1400" dirty="0"/>
              <a:t>행동</a:t>
            </a:r>
          </a:p>
        </p:txBody>
      </p:sp>
    </p:spTree>
    <p:extLst>
      <p:ext uri="{BB962C8B-B14F-4D97-AF65-F5344CB8AC3E}">
        <p14:creationId xmlns:p14="http://schemas.microsoft.com/office/powerpoint/2010/main" xmlns="" val="24448767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08903FD8-E8EE-44E5-864D-AA79D60EE892}"/>
              </a:ext>
            </a:extLst>
          </p:cNvPr>
          <p:cNvSpPr>
            <a:spLocks noGrp="1"/>
          </p:cNvSpPr>
          <p:nvPr>
            <p:ph idx="1"/>
          </p:nvPr>
        </p:nvSpPr>
        <p:spPr/>
        <p:txBody>
          <a:bodyPr/>
          <a:lstStyle/>
          <a:p>
            <a:r>
              <a:rPr lang="en-US" altLang="ko-KR" dirty="0"/>
              <a:t>Rectangle</a:t>
            </a:r>
            <a:r>
              <a:rPr lang="ko-KR" altLang="en-US" dirty="0"/>
              <a:t> 클래스의 멤버 함수</a:t>
            </a:r>
            <a:r>
              <a:rPr lang="en-US" altLang="ko-KR" dirty="0"/>
              <a:t>, </a:t>
            </a:r>
            <a:r>
              <a:rPr lang="ko-KR" altLang="en-US" dirty="0"/>
              <a:t>변수들에 접근 권한을 각각 설정해 보자</a:t>
            </a:r>
            <a:r>
              <a:rPr lang="en-US" altLang="ko-KR" dirty="0"/>
              <a:t>!</a:t>
            </a:r>
            <a:endParaRPr lang="ko-KR" altLang="en-US" dirty="0"/>
          </a:p>
        </p:txBody>
      </p:sp>
      <p:sp>
        <p:nvSpPr>
          <p:cNvPr id="3" name="제목 2">
            <a:extLst>
              <a:ext uri="{FF2B5EF4-FFF2-40B4-BE49-F238E27FC236}">
                <a16:creationId xmlns:a16="http://schemas.microsoft.com/office/drawing/2014/main" xmlns="" id="{9F7BA69D-D4C4-49D5-AA78-347F485A4197}"/>
              </a:ext>
            </a:extLst>
          </p:cNvPr>
          <p:cNvSpPr>
            <a:spLocks noGrp="1"/>
          </p:cNvSpPr>
          <p:nvPr>
            <p:ph type="title"/>
          </p:nvPr>
        </p:nvSpPr>
        <p:spPr/>
        <p:txBody>
          <a:bodyPr/>
          <a:lstStyle/>
          <a:p>
            <a:r>
              <a:rPr lang="ko-KR" altLang="en-US" dirty="0"/>
              <a:t>예제</a:t>
            </a:r>
          </a:p>
        </p:txBody>
      </p:sp>
    </p:spTree>
    <p:extLst>
      <p:ext uri="{BB962C8B-B14F-4D97-AF65-F5344CB8AC3E}">
        <p14:creationId xmlns:p14="http://schemas.microsoft.com/office/powerpoint/2010/main" xmlns="" val="10991704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E2BFC7C0-D98C-40BE-8F00-8849CD6D6B33}"/>
              </a:ext>
            </a:extLst>
          </p:cNvPr>
          <p:cNvSpPr>
            <a:spLocks noGrp="1"/>
          </p:cNvSpPr>
          <p:nvPr>
            <p:ph idx="1"/>
          </p:nvPr>
        </p:nvSpPr>
        <p:spPr/>
        <p:txBody>
          <a:bodyPr/>
          <a:lstStyle/>
          <a:p>
            <a:r>
              <a:rPr lang="ko-KR" altLang="en-US" dirty="0"/>
              <a:t>기존 클래스로부터 모든 속성과 메소드를 상속</a:t>
            </a:r>
            <a:endParaRPr lang="en-US" altLang="ko-KR" dirty="0"/>
          </a:p>
          <a:p>
            <a:r>
              <a:rPr lang="ko-KR" altLang="en-US" dirty="0"/>
              <a:t>추가 속성과 메소드를 정의하여 새로운 클래스를 생성</a:t>
            </a:r>
          </a:p>
        </p:txBody>
      </p:sp>
      <p:sp>
        <p:nvSpPr>
          <p:cNvPr id="3" name="제목 2">
            <a:extLst>
              <a:ext uri="{FF2B5EF4-FFF2-40B4-BE49-F238E27FC236}">
                <a16:creationId xmlns:a16="http://schemas.microsoft.com/office/drawing/2014/main" xmlns="" id="{660CC231-392F-4468-BB7B-31F53E1B835C}"/>
              </a:ext>
            </a:extLst>
          </p:cNvPr>
          <p:cNvSpPr>
            <a:spLocks noGrp="1"/>
          </p:cNvSpPr>
          <p:nvPr>
            <p:ph type="title"/>
          </p:nvPr>
        </p:nvSpPr>
        <p:spPr/>
        <p:txBody>
          <a:bodyPr/>
          <a:lstStyle/>
          <a:p>
            <a:r>
              <a:rPr lang="ko-KR" altLang="en-US" dirty="0"/>
              <a:t>상속</a:t>
            </a:r>
          </a:p>
        </p:txBody>
      </p:sp>
      <p:pic>
        <p:nvPicPr>
          <p:cNvPr id="6" name="그림 5">
            <a:extLst>
              <a:ext uri="{FF2B5EF4-FFF2-40B4-BE49-F238E27FC236}">
                <a16:creationId xmlns:a16="http://schemas.microsoft.com/office/drawing/2014/main" xmlns="" id="{2AAD5E76-B998-4E54-A88D-39C10AC1DD49}"/>
              </a:ext>
            </a:extLst>
          </p:cNvPr>
          <p:cNvPicPr>
            <a:picLocks noChangeAspect="1"/>
          </p:cNvPicPr>
          <p:nvPr/>
        </p:nvPicPr>
        <p:blipFill>
          <a:blip r:embed="rId3"/>
          <a:stretch>
            <a:fillRect/>
          </a:stretch>
        </p:blipFill>
        <p:spPr>
          <a:xfrm>
            <a:off x="1187624" y="2580394"/>
            <a:ext cx="6173016" cy="3727958"/>
          </a:xfrm>
          <a:prstGeom prst="rect">
            <a:avLst/>
          </a:prstGeom>
        </p:spPr>
      </p:pic>
    </p:spTree>
    <p:extLst>
      <p:ext uri="{BB962C8B-B14F-4D97-AF65-F5344CB8AC3E}">
        <p14:creationId xmlns:p14="http://schemas.microsoft.com/office/powerpoint/2010/main" xmlns="" val="400592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 10"/>
          <p:cNvCxnSpPr>
            <a:stCxn id="4" idx="3"/>
            <a:endCxn id="9" idx="1"/>
          </p:cNvCxnSpPr>
          <p:nvPr/>
        </p:nvCxnSpPr>
        <p:spPr>
          <a:xfrm>
            <a:off x="2519771" y="3212977"/>
            <a:ext cx="3848497" cy="7278"/>
          </a:xfrm>
          <a:prstGeom prst="line">
            <a:avLst/>
          </a:prstGeom>
        </p:spPr>
        <p:style>
          <a:lnRef idx="1">
            <a:schemeClr val="accent1"/>
          </a:lnRef>
          <a:fillRef idx="0">
            <a:schemeClr val="accent1"/>
          </a:fillRef>
          <a:effectRef idx="0">
            <a:schemeClr val="accent1"/>
          </a:effectRef>
          <a:fontRef idx="minor">
            <a:schemeClr val="tx1"/>
          </a:fontRef>
        </p:style>
      </p:cxnSp>
      <p:sp>
        <p:nvSpPr>
          <p:cNvPr id="2" name="내용 개체 틀 1"/>
          <p:cNvSpPr>
            <a:spLocks noGrp="1"/>
          </p:cNvSpPr>
          <p:nvPr>
            <p:ph idx="1"/>
          </p:nvPr>
        </p:nvSpPr>
        <p:spPr/>
        <p:txBody>
          <a:bodyPr/>
          <a:lstStyle/>
          <a:p>
            <a:r>
              <a:rPr lang="ko-KR" altLang="en-US" dirty="0"/>
              <a:t>배열이 주어졌을 때 주어진 숫자만큼 왼쪽으로 </a:t>
            </a:r>
            <a:r>
              <a:rPr lang="ko-KR" altLang="en-US" dirty="0" smtClean="0"/>
              <a:t>로테이션 한 </a:t>
            </a:r>
            <a:r>
              <a:rPr lang="ko-KR" altLang="en-US" dirty="0"/>
              <a:t>후 전부 출력하시오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연습 문제</a:t>
            </a:r>
            <a:r>
              <a:rPr lang="en-US" altLang="ko-KR" dirty="0"/>
              <a:t>: Left Rotation</a:t>
            </a:r>
            <a:endParaRPr lang="ko-KR" altLang="en-US" dirty="0"/>
          </a:p>
        </p:txBody>
      </p:sp>
      <p:sp>
        <p:nvSpPr>
          <p:cNvPr id="4" name="직사각형 3"/>
          <p:cNvSpPr/>
          <p:nvPr/>
        </p:nvSpPr>
        <p:spPr>
          <a:xfrm>
            <a:off x="1943707" y="2960949"/>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5" name="직사각형 4"/>
          <p:cNvSpPr/>
          <p:nvPr/>
        </p:nvSpPr>
        <p:spPr>
          <a:xfrm>
            <a:off x="2840503" y="2978008"/>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6" name="직사각형 5"/>
          <p:cNvSpPr/>
          <p:nvPr/>
        </p:nvSpPr>
        <p:spPr>
          <a:xfrm>
            <a:off x="3740281" y="2978008"/>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7" name="직사각형 6"/>
          <p:cNvSpPr/>
          <p:nvPr/>
        </p:nvSpPr>
        <p:spPr>
          <a:xfrm>
            <a:off x="4640059" y="2978008"/>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8" name="직사각형 7"/>
          <p:cNvSpPr/>
          <p:nvPr/>
        </p:nvSpPr>
        <p:spPr>
          <a:xfrm>
            <a:off x="5507747" y="2978008"/>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9" name="직사각형 8"/>
          <p:cNvSpPr/>
          <p:nvPr/>
        </p:nvSpPr>
        <p:spPr>
          <a:xfrm>
            <a:off x="6368268" y="2968227"/>
            <a:ext cx="5760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cxnSp>
        <p:nvCxnSpPr>
          <p:cNvPr id="13" name="꺾인 연결선 12"/>
          <p:cNvCxnSpPr>
            <a:stCxn id="9" idx="0"/>
            <a:endCxn id="4" idx="0"/>
          </p:cNvCxnSpPr>
          <p:nvPr/>
        </p:nvCxnSpPr>
        <p:spPr>
          <a:xfrm rot="16200000" flipV="1">
            <a:off x="4440381" y="752307"/>
            <a:ext cx="7278" cy="4424561"/>
          </a:xfrm>
          <a:prstGeom prst="bentConnector3">
            <a:avLst>
              <a:gd name="adj1" fmla="val 324097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3608" y="3897052"/>
            <a:ext cx="4003019" cy="369332"/>
          </a:xfrm>
          <a:prstGeom prst="rect">
            <a:avLst/>
          </a:prstGeom>
          <a:noFill/>
        </p:spPr>
        <p:txBody>
          <a:bodyPr wrap="none" rtlCol="0">
            <a:spAutoFit/>
          </a:bodyPr>
          <a:lstStyle/>
          <a:p>
            <a:r>
              <a:rPr lang="ko-KR" altLang="en-US" dirty="0"/>
              <a:t>예</a:t>
            </a:r>
            <a:r>
              <a:rPr lang="en-US" altLang="ko-KR" dirty="0"/>
              <a:t>: rotation 3 </a:t>
            </a:r>
            <a:r>
              <a:rPr lang="ko-KR" altLang="en-US" dirty="0"/>
              <a:t>이면 </a:t>
            </a:r>
            <a:r>
              <a:rPr lang="en-US" altLang="ko-KR" dirty="0"/>
              <a:t>4 5 6 1 2 3 </a:t>
            </a:r>
            <a:r>
              <a:rPr lang="ko-KR" altLang="en-US" dirty="0"/>
              <a:t>출력</a:t>
            </a:r>
          </a:p>
        </p:txBody>
      </p:sp>
      <p:pic>
        <p:nvPicPr>
          <p:cNvPr id="15" name="그림 14" descr="화면 캡처"/>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1579" y="4534641"/>
            <a:ext cx="2048923" cy="2073759"/>
          </a:xfrm>
          <a:prstGeom prst="rect">
            <a:avLst/>
          </a:prstGeom>
        </p:spPr>
      </p:pic>
      <p:pic>
        <p:nvPicPr>
          <p:cNvPr id="16" name="그림 15" descr="화면 캡처"/>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16567" y="4574932"/>
            <a:ext cx="1886213" cy="1733792"/>
          </a:xfrm>
          <a:prstGeom prst="rect">
            <a:avLst/>
          </a:prstGeom>
        </p:spPr>
      </p:pic>
      <p:pic>
        <p:nvPicPr>
          <p:cNvPr id="17" name="그림 16" descr="화면 캡처"/>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78845" y="4572945"/>
            <a:ext cx="1908569" cy="2158502"/>
          </a:xfrm>
          <a:prstGeom prst="rect">
            <a:avLst/>
          </a:prstGeom>
        </p:spPr>
      </p:pic>
    </p:spTree>
    <p:extLst>
      <p:ext uri="{BB962C8B-B14F-4D97-AF65-F5344CB8AC3E}">
        <p14:creationId xmlns:p14="http://schemas.microsoft.com/office/powerpoint/2010/main" xmlns="" val="1739726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컴퓨터 프로그래밍 </a:t>
            </a:r>
            <a:r>
              <a:rPr lang="en-US" altLang="ko-KR" dirty="0"/>
              <a:t>Review</a:t>
            </a:r>
          </a:p>
          <a:p>
            <a:pPr lvl="1"/>
            <a:r>
              <a:rPr lang="ko-KR" altLang="en-US" dirty="0"/>
              <a:t>객체지향</a:t>
            </a:r>
          </a:p>
        </p:txBody>
      </p:sp>
      <p:sp>
        <p:nvSpPr>
          <p:cNvPr id="3" name="제목 2"/>
          <p:cNvSpPr>
            <a:spLocks noGrp="1"/>
          </p:cNvSpPr>
          <p:nvPr>
            <p:ph type="title"/>
          </p:nvPr>
        </p:nvSpPr>
        <p:spPr/>
        <p:txBody>
          <a:bodyPr/>
          <a:lstStyle/>
          <a:p>
            <a:r>
              <a:rPr lang="ko-KR" altLang="en-US" dirty="0"/>
              <a:t>오늘의 할일</a:t>
            </a:r>
          </a:p>
        </p:txBody>
      </p:sp>
    </p:spTree>
    <p:extLst>
      <p:ext uri="{BB962C8B-B14F-4D97-AF65-F5344CB8AC3E}">
        <p14:creationId xmlns:p14="http://schemas.microsoft.com/office/powerpoint/2010/main" xmlns="" val="1063497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EF5BB774-D946-4915-8F0D-01E101464173}"/>
              </a:ext>
            </a:extLst>
          </p:cNvPr>
          <p:cNvSpPr>
            <a:spLocks noGrp="1"/>
          </p:cNvSpPr>
          <p:nvPr>
            <p:ph idx="1"/>
          </p:nvPr>
        </p:nvSpPr>
        <p:spPr/>
        <p:txBody>
          <a:bodyPr/>
          <a:lstStyle/>
          <a:p>
            <a:endParaRPr lang="ko-KR" altLang="en-US" dirty="0"/>
          </a:p>
        </p:txBody>
      </p:sp>
      <p:sp>
        <p:nvSpPr>
          <p:cNvPr id="3" name="제목 2">
            <a:extLst>
              <a:ext uri="{FF2B5EF4-FFF2-40B4-BE49-F238E27FC236}">
                <a16:creationId xmlns:a16="http://schemas.microsoft.com/office/drawing/2014/main" xmlns="" id="{A325B6A1-F6C2-4A21-87DE-D53FE534CD61}"/>
              </a:ext>
            </a:extLst>
          </p:cNvPr>
          <p:cNvSpPr>
            <a:spLocks noGrp="1"/>
          </p:cNvSpPr>
          <p:nvPr>
            <p:ph type="title"/>
          </p:nvPr>
        </p:nvSpPr>
        <p:spPr/>
        <p:txBody>
          <a:bodyPr/>
          <a:lstStyle/>
          <a:p>
            <a:r>
              <a:rPr lang="ko-KR" altLang="en-US" dirty="0"/>
              <a:t>객체지향</a:t>
            </a:r>
          </a:p>
        </p:txBody>
      </p:sp>
      <p:pic>
        <p:nvPicPr>
          <p:cNvPr id="4" name="그림 3">
            <a:extLst>
              <a:ext uri="{FF2B5EF4-FFF2-40B4-BE49-F238E27FC236}">
                <a16:creationId xmlns:a16="http://schemas.microsoft.com/office/drawing/2014/main" xmlns="" id="{CB3D98E6-9E15-4C8A-B4E5-6D9B5A3D9B0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85954" y="2257282"/>
            <a:ext cx="5372092" cy="3482490"/>
          </a:xfrm>
          <a:prstGeom prst="rect">
            <a:avLst/>
          </a:prstGeom>
        </p:spPr>
      </p:pic>
    </p:spTree>
    <p:extLst>
      <p:ext uri="{BB962C8B-B14F-4D97-AF65-F5344CB8AC3E}">
        <p14:creationId xmlns:p14="http://schemas.microsoft.com/office/powerpoint/2010/main" xmlns="" val="17880160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ko-KR" altLang="en-US" sz="2000" dirty="0"/>
              <a:t>객체</a:t>
            </a:r>
            <a:endParaRPr lang="en-US" altLang="ko-KR" sz="2000" dirty="0"/>
          </a:p>
          <a:p>
            <a:pPr lvl="1"/>
            <a:r>
              <a:rPr lang="ko-KR" altLang="en-US" sz="1600" dirty="0"/>
              <a:t>소프트웨어 세계에 구현할 대상</a:t>
            </a:r>
            <a:endParaRPr lang="en-US" altLang="ko-KR" sz="1600" dirty="0"/>
          </a:p>
          <a:p>
            <a:pPr lvl="1"/>
            <a:r>
              <a:rPr lang="ko-KR" altLang="en-US" sz="1600" dirty="0" smtClean="0"/>
              <a:t>객체 마다 </a:t>
            </a:r>
            <a:r>
              <a:rPr lang="ko-KR" altLang="en-US" sz="1600" dirty="0"/>
              <a:t>고유의 특성과 행동을 가짐</a:t>
            </a:r>
            <a:endParaRPr lang="en-US" altLang="ko-KR" sz="1600" dirty="0"/>
          </a:p>
          <a:p>
            <a:pPr lvl="1"/>
            <a:r>
              <a:rPr lang="ko-KR" altLang="en-US" sz="1600" dirty="0"/>
              <a:t>다른 객체들과 정보를 주고 받는 </a:t>
            </a:r>
            <a:r>
              <a:rPr lang="ko-KR" altLang="en-US" sz="1600" dirty="0" smtClean="0"/>
              <a:t>등 </a:t>
            </a:r>
            <a:r>
              <a:rPr lang="ko-KR" altLang="en-US" sz="1600" dirty="0"/>
              <a:t>상호작용하며 살아감</a:t>
            </a:r>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r>
              <a:rPr lang="en-US" altLang="ko-KR" sz="2000" dirty="0" smtClean="0"/>
              <a:t>Class (</a:t>
            </a:r>
            <a:r>
              <a:rPr lang="ko-KR" altLang="en-US" sz="2000" dirty="0" smtClean="0"/>
              <a:t>공통적인 특징</a:t>
            </a:r>
            <a:r>
              <a:rPr lang="en-US" altLang="ko-KR" sz="2000" dirty="0" smtClean="0"/>
              <a:t>-EX&gt;</a:t>
            </a:r>
            <a:r>
              <a:rPr lang="ko-KR" altLang="en-US" sz="2000" dirty="0" smtClean="0"/>
              <a:t>행동</a:t>
            </a:r>
            <a:r>
              <a:rPr lang="en-US" altLang="ko-KR" sz="2000" dirty="0" smtClean="0"/>
              <a:t>, </a:t>
            </a:r>
            <a:r>
              <a:rPr lang="ko-KR" altLang="en-US" sz="2000" dirty="0" smtClean="0"/>
              <a:t>이름</a:t>
            </a:r>
            <a:r>
              <a:rPr lang="en-US" altLang="ko-KR" sz="2000" dirty="0" smtClean="0"/>
              <a:t>, </a:t>
            </a:r>
            <a:r>
              <a:rPr lang="ko-KR" altLang="en-US" sz="2000" dirty="0" smtClean="0"/>
              <a:t>성별 등</a:t>
            </a:r>
            <a:r>
              <a:rPr lang="en-US" altLang="ko-KR" sz="2000" dirty="0" smtClean="0"/>
              <a:t>)</a:t>
            </a:r>
            <a:endParaRPr lang="en-US" altLang="ko-KR" sz="2000" dirty="0"/>
          </a:p>
          <a:p>
            <a:pPr lvl="1"/>
            <a:r>
              <a:rPr lang="ko-KR" altLang="en-US" sz="1800" dirty="0"/>
              <a:t>객체를 정의하는 틀</a:t>
            </a:r>
            <a:endParaRPr lang="en-US" altLang="ko-KR" sz="1800" dirty="0"/>
          </a:p>
          <a:p>
            <a:pPr lvl="1"/>
            <a:r>
              <a:rPr lang="en-US" altLang="ko-KR" sz="1800" dirty="0"/>
              <a:t>Data</a:t>
            </a:r>
            <a:r>
              <a:rPr lang="ko-KR" altLang="en-US" sz="1800" dirty="0"/>
              <a:t>를 관련된 코드</a:t>
            </a:r>
            <a:r>
              <a:rPr lang="en-US" altLang="ko-KR" sz="1800" dirty="0"/>
              <a:t>(</a:t>
            </a:r>
            <a:r>
              <a:rPr lang="ko-KR" altLang="en-US" sz="1800" dirty="0"/>
              <a:t>동작</a:t>
            </a:r>
            <a:r>
              <a:rPr lang="en-US" altLang="ko-KR" sz="1800" dirty="0"/>
              <a:t>)</a:t>
            </a:r>
            <a:r>
              <a:rPr lang="ko-KR" altLang="en-US" sz="1800" dirty="0"/>
              <a:t>과 함께 묶음</a:t>
            </a:r>
            <a:endParaRPr lang="en-US" altLang="ko-KR" sz="1800" dirty="0"/>
          </a:p>
          <a:p>
            <a:pPr lvl="1"/>
            <a:r>
              <a:rPr lang="ko-KR" altLang="en-US" sz="1800" dirty="0"/>
              <a:t>객체를 구성하는 유사한 동작들을 하나로 묶음</a:t>
            </a:r>
            <a:endParaRPr lang="en-US" altLang="ko-KR" sz="1800" dirty="0"/>
          </a:p>
          <a:p>
            <a:endParaRPr lang="ko-KR" altLang="en-US" dirty="0"/>
          </a:p>
        </p:txBody>
      </p:sp>
      <p:sp>
        <p:nvSpPr>
          <p:cNvPr id="3" name="제목 2"/>
          <p:cNvSpPr>
            <a:spLocks noGrp="1"/>
          </p:cNvSpPr>
          <p:nvPr>
            <p:ph type="title"/>
          </p:nvPr>
        </p:nvSpPr>
        <p:spPr/>
        <p:txBody>
          <a:bodyPr/>
          <a:lstStyle/>
          <a:p>
            <a:r>
              <a:rPr lang="ko-KR" altLang="en-US" dirty="0"/>
              <a:t>객체와 </a:t>
            </a:r>
            <a:r>
              <a:rPr lang="en-US" altLang="ko-KR" dirty="0"/>
              <a:t>Class</a:t>
            </a:r>
            <a:endParaRPr lang="ko-KR" altLang="en-US" dirty="0"/>
          </a:p>
        </p:txBody>
      </p:sp>
      <p:pic>
        <p:nvPicPr>
          <p:cNvPr id="4" name="Picture 2" descr="Image result for ê°ì²´ ì§í¥">
            <a:extLst>
              <a:ext uri="{FF2B5EF4-FFF2-40B4-BE49-F238E27FC236}">
                <a16:creationId xmlns:a16="http://schemas.microsoft.com/office/drawing/2014/main" xmlns="" id="{BBFD7BF6-9D06-4E45-AA39-B5BD02CD5A4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53798" y="2739503"/>
            <a:ext cx="3636404" cy="19552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35275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D9229E44-43E6-4E79-997C-A6608F75F431}"/>
              </a:ext>
            </a:extLst>
          </p:cNvPr>
          <p:cNvSpPr>
            <a:spLocks noGrp="1"/>
          </p:cNvSpPr>
          <p:nvPr>
            <p:ph idx="1"/>
          </p:nvPr>
        </p:nvSpPr>
        <p:spPr/>
        <p:txBody>
          <a:bodyPr>
            <a:normAutofit/>
          </a:bodyPr>
          <a:lstStyle/>
          <a:p>
            <a:r>
              <a:rPr lang="ko-KR" altLang="en-US" sz="2000" b="1" dirty="0"/>
              <a:t>인스턴스</a:t>
            </a:r>
            <a:r>
              <a:rPr lang="en-US" altLang="ko-KR" sz="2000" b="1" dirty="0"/>
              <a:t>: </a:t>
            </a:r>
            <a:r>
              <a:rPr lang="ko-KR" altLang="en-US" sz="2000" b="1" dirty="0"/>
              <a:t>클래스에 정의된 틀에 따라 실제 메모리에 생성되는 객체</a:t>
            </a:r>
          </a:p>
        </p:txBody>
      </p:sp>
      <p:sp>
        <p:nvSpPr>
          <p:cNvPr id="3" name="제목 2">
            <a:extLst>
              <a:ext uri="{FF2B5EF4-FFF2-40B4-BE49-F238E27FC236}">
                <a16:creationId xmlns:a16="http://schemas.microsoft.com/office/drawing/2014/main" xmlns="" id="{A04DA480-6A58-4A36-AE51-D8DBA65EFF9E}"/>
              </a:ext>
            </a:extLst>
          </p:cNvPr>
          <p:cNvSpPr>
            <a:spLocks noGrp="1"/>
          </p:cNvSpPr>
          <p:nvPr>
            <p:ph type="title"/>
          </p:nvPr>
        </p:nvSpPr>
        <p:spPr/>
        <p:txBody>
          <a:bodyPr/>
          <a:lstStyle/>
          <a:p>
            <a:r>
              <a:rPr lang="en-US" altLang="ko-KR" dirty="0"/>
              <a:t>Class</a:t>
            </a:r>
            <a:r>
              <a:rPr lang="ko-KR" altLang="en-US" dirty="0"/>
              <a:t>와 인스턴스 </a:t>
            </a:r>
            <a:r>
              <a:rPr lang="en-US" altLang="ko-KR" dirty="0"/>
              <a:t>(Instance)</a:t>
            </a:r>
            <a:endParaRPr lang="ko-KR" altLang="en-US" dirty="0"/>
          </a:p>
        </p:txBody>
      </p:sp>
      <p:pic>
        <p:nvPicPr>
          <p:cNvPr id="7170" name="Picture 2" descr="http://4.bp.blogspot.com/-jQlFY1SgWuM/UqZUAgb1s4I/AAAAAAAAAAQ/p35LGduRa0Q/s320/1.png">
            <a:extLst>
              <a:ext uri="{FF2B5EF4-FFF2-40B4-BE49-F238E27FC236}">
                <a16:creationId xmlns:a16="http://schemas.microsoft.com/office/drawing/2014/main" xmlns="" id="{967B58E0-F658-412D-95F8-A90DDC36481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35796" y="1988840"/>
            <a:ext cx="3384376" cy="26969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a:extLst>
              <a:ext uri="{FF2B5EF4-FFF2-40B4-BE49-F238E27FC236}">
                <a16:creationId xmlns:a16="http://schemas.microsoft.com/office/drawing/2014/main" xmlns="" id="{5AC71120-C75F-4D79-8948-3769DAF81FF3}"/>
              </a:ext>
            </a:extLst>
          </p:cNvPr>
          <p:cNvSpPr/>
          <p:nvPr/>
        </p:nvSpPr>
        <p:spPr>
          <a:xfrm>
            <a:off x="1071538" y="4857760"/>
            <a:ext cx="7452828" cy="1200329"/>
          </a:xfrm>
          <a:prstGeom prst="rect">
            <a:avLst/>
          </a:prstGeom>
        </p:spPr>
        <p:txBody>
          <a:bodyPr wrap="square">
            <a:spAutoFit/>
          </a:bodyPr>
          <a:lstStyle/>
          <a:p>
            <a:r>
              <a:rPr lang="en-US" altLang="ko-KR" b="1" dirty="0">
                <a:solidFill>
                  <a:srgbClr val="7F0055"/>
                </a:solidFill>
                <a:latin typeface="Consolas" panose="020B0609020204030204" pitchFamily="49" charset="0"/>
              </a:rPr>
              <a:t>public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static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void</a:t>
            </a:r>
            <a:r>
              <a:rPr lang="en-US" altLang="ko-KR" b="1" dirty="0">
                <a:solidFill>
                  <a:srgbClr val="000000"/>
                </a:solidFill>
                <a:latin typeface="Consolas" panose="020B0609020204030204" pitchFamily="49" charset="0"/>
              </a:rPr>
              <a:t> main(String[] </a:t>
            </a:r>
            <a:r>
              <a:rPr lang="en-US" altLang="ko-KR" b="1" dirty="0" err="1">
                <a:solidFill>
                  <a:srgbClr val="6A3E3E"/>
                </a:solidFill>
                <a:latin typeface="Consolas" panose="020B0609020204030204" pitchFamily="49" charset="0"/>
              </a:rPr>
              <a:t>args</a:t>
            </a:r>
            <a:r>
              <a:rPr lang="en-US" altLang="ko-KR" b="1" dirty="0">
                <a:solidFill>
                  <a:srgbClr val="000000"/>
                </a:solidFill>
                <a:latin typeface="Consolas" panose="020B0609020204030204" pitchFamily="49" charset="0"/>
              </a:rPr>
              <a:t>) {</a:t>
            </a:r>
          </a:p>
          <a:p>
            <a:endParaRPr lang="ko-KR" altLang="en-US" dirty="0">
              <a:latin typeface="Consolas" panose="020B0609020204030204" pitchFamily="49" charset="0"/>
            </a:endParaRPr>
          </a:p>
          <a:p>
            <a:r>
              <a:rPr lang="en-US" altLang="ko-KR" dirty="0">
                <a:solidFill>
                  <a:srgbClr val="000000"/>
                </a:solidFill>
                <a:latin typeface="Consolas" panose="020B0609020204030204" pitchFamily="49" charset="0"/>
              </a:rPr>
              <a:t>	person </a:t>
            </a:r>
            <a:r>
              <a:rPr lang="en-US" altLang="ko-KR" dirty="0" err="1">
                <a:solidFill>
                  <a:srgbClr val="6A3E3E"/>
                </a:solidFill>
                <a:latin typeface="Consolas" panose="020B0609020204030204" pitchFamily="49" charset="0"/>
              </a:rPr>
              <a:t>geunseop</a:t>
            </a:r>
            <a:r>
              <a:rPr lang="en-US" altLang="ko-KR"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new</a:t>
            </a:r>
            <a:r>
              <a:rPr lang="en-US" altLang="ko-KR" b="1" dirty="0">
                <a:solidFill>
                  <a:srgbClr val="000000"/>
                </a:solidFill>
                <a:latin typeface="Consolas" panose="020B0609020204030204" pitchFamily="49" charset="0"/>
              </a:rPr>
              <a:t> person();</a:t>
            </a:r>
          </a:p>
          <a:p>
            <a:r>
              <a:rPr lang="en-US" altLang="ko-KR" dirty="0">
                <a:solidFill>
                  <a:srgbClr val="000000"/>
                </a:solidFill>
                <a:latin typeface="Consolas" panose="020B0609020204030204" pitchFamily="49" charset="0"/>
              </a:rPr>
              <a:t>}</a:t>
            </a:r>
            <a:endParaRPr lang="ko-KR" altLang="en-US" dirty="0"/>
          </a:p>
        </p:txBody>
      </p:sp>
      <p:grpSp>
        <p:nvGrpSpPr>
          <p:cNvPr id="13" name="그룹 12">
            <a:extLst>
              <a:ext uri="{FF2B5EF4-FFF2-40B4-BE49-F238E27FC236}">
                <a16:creationId xmlns:a16="http://schemas.microsoft.com/office/drawing/2014/main" xmlns="" id="{D1264D41-37F8-4A4D-8F3E-8ACBF8F2068F}"/>
              </a:ext>
            </a:extLst>
          </p:cNvPr>
          <p:cNvGrpSpPr/>
          <p:nvPr/>
        </p:nvGrpSpPr>
        <p:grpSpPr>
          <a:xfrm>
            <a:off x="1829375" y="5455206"/>
            <a:ext cx="2396810" cy="1138211"/>
            <a:chOff x="1829375" y="5285929"/>
            <a:chExt cx="2396810" cy="1138211"/>
          </a:xfrm>
        </p:grpSpPr>
        <p:sp>
          <p:nvSpPr>
            <p:cNvPr id="5" name="직사각형 4">
              <a:extLst>
                <a:ext uri="{FF2B5EF4-FFF2-40B4-BE49-F238E27FC236}">
                  <a16:creationId xmlns:a16="http://schemas.microsoft.com/office/drawing/2014/main" xmlns="" id="{91E0A016-EBFC-4443-889C-9621DB38907C}"/>
                </a:ext>
              </a:extLst>
            </p:cNvPr>
            <p:cNvSpPr/>
            <p:nvPr/>
          </p:nvSpPr>
          <p:spPr>
            <a:xfrm>
              <a:off x="2015716" y="5285929"/>
              <a:ext cx="864096" cy="2784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xmlns="" id="{FE6C9136-82C5-4215-AEEB-CB03AA4E1AF5}"/>
                </a:ext>
              </a:extLst>
            </p:cNvPr>
            <p:cNvSpPr/>
            <p:nvPr/>
          </p:nvSpPr>
          <p:spPr>
            <a:xfrm>
              <a:off x="3027780" y="5294335"/>
              <a:ext cx="1044116" cy="2784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xmlns="" id="{0E869BD8-D608-477B-AB1E-485EAC5C33B3}"/>
                </a:ext>
              </a:extLst>
            </p:cNvPr>
            <p:cNvSpPr txBox="1"/>
            <p:nvPr/>
          </p:nvSpPr>
          <p:spPr>
            <a:xfrm>
              <a:off x="1829375" y="6054808"/>
              <a:ext cx="2396810" cy="369332"/>
            </a:xfrm>
            <a:prstGeom prst="rect">
              <a:avLst/>
            </a:prstGeom>
            <a:noFill/>
          </p:spPr>
          <p:txBody>
            <a:bodyPr wrap="none" rtlCol="0">
              <a:spAutoFit/>
            </a:bodyPr>
            <a:lstStyle/>
            <a:p>
              <a:r>
                <a:rPr lang="en-US" altLang="ko-KR" dirty="0"/>
                <a:t>Class type     </a:t>
              </a:r>
              <a:r>
                <a:rPr lang="ko-KR" altLang="en-US" dirty="0"/>
                <a:t>인스턴스</a:t>
              </a:r>
              <a:r>
                <a:rPr lang="en-US" altLang="ko-KR" dirty="0"/>
                <a:t> </a:t>
              </a:r>
              <a:endParaRPr lang="ko-KR" altLang="en-US" dirty="0"/>
            </a:p>
          </p:txBody>
        </p:sp>
        <p:cxnSp>
          <p:nvCxnSpPr>
            <p:cNvPr id="9" name="직선 화살표 연결선 8">
              <a:extLst>
                <a:ext uri="{FF2B5EF4-FFF2-40B4-BE49-F238E27FC236}">
                  <a16:creationId xmlns:a16="http://schemas.microsoft.com/office/drawing/2014/main" xmlns="" id="{ECD90BB3-983A-4B8B-8CD0-ECCDCA19F082}"/>
                </a:ext>
              </a:extLst>
            </p:cNvPr>
            <p:cNvCxnSpPr>
              <a:cxnSpLocks/>
            </p:cNvCxnSpPr>
            <p:nvPr/>
          </p:nvCxnSpPr>
          <p:spPr>
            <a:xfrm flipV="1">
              <a:off x="2447764" y="5572787"/>
              <a:ext cx="0" cy="48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xmlns="" id="{BCD42B10-E248-42E0-A5BF-9F6485324FDC}"/>
                </a:ext>
              </a:extLst>
            </p:cNvPr>
            <p:cNvCxnSpPr/>
            <p:nvPr/>
          </p:nvCxnSpPr>
          <p:spPr>
            <a:xfrm flipV="1">
              <a:off x="3549838" y="5572787"/>
              <a:ext cx="0" cy="48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그룹 18">
            <a:extLst>
              <a:ext uri="{FF2B5EF4-FFF2-40B4-BE49-F238E27FC236}">
                <a16:creationId xmlns:a16="http://schemas.microsoft.com/office/drawing/2014/main" xmlns="" id="{4396E3CC-6500-423A-8B81-1AB453CD5065}"/>
              </a:ext>
            </a:extLst>
          </p:cNvPr>
          <p:cNvGrpSpPr/>
          <p:nvPr/>
        </p:nvGrpSpPr>
        <p:grpSpPr>
          <a:xfrm>
            <a:off x="4360913" y="5463612"/>
            <a:ext cx="3635162" cy="1339086"/>
            <a:chOff x="4360913" y="5463612"/>
            <a:chExt cx="3635162" cy="1339086"/>
          </a:xfrm>
        </p:grpSpPr>
        <p:sp>
          <p:nvSpPr>
            <p:cNvPr id="15" name="직사각형 14">
              <a:extLst>
                <a:ext uri="{FF2B5EF4-FFF2-40B4-BE49-F238E27FC236}">
                  <a16:creationId xmlns:a16="http://schemas.microsoft.com/office/drawing/2014/main" xmlns="" id="{571EDEED-77B2-44E1-9D05-C02A4E3A4859}"/>
                </a:ext>
              </a:extLst>
            </p:cNvPr>
            <p:cNvSpPr/>
            <p:nvPr/>
          </p:nvSpPr>
          <p:spPr>
            <a:xfrm>
              <a:off x="4377608" y="5463612"/>
              <a:ext cx="1742564" cy="26885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xmlns="" id="{068702E9-5E83-48C1-A30E-E643738D3E03}"/>
                </a:ext>
              </a:extLst>
            </p:cNvPr>
            <p:cNvGrpSpPr/>
            <p:nvPr/>
          </p:nvGrpSpPr>
          <p:grpSpPr>
            <a:xfrm>
              <a:off x="4360913" y="5816563"/>
              <a:ext cx="3635162" cy="986135"/>
              <a:chOff x="4360913" y="5816563"/>
              <a:chExt cx="3635162" cy="986135"/>
            </a:xfrm>
          </p:grpSpPr>
          <p:sp>
            <p:nvSpPr>
              <p:cNvPr id="16" name="TextBox 15">
                <a:extLst>
                  <a:ext uri="{FF2B5EF4-FFF2-40B4-BE49-F238E27FC236}">
                    <a16:creationId xmlns:a16="http://schemas.microsoft.com/office/drawing/2014/main" xmlns="" id="{A3B89CDE-2F01-4A29-BACA-1FB2A16B3F98}"/>
                  </a:ext>
                </a:extLst>
              </p:cNvPr>
              <p:cNvSpPr txBox="1"/>
              <p:nvPr/>
            </p:nvSpPr>
            <p:spPr>
              <a:xfrm>
                <a:off x="4360913" y="6156367"/>
                <a:ext cx="3635162" cy="646331"/>
              </a:xfrm>
              <a:prstGeom prst="rect">
                <a:avLst/>
              </a:prstGeom>
              <a:noFill/>
            </p:spPr>
            <p:txBody>
              <a:bodyPr wrap="none" rtlCol="0">
                <a:spAutoFit/>
              </a:bodyPr>
              <a:lstStyle/>
              <a:p>
                <a:r>
                  <a:rPr lang="en-US" altLang="ko-KR" dirty="0"/>
                  <a:t>person</a:t>
                </a:r>
                <a:r>
                  <a:rPr lang="ko-KR" altLang="en-US" dirty="0"/>
                  <a:t> 클래스 크기만큼 메모리에 </a:t>
                </a:r>
                <a:endParaRPr lang="en-US" altLang="ko-KR" dirty="0"/>
              </a:p>
              <a:p>
                <a:r>
                  <a:rPr lang="ko-KR" altLang="en-US" dirty="0"/>
                  <a:t>공간을 확보해라</a:t>
                </a:r>
              </a:p>
            </p:txBody>
          </p:sp>
          <p:cxnSp>
            <p:nvCxnSpPr>
              <p:cNvPr id="17" name="직선 화살표 연결선 16">
                <a:extLst>
                  <a:ext uri="{FF2B5EF4-FFF2-40B4-BE49-F238E27FC236}">
                    <a16:creationId xmlns:a16="http://schemas.microsoft.com/office/drawing/2014/main" xmlns="" id="{92FFA8D9-BC20-49A7-9D22-90D4856A846A}"/>
                  </a:ext>
                </a:extLst>
              </p:cNvPr>
              <p:cNvCxnSpPr/>
              <p:nvPr/>
            </p:nvCxnSpPr>
            <p:spPr>
              <a:xfrm flipV="1">
                <a:off x="5328258" y="5816563"/>
                <a:ext cx="0" cy="31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 name="오른쪽 화살표 19"/>
          <p:cNvSpPr/>
          <p:nvPr/>
        </p:nvSpPr>
        <p:spPr>
          <a:xfrm>
            <a:off x="6357950" y="5357826"/>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7072330" y="4429132"/>
            <a:ext cx="1857356" cy="1600438"/>
          </a:xfrm>
          <a:prstGeom prst="rect">
            <a:avLst/>
          </a:prstGeom>
          <a:noFill/>
        </p:spPr>
        <p:txBody>
          <a:bodyPr wrap="square" rtlCol="0">
            <a:spAutoFit/>
          </a:bodyPr>
          <a:lstStyle/>
          <a:p>
            <a:r>
              <a:rPr lang="en-US" altLang="ko-KR" sz="1400" dirty="0" smtClean="0"/>
              <a:t>person </a:t>
            </a:r>
            <a:r>
              <a:rPr lang="ko-KR" altLang="en-US" sz="1400" dirty="0" smtClean="0"/>
              <a:t>옆의 </a:t>
            </a:r>
            <a:r>
              <a:rPr lang="en-US" altLang="ko-KR" sz="1400" dirty="0" smtClean="0"/>
              <a:t>new</a:t>
            </a:r>
            <a:r>
              <a:rPr lang="ko-KR" altLang="en-US" sz="1400" dirty="0" smtClean="0"/>
              <a:t>는</a:t>
            </a:r>
            <a:endParaRPr lang="en-US" altLang="ko-KR" sz="1400" dirty="0" smtClean="0"/>
          </a:p>
          <a:p>
            <a:r>
              <a:rPr lang="ko-KR" altLang="en-US" sz="1400" dirty="0" smtClean="0"/>
              <a:t>얼마 정도의 </a:t>
            </a:r>
            <a:endParaRPr lang="en-US" altLang="ko-KR" sz="1400" dirty="0" smtClean="0"/>
          </a:p>
          <a:p>
            <a:r>
              <a:rPr lang="ko-KR" altLang="en-US" sz="1400" dirty="0" smtClean="0"/>
              <a:t>크기가 잡힐지 </a:t>
            </a:r>
            <a:endParaRPr lang="en-US" altLang="ko-KR" sz="1400" dirty="0" smtClean="0"/>
          </a:p>
          <a:p>
            <a:r>
              <a:rPr lang="ko-KR" altLang="en-US" sz="1400" dirty="0" smtClean="0"/>
              <a:t>모르는 상황에 사용</a:t>
            </a:r>
            <a:r>
              <a:rPr lang="en-US" altLang="ko-KR" sz="1400" dirty="0" smtClean="0"/>
              <a:t>!!</a:t>
            </a:r>
          </a:p>
          <a:p>
            <a:r>
              <a:rPr lang="ko-KR" altLang="en-US" sz="1400" dirty="0" smtClean="0"/>
              <a:t>그리고 잡힌 크기는 </a:t>
            </a:r>
            <a:r>
              <a:rPr lang="en-US" altLang="ko-KR" sz="1400" dirty="0" smtClean="0"/>
              <a:t>heap</a:t>
            </a:r>
            <a:r>
              <a:rPr lang="ko-KR" altLang="en-US" sz="1400" dirty="0" smtClean="0"/>
              <a:t>이라는 공간에 저장됨</a:t>
            </a:r>
            <a:endParaRPr lang="ko-KR" altLang="en-US" sz="1400" dirty="0"/>
          </a:p>
        </p:txBody>
      </p:sp>
    </p:spTree>
    <p:extLst>
      <p:ext uri="{BB962C8B-B14F-4D97-AF65-F5344CB8AC3E}">
        <p14:creationId xmlns:p14="http://schemas.microsoft.com/office/powerpoint/2010/main" xmlns="" val="248634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Circle </a:t>
            </a:r>
            <a:r>
              <a:rPr lang="ko-KR" altLang="en-US" dirty="0"/>
              <a:t>클래스를 선언해 보자</a:t>
            </a:r>
            <a:endParaRPr lang="en-US" altLang="ko-KR" dirty="0"/>
          </a:p>
          <a:p>
            <a:pPr lvl="1"/>
            <a:r>
              <a:rPr lang="ko-KR" altLang="en-US" dirty="0"/>
              <a:t>필요한 데이터는</a:t>
            </a:r>
            <a:r>
              <a:rPr lang="en-US" altLang="ko-KR" dirty="0"/>
              <a:t>?</a:t>
            </a:r>
          </a:p>
          <a:p>
            <a:pPr lvl="1"/>
            <a:endParaRPr lang="en-US" altLang="ko-KR" dirty="0"/>
          </a:p>
          <a:p>
            <a:pPr lvl="1"/>
            <a:r>
              <a:rPr lang="en-US" altLang="ko-KR" dirty="0"/>
              <a:t>Circle</a:t>
            </a:r>
            <a:r>
              <a:rPr lang="ko-KR" altLang="en-US" dirty="0"/>
              <a:t>이 취하는 행동은</a:t>
            </a:r>
            <a:r>
              <a:rPr lang="en-US" altLang="ko-KR" dirty="0"/>
              <a:t>?</a:t>
            </a:r>
          </a:p>
          <a:p>
            <a:pPr lvl="1"/>
            <a:endParaRPr lang="en-US" altLang="ko-KR" dirty="0"/>
          </a:p>
          <a:p>
            <a:pPr lvl="1"/>
            <a:r>
              <a:rPr lang="en-US" altLang="ko-KR" dirty="0"/>
              <a:t>Circle</a:t>
            </a:r>
            <a:r>
              <a:rPr lang="ko-KR" altLang="en-US" dirty="0"/>
              <a:t>과 다른 모양과의 관계는</a:t>
            </a:r>
            <a:r>
              <a:rPr lang="en-US" altLang="ko-KR" dirty="0"/>
              <a:t>?</a:t>
            </a:r>
            <a:endParaRPr lang="ko-KR" altLang="en-US" dirty="0"/>
          </a:p>
        </p:txBody>
      </p:sp>
      <p:sp>
        <p:nvSpPr>
          <p:cNvPr id="3" name="제목 2"/>
          <p:cNvSpPr>
            <a:spLocks noGrp="1"/>
          </p:cNvSpPr>
          <p:nvPr>
            <p:ph type="title"/>
          </p:nvPr>
        </p:nvSpPr>
        <p:spPr/>
        <p:txBody>
          <a:bodyPr/>
          <a:lstStyle/>
          <a:p>
            <a:r>
              <a:rPr lang="en-US" altLang="ko-KR" dirty="0"/>
              <a:t>Class </a:t>
            </a:r>
            <a:r>
              <a:rPr lang="ko-KR" altLang="en-US" dirty="0"/>
              <a:t>선언</a:t>
            </a:r>
          </a:p>
        </p:txBody>
      </p:sp>
      <p:pic>
        <p:nvPicPr>
          <p:cNvPr id="1026" name="Picture 2" descr="Image result for circle clas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01727" y="4689141"/>
            <a:ext cx="3328174" cy="21688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직사각형 5"/>
          <p:cNvSpPr/>
          <p:nvPr/>
        </p:nvSpPr>
        <p:spPr>
          <a:xfrm>
            <a:off x="428596" y="4000504"/>
            <a:ext cx="1643074" cy="23574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214678" y="4000504"/>
            <a:ext cx="1714512" cy="2357454"/>
          </a:xfrm>
          <a:prstGeom prst="rect">
            <a:avLst/>
          </a:prstGeom>
          <a:solidFill>
            <a:schemeClr val="bg1">
              <a:lumMod val="6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FF0000"/>
              </a:solidFill>
            </a:endParaRPr>
          </a:p>
        </p:txBody>
      </p:sp>
      <p:sp>
        <p:nvSpPr>
          <p:cNvPr id="8" name="TextBox 7"/>
          <p:cNvSpPr txBox="1"/>
          <p:nvPr/>
        </p:nvSpPr>
        <p:spPr>
          <a:xfrm>
            <a:off x="428596" y="5072074"/>
            <a:ext cx="1857388" cy="646331"/>
          </a:xfrm>
          <a:prstGeom prst="rect">
            <a:avLst/>
          </a:prstGeom>
          <a:noFill/>
        </p:spPr>
        <p:txBody>
          <a:bodyPr wrap="square" rtlCol="0">
            <a:spAutoFit/>
          </a:bodyPr>
          <a:lstStyle/>
          <a:p>
            <a:r>
              <a:rPr lang="en-US" altLang="ko-KR" dirty="0" smtClean="0"/>
              <a:t>-Circle </a:t>
            </a:r>
            <a:r>
              <a:rPr lang="en-US" altLang="ko-KR" dirty="0" err="1" smtClean="0"/>
              <a:t>cl</a:t>
            </a:r>
            <a:endParaRPr lang="en-US" altLang="ko-KR" dirty="0" smtClean="0"/>
          </a:p>
          <a:p>
            <a:r>
              <a:rPr lang="en-US" altLang="ko-KR" dirty="0" smtClean="0"/>
              <a:t>= new Circle();</a:t>
            </a:r>
            <a:endParaRPr lang="ko-KR" altLang="en-US" dirty="0"/>
          </a:p>
        </p:txBody>
      </p:sp>
      <p:sp>
        <p:nvSpPr>
          <p:cNvPr id="9" name="TextBox 8"/>
          <p:cNvSpPr txBox="1"/>
          <p:nvPr/>
        </p:nvSpPr>
        <p:spPr>
          <a:xfrm>
            <a:off x="3214678" y="5000636"/>
            <a:ext cx="1571636" cy="954107"/>
          </a:xfrm>
          <a:prstGeom prst="rect">
            <a:avLst/>
          </a:prstGeom>
          <a:noFill/>
        </p:spPr>
        <p:txBody>
          <a:bodyPr wrap="square" rtlCol="0">
            <a:spAutoFit/>
          </a:bodyPr>
          <a:lstStyle/>
          <a:p>
            <a:r>
              <a:rPr lang="en-US" altLang="ko-KR" sz="1400" dirty="0" smtClean="0"/>
              <a:t> -double radius;  </a:t>
            </a:r>
            <a:endParaRPr lang="ko-KR" altLang="en-US" sz="1400" dirty="0" smtClean="0"/>
          </a:p>
          <a:p>
            <a:r>
              <a:rPr lang="en-US" altLang="ko-KR" sz="1400" dirty="0" smtClean="0"/>
              <a:t> -String color;  </a:t>
            </a:r>
            <a:endParaRPr lang="ko-KR" altLang="en-US" sz="1400" dirty="0" smtClean="0"/>
          </a:p>
          <a:p>
            <a:r>
              <a:rPr lang="en-US" altLang="ko-KR" sz="1400" dirty="0" smtClean="0"/>
              <a:t>- double area;  </a:t>
            </a:r>
            <a:endParaRPr lang="ko-KR" altLang="en-US" sz="1400" dirty="0" smtClean="0"/>
          </a:p>
          <a:p>
            <a:r>
              <a:rPr lang="en-US" altLang="ko-KR" sz="1400" dirty="0" smtClean="0"/>
              <a:t> -double </a:t>
            </a:r>
            <a:r>
              <a:rPr lang="en-US" altLang="ko-KR" sz="1400" dirty="0" err="1" smtClean="0"/>
              <a:t>dulrae</a:t>
            </a:r>
            <a:r>
              <a:rPr lang="en-US" altLang="ko-KR" sz="1400" dirty="0" smtClean="0"/>
              <a:t>;</a:t>
            </a:r>
            <a:endParaRPr lang="ko-KR" altLang="en-US" sz="1400" dirty="0"/>
          </a:p>
        </p:txBody>
      </p:sp>
      <p:sp>
        <p:nvSpPr>
          <p:cNvPr id="10" name="TextBox 9"/>
          <p:cNvSpPr txBox="1"/>
          <p:nvPr/>
        </p:nvSpPr>
        <p:spPr>
          <a:xfrm>
            <a:off x="214282" y="3643314"/>
            <a:ext cx="2357454" cy="369332"/>
          </a:xfrm>
          <a:prstGeom prst="rect">
            <a:avLst/>
          </a:prstGeom>
          <a:noFill/>
        </p:spPr>
        <p:txBody>
          <a:bodyPr wrap="square" rtlCol="0">
            <a:spAutoFit/>
          </a:bodyPr>
          <a:lstStyle/>
          <a:p>
            <a:r>
              <a:rPr lang="ko-KR" altLang="en-US" dirty="0" smtClean="0"/>
              <a:t>▶</a:t>
            </a:r>
            <a:r>
              <a:rPr lang="en-US" altLang="ko-KR" dirty="0" smtClean="0"/>
              <a:t>Stack = </a:t>
            </a:r>
            <a:r>
              <a:rPr lang="ko-KR" altLang="en-US" dirty="0" smtClean="0"/>
              <a:t>지역변수</a:t>
            </a:r>
            <a:endParaRPr lang="ko-KR" altLang="en-US" dirty="0"/>
          </a:p>
        </p:txBody>
      </p:sp>
      <p:sp>
        <p:nvSpPr>
          <p:cNvPr id="11" name="TextBox 10"/>
          <p:cNvSpPr txBox="1"/>
          <p:nvPr/>
        </p:nvSpPr>
        <p:spPr>
          <a:xfrm>
            <a:off x="2928926" y="3643314"/>
            <a:ext cx="2428892" cy="369332"/>
          </a:xfrm>
          <a:prstGeom prst="rect">
            <a:avLst/>
          </a:prstGeom>
          <a:noFill/>
        </p:spPr>
        <p:txBody>
          <a:bodyPr wrap="square" rtlCol="0">
            <a:spAutoFit/>
          </a:bodyPr>
          <a:lstStyle/>
          <a:p>
            <a:r>
              <a:rPr lang="ko-KR" altLang="en-US" dirty="0" smtClean="0"/>
              <a:t>▶</a:t>
            </a:r>
            <a:r>
              <a:rPr lang="en-US" altLang="ko-KR" dirty="0" smtClean="0"/>
              <a:t>Heap = </a:t>
            </a:r>
            <a:r>
              <a:rPr lang="ko-KR" altLang="en-US" dirty="0" err="1" smtClean="0"/>
              <a:t>동적할당</a:t>
            </a:r>
            <a:endParaRPr lang="ko-KR" altLang="en-US" dirty="0"/>
          </a:p>
        </p:txBody>
      </p:sp>
      <p:sp>
        <p:nvSpPr>
          <p:cNvPr id="15" name="오른쪽 화살표 14"/>
          <p:cNvSpPr/>
          <p:nvPr/>
        </p:nvSpPr>
        <p:spPr>
          <a:xfrm>
            <a:off x="2214546" y="4929198"/>
            <a:ext cx="928694" cy="857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V="1">
            <a:off x="4929190" y="4286256"/>
            <a:ext cx="178595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6786578" y="4143380"/>
            <a:ext cx="1785950" cy="28575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6858016" y="4071942"/>
            <a:ext cx="1643074" cy="369332"/>
          </a:xfrm>
          <a:prstGeom prst="rect">
            <a:avLst/>
          </a:prstGeom>
          <a:noFill/>
        </p:spPr>
        <p:txBody>
          <a:bodyPr wrap="square" rtlCol="0">
            <a:spAutoFit/>
          </a:bodyPr>
          <a:lstStyle/>
          <a:p>
            <a:r>
              <a:rPr lang="en-US" altLang="ko-KR" dirty="0" err="1" smtClean="0"/>
              <a:t>cl.radius</a:t>
            </a:r>
            <a:r>
              <a:rPr lang="en-US" altLang="ko-KR" dirty="0" smtClean="0"/>
              <a:t>=10;</a:t>
            </a:r>
            <a:endParaRPr lang="ko-KR" altLang="en-US" dirty="0"/>
          </a:p>
        </p:txBody>
      </p:sp>
    </p:spTree>
    <p:extLst>
      <p:ext uri="{BB962C8B-B14F-4D97-AF65-F5344CB8AC3E}">
        <p14:creationId xmlns:p14="http://schemas.microsoft.com/office/powerpoint/2010/main" xmlns="" val="1125609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9E356899-3CCB-4455-88D0-144C16F5F5CF}"/>
              </a:ext>
            </a:extLst>
          </p:cNvPr>
          <p:cNvSpPr>
            <a:spLocks noGrp="1"/>
          </p:cNvSpPr>
          <p:nvPr>
            <p:ph type="title"/>
          </p:nvPr>
        </p:nvSpPr>
        <p:spPr/>
        <p:txBody>
          <a:bodyPr/>
          <a:lstStyle/>
          <a:p>
            <a:r>
              <a:rPr lang="en-US" altLang="ko-KR" dirty="0"/>
              <a:t>Instance</a:t>
            </a:r>
            <a:r>
              <a:rPr lang="ko-KR" altLang="en-US" dirty="0"/>
              <a:t>의 활용</a:t>
            </a:r>
          </a:p>
        </p:txBody>
      </p:sp>
      <p:pic>
        <p:nvPicPr>
          <p:cNvPr id="4" name="Picture 2">
            <a:extLst>
              <a:ext uri="{FF2B5EF4-FFF2-40B4-BE49-F238E27FC236}">
                <a16:creationId xmlns:a16="http://schemas.microsoft.com/office/drawing/2014/main" xmlns="" id="{ADC0AEAC-286F-4908-96CF-5E060E33C47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79712" y="1196752"/>
            <a:ext cx="4842984" cy="5218105"/>
          </a:xfrm>
          <a:prstGeom prst="rect">
            <a:avLst/>
          </a:prstGeom>
          <a:noFill/>
          <a:ln w="19050">
            <a:solidFill>
              <a:srgbClr val="0070C0"/>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513854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0B16A952-44A1-4D98-AD97-B7109D39DFE0}"/>
              </a:ext>
            </a:extLst>
          </p:cNvPr>
          <p:cNvSpPr>
            <a:spLocks noGrp="1"/>
          </p:cNvSpPr>
          <p:nvPr>
            <p:ph idx="1"/>
          </p:nvPr>
        </p:nvSpPr>
        <p:spPr/>
        <p:txBody>
          <a:bodyPr/>
          <a:lstStyle/>
          <a:p>
            <a:r>
              <a:rPr lang="ko-KR" altLang="en-US" dirty="0"/>
              <a:t>사각형을 나타내는 클래스를 정의한 후</a:t>
            </a:r>
            <a:r>
              <a:rPr lang="en-US" altLang="ko-KR" dirty="0"/>
              <a:t>, </a:t>
            </a:r>
            <a:r>
              <a:rPr lang="ko-KR" altLang="en-US" dirty="0"/>
              <a:t>클래스 안에 다음의 </a:t>
            </a:r>
            <a:r>
              <a:rPr lang="en-US" altLang="ko-KR" dirty="0"/>
              <a:t>method</a:t>
            </a:r>
            <a:r>
              <a:rPr lang="ko-KR" altLang="en-US" dirty="0"/>
              <a:t>및 </a:t>
            </a:r>
            <a:r>
              <a:rPr lang="en-US" altLang="ko-KR" dirty="0"/>
              <a:t>attribute</a:t>
            </a:r>
            <a:r>
              <a:rPr lang="ko-KR" altLang="en-US" dirty="0"/>
              <a:t>를 구현해 </a:t>
            </a:r>
            <a:r>
              <a:rPr lang="ko-KR" altLang="en-US" dirty="0" err="1"/>
              <a:t>보시오</a:t>
            </a:r>
            <a:r>
              <a:rPr lang="en-US" altLang="ko-KR" dirty="0"/>
              <a:t>.</a:t>
            </a:r>
          </a:p>
          <a:p>
            <a:pPr lvl="1"/>
            <a:r>
              <a:rPr lang="en-US" altLang="ko-KR" dirty="0"/>
              <a:t>Attribute:</a:t>
            </a:r>
          </a:p>
          <a:p>
            <a:pPr lvl="2"/>
            <a:r>
              <a:rPr lang="en-US" altLang="ko-KR" dirty="0"/>
              <a:t>Left-top </a:t>
            </a:r>
            <a:r>
              <a:rPr lang="ko-KR" altLang="en-US" dirty="0"/>
              <a:t>점의 </a:t>
            </a:r>
            <a:r>
              <a:rPr lang="en-US" altLang="ko-KR" dirty="0" err="1"/>
              <a:t>x,y</a:t>
            </a:r>
            <a:r>
              <a:rPr lang="ko-KR" altLang="en-US" dirty="0"/>
              <a:t>좌표</a:t>
            </a:r>
            <a:endParaRPr lang="en-US" altLang="ko-KR" dirty="0"/>
          </a:p>
          <a:p>
            <a:pPr lvl="2"/>
            <a:r>
              <a:rPr lang="en-US" altLang="ko-KR" dirty="0"/>
              <a:t>Right-bottom</a:t>
            </a:r>
            <a:r>
              <a:rPr lang="ko-KR" altLang="en-US" dirty="0"/>
              <a:t>의 </a:t>
            </a:r>
            <a:r>
              <a:rPr lang="en-US" altLang="ko-KR" dirty="0" err="1"/>
              <a:t>x,y</a:t>
            </a:r>
            <a:r>
              <a:rPr lang="ko-KR" altLang="en-US" dirty="0"/>
              <a:t>좌표</a:t>
            </a:r>
            <a:endParaRPr lang="en-US" altLang="ko-KR" dirty="0"/>
          </a:p>
          <a:p>
            <a:pPr lvl="2"/>
            <a:endParaRPr lang="en-US" altLang="ko-KR" dirty="0"/>
          </a:p>
          <a:p>
            <a:pPr lvl="1"/>
            <a:r>
              <a:rPr lang="en-US" altLang="ko-KR" dirty="0"/>
              <a:t>Method:</a:t>
            </a:r>
          </a:p>
          <a:p>
            <a:pPr lvl="2"/>
            <a:r>
              <a:rPr lang="ko-KR" altLang="en-US" dirty="0"/>
              <a:t>사각형의 넓이</a:t>
            </a:r>
            <a:endParaRPr lang="en-US" altLang="ko-KR" dirty="0"/>
          </a:p>
          <a:p>
            <a:pPr lvl="2"/>
            <a:r>
              <a:rPr lang="ko-KR" altLang="en-US" dirty="0"/>
              <a:t>사각형의 총 변의 길이</a:t>
            </a:r>
            <a:endParaRPr lang="en-US" altLang="ko-KR" dirty="0"/>
          </a:p>
          <a:p>
            <a:pPr lvl="2"/>
            <a:r>
              <a:rPr lang="ko-KR" altLang="en-US" dirty="0"/>
              <a:t>사각형 정보를 출력</a:t>
            </a:r>
            <a:r>
              <a:rPr lang="en-US" altLang="ko-KR" dirty="0"/>
              <a:t>(</a:t>
            </a:r>
            <a:r>
              <a:rPr lang="ko-KR" altLang="en-US" dirty="0"/>
              <a:t>사각형을 이루는 </a:t>
            </a:r>
            <a:r>
              <a:rPr lang="en-US" altLang="ko-KR" dirty="0"/>
              <a:t>2</a:t>
            </a:r>
            <a:r>
              <a:rPr lang="ko-KR" altLang="en-US" dirty="0"/>
              <a:t>점의 위치를 화면에 출력</a:t>
            </a:r>
            <a:r>
              <a:rPr lang="en-US" altLang="ko-KR" dirty="0"/>
              <a:t>)</a:t>
            </a:r>
          </a:p>
          <a:p>
            <a:pPr lvl="2"/>
            <a:r>
              <a:rPr lang="ko-KR" altLang="en-US" dirty="0"/>
              <a:t>입력한 사각형이 정확하게 일치하는지 확인</a:t>
            </a:r>
            <a:endParaRPr lang="en-US" altLang="ko-KR" dirty="0"/>
          </a:p>
          <a:p>
            <a:pPr lvl="2"/>
            <a:endParaRPr lang="en-US" altLang="ko-KR" dirty="0"/>
          </a:p>
          <a:p>
            <a:pPr marL="265113" lvl="1" indent="0">
              <a:buNone/>
            </a:pPr>
            <a:endParaRPr lang="ko-KR" altLang="en-US" dirty="0"/>
          </a:p>
        </p:txBody>
      </p:sp>
      <p:sp>
        <p:nvSpPr>
          <p:cNvPr id="3" name="제목 2">
            <a:extLst>
              <a:ext uri="{FF2B5EF4-FFF2-40B4-BE49-F238E27FC236}">
                <a16:creationId xmlns:a16="http://schemas.microsoft.com/office/drawing/2014/main" xmlns="" id="{2108413B-D968-454A-B928-35F5BFD3B7B7}"/>
              </a:ext>
            </a:extLst>
          </p:cNvPr>
          <p:cNvSpPr>
            <a:spLocks noGrp="1"/>
          </p:cNvSpPr>
          <p:nvPr>
            <p:ph type="title"/>
          </p:nvPr>
        </p:nvSpPr>
        <p:spPr/>
        <p:txBody>
          <a:bodyPr/>
          <a:lstStyle/>
          <a:p>
            <a:r>
              <a:rPr lang="ko-KR" altLang="en-US" dirty="0"/>
              <a:t>예제</a:t>
            </a:r>
          </a:p>
        </p:txBody>
      </p:sp>
    </p:spTree>
    <p:extLst>
      <p:ext uri="{BB962C8B-B14F-4D97-AF65-F5344CB8AC3E}">
        <p14:creationId xmlns:p14="http://schemas.microsoft.com/office/powerpoint/2010/main" xmlns="" val="25865635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한국외대체">
      <a:majorFont>
        <a:latin typeface="한국외대체 B"/>
        <a:ea typeface="한국외대체 B"/>
        <a:cs typeface=""/>
      </a:majorFont>
      <a:minorFont>
        <a:latin typeface="한국외대체 M"/>
        <a:ea typeface="한국외대체 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1835</TotalTime>
  <Words>959</Words>
  <Application>Microsoft Office PowerPoint</Application>
  <PresentationFormat>화면 슬라이드 쇼(4:3)</PresentationFormat>
  <Paragraphs>263</Paragraphs>
  <Slides>16</Slides>
  <Notes>10</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Office 테마</vt:lpstr>
      <vt:lpstr>데이터구조 3강 객체지향</vt:lpstr>
      <vt:lpstr>연습 문제: Left Rotation</vt:lpstr>
      <vt:lpstr>오늘의 할일</vt:lpstr>
      <vt:lpstr>객체지향</vt:lpstr>
      <vt:lpstr>객체와 Class</vt:lpstr>
      <vt:lpstr>Class와 인스턴스 (Instance)</vt:lpstr>
      <vt:lpstr>Class 선언</vt:lpstr>
      <vt:lpstr>Instance의 활용</vt:lpstr>
      <vt:lpstr>예제</vt:lpstr>
      <vt:lpstr>연습문제</vt:lpstr>
      <vt:lpstr>생성자</vt:lpstr>
      <vt:lpstr>생성자</vt:lpstr>
      <vt:lpstr>예제</vt:lpstr>
      <vt:lpstr>접근 권한</vt:lpstr>
      <vt:lpstr>예제</vt:lpstr>
      <vt:lpstr>상속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ptlineH</dc:creator>
  <cp:lastModifiedBy>?? ?</cp:lastModifiedBy>
  <cp:revision>198</cp:revision>
  <dcterms:created xsi:type="dcterms:W3CDTF">2016-03-04T01:50:51Z</dcterms:created>
  <dcterms:modified xsi:type="dcterms:W3CDTF">2020-06-24T16:10:00Z</dcterms:modified>
</cp:coreProperties>
</file>