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5" r:id="rId3"/>
    <p:sldId id="321" r:id="rId4"/>
    <p:sldId id="323" r:id="rId5"/>
    <p:sldId id="325" r:id="rId6"/>
    <p:sldId id="328" r:id="rId7"/>
    <p:sldId id="329" r:id="rId8"/>
    <p:sldId id="330" r:id="rId9"/>
    <p:sldId id="33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2880">
          <p15:clr>
            <a:srgbClr val="A4A3A4"/>
          </p15:clr>
        </p15:guide>
        <p15:guide id="4" pos="204">
          <p15:clr>
            <a:srgbClr val="A4A3A4"/>
          </p15:clr>
        </p15:guide>
        <p15:guide id="5" pos="5556">
          <p15:clr>
            <a:srgbClr val="A4A3A4"/>
          </p15:clr>
        </p15:guide>
        <p15:guide id="6" pos="2948">
          <p15:clr>
            <a:srgbClr val="A4A3A4"/>
          </p15:clr>
        </p15:guide>
        <p15:guide id="7" pos="281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inimized">
    <p:restoredLeft sz="8799" autoAdjust="0"/>
    <p:restoredTop sz="77764" autoAdjust="0"/>
  </p:normalViewPr>
  <p:slideViewPr>
    <p:cSldViewPr>
      <p:cViewPr>
        <p:scale>
          <a:sx n="50" d="100"/>
          <a:sy n="50" d="100"/>
        </p:scale>
        <p:origin x="-624" y="590"/>
      </p:cViewPr>
      <p:guideLst>
        <p:guide orient="horz" pos="709"/>
        <p:guide orient="horz" pos="3974"/>
        <p:guide pos="2880"/>
        <p:guide pos="204"/>
        <p:guide pos="5556"/>
        <p:guide pos="2948"/>
        <p:guide pos="2812"/>
      </p:guideLst>
    </p:cSldViewPr>
  </p:slideViewPr>
  <p:notesTextViewPr>
    <p:cViewPr>
      <p:scale>
        <a:sx n="1" d="1"/>
        <a:sy n="1" d="1"/>
      </p:scale>
      <p:origin x="0" y="7632"/>
    </p:cViewPr>
  </p:notesTextViewPr>
  <p:notesViewPr>
    <p:cSldViewPr showGuides="1">
      <p:cViewPr varScale="1">
        <p:scale>
          <a:sx n="86" d="100"/>
          <a:sy n="86" d="100"/>
        </p:scale>
        <p:origin x="3864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EE66-63D2-412E-B6D2-A96DD3CB61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197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7E3B-471E-4015-B1C5-6E8E36836A6A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A22F8-50EA-4B8D-BC3E-F42EE1D70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186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 smtClean="0"/>
              <a:t>*Head</a:t>
            </a:r>
            <a:r>
              <a:rPr lang="ko-KR" altLang="en-US" sz="1200" b="1" dirty="0" smtClean="0"/>
              <a:t>를 선언할 때</a:t>
            </a:r>
            <a:endParaRPr lang="en-US" altLang="ko-KR" sz="1200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Node</a:t>
            </a:r>
            <a:r>
              <a:rPr lang="en-US" altLang="ko-KR" baseline="0" dirty="0" smtClean="0"/>
              <a:t> Head = null; (=</a:t>
            </a:r>
            <a:r>
              <a:rPr lang="ko-KR" altLang="en-US" baseline="0" dirty="0" smtClean="0"/>
              <a:t>지역변수</a:t>
            </a:r>
            <a:r>
              <a:rPr lang="en-US" altLang="ko-KR" baseline="0" dirty="0" smtClean="0"/>
              <a:t>{Stack})</a:t>
            </a:r>
          </a:p>
          <a:p>
            <a:r>
              <a:rPr lang="en-US" altLang="ko-KR" baseline="0" dirty="0" smtClean="0"/>
              <a:t>Head = new Node</a:t>
            </a:r>
            <a:r>
              <a:rPr lang="en-US" altLang="ko-KR" dirty="0" smtClean="0"/>
              <a:t>(); (=</a:t>
            </a:r>
            <a:r>
              <a:rPr lang="ko-KR" altLang="en-US" dirty="0" err="1" smtClean="0"/>
              <a:t>동적할당</a:t>
            </a:r>
            <a:r>
              <a:rPr lang="en-US" altLang="ko-KR" dirty="0" smtClean="0"/>
              <a:t>{Heap})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*Scanner</a:t>
            </a:r>
            <a:r>
              <a:rPr lang="ko-KR" altLang="en-US" b="1" dirty="0" smtClean="0"/>
              <a:t>를 선언할 때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Scanner scan </a:t>
            </a:r>
            <a:r>
              <a:rPr lang="en-US" altLang="ko-KR" baseline="0" dirty="0" smtClean="0"/>
              <a:t>= new Scanner(</a:t>
            </a:r>
            <a:r>
              <a:rPr lang="en-US" altLang="ko-KR" baseline="0" dirty="0" err="1" smtClean="0"/>
              <a:t>System.in</a:t>
            </a:r>
            <a:r>
              <a:rPr lang="en-US" altLang="ko-KR" baseline="0" dirty="0" smtClean="0"/>
              <a:t>);</a:t>
            </a:r>
            <a:r>
              <a:rPr lang="en-US" altLang="ko-KR" dirty="0" smtClean="0"/>
              <a:t> </a:t>
            </a:r>
            <a:endParaRPr lang="en-US" altLang="ko-KR" baseline="0" dirty="0" smtClean="0"/>
          </a:p>
          <a:p>
            <a:r>
              <a:rPr lang="en-US" altLang="ko-KR" dirty="0" smtClean="0"/>
              <a:t>       </a:t>
            </a:r>
            <a:r>
              <a:rPr lang="ko-KR" altLang="en-US" dirty="0" smtClean="0"/>
              <a:t>▲                           ▲</a:t>
            </a:r>
            <a:endParaRPr lang="en-US" altLang="ko-KR" dirty="0" smtClean="0"/>
          </a:p>
          <a:p>
            <a:r>
              <a:rPr lang="ko-KR" altLang="en-US" dirty="0" smtClean="0"/>
              <a:t>지역변수</a:t>
            </a:r>
            <a:r>
              <a:rPr lang="en-US" altLang="ko-KR" dirty="0" smtClean="0"/>
              <a:t>=Stack</a:t>
            </a:r>
            <a:r>
              <a:rPr lang="ko-KR" altLang="en-US" dirty="0" smtClean="0"/>
              <a:t>          </a:t>
            </a:r>
            <a:r>
              <a:rPr lang="ko-KR" altLang="en-US" dirty="0" err="1" smtClean="0"/>
              <a:t>동적할당</a:t>
            </a:r>
            <a:r>
              <a:rPr lang="en-US" altLang="ko-KR" dirty="0" smtClean="0"/>
              <a:t>=Heap</a:t>
            </a:r>
          </a:p>
          <a:p>
            <a:endParaRPr lang="en-US" altLang="ko-KR" dirty="0" smtClean="0"/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*private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Nodes </a:t>
            </a:r>
            <a:r>
              <a:rPr lang="en-US" altLang="ko-KR" sz="1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(=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지역변수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=Stack, </a:t>
            </a:r>
            <a:r>
              <a:rPr lang="ko-KR" alt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동적할당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Heap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의 첫번째 주소를 가짐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ppt</a:t>
            </a:r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2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페이지 코드 참고</a:t>
            </a:r>
            <a:endParaRPr lang="en-US" altLang="ko-KR" sz="1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*private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(=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지역변수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=Stack, </a:t>
            </a:r>
            <a:r>
              <a:rPr lang="ko-KR" altLang="en-US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동적할당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Heap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의 첫번째 주소를 가짐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</a:t>
            </a:r>
            <a:r>
              <a:rPr lang="en-US" altLang="ko-KR" sz="12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ppt</a:t>
            </a:r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2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페이지 코드 참고</a:t>
            </a:r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1200" b="0" i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▶그리고 </a:t>
            </a:r>
            <a:r>
              <a:rPr lang="en-US" altLang="ko-KR" sz="1200" b="0" i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New ~~ () </a:t>
            </a:r>
            <a:r>
              <a:rPr lang="ko-KR" altLang="en-US" sz="1200" b="0" i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로</a:t>
            </a:r>
            <a:r>
              <a:rPr lang="en-US" altLang="ko-KR" sz="1200" b="0" i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0" i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선언해야 </a:t>
            </a:r>
            <a:r>
              <a:rPr lang="ko-KR" altLang="en-US" sz="1200" b="0" i="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동적할당에</a:t>
            </a:r>
            <a:r>
              <a:rPr lang="ko-KR" altLang="en-US" sz="1200" b="0" i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저장되기 시작하는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*Stack</a:t>
            </a:r>
            <a:r>
              <a:rPr lang="ko-KR" altLang="en-US" b="1" dirty="0" smtClean="0"/>
              <a:t>에 생성되는 지역변수의 사이즈는</a:t>
            </a:r>
            <a:r>
              <a:rPr lang="ko-KR" altLang="en-US" b="1" baseline="0" dirty="0" smtClean="0"/>
              <a:t> 컴퓨터마다 틀림</a:t>
            </a:r>
            <a:r>
              <a:rPr lang="en-US" altLang="ko-KR" b="1" baseline="0" dirty="0" smtClean="0"/>
              <a:t>(</a:t>
            </a:r>
            <a:r>
              <a:rPr lang="ko-KR" altLang="en-US" b="1" baseline="0" dirty="0" smtClean="0"/>
              <a:t>보통 </a:t>
            </a:r>
            <a:r>
              <a:rPr lang="en-US" altLang="ko-KR" b="1" baseline="0" dirty="0" smtClean="0"/>
              <a:t>32</a:t>
            </a:r>
            <a:r>
              <a:rPr lang="ko-KR" altLang="en-US" b="1" baseline="0" dirty="0" smtClean="0"/>
              <a:t>비트</a:t>
            </a:r>
            <a:r>
              <a:rPr lang="en-US" altLang="ko-KR" b="1" baseline="0" dirty="0" smtClean="0"/>
              <a:t>)</a:t>
            </a:r>
          </a:p>
          <a:p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그리고 지역변수는 </a:t>
            </a:r>
            <a:r>
              <a:rPr lang="ko-KR" altLang="en-US" b="1" baseline="0" dirty="0" err="1" smtClean="0"/>
              <a:t>동적할당의</a:t>
            </a:r>
            <a:r>
              <a:rPr lang="ko-KR" altLang="en-US" b="1" baseline="0" dirty="0" smtClean="0"/>
              <a:t> 첫 번째 주소를 가지고 있음</a:t>
            </a:r>
            <a:endParaRPr lang="en-US" altLang="ko-KR" b="1" baseline="0" dirty="0" smtClean="0"/>
          </a:p>
          <a:p>
            <a:endParaRPr lang="en-US" altLang="ko-KR" b="1" baseline="0" dirty="0" smtClean="0"/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*Head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Node Head;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처럼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따로 선언한 이유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구조에서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전체 노드의 데이터 자체를 가리키는 것이 아닌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시작하는 첫 번째 주소만을 가지고 있기 때문</a:t>
            </a:r>
            <a:endParaRPr lang="en-US" altLang="ko-KR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altLang="ko-KR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*Exercise 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클래스에서 </a:t>
            </a:r>
            <a:r>
              <a:rPr lang="en-US" altLang="ko-KR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 = new </a:t>
            </a:r>
            <a:r>
              <a:rPr lang="en-US" altLang="ko-KR" sz="1200" b="1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  <a:r>
              <a:rPr lang="ko-KR" alt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대한 설명</a:t>
            </a:r>
            <a:endParaRPr lang="en-US" altLang="ko-KR" sz="1200" b="1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▶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list; 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선언하면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algn="l"/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아무일도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안일어나지만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스택에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메모리가 잡힘</a:t>
            </a:r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우리는 그 변수의 이름을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부르기로 한것</a:t>
            </a:r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클래스 자체를 나타내는 것이 아닌 클래스의 시작점을 나타내는 변수가 됨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algn="l"/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▶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list= new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선언하면</a:t>
            </a:r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그때서야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조사하여 실제 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클래스의 크기를 계산한 다음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ko-KR" altLang="en-US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동적할당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공간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(Heap)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에다가 그만큼의 메모리를 확보함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그 공간의 시작점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변수에 저장함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3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 b="1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Nodes</a:t>
            </a:r>
            <a:r>
              <a:rPr lang="ko-KR" altLang="en-US" sz="1200" b="1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클래스의 구조 </a:t>
            </a:r>
            <a:r>
              <a:rPr lang="en-US" altLang="ko-KR" sz="1200" b="1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(PPT </a:t>
            </a:r>
            <a:r>
              <a:rPr lang="ko-KR" altLang="en-US" sz="1200" b="1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페이지 코드 이용하여 </a:t>
            </a:r>
            <a:r>
              <a:rPr lang="ko-KR" altLang="en-US" sz="1200" b="1" baseline="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설명적음</a:t>
            </a:r>
            <a:r>
              <a:rPr lang="en-US" altLang="ko-KR" sz="1200" b="1" baseline="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200" b="1" baseline="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= null;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private Nodes Head;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public class Nodes //Nodes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 생성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두칸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 저장 공간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저장 공간 만들어줘야 함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만들기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private Nodes next;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//Nodes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 안에 또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Nodes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클래스를 생성한 것이 아님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//Nodes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클래스에 주소를 저장할 공간을 만든 것임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//(Heap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첫 번째 주소의 크기만큼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페이지 참고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private String data;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마찬가지로 이는 데이터를 저장하는 공간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실제 데이터의 크기만큼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Nodes(String d)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next = null;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data = d;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public String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getData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return data;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*Exercise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클래스에 우리가 데이터를 저장하면 어떤 순서로 저장이 되는가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(Stack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생각하면서 순서 생각해보기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i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1&gt;</a:t>
            </a:r>
          </a:p>
          <a:p>
            <a:endParaRPr lang="en-US" altLang="ko-KR" sz="1200" i="1" kern="12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Exercise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클래스에 있는 </a:t>
            </a:r>
            <a:r>
              <a:rPr lang="en-US" altLang="ko-KR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 = </a:t>
            </a:r>
            <a:r>
              <a:rPr lang="en-US" altLang="ko-KR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altLang="ko-KR" sz="1200" b="1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b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 실행되어 </a:t>
            </a:r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이름으로 공간이  잡힘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후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클래스의 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사이즈만큼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공간이 잡히고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첫 번째 주소가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있는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공간에 저장됨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2&gt;</a:t>
            </a:r>
          </a:p>
          <a:p>
            <a:endParaRPr lang="en-US" altLang="ko-KR" sz="1200" b="0" i="1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저장된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클래스에는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 변수이고 나머지는 모두 함수로 구성되어있음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위에서 우리가 만든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안에 있는 공간에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변수만 저장됨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저장된 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클래스의 크기는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변수의 크기와 동일함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첫 번째 주소를 가리킨다는 점에서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랑 성격이 비슷함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첫 번째 주소크기만큼 잡힘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i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3&gt;</a:t>
            </a:r>
          </a:p>
          <a:p>
            <a:pPr>
              <a:buFont typeface="Wingdings"/>
              <a:buNone/>
            </a:pPr>
            <a:endParaRPr lang="en-US" altLang="ko-KR" sz="1200" b="0" i="1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후 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Exercise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클래스에서 선언한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list.insertLast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("A");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실행됨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클래스의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함수를 호출한 것임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함수를 보면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data)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만들었는데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buFont typeface="Wingdings"/>
              <a:buNone/>
            </a:pP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여기서 나온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data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“A”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되는 것임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우선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변수를 만들고 그 안에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“A”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집어넣음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아래 코드 실행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생성됨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null;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 지역변수인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새로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공간이 잡힘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크기도 </a:t>
            </a:r>
            <a:r>
              <a:rPr lang="ko-KR" alt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마찬가지로 </a:t>
            </a:r>
            <a:r>
              <a:rPr lang="ko-KR" alt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 값을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가지고 있으므로 주소 값의 크기를 가짐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Node(data);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→새롭게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클래스만큼의 공간이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잡힘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클래스는 한 쌍의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이루어짐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(data)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“A”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됨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클래스를 보면 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Node(String input)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data = input;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코드가 있음 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input)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“A”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이므로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“A”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됨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덮어씌우는 것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이때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입력한 데이터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{A}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저장되고 그 데이터의 주소저장공간이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만들어짐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4&gt;</a:t>
            </a:r>
          </a:p>
          <a:p>
            <a:endParaRPr lang="en-US" altLang="ko-KR" sz="1200" b="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그 밑에 있는 이 코드들이 실행됨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tail = Head; 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 여기서 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공간이 잡히는데 지금은 필요없으므로 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</a:t>
            </a:r>
            <a:endParaRPr lang="en-US" altLang="ko-KR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if(Head == null)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         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Head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tail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i="1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5&gt;</a:t>
            </a:r>
            <a:r>
              <a:rPr lang="ko-KR" altLang="en-US" sz="1200" b="0" i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0" i="1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endParaRPr lang="en-US" altLang="ko-KR" sz="1200" b="0" i="1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 나온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코드에 따라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공간을 잡은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있는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인지 확인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이므로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공간에 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주소를 덮어씀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처음 만들어진 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주소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(“A”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가리키는 주소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가지게 되는 것임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후 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함수는 끝나게 되므로 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함수에 있는 모든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(tail, 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없어지고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선언한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남음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잡은 공간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존재함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 typeface="Wingdings"/>
              <a:buNone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선언한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list.insertLast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("A");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끝나게 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지금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{=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 것을 가리키는 주소저장공간을 포함한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저장된 노드클래스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개가 있음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 typeface="Wingdings"/>
              <a:buNone/>
            </a:pP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i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6&gt;</a:t>
            </a:r>
          </a:p>
          <a:p>
            <a:pPr>
              <a:buFont typeface="Wingdings"/>
              <a:buNone/>
            </a:pPr>
            <a:endParaRPr lang="en-US" altLang="ko-KR" sz="1200" b="0" i="1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나서 다시 메인 함수로 돌아와 선언한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list.insertLast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("B");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실행됨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단계와 같이 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함수가 호출됨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data)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여기서 나온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data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“B”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가 되어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변수를 만들고 그 안에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“B”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집어넣음</a:t>
            </a:r>
            <a:endParaRPr lang="en-US" altLang="ko-KR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아래 코드 실행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생성됨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null;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 지역변수인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새로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공간이 잡힘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크기도 마찬가지로 주소값을 가지고 있으므로 주소 값의 크기를 가짐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Node(data);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→새롭게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클래스만큼의 공간이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잡힘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클래스는 한 쌍의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이루어짐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(data)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“B”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됨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클래스를 보면 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Node(String input)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data = input;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코드가 있음 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input)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“B”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이므로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“B”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됨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덮어씌우는 것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이때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입력한 데이터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{B}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저장되고 그 데이터의 </a:t>
            </a:r>
            <a:r>
              <a:rPr lang="ko-KR" altLang="en-US" sz="1200" b="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주소저장공간이</a:t>
            </a:r>
            <a:r>
              <a:rPr lang="ko-KR" altLang="en-US" sz="1200" b="0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만들어짐</a:t>
            </a:r>
            <a:r>
              <a:rPr lang="en-US" altLang="ko-KR" sz="1200" b="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 typeface="Wingdings"/>
              <a:buNone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7&gt;</a:t>
            </a:r>
          </a:p>
          <a:p>
            <a:pPr>
              <a:buFont typeface="Wingdings"/>
              <a:buNone/>
            </a:pPr>
            <a:endParaRPr lang="en-US" altLang="ko-KR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단계처럼 그 밑에 있는 코드들이 실행됨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tail = Head; 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 여기서 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공간이 잡힘</a:t>
            </a:r>
            <a:endParaRPr lang="en-US" altLang="ko-KR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if(Head == null)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         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Head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tail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그런데 이번엔 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아니므로 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조건이 실행됨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endParaRPr lang="en-US" altLang="ko-KR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8&gt;</a:t>
            </a:r>
          </a:p>
          <a:p>
            <a:pPr>
              <a:buFont typeface="Wingdings"/>
              <a:buNone/>
            </a:pPr>
            <a:endParaRPr lang="en-US" altLang="ko-KR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 들어가있음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(Head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 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“A”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가리키는 주소값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 typeface="Wingdings"/>
              <a:buNone/>
            </a:pP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다음 것을 말함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“A”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주소저장공간을 말하는 것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반복문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다르게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“A”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주소저장공간은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상태이므로 반복문은 실행이 안됨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다음 코드인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따라서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“A”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주소저장공간에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만든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“B”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가리키는 주소 값이 저장됨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후 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함수는 끝나게 되므로 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함수에 있는 모든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(tail, 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없어지고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선언한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남음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6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잡은 공간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존재함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 typeface="Wingdings"/>
              <a:buNone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선언한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list.insertLast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(“B");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끝나게 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지금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{=B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가리키는 주소 공간을 포함한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저장된 노드클래스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>
              <a:buFont typeface="Wingdings"/>
              <a:buNone/>
            </a:pP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{=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 것을 가리키는 주소저장공간을 포함한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저장된 노드클래스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개가 있음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 typeface="Wingdings"/>
              <a:buNone/>
            </a:pP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i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9&gt;</a:t>
            </a:r>
          </a:p>
          <a:p>
            <a:pPr>
              <a:buFont typeface="Wingdings"/>
              <a:buNone/>
            </a:pPr>
            <a:endParaRPr lang="en-US" altLang="ko-KR" sz="1200" b="0" i="1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나서 다시 메인 함수로 돌아와 선언한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list.insertLast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(“C");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실행됨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단계와 같이 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함수가 호출됨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data)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여기서 나온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data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“C”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되어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변수를 만들고 그 안에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“C”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집어넣음</a:t>
            </a:r>
            <a:endParaRPr lang="en-US" altLang="ko-KR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아래 코드 실행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생성됨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null;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 지역변수인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새로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공간이 잡힘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크기도 마찬가지로 주소값을 가지고 있으므로 주소 값의 크기를 가짐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Node(data);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→새롭게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클래스만큼의 공간이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잡힘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클래스는 한 쌍의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이루어짐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(data)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“C”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됨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클래스를 보면 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Node(String input)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data = input;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코드가 있음 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input)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“C”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이므로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도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“C”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됨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덮어씌우는 것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이때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입력한 데이터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{C}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저장되고 그 데이터의 </a:t>
            </a:r>
            <a:r>
              <a:rPr lang="ko-KR" altLang="en-US" sz="1200" b="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주소저장공간이</a:t>
            </a:r>
            <a:r>
              <a:rPr lang="ko-KR" altLang="en-US" sz="1200" b="0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만들어짐</a:t>
            </a:r>
            <a:r>
              <a:rPr lang="en-US" altLang="ko-KR" sz="1200" b="0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 typeface="Wingdings"/>
              <a:buNone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10&gt;</a:t>
            </a:r>
          </a:p>
          <a:p>
            <a:pPr>
              <a:buFont typeface="Wingdings"/>
              <a:buNone/>
            </a:pPr>
            <a:endParaRPr lang="en-US" altLang="ko-KR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단계처럼 그 밑에 있는 코드들이 실행됨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tail = Head; 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 여기서 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공간이 잡힘</a:t>
            </a:r>
            <a:endParaRPr lang="en-US" altLang="ko-KR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if(Head == null)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         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Head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tail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단계와 마찬가지로 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아니므로 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조건이 실행됨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endParaRPr lang="en-US" altLang="ko-KR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11&gt;</a:t>
            </a:r>
          </a:p>
          <a:p>
            <a:pPr>
              <a:buFont typeface="Wingdings"/>
              <a:buNone/>
            </a:pPr>
            <a:endParaRPr lang="en-US" altLang="ko-KR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값이 들어가있음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(Head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 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“A”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가리키는 </a:t>
            </a:r>
            <a:r>
              <a:rPr lang="ko-KR" alt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주소값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 typeface="Wingdings"/>
              <a:buNone/>
            </a:pP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다음 것을 말함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“A”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주소저장공간을 말하는 것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endParaRPr lang="en-US" altLang="ko-KR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“A”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주소저장공간에는 </a:t>
            </a: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가리키는 주소가 저장되어있음</a:t>
            </a:r>
            <a:endParaRPr lang="en-US" altLang="ko-KR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endParaRPr lang="en-US" altLang="ko-KR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</a:t>
            </a:r>
            <a:r>
              <a:rPr lang="ko-KR" alt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반복문이</a:t>
            </a:r>
            <a:r>
              <a:rPr lang="ko-KR" alt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실행됨</a:t>
            </a:r>
            <a:endParaRPr lang="en-US" altLang="ko-KR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 = </a:t>
            </a:r>
            <a:r>
              <a:rPr lang="en-US" altLang="ko-KR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이므로 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가리키고 있는 주소저장공간으로 바뀜</a:t>
            </a:r>
            <a:endParaRPr lang="en-US" altLang="ko-KR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endParaRPr lang="en-US" altLang="ko-KR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반복문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다르게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“B”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주소저장공간은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상태임</a:t>
            </a: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endParaRPr lang="en-US" altLang="ko-KR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반복문은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실행이 안됨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다음 코드인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따라서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“B”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주소저장공간에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만든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“C”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가리키는 주소 값이 저장됨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후 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함수는 끝나게 되므로 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함수에 있는 모든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(tail, </a:t>
            </a: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없어지고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1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선언한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남음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Font typeface="Wingdings"/>
              <a:buNone/>
            </a:pP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9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잡은 공간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존재함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 typeface="Wingdings"/>
              <a:buNone/>
            </a:pP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이후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단계에서 선언한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list.insertLast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(“C");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끝나게 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지금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{=B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가리키는 주소 공간을 포함한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저장된 노드클래스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>
              <a:buFont typeface="Wingdings"/>
              <a:buNone/>
            </a:pP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{=C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가리키는 주소 공간을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저장된 노드클래스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>
              <a:buFont typeface="Wingdings"/>
              <a:buNone/>
            </a:pPr>
            <a:r>
              <a:rPr lang="en-US" altLang="ko-KR" sz="1200" b="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{=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 것을 가리키는 주소저장공간을 포함한 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저장된 노드클래스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}, 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</a:t>
            </a:r>
            <a:r>
              <a:rPr lang="ko-KR" altLang="en-US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개가 있음</a:t>
            </a: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>
              <a:buFont typeface="Wingdings"/>
              <a:buNone/>
            </a:pPr>
            <a:endParaRPr lang="en-US" altLang="ko-KR" sz="1200" b="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i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12&gt;</a:t>
            </a:r>
          </a:p>
          <a:p>
            <a:pPr>
              <a:buFont typeface="Wingdings"/>
              <a:buNone/>
            </a:pP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이후로 뒤에 계속 추가되는 데이터는 </a:t>
            </a:r>
            <a:r>
              <a:rPr lang="en-US" altLang="ko-KR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9, 10, 11</a:t>
            </a:r>
            <a:r>
              <a:rPr lang="ko-KR" alt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단계를 반복하는 것과 같음</a:t>
            </a:r>
            <a:endParaRPr lang="en-US" altLang="ko-KR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/>
              <a:buNone/>
            </a:pPr>
            <a:r>
              <a:rPr lang="en-US" altLang="ko-KR" sz="1200" b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buFont typeface="Wingdings"/>
              <a:buNone/>
            </a:pPr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중간에 데이터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(=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추가하는 함수</a:t>
            </a: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insertAt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String data)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{//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인자값은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어느 위치에 들어갈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것인지와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어떤 데이터를 넣을 것인지를 말함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//Exercise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클래스에는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list.insertAt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(~,~);"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형식으로 들어감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==0)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insertFirst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(data);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먼저 새로운 데이터를 기존의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추가를 하는 것이기에 새로운 노드를 생성해줘야 함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Node(data);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이미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A(0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번째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노드클래스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- B(1'') - C(2'') - D(3'')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순서로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클래스들이 연결되어 있다고 가정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새로 생성한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클래스를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클래스 뒤에 추가해볼 것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//C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노드클래스의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가리키도록 만든 후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//F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노드클래스의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가리키도록 만들면 됨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노드클래스는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번째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노드클래스가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되는 것임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아래 코드는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알지만 맨 뒤 노드 클래스를 모를 때 맨 뒤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노드클래스를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찾아가는 코드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//Node tail = Head;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//while(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//{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//tail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//}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이를 이용하여 중간에 우리가 추가할 순서의 전 순서까지 찾아가는 코드를 만들 수 있음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Node mid = Head;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0;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&lt;idx-1;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이때 만약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을입력한다면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문은 작동되지 않으므로 위에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일때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어떻게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작동해야하는지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적어줘야함</a:t>
            </a:r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mid.next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위의 가정대로라면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됨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newNode.next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mid.next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우선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노드클래스를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가리키게 만든 후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mid.next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//mid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가리키도록 만들어 줌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//+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//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mid.next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쓴 후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newNode.next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mid.next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쓰면 </a:t>
            </a:r>
            <a:r>
              <a:rPr lang="ko-KR" alt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안되는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이유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mid.next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인해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원래 가리키던 데이터부터 마지막 데이터까지 그냥 날아가 버리기 때문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중간에 있던 데이터를 삭제하는 함수</a:t>
            </a:r>
            <a:endParaRPr lang="en-US" altLang="ko-KR" sz="1200" b="1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deleteAt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{//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인자값은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우리가 지울 순서를  말함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0)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deleteFirst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count)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우리는 중간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노드클래스를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삭제할 때 삭제할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노드클래스의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이전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노드클래스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삭제할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클래스가 가리키는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클래스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(=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삭제할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노드클래스의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다음 순서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클래스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가리키도록 만들면 됨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예를 들어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A-B-C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노드클래스들이 있다면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삭제하기 위해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가리키도록 만들면 됨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이로써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가리킴을 받는 노드클래스가 없기에 자동으로 삭제되는 것</a:t>
            </a:r>
          </a:p>
          <a:p>
            <a:endParaRPr lang="ko-KR" altLang="en-US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아래 코드는 우리가 중간에 삭제할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노드클래스의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전 순서까지 찾아가는 코드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mid = Head;</a:t>
            </a:r>
          </a:p>
          <a:p>
            <a:r>
              <a:rPr lang="nn-NO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for(int i = 0; i&lt;idx-1; i++)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{//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insertAt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마찬가지로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idx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일때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작동해야 할 </a:t>
            </a:r>
            <a:r>
              <a:rPr lang="ko-KR" altLang="en-US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조건문을</a:t>
            </a:r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위에다 작성해줘야 함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mid =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mid.next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mid.next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mid.next.next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</a:t>
            </a:r>
          </a:p>
          <a:p>
            <a:r>
              <a:rPr lang="ko-KR" altLang="en-US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b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●교수님이 코드 올려주시기로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우리는 </a:t>
            </a:r>
            <a:r>
              <a:rPr lang="en-US" altLang="ko-KR" dirty="0" smtClean="0"/>
              <a:t>Head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정보만 알고 있기에 마지막 </a:t>
            </a:r>
            <a:r>
              <a:rPr lang="ko-KR" altLang="en-US" dirty="0" err="1" smtClean="0"/>
              <a:t>노드까지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or </a:t>
            </a:r>
            <a:r>
              <a:rPr lang="ko-KR" altLang="en-US" dirty="0" err="1" smtClean="0"/>
              <a:t>특정노드까지</a:t>
            </a:r>
            <a:r>
              <a:rPr lang="ko-KR" altLang="en-US" dirty="0" smtClean="0"/>
              <a:t> 찾아가는데 시간이 걸림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그래서 이를 해소하기 위해서 만든 것이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이중 연결 리스트</a:t>
            </a:r>
            <a:r>
              <a:rPr lang="en-US" altLang="ko-KR" dirty="0" smtClean="0"/>
              <a:t>’</a:t>
            </a:r>
          </a:p>
          <a:p>
            <a:endParaRPr lang="en-US" altLang="ko-KR" dirty="0" smtClean="0"/>
          </a:p>
          <a:p>
            <a:r>
              <a:rPr lang="en-US" altLang="ko-KR" baseline="0" dirty="0" smtClean="0"/>
              <a:t>  </a:t>
            </a:r>
            <a:r>
              <a:rPr lang="ko-KR" altLang="en-US" dirty="0" smtClean="0"/>
              <a:t>우리는 다음 것을 가리키는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구성했음</a:t>
            </a:r>
            <a:r>
              <a:rPr lang="en-US" altLang="ko-KR" dirty="0" smtClean="0"/>
              <a:t>.</a:t>
            </a:r>
          </a:p>
          <a:p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이중 연결 리스트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는 앞에 있는 것을 가리키는 주소저장공간도 만듬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Node</a:t>
            </a:r>
            <a:r>
              <a:rPr lang="ko-KR" altLang="en-US" baseline="0" dirty="0" smtClean="0"/>
              <a:t>클래스에는 </a:t>
            </a:r>
            <a:r>
              <a:rPr lang="en-US" altLang="ko-KR" baseline="0" dirty="0" smtClean="0"/>
              <a:t>next </a:t>
            </a:r>
            <a:r>
              <a:rPr lang="ko-KR" altLang="en-US" baseline="0" dirty="0" smtClean="0"/>
              <a:t>뿐만이 아니라 앞에 있는 것을 가리키는 변수도 만들어 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Node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Node next;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Node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data;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Node(String input)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data = input;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getData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data;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클래스는 이렇게 구성이 됨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LinkedList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Head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null;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Node Head; 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Node </a:t>
            </a:r>
            <a:r>
              <a:rPr lang="en-US" altLang="ko-KR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Tail;</a:t>
            </a:r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void 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insertLast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data)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Node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null;  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Node(data);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Node tail = Head;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if(Head == null)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          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Head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 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while(</a:t>
            </a:r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!= null)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tail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tail.next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newNode.prev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=tail;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전에 배운 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단순연결리스트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다음 것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 방향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 가리키고 있었지만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이중연결리스트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모든 노드들이 양쪽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양방향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서로 가리키고 있음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이로써 끝에서부터 찾아갈 수 있고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앞에서부터 찾아갈 수도 있음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교수님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이중연결리스트는 따로 다루지 않겠음</a:t>
            </a:r>
            <a:endParaRPr lang="en-US" altLang="ko-K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제일 마지막 꼬리가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를 가리키도록 만들면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원형연결리스트 이용하는 문제임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A22F8-50EA-4B8D-BC3E-F42EE1D7098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215062"/>
            <a:ext cx="7632848" cy="80332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 algn="ctr">
              <a:defRPr lang="ko-KR" altLang="en-US" sz="4800" baseline="0" dirty="0">
                <a:solidFill>
                  <a:schemeClr val="bg1"/>
                </a:solidFill>
                <a:latin typeface="+mn-ea"/>
                <a:ea typeface="+mn-ea"/>
                <a:cs typeface="한국외대체 B" pitchFamily="18" charset="-127"/>
              </a:defRPr>
            </a:lvl1pPr>
          </a:lstStyle>
          <a:p>
            <a:pPr marL="0" lvl="0"/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="" xmlns:p14="http://schemas.microsoft.com/office/powerpoint/2010/main" val="3981925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000" cy="828000"/>
          </a:xfrm>
          <a:prstGeom prst="rect">
            <a:avLst/>
          </a:prstGeom>
          <a:noFill/>
        </p:spPr>
        <p:txBody>
          <a:bodyPr wrap="none" lIns="324000" tIns="252000" rIns="0" bIns="0" rtlCol="0" anchor="t">
            <a:noAutofit/>
            <a:scene3d>
              <a:camera prst="orthographicFront"/>
              <a:lightRig rig="threePt" dir="t"/>
            </a:scene3d>
            <a:sp3d>
              <a:bevelT w="1270" h="1270"/>
              <a:contourClr>
                <a:schemeClr val="bg1"/>
              </a:contourClr>
            </a:sp3d>
          </a:bodyPr>
          <a:lstStyle>
            <a:lvl1pPr>
              <a:defRPr lang="ko-KR" altLang="en-US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4047056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125537"/>
            <a:ext cx="8496300" cy="518318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45572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2492" y="1125539"/>
            <a:ext cx="4141558" cy="51831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9950" y="1125538"/>
            <a:ext cx="414020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90791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4140200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850" y="1971796"/>
            <a:ext cx="4140200" cy="431988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dirty="0" smtClean="0"/>
            </a:lvl1pPr>
            <a:lvl2pPr>
              <a:defRPr lang="ko-KR" altLang="en-US" sz="1800" dirty="0" smtClean="0"/>
            </a:lvl2pPr>
            <a:lvl3pPr>
              <a:defRPr lang="ko-KR" altLang="en-US" sz="1600" dirty="0" smtClean="0"/>
            </a:lvl3pPr>
            <a:lvl4pPr>
              <a:defRPr lang="ko-KR" altLang="en-US" sz="1400" dirty="0" smtClean="0"/>
            </a:lvl4pPr>
            <a:lvl5pPr>
              <a:defRPr lang="ko-KR" altLang="en-US" sz="1400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792" y="1125538"/>
            <a:ext cx="4132358" cy="75529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79950" y="1971795"/>
            <a:ext cx="4140200" cy="433692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ko-KR" altLang="en-US"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93339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75718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91804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03617" y="1125538"/>
            <a:ext cx="5111750" cy="5183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1125538"/>
            <a:ext cx="3111559" cy="5183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87476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23850" y="1125538"/>
            <a:ext cx="8496300" cy="4283681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3850" y="5579914"/>
            <a:ext cx="8496300" cy="7288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B38-6162-407F-A86F-9F8934290F7D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94484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1685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8" cy="685799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125538"/>
            <a:ext cx="8496300" cy="518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2D1B38-6162-407F-A86F-9F8934290F7D}" type="datetimeFigureOut">
              <a:rPr lang="ko-KR" altLang="en-US" smtClean="0"/>
              <a:pPr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66036"/>
            <a:ext cx="2895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86550" y="6466036"/>
            <a:ext cx="21336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04BCA1-CC29-4734-AC98-7DDE2126663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7704348" cy="836712"/>
          </a:xfrm>
          <a:prstGeom prst="rect">
            <a:avLst/>
          </a:prstGeom>
        </p:spPr>
        <p:txBody>
          <a:bodyPr lIns="432000" tIns="216000" rIns="0" bIns="0"/>
          <a:lstStyle/>
          <a:p>
            <a:pPr marL="0" lvl="0" eaLnBrk="0" fontAlgn="base" hangingPunct="0">
              <a:spcAft>
                <a:spcPct val="0"/>
              </a:spcAft>
            </a:pPr>
            <a:r>
              <a:rPr lang="ko-KR" altLang="en-US" dirty="0"/>
              <a:t>제목을 입력하십시오</a:t>
            </a:r>
          </a:p>
        </p:txBody>
      </p:sp>
    </p:spTree>
    <p:extLst>
      <p:ext uri="{BB962C8B-B14F-4D97-AF65-F5344CB8AC3E}">
        <p14:creationId xmlns="" xmlns:p14="http://schemas.microsoft.com/office/powerpoint/2010/main" val="151558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spcBef>
          <a:spcPct val="0"/>
        </a:spcBef>
        <a:buNone/>
        <a:defRPr kumimoji="1" lang="ko-KR" altLang="en-US" sz="3500" b="0" kern="1200" dirty="0" smtClean="0">
          <a:solidFill>
            <a:schemeClr val="tx1">
              <a:lumMod val="85000"/>
              <a:lumOff val="15000"/>
            </a:schemeClr>
          </a:solidFill>
          <a:effectLst/>
          <a:latin typeface="한국외대체 M" panose="02020503020101020101" pitchFamily="18" charset="-127"/>
          <a:ea typeface="한국외대체 M" panose="02020503020101020101" pitchFamily="18" charset="-127"/>
          <a:cs typeface="한국외대체 M" pitchFamily="18" charset="-127"/>
        </a:defRPr>
      </a:lvl1pPr>
    </p:titleStyle>
    <p:bodyStyle>
      <a:lvl1pPr marL="252000" indent="-252000" algn="l" defTabSz="914400" rtl="0" eaLnBrk="1" latinLnBrk="1" hangingPunct="1">
        <a:spcBef>
          <a:spcPts val="4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1pPr>
      <a:lvl2pPr marL="538163" indent="-2730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2pPr>
      <a:lvl3pPr marL="717550" indent="-179388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3pPr>
      <a:lvl4pPr marL="896938" indent="-179388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4pPr>
      <a:lvl5pPr marL="1076325" indent="-179388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데이터구조</a:t>
            </a:r>
            <a:r>
              <a:rPr lang="en-US" altLang="ko-KR" sz="3600" dirty="0"/>
              <a:t> 5</a:t>
            </a:r>
            <a:r>
              <a:rPr lang="ko-KR" altLang="en-US" sz="3600" dirty="0"/>
              <a:t>강 </a:t>
            </a:r>
          </a:p>
        </p:txBody>
      </p:sp>
    </p:spTree>
    <p:extLst>
      <p:ext uri="{BB962C8B-B14F-4D97-AF65-F5344CB8AC3E}">
        <p14:creationId xmlns="" xmlns:p14="http://schemas.microsoft.com/office/powerpoint/2010/main" val="745189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지난시간</a:t>
            </a:r>
            <a:r>
              <a:rPr lang="en-US" altLang="ko-KR" dirty="0"/>
              <a:t>: Linked List </a:t>
            </a:r>
            <a:r>
              <a:rPr lang="ko-KR" altLang="en-US" dirty="0"/>
              <a:t>클래스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4282" y="948690"/>
            <a:ext cx="870850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	Head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Nodes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Nodes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(Nodes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클래스 생성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Nodes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(Nodes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클래스 안에 또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Nodes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클래스를 생성한 것이 아님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Nodes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클래스에 주소를 저장할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공간을 만든 것임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마찬가지로 이는 데이터를 저장하는 공간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Nodes(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400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661352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지난시간</a:t>
            </a:r>
            <a:r>
              <a:rPr lang="en-US" altLang="ko-KR" dirty="0"/>
              <a:t>: insert </a:t>
            </a:r>
            <a:r>
              <a:rPr lang="ko-KR" altLang="en-US" dirty="0"/>
              <a:t>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3548" y="1052736"/>
            <a:ext cx="6300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insertData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trans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Nodes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newNode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Nodes(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trans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newNode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Nodes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	last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newNode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86" y="5471604"/>
            <a:ext cx="3543300" cy="12954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295636" y="3861048"/>
            <a:ext cx="4392488" cy="1620180"/>
            <a:chOff x="1295636" y="3861048"/>
            <a:chExt cx="4392488" cy="1620180"/>
          </a:xfrm>
        </p:grpSpPr>
        <p:sp>
          <p:nvSpPr>
            <p:cNvPr id="6" name="직사각형 5"/>
            <p:cNvSpPr/>
            <p:nvPr/>
          </p:nvSpPr>
          <p:spPr>
            <a:xfrm>
              <a:off x="1295636" y="3861048"/>
              <a:ext cx="3456384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꺾인 연결선 7"/>
            <p:cNvCxnSpPr>
              <a:stCxn id="6" idx="3"/>
            </p:cNvCxnSpPr>
            <p:nvPr/>
          </p:nvCxnSpPr>
          <p:spPr>
            <a:xfrm>
              <a:off x="4752020" y="4149080"/>
              <a:ext cx="936104" cy="1332148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474056" y="4788642"/>
              <a:ext cx="2214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Head</a:t>
              </a:r>
              <a:r>
                <a:rPr lang="ko-KR" altLang="en-US" dirty="0">
                  <a:solidFill>
                    <a:srgbClr val="FF0000"/>
                  </a:solidFill>
                </a:rPr>
                <a:t>에서 꼬리까지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>
                  <a:solidFill>
                    <a:srgbClr val="FF0000"/>
                  </a:solidFill>
                </a:rPr>
                <a:t>찾아가는 과정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439652" y="4329100"/>
            <a:ext cx="6010780" cy="1790204"/>
            <a:chOff x="1439652" y="4329100"/>
            <a:chExt cx="6010780" cy="1790204"/>
          </a:xfrm>
        </p:grpSpPr>
        <p:sp>
          <p:nvSpPr>
            <p:cNvPr id="11" name="직사각형 10"/>
            <p:cNvSpPr/>
            <p:nvPr/>
          </p:nvSpPr>
          <p:spPr>
            <a:xfrm>
              <a:off x="1439652" y="4329100"/>
              <a:ext cx="273153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꺾인 연결선 12"/>
            <p:cNvCxnSpPr>
              <a:stCxn id="11" idx="3"/>
            </p:cNvCxnSpPr>
            <p:nvPr/>
          </p:nvCxnSpPr>
          <p:spPr>
            <a:xfrm>
              <a:off x="4171186" y="4545124"/>
              <a:ext cx="3173122" cy="1574180"/>
            </a:xfrm>
            <a:prstGeom prst="bentConnector3">
              <a:avLst>
                <a:gd name="adj1" fmla="val 9973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34660" y="4712905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꼬리에 추가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841430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중간에 데이터를 어떻게 추가</a:t>
            </a:r>
            <a:r>
              <a:rPr lang="en-US" altLang="ko-KR" dirty="0"/>
              <a:t>/</a:t>
            </a:r>
            <a:r>
              <a:rPr lang="ko-KR" altLang="en-US" dirty="0"/>
              <a:t>삭제할까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331640" y="1700808"/>
            <a:ext cx="6898184" cy="2156314"/>
            <a:chOff x="1331640" y="1700808"/>
            <a:chExt cx="6898184" cy="2156314"/>
          </a:xfrm>
        </p:grpSpPr>
        <p:pic>
          <p:nvPicPr>
            <p:cNvPr id="5" name="그림 4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2132856"/>
              <a:ext cx="6754168" cy="172426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331640" y="17008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삽입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475656" y="4192886"/>
            <a:ext cx="6682720" cy="2077625"/>
            <a:chOff x="1475656" y="4192886"/>
            <a:chExt cx="6682720" cy="2077625"/>
          </a:xfrm>
        </p:grpSpPr>
        <p:sp>
          <p:nvSpPr>
            <p:cNvPr id="9" name="TextBox 8"/>
            <p:cNvSpPr txBox="1"/>
            <p:nvPr/>
          </p:nvSpPr>
          <p:spPr>
            <a:xfrm>
              <a:off x="1475656" y="41928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삭제</a:t>
              </a:r>
              <a:endParaRPr lang="ko-KR" altLang="en-US" dirty="0"/>
            </a:p>
          </p:txBody>
        </p:sp>
        <p:pic>
          <p:nvPicPr>
            <p:cNvPr id="10" name="내용 개체 틀 3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103" y="4689140"/>
              <a:ext cx="6611273" cy="1581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8038535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: </a:t>
            </a:r>
            <a:r>
              <a:rPr lang="ko-KR" altLang="en-US" dirty="0"/>
              <a:t>사용자가 입력한 </a:t>
            </a:r>
            <a:r>
              <a:rPr lang="en-US" altLang="ko-KR" dirty="0"/>
              <a:t>index</a:t>
            </a:r>
            <a:r>
              <a:rPr lang="ko-KR" altLang="en-US" dirty="0"/>
              <a:t>에 저장된 값을 화면에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String </a:t>
            </a:r>
            <a:r>
              <a:rPr lang="en-US" altLang="ko-KR" dirty="0" err="1"/>
              <a:t>getDatabyIndex</a:t>
            </a:r>
            <a:r>
              <a:rPr lang="en-US" altLang="ko-KR" dirty="0"/>
              <a:t>(int </a:t>
            </a:r>
            <a:r>
              <a:rPr lang="en-US" altLang="ko-KR" dirty="0" err="1"/>
              <a:t>idx</a:t>
            </a:r>
            <a:r>
              <a:rPr lang="en-US" altLang="ko-KR" dirty="0"/>
              <a:t>) </a:t>
            </a:r>
            <a:r>
              <a:rPr lang="ko-KR" altLang="en-US" dirty="0"/>
              <a:t>함수 작성해 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List </a:t>
            </a:r>
            <a:r>
              <a:rPr lang="ko-KR" altLang="en-US" dirty="0"/>
              <a:t>단점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2050" name="Picture 2" descr="Image result for linked list ë¨ì 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537012"/>
            <a:ext cx="7810500" cy="205740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832440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이중 연결 리스트</a:t>
            </a:r>
            <a:r>
              <a:rPr lang="en-US" altLang="ko-KR" dirty="0"/>
              <a:t>: </a:t>
            </a:r>
            <a:r>
              <a:rPr lang="ko-KR" altLang="en-US" dirty="0"/>
              <a:t>노드와 노드가 서로 연결되어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  <p:pic>
        <p:nvPicPr>
          <p:cNvPr id="1026" name="Picture 2" descr="https://s3.ap-northeast-2.amazonaws.com/opentutorials-user-file/module/1335/29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45" y="1808820"/>
            <a:ext cx="6096000" cy="23050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3.ap-northeast-2.amazonaws.com/opentutorials-user-file/module/1335/296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4293096"/>
            <a:ext cx="4733925" cy="24193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781243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이전 노드 지정을 위해 메모리가 더 많이 사용됨</a:t>
            </a:r>
            <a:endParaRPr lang="en-US" altLang="ko-KR" dirty="0"/>
          </a:p>
          <a:p>
            <a:pPr lvl="1"/>
            <a:r>
              <a:rPr lang="ko-KR" altLang="en-US" dirty="0" smtClean="0"/>
              <a:t> 구현이 </a:t>
            </a:r>
            <a:r>
              <a:rPr lang="ko-KR" altLang="en-US" dirty="0"/>
              <a:t>좀 더 </a:t>
            </a:r>
            <a:r>
              <a:rPr lang="ko-KR" altLang="en-US" dirty="0" smtClean="0"/>
              <a:t>복잡해짐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연결 리스트 장단점</a:t>
            </a:r>
          </a:p>
        </p:txBody>
      </p:sp>
      <p:pic>
        <p:nvPicPr>
          <p:cNvPr id="2050" name="Picture 2" descr="https://s3.ap-northeast-2.amazonaws.com/opentutorials-user-file/module/1335/29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628800"/>
            <a:ext cx="4733925" cy="2609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9341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연결리스트의 끝과 처음이 연결된 리스트</a:t>
            </a:r>
            <a:endParaRPr lang="en-US" altLang="ko-KR" dirty="0"/>
          </a:p>
          <a:p>
            <a:pPr lvl="1"/>
            <a:r>
              <a:rPr lang="ko-KR" altLang="en-US" dirty="0"/>
              <a:t>하나의 노드에서 모든 다른 노드로 접근이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끝이 명확하지 않아 탐색할 때 조심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연결 리스트</a:t>
            </a:r>
          </a:p>
        </p:txBody>
      </p:sp>
      <p:pic>
        <p:nvPicPr>
          <p:cNvPr id="1028" name="Picture 4" descr="https://t1.daumcdn.net/cfile/tistory/99B1E73B5A50DA8F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083" y="2276872"/>
            <a:ext cx="3322067" cy="34355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503141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>
            <a:stCxn id="4" idx="3"/>
            <a:endCxn id="9" idx="1"/>
          </p:cNvCxnSpPr>
          <p:nvPr/>
        </p:nvCxnSpPr>
        <p:spPr>
          <a:xfrm>
            <a:off x="2519771" y="3212977"/>
            <a:ext cx="3848497" cy="7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배열이 주어졌을 때 주어진 숫자만큼 왼쪽으로 </a:t>
            </a:r>
            <a:r>
              <a:rPr lang="ko-KR" altLang="en-US" dirty="0" err="1"/>
              <a:t>로테이션한</a:t>
            </a:r>
            <a:r>
              <a:rPr lang="ko-KR" altLang="en-US" dirty="0"/>
              <a:t> 후 전부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  <a:r>
              <a:rPr lang="en-US" altLang="ko-KR" dirty="0"/>
              <a:t>: Left Rotation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43707" y="2960949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40503" y="297800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40281" y="297800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0059" y="297800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07747" y="297800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68268" y="2968227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9" idx="0"/>
            <a:endCxn id="4" idx="0"/>
          </p:cNvCxnSpPr>
          <p:nvPr/>
        </p:nvCxnSpPr>
        <p:spPr>
          <a:xfrm rot="16200000" flipV="1">
            <a:off x="4440381" y="752307"/>
            <a:ext cx="7278" cy="4424561"/>
          </a:xfrm>
          <a:prstGeom prst="bentConnector3">
            <a:avLst>
              <a:gd name="adj1" fmla="val 3240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3608" y="3897052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: rotation 3 </a:t>
            </a:r>
            <a:r>
              <a:rPr lang="ko-KR" altLang="en-US" dirty="0"/>
              <a:t>이면 </a:t>
            </a:r>
            <a:r>
              <a:rPr lang="en-US" altLang="ko-KR" dirty="0"/>
              <a:t>4 5 6 1 2 3 </a:t>
            </a:r>
            <a:r>
              <a:rPr lang="ko-KR" altLang="en-US" dirty="0"/>
              <a:t>출력</a:t>
            </a: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9" y="4534641"/>
            <a:ext cx="2048923" cy="2073759"/>
          </a:xfrm>
          <a:prstGeom prst="rect">
            <a:avLst/>
          </a:prstGeom>
        </p:spPr>
      </p:pic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567" y="4574932"/>
            <a:ext cx="1886213" cy="1733792"/>
          </a:xfrm>
          <a:prstGeom prst="rect">
            <a:avLst/>
          </a:prstGeom>
        </p:spPr>
      </p:pic>
      <p:pic>
        <p:nvPicPr>
          <p:cNvPr id="17" name="그림 16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45" y="4572945"/>
            <a:ext cx="1908569" cy="21585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2834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한국외대체">
      <a:majorFont>
        <a:latin typeface="한국외대체 B"/>
        <a:ea typeface="한국외대체 B"/>
        <a:cs typeface=""/>
      </a:majorFont>
      <a:minorFont>
        <a:latin typeface="한국외대체 M"/>
        <a:ea typeface="한국외대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2758</Words>
  <Application>Microsoft Office PowerPoint</Application>
  <PresentationFormat>화면 슬라이드 쇼(4:3)</PresentationFormat>
  <Paragraphs>522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데이터구조 5강 </vt:lpstr>
      <vt:lpstr>지난시간: Linked List 클래스</vt:lpstr>
      <vt:lpstr>지난시간: insert 함수</vt:lpstr>
      <vt:lpstr>중간에 데이터를 어떻게 추가/삭제할까?</vt:lpstr>
      <vt:lpstr>Linked List 단점!</vt:lpstr>
      <vt:lpstr>이중 연결 리스트</vt:lpstr>
      <vt:lpstr>이중 연결 리스트 장단점</vt:lpstr>
      <vt:lpstr>원형 연결 리스트</vt:lpstr>
      <vt:lpstr>연습 문제: Left Rotation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?? ?</cp:lastModifiedBy>
  <cp:revision>197</cp:revision>
  <dcterms:created xsi:type="dcterms:W3CDTF">2016-03-04T01:50:51Z</dcterms:created>
  <dcterms:modified xsi:type="dcterms:W3CDTF">2020-06-17T15:55:43Z</dcterms:modified>
</cp:coreProperties>
</file>