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347" r:id="rId3"/>
    <p:sldId id="348" r:id="rId4"/>
    <p:sldId id="349" r:id="rId5"/>
    <p:sldId id="350" r:id="rId6"/>
    <p:sldId id="351" r:id="rId7"/>
    <p:sldId id="352" r:id="rId8"/>
    <p:sldId id="353" r:id="rId9"/>
    <p:sldId id="346" r:id="rId10"/>
    <p:sldId id="333" r:id="rId11"/>
    <p:sldId id="339" r:id="rId12"/>
    <p:sldId id="342" r:id="rId13"/>
    <p:sldId id="334" r:id="rId14"/>
    <p:sldId id="335" r:id="rId15"/>
    <p:sldId id="354" r:id="rId16"/>
    <p:sldId id="355" r:id="rId1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9">
          <p15:clr>
            <a:srgbClr val="A4A3A4"/>
          </p15:clr>
        </p15:guide>
        <p15:guide id="2" orient="horz" pos="3974">
          <p15:clr>
            <a:srgbClr val="A4A3A4"/>
          </p15:clr>
        </p15:guide>
        <p15:guide id="3" pos="2880">
          <p15:clr>
            <a:srgbClr val="A4A3A4"/>
          </p15:clr>
        </p15:guide>
        <p15:guide id="4" pos="204">
          <p15:clr>
            <a:srgbClr val="A4A3A4"/>
          </p15:clr>
        </p15:guide>
        <p15:guide id="5" pos="5556">
          <p15:clr>
            <a:srgbClr val="A4A3A4"/>
          </p15:clr>
        </p15:guide>
        <p15:guide id="6" pos="2948">
          <p15:clr>
            <a:srgbClr val="A4A3A4"/>
          </p15:clr>
        </p15:guide>
        <p15:guide id="7" pos="28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882" autoAdjust="0"/>
    <p:restoredTop sz="33291" autoAdjust="0"/>
  </p:normalViewPr>
  <p:slideViewPr>
    <p:cSldViewPr>
      <p:cViewPr varScale="1">
        <p:scale>
          <a:sx n="27" d="100"/>
          <a:sy n="27" d="100"/>
        </p:scale>
        <p:origin x="-3278" y="-72"/>
      </p:cViewPr>
      <p:guideLst>
        <p:guide orient="horz" pos="709"/>
        <p:guide orient="horz" pos="3974"/>
        <p:guide pos="2880"/>
        <p:guide pos="204"/>
        <p:guide pos="5556"/>
        <p:guide pos="2948"/>
        <p:guide pos="2812"/>
      </p:guideLst>
    </p:cSldViewPr>
  </p:slideViewPr>
  <p:notesTextViewPr>
    <p:cViewPr>
      <p:scale>
        <a:sx n="1" d="1"/>
        <a:sy n="1" d="1"/>
      </p:scale>
      <p:origin x="0" y="0"/>
    </p:cViewPr>
  </p:notesTextViewPr>
  <p:notesViewPr>
    <p:cSldViewPr showGuides="1">
      <p:cViewPr varScale="1">
        <p:scale>
          <a:sx n="86" d="100"/>
          <a:sy n="86" d="100"/>
        </p:scale>
        <p:origin x="386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9BEE66-63D2-412E-B6D2-A96DD3CB618D}" type="slidenum">
              <a:rPr lang="ko-KR" altLang="en-US" smtClean="0"/>
              <a:pPr/>
              <a:t>‹#›</a:t>
            </a:fld>
            <a:endParaRPr lang="ko-KR" altLang="en-US"/>
          </a:p>
        </p:txBody>
      </p:sp>
    </p:spTree>
    <p:extLst>
      <p:ext uri="{BB962C8B-B14F-4D97-AF65-F5344CB8AC3E}">
        <p14:creationId xmlns:p14="http://schemas.microsoft.com/office/powerpoint/2010/main" xmlns="" val="2481973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7E3B-471E-4015-B1C5-6E8E36836A6A}" type="datetimeFigureOut">
              <a:rPr lang="ko-KR" altLang="en-US" smtClean="0"/>
              <a:pPr/>
              <a:t>2020-06-25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7A22F8-50EA-4B8D-BC3E-F42EE1D7098C}" type="slidenum">
              <a:rPr lang="ko-KR" altLang="en-US" smtClean="0"/>
              <a:pPr/>
              <a:t>‹#›</a:t>
            </a:fld>
            <a:endParaRPr lang="ko-KR" altLang="en-US"/>
          </a:p>
        </p:txBody>
      </p:sp>
    </p:spTree>
    <p:extLst>
      <p:ext uri="{BB962C8B-B14F-4D97-AF65-F5344CB8AC3E}">
        <p14:creationId xmlns:p14="http://schemas.microsoft.com/office/powerpoint/2010/main" xmlns="" val="34218655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a:t>
            </a:fld>
            <a:endParaRPr lang="ko-KR" altLang="en-US"/>
          </a:p>
        </p:txBody>
      </p:sp>
    </p:spTree>
    <p:extLst>
      <p:ext uri="{BB962C8B-B14F-4D97-AF65-F5344CB8AC3E}">
        <p14:creationId xmlns:p14="http://schemas.microsoft.com/office/powerpoint/2010/main" xmlns="" val="40913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32500" lnSpcReduction="20000"/>
          </a:bodyPr>
          <a:lstStyle/>
          <a:p>
            <a:r>
              <a:rPr lang="en-US" altLang="ko-KR" b="1" dirty="0" smtClean="0"/>
              <a:t>*Stack</a:t>
            </a:r>
            <a:r>
              <a:rPr lang="ko-KR" altLang="en-US" b="1" dirty="0" smtClean="0"/>
              <a:t>은 나중에 들어온 데이터가 먼저 나감 </a:t>
            </a:r>
            <a:r>
              <a:rPr lang="en-US" altLang="ko-KR" b="1" dirty="0" smtClean="0"/>
              <a:t>(=like</a:t>
            </a:r>
            <a:r>
              <a:rPr lang="en-US" altLang="ko-KR" b="1" baseline="0" dirty="0" smtClean="0"/>
              <a:t> </a:t>
            </a:r>
            <a:r>
              <a:rPr lang="ko-KR" altLang="en-US" b="1" baseline="0" dirty="0" err="1" smtClean="0"/>
              <a:t>후입선출법</a:t>
            </a:r>
            <a:r>
              <a:rPr lang="en-US" altLang="ko-KR" b="1" dirty="0" smtClean="0"/>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이도 마찬가지로 자료구조 형태를 골라야 함</a:t>
            </a:r>
            <a:endParaRPr lang="en-US" altLang="ko-KR" b="1"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ko-KR" altLang="en-US" b="1" dirty="0" smtClean="0"/>
              <a:t>그리고 앞으로 추가되냐 뒤로 추가되냐에 따라 </a:t>
            </a:r>
            <a:endParaRPr lang="en-US" altLang="ko-KR" b="1"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  Queue</a:t>
            </a:r>
            <a:r>
              <a:rPr lang="ko-KR" altLang="en-US" b="1" dirty="0" smtClean="0"/>
              <a:t>의 </a:t>
            </a:r>
            <a:r>
              <a:rPr lang="en-US" altLang="ko-KR" b="1" dirty="0" err="1" smtClean="0"/>
              <a:t>Enqueue</a:t>
            </a:r>
            <a:r>
              <a:rPr lang="ko-KR" altLang="en-US" b="1" dirty="0" smtClean="0"/>
              <a:t>와 </a:t>
            </a:r>
            <a:r>
              <a:rPr lang="en-US" altLang="ko-KR" b="1" dirty="0" err="1" smtClean="0"/>
              <a:t>Dequeue</a:t>
            </a:r>
            <a:r>
              <a:rPr lang="ko-KR" altLang="en-US" b="1" dirty="0" smtClean="0"/>
              <a:t>처럼 </a:t>
            </a:r>
            <a:r>
              <a:rPr lang="en-US" altLang="ko-KR" b="1" dirty="0" smtClean="0"/>
              <a:t>push</a:t>
            </a:r>
            <a:r>
              <a:rPr lang="en-US" altLang="ko-KR" b="1" baseline="0" dirty="0" smtClean="0"/>
              <a:t>, pop</a:t>
            </a:r>
            <a:r>
              <a:rPr lang="ko-KR" altLang="en-US" b="1" baseline="0" dirty="0" smtClean="0"/>
              <a:t>이 다름</a:t>
            </a:r>
            <a:r>
              <a:rPr lang="en-US" altLang="ko-KR" b="1" baseline="0" dirty="0" smtClean="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1" dirty="0" smtClean="0"/>
              <a:t> 즉 </a:t>
            </a:r>
            <a:r>
              <a:rPr lang="en-US" altLang="ko-KR" b="1" dirty="0" smtClean="0"/>
              <a:t>push</a:t>
            </a:r>
            <a:r>
              <a:rPr lang="ko-KR" altLang="en-US" b="1" dirty="0" smtClean="0"/>
              <a:t>에 따라 </a:t>
            </a:r>
            <a:r>
              <a:rPr lang="en-US" altLang="ko-KR" b="1" dirty="0" smtClean="0"/>
              <a:t>pop</a:t>
            </a:r>
            <a:r>
              <a:rPr lang="ko-KR" altLang="en-US" b="1" dirty="0" smtClean="0"/>
              <a:t>이 정해짐 </a:t>
            </a:r>
          </a:p>
          <a:p>
            <a:endParaRPr lang="en-US" altLang="ko-KR" dirty="0" smtClean="0"/>
          </a:p>
          <a:p>
            <a:r>
              <a:rPr lang="en-US" altLang="ko-KR" b="1" dirty="0" smtClean="0"/>
              <a:t>*</a:t>
            </a:r>
            <a:r>
              <a:rPr lang="ko-KR" altLang="en-US" b="1" dirty="0" smtClean="0"/>
              <a:t>우선자료구조형태가 </a:t>
            </a:r>
            <a:r>
              <a:rPr lang="en-US" altLang="ko-KR" b="1" dirty="0" err="1" smtClean="0"/>
              <a:t>LinkedList</a:t>
            </a:r>
            <a:r>
              <a:rPr lang="en-US" altLang="ko-KR" b="1" baseline="0" dirty="0" smtClean="0"/>
              <a:t> </a:t>
            </a:r>
            <a:r>
              <a:rPr lang="ko-KR" altLang="en-US" b="1" baseline="0" dirty="0" smtClean="0"/>
              <a:t>형태이고 제일 앞에서 데이터가 추가된다고 가정한다면</a:t>
            </a:r>
            <a:r>
              <a:rPr lang="en-US" altLang="ko-KR" b="1" baseline="0" dirty="0" smtClean="0"/>
              <a:t>?</a:t>
            </a:r>
          </a:p>
          <a:p>
            <a:endParaRPr lang="en-US" altLang="ko-KR" b="1" baseline="0" dirty="0" smtClean="0"/>
          </a:p>
          <a:p>
            <a:r>
              <a:rPr lang="en-US" altLang="ko-KR" b="0" baseline="0" dirty="0" smtClean="0"/>
              <a:t>Stack </a:t>
            </a:r>
            <a:r>
              <a:rPr lang="ko-KR" altLang="en-US" b="0" baseline="0" dirty="0" smtClean="0"/>
              <a:t>클래스는 이렇게 됨</a:t>
            </a:r>
            <a:r>
              <a:rPr lang="en-US" altLang="ko-KR" b="0" baseline="0" dirty="0" smtClean="0"/>
              <a:t>(Queue</a:t>
            </a:r>
            <a:r>
              <a:rPr lang="ko-KR" altLang="en-US" b="0" baseline="0" dirty="0" smtClean="0"/>
              <a:t>처럼 크기 제한 코드 포함</a:t>
            </a:r>
            <a:r>
              <a:rPr lang="en-US" altLang="ko-KR" b="0" baseline="0" dirty="0" smtClean="0"/>
              <a:t>)</a:t>
            </a:r>
          </a:p>
          <a:p>
            <a:endParaRPr lang="en-US" altLang="ko-KR" b="0" baseline="0" dirty="0" smtClean="0"/>
          </a:p>
          <a:p>
            <a:r>
              <a:rPr lang="en-US" altLang="ko-KR" sz="1200" b="0" kern="1200" dirty="0" smtClean="0">
                <a:solidFill>
                  <a:schemeClr val="tx1"/>
                </a:solidFill>
                <a:latin typeface="+mn-lt"/>
                <a:ea typeface="+mn-ea"/>
                <a:cs typeface="+mn-cs"/>
              </a:rPr>
              <a:t>public class Stack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buffer;</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limit = 0;</a:t>
            </a:r>
          </a:p>
          <a:p>
            <a:r>
              <a:rPr lang="en-US" altLang="ko-KR" sz="1200" b="0" kern="1200" dirty="0" smtClean="0">
                <a:solidFill>
                  <a:schemeClr val="tx1"/>
                </a:solidFill>
                <a:latin typeface="+mn-lt"/>
                <a:ea typeface="+mn-ea"/>
                <a:cs typeface="+mn-cs"/>
              </a:rPr>
              <a:t>   Stack(</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size)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buffer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limit = size;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getLength</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a:t>
            </a:r>
            <a:r>
              <a:rPr lang="en-US" altLang="ko-KR" sz="1200" b="0" kern="1200" dirty="0" err="1" smtClean="0">
                <a:solidFill>
                  <a:schemeClr val="tx1"/>
                </a:solidFill>
                <a:latin typeface="+mn-lt"/>
                <a:ea typeface="+mn-ea"/>
                <a:cs typeface="+mn-cs"/>
              </a:rPr>
              <a:t>buffer.getLength</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void push(String data) // </a:t>
            </a:r>
            <a:r>
              <a:rPr lang="ko-KR" altLang="en-US" sz="1200" b="0" kern="1200" dirty="0" smtClean="0">
                <a:solidFill>
                  <a:schemeClr val="tx1"/>
                </a:solidFill>
                <a:latin typeface="+mn-lt"/>
                <a:ea typeface="+mn-ea"/>
                <a:cs typeface="+mn-cs"/>
              </a:rPr>
              <a:t>넣기는 </a:t>
            </a:r>
            <a:r>
              <a:rPr lang="en-US" altLang="ko-KR" sz="1200" b="0" kern="1200" dirty="0" smtClean="0">
                <a:solidFill>
                  <a:schemeClr val="tx1"/>
                </a:solidFill>
                <a:latin typeface="+mn-lt"/>
                <a:ea typeface="+mn-ea"/>
                <a:cs typeface="+mn-cs"/>
              </a:rPr>
              <a:t>push</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함수 타입은 특정 타입으로 반환할게 없으니까 </a:t>
            </a:r>
            <a:r>
              <a:rPr lang="en-US" altLang="ko-KR" sz="1200" b="0" kern="1200" dirty="0" smtClean="0">
                <a:solidFill>
                  <a:schemeClr val="tx1"/>
                </a:solidFill>
                <a:latin typeface="+mn-lt"/>
                <a:ea typeface="+mn-ea"/>
                <a:cs typeface="+mn-cs"/>
              </a:rPr>
              <a:t>void </a:t>
            </a:r>
            <a:r>
              <a:rPr lang="ko-KR" altLang="en-US" sz="1200" b="0" kern="1200" dirty="0" smtClean="0">
                <a:solidFill>
                  <a:schemeClr val="tx1"/>
                </a:solidFill>
                <a:latin typeface="+mn-lt"/>
                <a:ea typeface="+mn-ea"/>
                <a:cs typeface="+mn-cs"/>
              </a:rPr>
              <a:t>타입</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buffer.insertFirst</a:t>
            </a:r>
            <a:r>
              <a:rPr lang="en-US" altLang="ko-KR" sz="1200" b="0" kern="1200" dirty="0" smtClean="0">
                <a:solidFill>
                  <a:schemeClr val="tx1"/>
                </a:solidFill>
                <a:latin typeface="+mn-lt"/>
                <a:ea typeface="+mn-ea"/>
                <a:cs typeface="+mn-cs"/>
              </a:rPr>
              <a:t>(data);</a:t>
            </a:r>
          </a:p>
          <a:p>
            <a:r>
              <a:rPr lang="en-US" altLang="ko-KR" sz="1200" b="0" kern="1200" dirty="0" smtClean="0">
                <a:solidFill>
                  <a:schemeClr val="tx1"/>
                </a:solidFill>
                <a:latin typeface="+mn-lt"/>
                <a:ea typeface="+mn-ea"/>
                <a:cs typeface="+mn-cs"/>
              </a:rPr>
              <a:t>   if(</a:t>
            </a:r>
            <a:r>
              <a:rPr lang="en-US" altLang="ko-KR" sz="1200" b="0" kern="1200" dirty="0" err="1" smtClean="0">
                <a:solidFill>
                  <a:schemeClr val="tx1"/>
                </a:solidFill>
                <a:latin typeface="+mn-lt"/>
                <a:ea typeface="+mn-ea"/>
                <a:cs typeface="+mn-cs"/>
              </a:rPr>
              <a:t>buffer.getLength</a:t>
            </a:r>
            <a:r>
              <a:rPr lang="en-US" altLang="ko-KR" sz="1200" b="0" kern="1200" dirty="0" smtClean="0">
                <a:solidFill>
                  <a:schemeClr val="tx1"/>
                </a:solidFill>
                <a:latin typeface="+mn-lt"/>
                <a:ea typeface="+mn-ea"/>
                <a:cs typeface="+mn-cs"/>
              </a:rPr>
              <a:t>() &lt; limit)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buffer.insertLast</a:t>
            </a:r>
            <a:r>
              <a:rPr lang="en-US" altLang="ko-KR" sz="1200" b="0" kern="1200" dirty="0" smtClean="0">
                <a:solidFill>
                  <a:schemeClr val="tx1"/>
                </a:solidFill>
                <a:latin typeface="+mn-lt"/>
                <a:ea typeface="+mn-ea"/>
                <a:cs typeface="+mn-cs"/>
              </a:rPr>
              <a:t>(data);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("Error: Stack is full");</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String pop() // </a:t>
            </a:r>
            <a:r>
              <a:rPr lang="ko-KR" altLang="en-US" sz="1200" b="0" kern="1200" dirty="0" smtClean="0">
                <a:solidFill>
                  <a:schemeClr val="tx1"/>
                </a:solidFill>
                <a:latin typeface="+mn-lt"/>
                <a:ea typeface="+mn-ea"/>
                <a:cs typeface="+mn-cs"/>
              </a:rPr>
              <a:t>빼기는 </a:t>
            </a:r>
            <a:r>
              <a:rPr lang="en-US" altLang="ko-KR" sz="1200" b="0" kern="1200" dirty="0" smtClean="0">
                <a:solidFill>
                  <a:schemeClr val="tx1"/>
                </a:solidFill>
                <a:latin typeface="+mn-lt"/>
                <a:ea typeface="+mn-ea"/>
                <a:cs typeface="+mn-cs"/>
              </a:rPr>
              <a:t>pop</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String data = </a:t>
            </a:r>
            <a:r>
              <a:rPr lang="en-US" altLang="ko-KR" sz="1200" b="0" kern="1200" dirty="0" err="1" smtClean="0">
                <a:solidFill>
                  <a:schemeClr val="tx1"/>
                </a:solidFill>
                <a:latin typeface="+mn-lt"/>
                <a:ea typeface="+mn-ea"/>
                <a:cs typeface="+mn-cs"/>
              </a:rPr>
              <a:t>buffer.getFirst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buffer.deleteFirst</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 (data == "Error: empty List")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"Error: </a:t>
            </a:r>
            <a:r>
              <a:rPr lang="en-US" altLang="ko-KR" sz="1200" b="0" kern="1200" dirty="0" err="1" smtClean="0">
                <a:solidFill>
                  <a:schemeClr val="tx1"/>
                </a:solidFill>
                <a:latin typeface="+mn-lt"/>
                <a:ea typeface="+mn-ea"/>
                <a:cs typeface="+mn-cs"/>
              </a:rPr>
              <a:t>emtpy</a:t>
            </a:r>
            <a:r>
              <a:rPr lang="en-US" altLang="ko-KR" sz="1200" b="0" kern="1200" dirty="0" smtClean="0">
                <a:solidFill>
                  <a:schemeClr val="tx1"/>
                </a:solidFill>
                <a:latin typeface="+mn-lt"/>
                <a:ea typeface="+mn-ea"/>
                <a:cs typeface="+mn-cs"/>
              </a:rPr>
              <a:t> Stack";</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data; </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r>
              <a:rPr lang="ko-KR" altLang="en-US" sz="1200" b="0" kern="1200" baseline="0" dirty="0" err="1" smtClean="0">
                <a:solidFill>
                  <a:schemeClr val="tx1"/>
                </a:solidFill>
                <a:latin typeface="+mn-lt"/>
                <a:ea typeface="+mn-ea"/>
                <a:cs typeface="+mn-cs"/>
              </a:rPr>
              <a:t>ㅡㅡㅡㅡㅡㅡㅡㅡㅡㅡㅡㅡㅡㅡㅡㅡㅡㅡㅡㅡㅡㅡㅡㅡㅡㅡㅡㅡㅡㅡㅡㅡㅡㅡㅡㅡㅡㅡㅡㅡㅡㅡㅡㅡㅡ</a:t>
            </a:r>
            <a:endParaRPr lang="en-US" altLang="ko-KR" sz="1200" b="0" kern="1200" baseline="0" dirty="0" smtClean="0">
              <a:solidFill>
                <a:schemeClr val="tx1"/>
              </a:solidFill>
              <a:latin typeface="+mn-lt"/>
              <a:ea typeface="+mn-ea"/>
              <a:cs typeface="+mn-cs"/>
            </a:endParaRPr>
          </a:p>
          <a:p>
            <a:r>
              <a:rPr lang="en-US" altLang="ko-KR" b="0" baseline="0" dirty="0" smtClean="0"/>
              <a:t>Exercise </a:t>
            </a:r>
            <a:r>
              <a:rPr lang="ko-KR" altLang="en-US" b="0" baseline="0" dirty="0" smtClean="0"/>
              <a:t>클래스에서 작동이 잘 되나 확인</a:t>
            </a:r>
            <a:endParaRPr lang="en-US" altLang="ko-KR" b="0" baseline="0" dirty="0" smtClean="0"/>
          </a:p>
          <a:p>
            <a:r>
              <a:rPr lang="en-US" altLang="ko-KR" b="0" baseline="0" dirty="0" smtClean="0"/>
              <a:t>(Ex-data</a:t>
            </a:r>
            <a:r>
              <a:rPr lang="ko-KR" altLang="en-US" b="0" baseline="0" dirty="0" smtClean="0"/>
              <a:t> </a:t>
            </a:r>
            <a:r>
              <a:rPr lang="en-US" altLang="ko-KR" b="0" baseline="0" dirty="0" smtClean="0"/>
              <a:t>a b c </a:t>
            </a:r>
            <a:r>
              <a:rPr lang="ko-KR" altLang="en-US" b="0" baseline="0" dirty="0" smtClean="0"/>
              <a:t>를 </a:t>
            </a:r>
            <a:r>
              <a:rPr lang="en-US" altLang="ko-KR" b="0" baseline="0" dirty="0" smtClean="0"/>
              <a:t>push</a:t>
            </a:r>
            <a:r>
              <a:rPr lang="ko-KR" altLang="en-US" b="0" baseline="0" dirty="0" smtClean="0"/>
              <a:t>한 후 </a:t>
            </a:r>
            <a:r>
              <a:rPr lang="en-US" altLang="ko-KR" b="0" baseline="0" dirty="0" smtClean="0"/>
              <a:t>pop </a:t>
            </a:r>
            <a:r>
              <a:rPr lang="ko-KR" altLang="en-US" b="0" baseline="0" dirty="0" smtClean="0"/>
              <a:t>해보기</a:t>
            </a:r>
            <a:r>
              <a:rPr lang="en-US" altLang="ko-KR" b="0" baseline="0" dirty="0" smtClean="0"/>
              <a:t>)</a:t>
            </a:r>
          </a:p>
          <a:p>
            <a:endParaRPr lang="en-US" altLang="ko-KR" b="0" baseline="0" dirty="0" smtClean="0"/>
          </a:p>
          <a:p>
            <a:r>
              <a:rPr lang="en-US" altLang="ko-KR" sz="1200" b="0" kern="1200" dirty="0" smtClean="0">
                <a:solidFill>
                  <a:schemeClr val="tx1"/>
                </a:solidFill>
                <a:latin typeface="+mn-lt"/>
                <a:ea typeface="+mn-ea"/>
                <a:cs typeface="+mn-cs"/>
              </a:rPr>
              <a:t>public class Exercise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Stack </a:t>
            </a:r>
            <a:r>
              <a:rPr lang="en-US" altLang="ko-KR" sz="1200" b="0" kern="1200" dirty="0" err="1" smtClean="0">
                <a:solidFill>
                  <a:schemeClr val="tx1"/>
                </a:solidFill>
                <a:latin typeface="+mn-lt"/>
                <a:ea typeface="+mn-ea"/>
                <a:cs typeface="+mn-cs"/>
              </a:rPr>
              <a:t>stack</a:t>
            </a:r>
            <a:r>
              <a:rPr lang="en-US" altLang="ko-KR" sz="1200" b="0" kern="1200" dirty="0" smtClean="0">
                <a:solidFill>
                  <a:schemeClr val="tx1"/>
                </a:solidFill>
                <a:latin typeface="+mn-lt"/>
                <a:ea typeface="+mn-ea"/>
                <a:cs typeface="+mn-cs"/>
              </a:rPr>
              <a:t> = new Stack(10);</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stack.push</a:t>
            </a:r>
            <a:r>
              <a:rPr lang="en-US" altLang="ko-KR" sz="1200" b="0" kern="1200" dirty="0" smtClean="0">
                <a:solidFill>
                  <a:schemeClr val="tx1"/>
                </a:solidFill>
                <a:latin typeface="+mn-lt"/>
                <a:ea typeface="+mn-ea"/>
                <a:cs typeface="+mn-cs"/>
              </a:rPr>
              <a:t>("a");</a:t>
            </a:r>
          </a:p>
          <a:p>
            <a:r>
              <a:rPr lang="en-US" altLang="ko-KR" sz="1200" b="0" kern="1200" dirty="0" err="1" smtClean="0">
                <a:solidFill>
                  <a:schemeClr val="tx1"/>
                </a:solidFill>
                <a:latin typeface="+mn-lt"/>
                <a:ea typeface="+mn-ea"/>
                <a:cs typeface="+mn-cs"/>
              </a:rPr>
              <a:t>stack.push</a:t>
            </a:r>
            <a:r>
              <a:rPr lang="en-US" altLang="ko-KR" sz="1200" b="0" kern="1200" dirty="0" smtClean="0">
                <a:solidFill>
                  <a:schemeClr val="tx1"/>
                </a:solidFill>
                <a:latin typeface="+mn-lt"/>
                <a:ea typeface="+mn-ea"/>
                <a:cs typeface="+mn-cs"/>
              </a:rPr>
              <a:t>("b");</a:t>
            </a:r>
          </a:p>
          <a:p>
            <a:r>
              <a:rPr lang="en-US" altLang="ko-KR" sz="1200" b="0" kern="1200" dirty="0" err="1" smtClean="0">
                <a:solidFill>
                  <a:schemeClr val="tx1"/>
                </a:solidFill>
                <a:latin typeface="+mn-lt"/>
                <a:ea typeface="+mn-ea"/>
                <a:cs typeface="+mn-cs"/>
              </a:rPr>
              <a:t>stack.push</a:t>
            </a:r>
            <a:r>
              <a:rPr lang="en-US" altLang="ko-KR" sz="1200" b="0" kern="1200" dirty="0" smtClean="0">
                <a:solidFill>
                  <a:schemeClr val="tx1"/>
                </a:solidFill>
                <a:latin typeface="+mn-lt"/>
                <a:ea typeface="+mn-ea"/>
                <a:cs typeface="+mn-cs"/>
              </a:rPr>
              <a:t>("c");</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(stack.pop());</a:t>
            </a:r>
          </a:p>
          <a:p>
            <a:endParaRPr lang="ko-KR" altLang="en-US"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endParaRPr lang="en-US" altLang="ko-KR" b="0" baseline="0" dirty="0" smtClean="0"/>
          </a:p>
          <a:p>
            <a:endParaRPr lang="en-US" altLang="ko-KR" b="0" baseline="0" dirty="0" smtClean="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14</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70000" lnSpcReduction="20000"/>
          </a:bodyPr>
          <a:lstStyle/>
          <a:p>
            <a:r>
              <a:rPr lang="en-US" altLang="ko-KR" b="1" baseline="0" dirty="0" smtClean="0"/>
              <a:t>*</a:t>
            </a:r>
            <a:r>
              <a:rPr lang="en-US" altLang="ko-KR" b="1" baseline="0" dirty="0" err="1" smtClean="0"/>
              <a:t>LinkedList</a:t>
            </a:r>
            <a:r>
              <a:rPr lang="ko-KR" altLang="en-US" b="1" baseline="0" dirty="0" smtClean="0"/>
              <a:t>를 이용한 </a:t>
            </a:r>
            <a:r>
              <a:rPr lang="en-US" altLang="ko-KR" b="1" baseline="0" dirty="0" smtClean="0"/>
              <a:t>Stack</a:t>
            </a:r>
            <a:r>
              <a:rPr lang="ko-KR" altLang="en-US" b="1" baseline="0" dirty="0" smtClean="0"/>
              <a:t>과 다르게 </a:t>
            </a:r>
            <a:endParaRPr lang="en-US" altLang="ko-KR" b="1" baseline="0" dirty="0" smtClean="0"/>
          </a:p>
          <a:p>
            <a:r>
              <a:rPr lang="ko-KR" altLang="en-US" b="1" baseline="0" dirty="0" smtClean="0"/>
              <a:t>배열을 이용한 </a:t>
            </a:r>
            <a:r>
              <a:rPr lang="en-US" altLang="ko-KR" b="1" baseline="0" dirty="0" smtClean="0"/>
              <a:t>Stack</a:t>
            </a:r>
            <a:r>
              <a:rPr lang="ko-KR" altLang="en-US" b="1" baseline="0" dirty="0" smtClean="0"/>
              <a:t>은 몇 개의 데이터를 저장되고 있는지 이해해야 함</a:t>
            </a:r>
            <a:endParaRPr lang="en-US" altLang="ko-KR" b="1" baseline="0" dirty="0" smtClean="0"/>
          </a:p>
          <a:p>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smtClean="0"/>
              <a:t>*</a:t>
            </a:r>
            <a:r>
              <a:rPr lang="en-US" altLang="ko-KR" b="1" dirty="0" err="1" smtClean="0"/>
              <a:t>StackArray</a:t>
            </a:r>
            <a:r>
              <a:rPr lang="en-US" altLang="ko-KR" b="1" baseline="0" dirty="0" smtClean="0"/>
              <a:t> </a:t>
            </a:r>
            <a:r>
              <a:rPr lang="ko-KR" altLang="en-US" b="1" baseline="0" dirty="0" smtClean="0"/>
              <a:t>클래스를 따로 하나 </a:t>
            </a:r>
            <a:r>
              <a:rPr lang="ko-KR" altLang="en-US" b="1" baseline="0" dirty="0" err="1" smtClean="0"/>
              <a:t>만듬</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baseline="0" dirty="0" smtClean="0"/>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StackArray</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private String [] buffer;</a:t>
            </a:r>
          </a:p>
          <a:p>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가 아닌 배열을 이용한 </a:t>
            </a:r>
            <a:r>
              <a:rPr lang="en-US" altLang="ko-KR" sz="1200" b="0" kern="1200" dirty="0" smtClean="0">
                <a:solidFill>
                  <a:schemeClr val="tx1"/>
                </a:solidFill>
                <a:latin typeface="+mn-lt"/>
                <a:ea typeface="+mn-ea"/>
                <a:cs typeface="+mn-cs"/>
              </a:rPr>
              <a:t>buffer</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size;</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top;</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데이터를 집어넣을 때 마다 현재 배열에 데이터가 얼마나 차있는지에 대한 정보가 필요함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그래야 </a:t>
            </a:r>
            <a:r>
              <a:rPr lang="ko-KR" altLang="en-US" sz="1200" b="0" kern="1200" dirty="0" err="1" smtClean="0">
                <a:solidFill>
                  <a:schemeClr val="tx1"/>
                </a:solidFill>
                <a:latin typeface="+mn-lt"/>
                <a:ea typeface="+mn-ea"/>
                <a:cs typeface="+mn-cs"/>
              </a:rPr>
              <a:t>배열안에</a:t>
            </a:r>
            <a:r>
              <a:rPr lang="ko-KR" altLang="en-US" sz="1200" b="0" kern="1200" dirty="0" smtClean="0">
                <a:solidFill>
                  <a:schemeClr val="tx1"/>
                </a:solidFill>
                <a:latin typeface="+mn-lt"/>
                <a:ea typeface="+mn-ea"/>
                <a:cs typeface="+mn-cs"/>
              </a:rPr>
              <a:t> 순서대로 데이터를 넣을 수 있기 때문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 정보를 우리는 </a:t>
            </a:r>
            <a:r>
              <a:rPr lang="en-US" altLang="ko-KR" sz="1200" b="0" kern="1200" dirty="0" smtClean="0">
                <a:solidFill>
                  <a:schemeClr val="tx1"/>
                </a:solidFill>
                <a:latin typeface="+mn-lt"/>
                <a:ea typeface="+mn-ea"/>
                <a:cs typeface="+mn-cs"/>
              </a:rPr>
              <a:t>top</a:t>
            </a:r>
            <a:r>
              <a:rPr lang="ko-KR" altLang="en-US" sz="1200" b="0" kern="1200" dirty="0" smtClean="0">
                <a:solidFill>
                  <a:schemeClr val="tx1"/>
                </a:solidFill>
                <a:latin typeface="+mn-lt"/>
                <a:ea typeface="+mn-ea"/>
                <a:cs typeface="+mn-cs"/>
              </a:rPr>
              <a:t>이라고 선언하기로 함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 정보는 </a:t>
            </a:r>
            <a:r>
              <a:rPr lang="en-US" altLang="ko-KR" sz="1200" b="0" kern="1200" dirty="0" smtClean="0">
                <a:solidFill>
                  <a:schemeClr val="tx1"/>
                </a:solidFill>
                <a:latin typeface="+mn-lt"/>
                <a:ea typeface="+mn-ea"/>
                <a:cs typeface="+mn-cs"/>
              </a:rPr>
              <a:t>push</a:t>
            </a:r>
            <a:r>
              <a:rPr lang="ko-KR" altLang="en-US" sz="1200" b="0" kern="1200" dirty="0" smtClean="0">
                <a:solidFill>
                  <a:schemeClr val="tx1"/>
                </a:solidFill>
                <a:latin typeface="+mn-lt"/>
                <a:ea typeface="+mn-ea"/>
                <a:cs typeface="+mn-cs"/>
              </a:rPr>
              <a:t>에서 사용</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배열은 </a:t>
            </a:r>
            <a:r>
              <a:rPr lang="en-US" altLang="ko-KR" sz="1200" b="0" kern="1200" dirty="0" smtClean="0">
                <a:solidFill>
                  <a:schemeClr val="tx1"/>
                </a:solidFill>
                <a:latin typeface="+mn-lt"/>
                <a:ea typeface="+mn-ea"/>
                <a:cs typeface="+mn-cs"/>
              </a:rPr>
              <a:t>0</a:t>
            </a:r>
            <a:r>
              <a:rPr lang="ko-KR" altLang="en-US" sz="1200" b="0" kern="1200" dirty="0" smtClean="0">
                <a:solidFill>
                  <a:schemeClr val="tx1"/>
                </a:solidFill>
                <a:latin typeface="+mn-lt"/>
                <a:ea typeface="+mn-ea"/>
                <a:cs typeface="+mn-cs"/>
              </a:rPr>
              <a:t>부터 시작하므로 </a:t>
            </a:r>
            <a:r>
              <a:rPr lang="en-US" altLang="ko-KR" sz="1200" b="0" kern="1200" dirty="0" smtClean="0">
                <a:solidFill>
                  <a:schemeClr val="tx1"/>
                </a:solidFill>
                <a:latin typeface="+mn-lt"/>
                <a:ea typeface="+mn-ea"/>
                <a:cs typeface="+mn-cs"/>
              </a:rPr>
              <a:t>top</a:t>
            </a:r>
            <a:r>
              <a:rPr lang="ko-KR" altLang="en-US" sz="1200" b="0" kern="1200" dirty="0" smtClean="0">
                <a:solidFill>
                  <a:schemeClr val="tx1"/>
                </a:solidFill>
                <a:latin typeface="+mn-lt"/>
                <a:ea typeface="+mn-ea"/>
                <a:cs typeface="+mn-cs"/>
              </a:rPr>
              <a:t>은 </a:t>
            </a:r>
            <a:r>
              <a:rPr lang="en-US" altLang="ko-KR" sz="1200" b="0" kern="1200" dirty="0" smtClean="0">
                <a:solidFill>
                  <a:schemeClr val="tx1"/>
                </a:solidFill>
                <a:latin typeface="+mn-lt"/>
                <a:ea typeface="+mn-ea"/>
                <a:cs typeface="+mn-cs"/>
              </a:rPr>
              <a:t>0</a:t>
            </a:r>
            <a:r>
              <a:rPr lang="ko-KR" altLang="en-US" sz="1200" b="0" kern="1200" dirty="0" smtClean="0">
                <a:solidFill>
                  <a:schemeClr val="tx1"/>
                </a:solidFill>
                <a:latin typeface="+mn-lt"/>
                <a:ea typeface="+mn-ea"/>
                <a:cs typeface="+mn-cs"/>
              </a:rPr>
              <a:t>부터 시작한다고 </a:t>
            </a:r>
            <a:r>
              <a:rPr lang="ko-KR" altLang="en-US" sz="1200" b="0" kern="1200" dirty="0" err="1" smtClean="0">
                <a:solidFill>
                  <a:schemeClr val="tx1"/>
                </a:solidFill>
                <a:latin typeface="+mn-lt"/>
                <a:ea typeface="+mn-ea"/>
                <a:cs typeface="+mn-cs"/>
              </a:rPr>
              <a:t>해야하지만</a:t>
            </a:r>
            <a:r>
              <a:rPr lang="ko-KR" altLang="en-US" sz="1200" b="0" kern="1200" dirty="0" smtClean="0">
                <a:solidFill>
                  <a:schemeClr val="tx1"/>
                </a:solidFill>
                <a:latin typeface="+mn-lt"/>
                <a:ea typeface="+mn-ea"/>
                <a:cs typeface="+mn-cs"/>
              </a:rPr>
              <a:t> 편의상 </a:t>
            </a:r>
            <a:r>
              <a:rPr lang="en-US" altLang="ko-KR" sz="1200" b="0" kern="1200" dirty="0" smtClean="0">
                <a:solidFill>
                  <a:schemeClr val="tx1"/>
                </a:solidFill>
                <a:latin typeface="+mn-lt"/>
                <a:ea typeface="+mn-ea"/>
                <a:cs typeface="+mn-cs"/>
              </a:rPr>
              <a:t>1</a:t>
            </a:r>
            <a:r>
              <a:rPr lang="ko-KR" altLang="en-US" sz="1200" b="0" kern="1200" dirty="0" smtClean="0">
                <a:solidFill>
                  <a:schemeClr val="tx1"/>
                </a:solidFill>
                <a:latin typeface="+mn-lt"/>
                <a:ea typeface="+mn-ea"/>
                <a:cs typeface="+mn-cs"/>
              </a:rPr>
              <a:t>부터 시작한다고 해도 무방</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내 마음대로 </a:t>
            </a:r>
            <a:r>
              <a:rPr lang="ko-KR" altLang="en-US" sz="1200" b="0" kern="1200" dirty="0" err="1" smtClean="0">
                <a:solidFill>
                  <a:schemeClr val="tx1"/>
                </a:solidFill>
                <a:latin typeface="+mn-lt"/>
                <a:ea typeface="+mn-ea"/>
                <a:cs typeface="+mn-cs"/>
              </a:rPr>
              <a:t>설정헤도</a:t>
            </a:r>
            <a:r>
              <a:rPr lang="ko-KR" altLang="en-US" sz="1200" b="0" kern="1200" dirty="0" smtClean="0">
                <a:solidFill>
                  <a:schemeClr val="tx1"/>
                </a:solidFill>
                <a:latin typeface="+mn-lt"/>
                <a:ea typeface="+mn-ea"/>
                <a:cs typeface="+mn-cs"/>
              </a:rPr>
              <a:t> 됨</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StackArray</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size)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buffer</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size</a:t>
            </a:r>
            <a:r>
              <a:rPr lang="ko-KR" altLang="en-US" sz="1200" b="0" kern="1200" dirty="0" smtClean="0">
                <a:solidFill>
                  <a:schemeClr val="tx1"/>
                </a:solidFill>
                <a:latin typeface="+mn-lt"/>
                <a:ea typeface="+mn-ea"/>
                <a:cs typeface="+mn-cs"/>
              </a:rPr>
              <a:t>는 </a:t>
            </a:r>
            <a:r>
              <a:rPr lang="en-US" altLang="ko-KR" sz="1200" b="0" kern="1200" dirty="0" smtClean="0">
                <a:solidFill>
                  <a:schemeClr val="tx1"/>
                </a:solidFill>
                <a:latin typeface="+mn-lt"/>
                <a:ea typeface="+mn-ea"/>
                <a:cs typeface="+mn-cs"/>
              </a:rPr>
              <a:t>Exercise </a:t>
            </a:r>
            <a:r>
              <a:rPr lang="ko-KR" altLang="en-US" sz="1200" b="0" kern="1200" dirty="0" smtClean="0">
                <a:solidFill>
                  <a:schemeClr val="tx1"/>
                </a:solidFill>
                <a:latin typeface="+mn-lt"/>
                <a:ea typeface="+mn-ea"/>
                <a:cs typeface="+mn-cs"/>
              </a:rPr>
              <a:t>클래스에서 </a:t>
            </a:r>
            <a:r>
              <a:rPr lang="en-US" altLang="ko-KR" sz="1200" b="0" kern="1200" dirty="0" err="1" smtClean="0">
                <a:solidFill>
                  <a:schemeClr val="tx1"/>
                </a:solidFill>
                <a:latin typeface="+mn-lt"/>
                <a:ea typeface="+mn-ea"/>
                <a:cs typeface="+mn-cs"/>
              </a:rPr>
              <a:t>StackArray</a:t>
            </a:r>
            <a:r>
              <a:rPr lang="ko-KR" altLang="en-US" sz="1200" b="0" kern="1200" dirty="0" smtClean="0">
                <a:solidFill>
                  <a:schemeClr val="tx1"/>
                </a:solidFill>
                <a:latin typeface="+mn-lt"/>
                <a:ea typeface="+mn-ea"/>
                <a:cs typeface="+mn-cs"/>
              </a:rPr>
              <a:t>를 선언할 때 내 맘대로 정하면 됨</a:t>
            </a:r>
          </a:p>
          <a:p>
            <a:r>
              <a:rPr lang="en-US" altLang="ko-KR" sz="1200" b="0" kern="1200" dirty="0" smtClean="0">
                <a:solidFill>
                  <a:schemeClr val="tx1"/>
                </a:solidFill>
                <a:latin typeface="+mn-lt"/>
                <a:ea typeface="+mn-ea"/>
                <a:cs typeface="+mn-cs"/>
              </a:rPr>
              <a:t> buffer = new String[size];</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this.size</a:t>
            </a:r>
            <a:r>
              <a:rPr lang="en-US" altLang="ko-KR" sz="1200" b="0" kern="1200" dirty="0" smtClean="0">
                <a:solidFill>
                  <a:schemeClr val="tx1"/>
                </a:solidFill>
                <a:latin typeface="+mn-lt"/>
                <a:ea typeface="+mn-ea"/>
                <a:cs typeface="+mn-cs"/>
              </a:rPr>
              <a:t> = size; //</a:t>
            </a:r>
            <a:r>
              <a:rPr lang="ko-KR" altLang="en-US" sz="1200" b="0" kern="1200" dirty="0" smtClean="0">
                <a:solidFill>
                  <a:schemeClr val="tx1"/>
                </a:solidFill>
                <a:latin typeface="+mn-lt"/>
                <a:ea typeface="+mn-ea"/>
                <a:cs typeface="+mn-cs"/>
              </a:rPr>
              <a:t>같은 단어가 두 </a:t>
            </a:r>
            <a:r>
              <a:rPr lang="ko-KR" altLang="en-US" sz="1200" b="0" kern="1200" dirty="0" err="1" smtClean="0">
                <a:solidFill>
                  <a:schemeClr val="tx1"/>
                </a:solidFill>
                <a:latin typeface="+mn-lt"/>
                <a:ea typeface="+mn-ea"/>
                <a:cs typeface="+mn-cs"/>
              </a:rPr>
              <a:t>개일때</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this.~~ </a:t>
            </a:r>
            <a:r>
              <a:rPr lang="ko-KR" altLang="en-US" sz="1200" b="0" kern="1200" dirty="0" smtClean="0">
                <a:solidFill>
                  <a:schemeClr val="tx1"/>
                </a:solidFill>
                <a:latin typeface="+mn-lt"/>
                <a:ea typeface="+mn-ea"/>
                <a:cs typeface="+mn-cs"/>
              </a:rPr>
              <a:t>는 맴버변수를 나타냄</a:t>
            </a:r>
            <a:endParaRPr lang="en-US" altLang="ko-KR" b="0" baseline="0" dirty="0" smtClean="0"/>
          </a:p>
          <a:p>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top = 0;</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//push</a:t>
            </a:r>
            <a:r>
              <a:rPr lang="ko-KR" altLang="en-US" sz="1200" b="0" kern="1200" dirty="0" smtClean="0">
                <a:solidFill>
                  <a:schemeClr val="tx1"/>
                </a:solidFill>
                <a:latin typeface="+mn-lt"/>
                <a:ea typeface="+mn-ea"/>
                <a:cs typeface="+mn-cs"/>
              </a:rPr>
              <a:t>가 앞에 추가하는지 뒤에 추가하는지에 따라 </a:t>
            </a:r>
            <a:r>
              <a:rPr lang="en-US" altLang="ko-KR" sz="1200" b="0" kern="1200" dirty="0" smtClean="0">
                <a:solidFill>
                  <a:schemeClr val="tx1"/>
                </a:solidFill>
                <a:latin typeface="+mn-lt"/>
                <a:ea typeface="+mn-ea"/>
                <a:cs typeface="+mn-cs"/>
              </a:rPr>
              <a:t>pop</a:t>
            </a:r>
            <a:r>
              <a:rPr lang="ko-KR" altLang="en-US" sz="1200" b="0" kern="1200" dirty="0" smtClean="0">
                <a:solidFill>
                  <a:schemeClr val="tx1"/>
                </a:solidFill>
                <a:latin typeface="+mn-lt"/>
                <a:ea typeface="+mn-ea"/>
                <a:cs typeface="+mn-cs"/>
              </a:rPr>
              <a:t>이 결정됨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//push</a:t>
            </a:r>
            <a:r>
              <a:rPr lang="ko-KR" altLang="en-US" sz="1200" b="0" kern="1200" dirty="0" smtClean="0">
                <a:solidFill>
                  <a:schemeClr val="tx1"/>
                </a:solidFill>
                <a:latin typeface="+mn-lt"/>
                <a:ea typeface="+mn-ea"/>
                <a:cs typeface="+mn-cs"/>
              </a:rPr>
              <a:t>가 앞에서부터 뒤로 계속해서 추가된다고 가정</a:t>
            </a:r>
          </a:p>
          <a:p>
            <a:r>
              <a:rPr lang="en-US" altLang="ko-KR" sz="1200" b="0" kern="1200" dirty="0" smtClean="0">
                <a:solidFill>
                  <a:schemeClr val="tx1"/>
                </a:solidFill>
                <a:latin typeface="+mn-lt"/>
                <a:ea typeface="+mn-ea"/>
                <a:cs typeface="+mn-cs"/>
              </a:rPr>
              <a:t> public void push(String 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if(top &gt; size-1)</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buffer[top] = 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top</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top</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+ 1; //</a:t>
            </a:r>
            <a:r>
              <a:rPr lang="ko-KR" altLang="en-US" sz="1200" b="0" kern="1200" dirty="0" smtClean="0">
                <a:solidFill>
                  <a:schemeClr val="tx1"/>
                </a:solidFill>
                <a:latin typeface="+mn-lt"/>
                <a:ea typeface="+mn-ea"/>
                <a:cs typeface="+mn-cs"/>
              </a:rPr>
              <a:t>다음 데이터를 저장하기 위해 </a:t>
            </a:r>
            <a:r>
              <a:rPr lang="en-US" altLang="ko-KR" sz="1200" b="0" kern="1200" dirty="0" smtClean="0">
                <a:solidFill>
                  <a:schemeClr val="tx1"/>
                </a:solidFill>
                <a:latin typeface="+mn-lt"/>
                <a:ea typeface="+mn-ea"/>
                <a:cs typeface="+mn-cs"/>
              </a:rPr>
              <a:t>1</a:t>
            </a:r>
            <a:r>
              <a:rPr lang="ko-KR" altLang="en-US" sz="1200" b="0" kern="1200" dirty="0" smtClean="0">
                <a:solidFill>
                  <a:schemeClr val="tx1"/>
                </a:solidFill>
                <a:latin typeface="+mn-lt"/>
                <a:ea typeface="+mn-ea"/>
                <a:cs typeface="+mn-cs"/>
              </a:rPr>
              <a:t>을 더해줌</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이때 </a:t>
            </a:r>
            <a:r>
              <a:rPr lang="en-US" altLang="ko-KR" sz="1200" b="0" kern="1200" dirty="0" smtClean="0">
                <a:solidFill>
                  <a:schemeClr val="tx1"/>
                </a:solidFill>
                <a:latin typeface="+mn-lt"/>
                <a:ea typeface="+mn-ea"/>
                <a:cs typeface="+mn-cs"/>
              </a:rPr>
              <a:t>top</a:t>
            </a:r>
            <a:r>
              <a:rPr lang="ko-KR" altLang="en-US" sz="1200" b="0" kern="1200" dirty="0" smtClean="0">
                <a:solidFill>
                  <a:schemeClr val="tx1"/>
                </a:solidFill>
                <a:latin typeface="+mn-lt"/>
                <a:ea typeface="+mn-ea"/>
                <a:cs typeface="+mn-cs"/>
              </a:rPr>
              <a:t>은 데이터가 몇개 저장됐는지를 나타냄</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String pop()</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if(top == 0)</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"empty";</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top = top - 1;</a:t>
            </a:r>
          </a:p>
          <a:p>
            <a:r>
              <a:rPr lang="en-US" altLang="ko-KR" sz="1200" b="0" kern="1200" dirty="0" smtClean="0">
                <a:solidFill>
                  <a:schemeClr val="tx1"/>
                </a:solidFill>
                <a:latin typeface="+mn-lt"/>
                <a:ea typeface="+mn-ea"/>
                <a:cs typeface="+mn-cs"/>
              </a:rPr>
              <a:t> return buffer[top];</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다음 데이터를 저장하기 위해 </a:t>
            </a:r>
            <a:r>
              <a:rPr lang="en-US" altLang="ko-KR" sz="1200" b="0" kern="1200" dirty="0" smtClean="0">
                <a:solidFill>
                  <a:schemeClr val="tx1"/>
                </a:solidFill>
                <a:latin typeface="+mn-lt"/>
                <a:ea typeface="+mn-ea"/>
                <a:cs typeface="+mn-cs"/>
              </a:rPr>
              <a:t>1</a:t>
            </a:r>
            <a:r>
              <a:rPr lang="ko-KR" altLang="en-US" sz="1200" b="0" kern="1200" dirty="0" smtClean="0">
                <a:solidFill>
                  <a:schemeClr val="tx1"/>
                </a:solidFill>
                <a:latin typeface="+mn-lt"/>
                <a:ea typeface="+mn-ea"/>
                <a:cs typeface="+mn-cs"/>
              </a:rPr>
              <a:t>을 더해준 것을 빼줘야 방금 집어넣은 데이터의 인덱스를 말하는 것임</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그 후 배열에서 꺼내온 데이터의 인덱스를 원래 지워줘야 하지만 </a:t>
            </a:r>
            <a:r>
              <a:rPr lang="en-US" altLang="ko-KR" sz="1200" b="0" kern="1200" dirty="0" smtClean="0">
                <a:solidFill>
                  <a:schemeClr val="tx1"/>
                </a:solidFill>
                <a:latin typeface="+mn-lt"/>
                <a:ea typeface="+mn-ea"/>
                <a:cs typeface="+mn-cs"/>
              </a:rPr>
              <a:t>top</a:t>
            </a:r>
            <a:r>
              <a:rPr lang="ko-KR" altLang="en-US" sz="1200" b="0" kern="1200" dirty="0" smtClean="0">
                <a:solidFill>
                  <a:schemeClr val="tx1"/>
                </a:solidFill>
                <a:latin typeface="+mn-lt"/>
                <a:ea typeface="+mn-ea"/>
                <a:cs typeface="+mn-cs"/>
              </a:rPr>
              <a:t>의 값은 계속해서 덮어씌워 저장되므로 따로 지워줄 필요 없음</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즉 </a:t>
            </a:r>
            <a:r>
              <a:rPr lang="en-US" altLang="ko-KR" sz="1200" b="0" kern="1200" dirty="0" smtClean="0">
                <a:solidFill>
                  <a:schemeClr val="tx1"/>
                </a:solidFill>
                <a:latin typeface="+mn-lt"/>
                <a:ea typeface="+mn-ea"/>
                <a:cs typeface="+mn-cs"/>
              </a:rPr>
              <a:t>pop</a:t>
            </a:r>
            <a:r>
              <a:rPr lang="ko-KR" altLang="en-US" sz="1200" b="0" kern="1200" dirty="0" smtClean="0">
                <a:solidFill>
                  <a:schemeClr val="tx1"/>
                </a:solidFill>
                <a:latin typeface="+mn-lt"/>
                <a:ea typeface="+mn-ea"/>
                <a:cs typeface="+mn-cs"/>
              </a:rPr>
              <a:t>에서 </a:t>
            </a:r>
            <a:r>
              <a:rPr lang="en-US" altLang="ko-KR" sz="1200" b="0" kern="1200" dirty="0" smtClean="0">
                <a:solidFill>
                  <a:schemeClr val="tx1"/>
                </a:solidFill>
                <a:latin typeface="+mn-lt"/>
                <a:ea typeface="+mn-ea"/>
                <a:cs typeface="+mn-cs"/>
              </a:rPr>
              <a:t>top</a:t>
            </a:r>
            <a:r>
              <a:rPr lang="ko-KR" altLang="en-US" sz="1200" b="0" kern="1200" dirty="0" smtClean="0">
                <a:solidFill>
                  <a:schemeClr val="tx1"/>
                </a:solidFill>
                <a:latin typeface="+mn-lt"/>
                <a:ea typeface="+mn-ea"/>
                <a:cs typeface="+mn-cs"/>
              </a:rPr>
              <a:t>에 </a:t>
            </a:r>
            <a:r>
              <a:rPr lang="en-US" altLang="ko-KR" sz="1200" b="0" kern="1200" dirty="0" smtClean="0">
                <a:solidFill>
                  <a:schemeClr val="tx1"/>
                </a:solidFill>
                <a:latin typeface="+mn-lt"/>
                <a:ea typeface="+mn-ea"/>
                <a:cs typeface="+mn-cs"/>
              </a:rPr>
              <a:t>-1</a:t>
            </a:r>
            <a:r>
              <a:rPr lang="ko-KR" altLang="en-US" sz="1200" b="0" kern="1200" dirty="0" smtClean="0">
                <a:solidFill>
                  <a:schemeClr val="tx1"/>
                </a:solidFill>
                <a:latin typeface="+mn-lt"/>
                <a:ea typeface="+mn-ea"/>
                <a:cs typeface="+mn-cs"/>
              </a:rPr>
              <a:t>을 하기에 그 배열의 인덱스를 없애는 것이나 마찬가지이므로 따로 삭제해줄 필요가 없음</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r>
              <a:rPr lang="ko-KR" altLang="en-US" sz="1200" b="1" kern="1200" baseline="0" dirty="0" err="1" smtClean="0">
                <a:solidFill>
                  <a:schemeClr val="tx1"/>
                </a:solidFill>
                <a:latin typeface="+mn-lt"/>
                <a:ea typeface="+mn-ea"/>
                <a:cs typeface="+mn-cs"/>
              </a:rPr>
              <a:t>ㅡㅡㅡㅡㅡㅡㅡㅡㅡㅡㅡㅡㅡㅡㅡㅡㅡㅡㅡㅡㅡㅡㅡㅡㅡㅡㅡㅡㅡㅡㅡㅡㅡㅡㅡㅡㅡㅡㅡㅡㅡㅡㅡㅡㅡㅡㅡ</a:t>
            </a:r>
            <a:endParaRPr lang="en-US" altLang="ko-KR" sz="1200" b="1" kern="1200" baseline="0" dirty="0" smtClean="0">
              <a:solidFill>
                <a:schemeClr val="tx1"/>
              </a:solidFill>
              <a:latin typeface="+mn-lt"/>
              <a:ea typeface="+mn-ea"/>
              <a:cs typeface="+mn-cs"/>
            </a:endParaRPr>
          </a:p>
          <a:p>
            <a:r>
              <a:rPr lang="en-US" altLang="ko-KR" sz="1200" b="1" kern="1200" baseline="0" dirty="0" smtClean="0">
                <a:solidFill>
                  <a:schemeClr val="tx1"/>
                </a:solidFill>
                <a:latin typeface="+mn-lt"/>
                <a:ea typeface="+mn-ea"/>
                <a:cs typeface="+mn-cs"/>
              </a:rPr>
              <a:t>*Exercise </a:t>
            </a:r>
            <a:r>
              <a:rPr lang="ko-KR" altLang="en-US" sz="1200" b="1" kern="1200" baseline="0" dirty="0" smtClean="0">
                <a:solidFill>
                  <a:schemeClr val="tx1"/>
                </a:solidFill>
                <a:latin typeface="+mn-lt"/>
                <a:ea typeface="+mn-ea"/>
                <a:cs typeface="+mn-cs"/>
              </a:rPr>
              <a:t>클래스에서는 이렇게 구현</a:t>
            </a:r>
            <a:endParaRPr lang="en-US" altLang="ko-KR" sz="1200" b="1" kern="1200" baseline="0" dirty="0" smtClean="0">
              <a:solidFill>
                <a:schemeClr val="tx1"/>
              </a:solidFill>
              <a:latin typeface="+mn-lt"/>
              <a:ea typeface="+mn-ea"/>
              <a:cs typeface="+mn-cs"/>
            </a:endParaRPr>
          </a:p>
          <a:p>
            <a:endParaRPr lang="en-US" altLang="ko-KR" sz="1200" b="1" kern="1200" baseline="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r>
              <a:rPr lang="en-US" altLang="ko-KR" sz="1200" b="0" kern="1200" dirty="0" err="1" smtClean="0">
                <a:solidFill>
                  <a:schemeClr val="tx1"/>
                </a:solidFill>
                <a:latin typeface="+mn-lt"/>
                <a:ea typeface="+mn-ea"/>
                <a:cs typeface="+mn-cs"/>
              </a:rPr>
              <a:t>StackArray</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sa</a:t>
            </a:r>
            <a:r>
              <a:rPr lang="en-US" altLang="ko-KR" sz="1200" b="0" kern="1200" dirty="0" smtClean="0">
                <a:solidFill>
                  <a:schemeClr val="tx1"/>
                </a:solidFill>
                <a:latin typeface="+mn-lt"/>
                <a:ea typeface="+mn-ea"/>
                <a:cs typeface="+mn-cs"/>
              </a:rPr>
              <a:t> = new </a:t>
            </a:r>
            <a:r>
              <a:rPr lang="en-US" altLang="ko-KR" sz="1200" b="0" kern="1200" dirty="0" err="1" smtClean="0">
                <a:solidFill>
                  <a:schemeClr val="tx1"/>
                </a:solidFill>
                <a:latin typeface="+mn-lt"/>
                <a:ea typeface="+mn-ea"/>
                <a:cs typeface="+mn-cs"/>
              </a:rPr>
              <a:t>StackArray</a:t>
            </a:r>
            <a:r>
              <a:rPr lang="en-US" altLang="ko-KR" sz="1200" b="0" kern="1200" dirty="0" smtClean="0">
                <a:solidFill>
                  <a:schemeClr val="tx1"/>
                </a:solidFill>
                <a:latin typeface="+mn-lt"/>
                <a:ea typeface="+mn-ea"/>
                <a:cs typeface="+mn-cs"/>
              </a:rPr>
              <a:t>(6);</a:t>
            </a:r>
          </a:p>
          <a:p>
            <a:r>
              <a:rPr lang="en-US" altLang="ko-KR" sz="1200" b="0" kern="1200" dirty="0" err="1" smtClean="0">
                <a:solidFill>
                  <a:schemeClr val="tx1"/>
                </a:solidFill>
                <a:latin typeface="+mn-lt"/>
                <a:ea typeface="+mn-ea"/>
                <a:cs typeface="+mn-cs"/>
              </a:rPr>
              <a:t>sa.push</a:t>
            </a:r>
            <a:r>
              <a:rPr lang="en-US" altLang="ko-KR" sz="1200" b="0" kern="1200" dirty="0" smtClean="0">
                <a:solidFill>
                  <a:schemeClr val="tx1"/>
                </a:solidFill>
                <a:latin typeface="+mn-lt"/>
                <a:ea typeface="+mn-ea"/>
                <a:cs typeface="+mn-cs"/>
              </a:rPr>
              <a:t>("1");</a:t>
            </a:r>
          </a:p>
          <a:p>
            <a:r>
              <a:rPr lang="en-US" altLang="ko-KR" sz="1200" b="0" kern="1200" dirty="0" err="1" smtClean="0">
                <a:solidFill>
                  <a:schemeClr val="tx1"/>
                </a:solidFill>
                <a:latin typeface="+mn-lt"/>
                <a:ea typeface="+mn-ea"/>
                <a:cs typeface="+mn-cs"/>
              </a:rPr>
              <a:t>sa.push</a:t>
            </a:r>
            <a:r>
              <a:rPr lang="en-US" altLang="ko-KR" sz="1200" b="0" kern="1200" dirty="0" smtClean="0">
                <a:solidFill>
                  <a:schemeClr val="tx1"/>
                </a:solidFill>
                <a:latin typeface="+mn-lt"/>
                <a:ea typeface="+mn-ea"/>
                <a:cs typeface="+mn-cs"/>
              </a:rPr>
              <a:t>("2");</a:t>
            </a:r>
          </a:p>
          <a:p>
            <a:r>
              <a:rPr lang="en-US" altLang="ko-KR" sz="1200" b="0" kern="1200" dirty="0" err="1" smtClean="0">
                <a:solidFill>
                  <a:schemeClr val="tx1"/>
                </a:solidFill>
                <a:latin typeface="+mn-lt"/>
                <a:ea typeface="+mn-ea"/>
                <a:cs typeface="+mn-cs"/>
              </a:rPr>
              <a:t>sa.push</a:t>
            </a:r>
            <a:r>
              <a:rPr lang="en-US" altLang="ko-KR" sz="1200" b="0" kern="1200" dirty="0" smtClean="0">
                <a:solidFill>
                  <a:schemeClr val="tx1"/>
                </a:solidFill>
                <a:latin typeface="+mn-lt"/>
                <a:ea typeface="+mn-ea"/>
                <a:cs typeface="+mn-cs"/>
              </a:rPr>
              <a:t>("3");</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(sa.pop());</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15</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a:t>
            </a:r>
            <a:r>
              <a:rPr lang="ko-KR" altLang="en-US" b="1" dirty="0" smtClean="0"/>
              <a:t>이러한 상황에서는 어떻게 해야 할까</a:t>
            </a:r>
            <a:r>
              <a:rPr lang="en-US" altLang="ko-KR" b="1" dirty="0" smtClean="0"/>
              <a:t>?</a:t>
            </a:r>
          </a:p>
          <a:p>
            <a:endParaRPr lang="en-US" altLang="ko-KR" b="1" dirty="0" smtClean="0"/>
          </a:p>
          <a:p>
            <a:r>
              <a:rPr lang="ko-KR" altLang="en-US" b="1" dirty="0" smtClean="0"/>
              <a:t>못하는 일들은 우선 메모를 해놓고 내가 할 수 있는 일들을 먼저 한 다음</a:t>
            </a:r>
            <a:r>
              <a:rPr lang="en-US" altLang="ko-KR" b="1" dirty="0" smtClean="0"/>
              <a:t>,</a:t>
            </a:r>
            <a:r>
              <a:rPr lang="ko-KR" altLang="en-US" b="1" dirty="0" smtClean="0"/>
              <a:t> </a:t>
            </a:r>
            <a:endParaRPr lang="en-US" altLang="ko-KR" b="1" dirty="0" smtClean="0"/>
          </a:p>
          <a:p>
            <a:r>
              <a:rPr lang="ko-KR" altLang="en-US" b="1" dirty="0" smtClean="0"/>
              <a:t>메모에 적힌 그 다음 일들을</a:t>
            </a:r>
            <a:r>
              <a:rPr lang="ko-KR" altLang="en-US" b="1" baseline="0" dirty="0" smtClean="0"/>
              <a:t> 하면 됨</a:t>
            </a:r>
            <a:r>
              <a:rPr lang="ko-KR" altLang="en-US" b="1" dirty="0" smtClean="0"/>
              <a:t> → 버퍼를 생성</a:t>
            </a:r>
            <a:endParaRPr lang="en-US" altLang="ko-KR" b="1" dirty="0" smtClean="0"/>
          </a:p>
          <a:p>
            <a:r>
              <a:rPr lang="ko-KR" altLang="en-US" b="1" dirty="0" smtClean="0"/>
              <a:t>이 버퍼와 같은 형태의 자료처리 방식이 </a:t>
            </a:r>
            <a:r>
              <a:rPr lang="en-US" altLang="ko-KR" b="1" dirty="0" smtClean="0"/>
              <a:t>‘Queue’</a:t>
            </a:r>
          </a:p>
          <a:p>
            <a:endParaRPr lang="en-US" altLang="ko-KR" b="1" dirty="0" smtClean="0"/>
          </a:p>
          <a:p>
            <a:r>
              <a:rPr lang="en-US" altLang="ko-KR" b="1" dirty="0" smtClean="0"/>
              <a:t>*</a:t>
            </a:r>
            <a:r>
              <a:rPr lang="ko-KR" altLang="en-US" b="1" dirty="0" smtClean="0"/>
              <a:t>일 처리 방법은 </a:t>
            </a:r>
            <a:r>
              <a:rPr lang="en-US" altLang="ko-KR" b="1" dirty="0" smtClean="0"/>
              <a:t>Queue</a:t>
            </a:r>
            <a:r>
              <a:rPr lang="ko-KR" altLang="en-US" b="1" dirty="0" smtClean="0"/>
              <a:t>만 있는게 아님 </a:t>
            </a:r>
            <a:r>
              <a:rPr lang="en-US" altLang="ko-KR" b="1" dirty="0" smtClean="0"/>
              <a:t>(</a:t>
            </a:r>
            <a:r>
              <a:rPr lang="ko-KR" altLang="en-US" b="1" dirty="0" smtClean="0"/>
              <a:t>버퍼의 종류</a:t>
            </a:r>
            <a:r>
              <a:rPr lang="en-US" altLang="ko-KR" b="1" dirty="0" smtClean="0"/>
              <a:t>)</a:t>
            </a:r>
          </a:p>
          <a:p>
            <a:endParaRPr lang="en-US" altLang="ko-KR" b="1" dirty="0" smtClean="0"/>
          </a:p>
          <a:p>
            <a:r>
              <a:rPr lang="en-US" altLang="ko-KR" b="1" dirty="0" smtClean="0"/>
              <a:t>-</a:t>
            </a:r>
            <a:r>
              <a:rPr lang="ko-KR" altLang="en-US" b="1" dirty="0" smtClean="0"/>
              <a:t>처음 적었던 순서대로 일 처리</a:t>
            </a:r>
            <a:r>
              <a:rPr lang="en-US" altLang="ko-KR" b="1" baseline="0" dirty="0" smtClean="0"/>
              <a:t> = ‘Queue’</a:t>
            </a:r>
            <a:endParaRPr lang="en-US" altLang="ko-KR" b="1" dirty="0" smtClean="0"/>
          </a:p>
          <a:p>
            <a:r>
              <a:rPr lang="en-US" altLang="ko-KR" b="1" dirty="0" smtClean="0"/>
              <a:t>-</a:t>
            </a:r>
            <a:r>
              <a:rPr lang="ko-KR" altLang="en-US" b="1" dirty="0" smtClean="0"/>
              <a:t>최신</a:t>
            </a:r>
            <a:r>
              <a:rPr lang="ko-KR" altLang="en-US" b="1" baseline="0" dirty="0" smtClean="0"/>
              <a:t> 일부터 처리 </a:t>
            </a:r>
            <a:r>
              <a:rPr lang="en-US" altLang="ko-KR" b="1" baseline="0" dirty="0" smtClean="0"/>
              <a:t>= ‘Stack </a:t>
            </a:r>
            <a:r>
              <a:rPr lang="ko-KR" altLang="en-US" b="1" baseline="0" dirty="0" smtClean="0"/>
              <a:t>구조</a:t>
            </a:r>
            <a:r>
              <a:rPr lang="en-US" altLang="ko-KR" b="1" baseline="0" dirty="0" smtClean="0"/>
              <a:t>’</a:t>
            </a:r>
          </a:p>
          <a:p>
            <a:r>
              <a:rPr lang="en-US" altLang="ko-KR" b="1" baseline="0" dirty="0" smtClean="0"/>
              <a:t>-</a:t>
            </a:r>
            <a:r>
              <a:rPr lang="ko-KR" altLang="en-US" b="1" baseline="0" dirty="0" smtClean="0"/>
              <a:t>중요한 일부터 처리 </a:t>
            </a:r>
            <a:r>
              <a:rPr lang="en-US" altLang="ko-KR" b="1" baseline="0" dirty="0" smtClean="0"/>
              <a:t>= ‘</a:t>
            </a:r>
            <a:r>
              <a:rPr lang="ko-KR" altLang="en-US" b="1" baseline="0" dirty="0" smtClean="0"/>
              <a:t>우선 순위 </a:t>
            </a:r>
            <a:r>
              <a:rPr lang="en-US" altLang="ko-KR" b="1" baseline="0" dirty="0" smtClean="0"/>
              <a:t>Queue’</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3</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4</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55000" lnSpcReduction="20000"/>
          </a:bodyPr>
          <a:lstStyle/>
          <a:p>
            <a:r>
              <a:rPr lang="en-US" altLang="ko-KR" b="1" dirty="0" smtClean="0"/>
              <a:t>*Queue</a:t>
            </a:r>
            <a:r>
              <a:rPr lang="ko-KR" altLang="en-US" b="1" dirty="0" smtClean="0"/>
              <a:t>를 구현하려면</a:t>
            </a:r>
            <a:r>
              <a:rPr lang="en-US" altLang="ko-KR" b="1" dirty="0" smtClean="0"/>
              <a:t>?</a:t>
            </a:r>
          </a:p>
          <a:p>
            <a:r>
              <a:rPr lang="ko-KR" altLang="en-US" b="0" dirty="0" smtClean="0"/>
              <a:t>일단 자료구조를 먼저 선정을 해야 함</a:t>
            </a:r>
            <a:r>
              <a:rPr lang="ko-KR" altLang="en-US" b="0" baseline="0" dirty="0" smtClean="0"/>
              <a:t> </a:t>
            </a:r>
            <a:r>
              <a:rPr lang="en-US" altLang="ko-KR" b="0" baseline="0" dirty="0" smtClean="0"/>
              <a:t>(</a:t>
            </a:r>
            <a:r>
              <a:rPr lang="ko-KR" altLang="en-US" b="0" baseline="0" dirty="0" smtClean="0"/>
              <a:t>배열 </a:t>
            </a:r>
            <a:r>
              <a:rPr lang="en-US" altLang="ko-KR" b="0" baseline="0" dirty="0" smtClean="0"/>
              <a:t>or Linked List)</a:t>
            </a:r>
          </a:p>
          <a:p>
            <a:endParaRPr lang="en-US" altLang="ko-KR" b="0" dirty="0" smtClean="0"/>
          </a:p>
          <a:p>
            <a:r>
              <a:rPr lang="en-US" altLang="ko-KR" b="1" baseline="0" dirty="0" smtClean="0"/>
              <a:t>Linked List</a:t>
            </a:r>
            <a:r>
              <a:rPr lang="ko-KR" altLang="en-US" b="1" baseline="0" dirty="0" smtClean="0"/>
              <a:t>로 선정했다면</a:t>
            </a:r>
            <a:r>
              <a:rPr lang="en-US" altLang="ko-KR" b="1" baseline="0" dirty="0" smtClean="0"/>
              <a:t>?</a:t>
            </a:r>
          </a:p>
          <a:p>
            <a:endParaRPr lang="en-US" altLang="ko-KR" b="1" baseline="0" dirty="0" smtClean="0"/>
          </a:p>
          <a:p>
            <a:r>
              <a:rPr lang="ko-KR" altLang="en-US" b="1" baseline="0" dirty="0" smtClean="0"/>
              <a:t>새로운 </a:t>
            </a:r>
            <a:r>
              <a:rPr lang="en-US" altLang="ko-KR" b="1" baseline="0" dirty="0" smtClean="0"/>
              <a:t>Queue</a:t>
            </a:r>
            <a:r>
              <a:rPr lang="ko-KR" altLang="en-US" b="1" baseline="0" dirty="0" smtClean="0"/>
              <a:t>에 관한 클래스를 만듬</a:t>
            </a:r>
            <a:r>
              <a:rPr lang="en-US" altLang="ko-KR" b="1" baseline="0" dirty="0" smtClean="0"/>
              <a:t>.</a:t>
            </a:r>
            <a:r>
              <a:rPr lang="ko-KR" altLang="en-US" b="1" baseline="0" dirty="0" smtClean="0"/>
              <a:t> </a:t>
            </a:r>
            <a:r>
              <a:rPr lang="en-US" altLang="ko-KR" b="1" baseline="0" dirty="0" smtClean="0"/>
              <a:t>(</a:t>
            </a:r>
            <a:r>
              <a:rPr lang="en-US" altLang="ko-KR" b="1" baseline="0" dirty="0" err="1" smtClean="0"/>
              <a:t>Enqueue</a:t>
            </a:r>
            <a:r>
              <a:rPr lang="ko-KR" altLang="en-US" b="1" baseline="0" dirty="0" smtClean="0"/>
              <a:t>가 앞에 추가되는 경우</a:t>
            </a:r>
            <a:r>
              <a:rPr lang="en-US" altLang="ko-KR" b="1" baseline="0" dirty="0" smtClean="0"/>
              <a:t>)</a:t>
            </a:r>
          </a:p>
          <a:p>
            <a:endParaRPr lang="en-US" altLang="ko-KR" b="0" baseline="0" dirty="0" smtClean="0"/>
          </a:p>
          <a:p>
            <a:r>
              <a:rPr lang="en-US" altLang="ko-KR" b="0" baseline="0" dirty="0" smtClean="0"/>
              <a:t>Queue </a:t>
            </a:r>
            <a:r>
              <a:rPr lang="ko-KR" altLang="en-US" b="0" baseline="0" dirty="0" smtClean="0"/>
              <a:t>클래스 안에 있는 코드</a:t>
            </a:r>
            <a:r>
              <a:rPr lang="en-US" altLang="ko-KR" b="0" baseline="0" dirty="0" smtClean="0"/>
              <a:t>:</a:t>
            </a:r>
          </a:p>
          <a:p>
            <a:r>
              <a:rPr lang="en-US" altLang="ko-KR" sz="1200" b="0" kern="1200" dirty="0" smtClean="0">
                <a:solidFill>
                  <a:schemeClr val="tx1"/>
                </a:solidFill>
                <a:latin typeface="+mn-lt"/>
                <a:ea typeface="+mn-ea"/>
                <a:cs typeface="+mn-cs"/>
              </a:rPr>
              <a:t>public class Queue {</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Queue()  //</a:t>
            </a:r>
            <a:r>
              <a:rPr lang="ko-KR" altLang="en-US" sz="1200" b="0" kern="1200" dirty="0" err="1" smtClean="0">
                <a:solidFill>
                  <a:schemeClr val="tx1"/>
                </a:solidFill>
                <a:latin typeface="+mn-lt"/>
                <a:ea typeface="+mn-ea"/>
                <a:cs typeface="+mn-cs"/>
              </a:rPr>
              <a:t>생성자</a:t>
            </a:r>
            <a:endParaRPr lang="ko-KR" altLang="en-US" sz="1200" b="0" kern="1200" dirty="0" smtClean="0">
              <a:solidFill>
                <a:schemeClr val="tx1"/>
              </a:solidFill>
              <a:latin typeface="+mn-lt"/>
              <a:ea typeface="+mn-ea"/>
              <a:cs typeface="+mn-cs"/>
            </a:endParaRP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 리스트에 해당되는 인스턴스를 만들기 위해 초기화 해줌</a:t>
            </a:r>
          </a:p>
          <a:p>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void </a:t>
            </a:r>
            <a:r>
              <a:rPr lang="en-US" altLang="ko-KR" sz="1200" b="0" kern="1200" dirty="0" err="1" smtClean="0">
                <a:solidFill>
                  <a:schemeClr val="tx1"/>
                </a:solidFill>
                <a:latin typeface="+mn-lt"/>
                <a:ea typeface="+mn-ea"/>
                <a:cs typeface="+mn-cs"/>
              </a:rPr>
              <a:t>Enqueue</a:t>
            </a:r>
            <a:r>
              <a:rPr lang="en-US" altLang="ko-KR" sz="1200" b="0" kern="1200" dirty="0" smtClean="0">
                <a:solidFill>
                  <a:schemeClr val="tx1"/>
                </a:solidFill>
                <a:latin typeface="+mn-lt"/>
                <a:ea typeface="+mn-ea"/>
                <a:cs typeface="+mn-cs"/>
              </a:rPr>
              <a:t>(String data) //</a:t>
            </a:r>
            <a:r>
              <a:rPr lang="ko-KR" altLang="en-US" sz="1200" b="0" kern="1200" dirty="0" smtClean="0">
                <a:solidFill>
                  <a:schemeClr val="tx1"/>
                </a:solidFill>
                <a:latin typeface="+mn-lt"/>
                <a:ea typeface="+mn-ea"/>
                <a:cs typeface="+mn-cs"/>
              </a:rPr>
              <a:t>쌓는 역할을 하는 함수</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연결리스트의 데이터 타입은 </a:t>
            </a:r>
            <a:r>
              <a:rPr lang="en-US" altLang="ko-KR" sz="1200" b="0" kern="1200" dirty="0" smtClean="0">
                <a:solidFill>
                  <a:schemeClr val="tx1"/>
                </a:solidFill>
                <a:latin typeface="+mn-lt"/>
                <a:ea typeface="+mn-ea"/>
                <a:cs typeface="+mn-cs"/>
              </a:rPr>
              <a:t>String</a:t>
            </a:r>
            <a:r>
              <a:rPr lang="ko-KR" altLang="en-US" sz="1200" b="0" kern="1200" dirty="0" smtClean="0">
                <a:solidFill>
                  <a:schemeClr val="tx1"/>
                </a:solidFill>
                <a:latin typeface="+mn-lt"/>
                <a:ea typeface="+mn-ea"/>
                <a:cs typeface="+mn-cs"/>
              </a:rPr>
              <a:t>이니까</a:t>
            </a:r>
            <a:r>
              <a:rPr lang="en-US" altLang="ko-KR" sz="1200" b="0" kern="1200" dirty="0" smtClean="0">
                <a:solidFill>
                  <a:schemeClr val="tx1"/>
                </a:solidFill>
                <a:latin typeface="+mn-lt"/>
                <a:ea typeface="+mn-ea"/>
                <a:cs typeface="+mn-cs"/>
              </a:rPr>
              <a:t>, String </a:t>
            </a:r>
            <a:r>
              <a:rPr lang="ko-KR" altLang="en-US" sz="1200" b="0" kern="1200" dirty="0" smtClean="0">
                <a:solidFill>
                  <a:schemeClr val="tx1"/>
                </a:solidFill>
                <a:latin typeface="+mn-lt"/>
                <a:ea typeface="+mn-ea"/>
                <a:cs typeface="+mn-cs"/>
              </a:rPr>
              <a:t>타입의 입력인자 선언</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//list</a:t>
            </a:r>
            <a:r>
              <a:rPr lang="ko-KR" altLang="en-US" sz="1200" b="0" kern="1200" dirty="0" smtClean="0">
                <a:solidFill>
                  <a:schemeClr val="tx1"/>
                </a:solidFill>
                <a:latin typeface="+mn-lt"/>
                <a:ea typeface="+mn-ea"/>
                <a:cs typeface="+mn-cs"/>
              </a:rPr>
              <a:t>에다가 추가를 하면 됩니다</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//list</a:t>
            </a:r>
            <a:r>
              <a:rPr lang="ko-KR" altLang="en-US" sz="1200" b="0" kern="1200" dirty="0" smtClean="0">
                <a:solidFill>
                  <a:schemeClr val="tx1"/>
                </a:solidFill>
                <a:latin typeface="+mn-lt"/>
                <a:ea typeface="+mn-ea"/>
                <a:cs typeface="+mn-cs"/>
              </a:rPr>
              <a:t>의 앞에 추가하는 경우</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list.insertFirst</a:t>
            </a:r>
            <a:r>
              <a:rPr lang="en-US" altLang="ko-KR" sz="1200" b="0" kern="1200" dirty="0" smtClean="0">
                <a:solidFill>
                  <a:schemeClr val="tx1"/>
                </a:solidFill>
                <a:latin typeface="+mn-lt"/>
                <a:ea typeface="+mn-ea"/>
                <a:cs typeface="+mn-cs"/>
              </a:rPr>
              <a:t>(data);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빼내는 동작은 </a:t>
            </a:r>
            <a:r>
              <a:rPr lang="ko-KR" altLang="en-US" sz="1200" b="0" kern="1200" dirty="0" err="1" smtClean="0">
                <a:solidFill>
                  <a:schemeClr val="tx1"/>
                </a:solidFill>
                <a:latin typeface="+mn-lt"/>
                <a:ea typeface="+mn-ea"/>
                <a:cs typeface="+mn-cs"/>
              </a:rPr>
              <a:t>두가지</a:t>
            </a:r>
            <a:r>
              <a:rPr lang="ko-KR" altLang="en-US" sz="1200" b="0" kern="1200" dirty="0" smtClean="0">
                <a:solidFill>
                  <a:schemeClr val="tx1"/>
                </a:solidFill>
                <a:latin typeface="+mn-lt"/>
                <a:ea typeface="+mn-ea"/>
                <a:cs typeface="+mn-cs"/>
              </a:rPr>
              <a:t> 동작으로 구성되어있음</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//1.</a:t>
            </a:r>
            <a:r>
              <a:rPr lang="ko-KR" altLang="en-US" sz="1200" b="0" kern="1200" dirty="0" smtClean="0">
                <a:solidFill>
                  <a:schemeClr val="tx1"/>
                </a:solidFill>
                <a:latin typeface="+mn-lt"/>
                <a:ea typeface="+mn-ea"/>
                <a:cs typeface="+mn-cs"/>
              </a:rPr>
              <a:t>데이터를 읽어오는 동작</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즉 사용자에게 알려주는 동작</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//2.</a:t>
            </a:r>
            <a:r>
              <a:rPr lang="ko-KR" altLang="en-US" sz="1200" b="0" kern="1200" dirty="0" smtClean="0">
                <a:solidFill>
                  <a:schemeClr val="tx1"/>
                </a:solidFill>
                <a:latin typeface="+mn-lt"/>
                <a:ea typeface="+mn-ea"/>
                <a:cs typeface="+mn-cs"/>
              </a:rPr>
              <a:t>데이터를 삭제하는 동작</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즉 사용자가 일을 한 것을 삭제하는 동작</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String </a:t>
            </a:r>
            <a:r>
              <a:rPr lang="en-US" altLang="ko-KR" sz="1200" b="0" kern="1200" dirty="0" err="1" smtClean="0">
                <a:solidFill>
                  <a:schemeClr val="tx1"/>
                </a:solidFill>
                <a:latin typeface="+mn-lt"/>
                <a:ea typeface="+mn-ea"/>
                <a:cs typeface="+mn-cs"/>
              </a:rPr>
              <a:t>Dequeue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입력인자는 없음</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사용자에게 데이터를 알려주기 때문</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따라서 </a:t>
            </a:r>
            <a:r>
              <a:rPr lang="en-US" altLang="ko-KR" sz="1200" b="0" kern="1200" dirty="0" smtClean="0">
                <a:solidFill>
                  <a:schemeClr val="tx1"/>
                </a:solidFill>
                <a:latin typeface="+mn-lt"/>
                <a:ea typeface="+mn-ea"/>
                <a:cs typeface="+mn-cs"/>
              </a:rPr>
              <a:t>String </a:t>
            </a:r>
            <a:r>
              <a:rPr lang="ko-KR" altLang="en-US" sz="1200" b="0" kern="1200" dirty="0" smtClean="0">
                <a:solidFill>
                  <a:schemeClr val="tx1"/>
                </a:solidFill>
                <a:latin typeface="+mn-lt"/>
                <a:ea typeface="+mn-ea"/>
                <a:cs typeface="+mn-cs"/>
              </a:rPr>
              <a:t>타입으로 함수 선언</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//list</a:t>
            </a:r>
            <a:r>
              <a:rPr lang="ko-KR" altLang="en-US" sz="1200" b="0" kern="1200" dirty="0" smtClean="0">
                <a:solidFill>
                  <a:schemeClr val="tx1"/>
                </a:solidFill>
                <a:latin typeface="+mn-lt"/>
                <a:ea typeface="+mn-ea"/>
                <a:cs typeface="+mn-cs"/>
              </a:rPr>
              <a:t>에서 값을 읽어온 다음에 해당 </a:t>
            </a:r>
            <a:r>
              <a:rPr lang="en-US" altLang="ko-KR" sz="1200" b="0" kern="1200" dirty="0" smtClean="0">
                <a:solidFill>
                  <a:schemeClr val="tx1"/>
                </a:solidFill>
                <a:latin typeface="+mn-lt"/>
                <a:ea typeface="+mn-ea"/>
                <a:cs typeface="+mn-cs"/>
              </a:rPr>
              <a:t>Node</a:t>
            </a:r>
            <a:r>
              <a:rPr lang="ko-KR" altLang="en-US" sz="1200" b="0" kern="1200" dirty="0" smtClean="0">
                <a:solidFill>
                  <a:schemeClr val="tx1"/>
                </a:solidFill>
                <a:latin typeface="+mn-lt"/>
                <a:ea typeface="+mn-ea"/>
                <a:cs typeface="+mn-cs"/>
              </a:rPr>
              <a:t>를 지워버리면 됨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//Queue</a:t>
            </a:r>
            <a:r>
              <a:rPr lang="ko-KR" altLang="en-US" sz="1200" b="0" kern="1200" dirty="0" smtClean="0">
                <a:solidFill>
                  <a:schemeClr val="tx1"/>
                </a:solidFill>
                <a:latin typeface="+mn-lt"/>
                <a:ea typeface="+mn-ea"/>
                <a:cs typeface="+mn-cs"/>
              </a:rPr>
              <a:t>는 가장 먼저 추가된 일 순서대로 처리를 해야 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값을 지울 때 </a:t>
            </a:r>
            <a:r>
              <a:rPr lang="en-US" altLang="ko-KR" sz="1200" b="0" kern="1200" dirty="0" smtClean="0">
                <a:solidFill>
                  <a:schemeClr val="tx1"/>
                </a:solidFill>
                <a:latin typeface="+mn-lt"/>
                <a:ea typeface="+mn-ea"/>
                <a:cs typeface="+mn-cs"/>
              </a:rPr>
              <a:t>Head, tail </a:t>
            </a:r>
            <a:r>
              <a:rPr lang="ko-KR" altLang="en-US" sz="1200" b="0" kern="1200" dirty="0" smtClean="0">
                <a:solidFill>
                  <a:schemeClr val="tx1"/>
                </a:solidFill>
                <a:latin typeface="+mn-lt"/>
                <a:ea typeface="+mn-ea"/>
                <a:cs typeface="+mn-cs"/>
              </a:rPr>
              <a:t>값 중 어떤 것을 </a:t>
            </a:r>
            <a:r>
              <a:rPr lang="ko-KR" altLang="en-US" sz="1200" b="0" kern="1200" dirty="0" err="1" smtClean="0">
                <a:solidFill>
                  <a:schemeClr val="tx1"/>
                </a:solidFill>
                <a:latin typeface="+mn-lt"/>
                <a:ea typeface="+mn-ea"/>
                <a:cs typeface="+mn-cs"/>
              </a:rPr>
              <a:t>지워야할지는</a:t>
            </a:r>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Enqueue</a:t>
            </a:r>
            <a:r>
              <a:rPr lang="ko-KR" altLang="en-US" sz="1200" b="0" kern="1200" dirty="0" smtClean="0">
                <a:solidFill>
                  <a:schemeClr val="tx1"/>
                </a:solidFill>
                <a:latin typeface="+mn-lt"/>
                <a:ea typeface="+mn-ea"/>
                <a:cs typeface="+mn-cs"/>
              </a:rPr>
              <a:t>에서 앞에서 추가하느냐 뒤에서 추가하느냐에 따라 달라짐</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list.insertFirst</a:t>
            </a:r>
            <a:r>
              <a:rPr lang="ko-KR" altLang="en-US" sz="1200" b="0" kern="1200" dirty="0" smtClean="0">
                <a:solidFill>
                  <a:schemeClr val="tx1"/>
                </a:solidFill>
                <a:latin typeface="+mn-lt"/>
                <a:ea typeface="+mn-ea"/>
                <a:cs typeface="+mn-cs"/>
              </a:rPr>
              <a:t>의 경우 가장 먼저 추가된 일은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로 밀릴 것</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즉 가장 마지막 </a:t>
            </a:r>
            <a:r>
              <a:rPr lang="ko-KR" altLang="en-US" sz="1200" b="0" kern="1200" dirty="0" err="1" smtClean="0">
                <a:solidFill>
                  <a:schemeClr val="tx1"/>
                </a:solidFill>
                <a:latin typeface="+mn-lt"/>
                <a:ea typeface="+mn-ea"/>
                <a:cs typeface="+mn-cs"/>
              </a:rPr>
              <a:t>노드</a:t>
            </a:r>
            <a:r>
              <a:rPr lang="ko-KR" altLang="en-US" sz="1200" b="0" kern="1200" dirty="0" smtClean="0">
                <a:solidFill>
                  <a:schemeClr val="tx1"/>
                </a:solidFill>
                <a:latin typeface="+mn-lt"/>
                <a:ea typeface="+mn-ea"/>
                <a:cs typeface="+mn-cs"/>
              </a:rPr>
              <a:t> 값이 가장 먼저 추가된 일</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따라서 우리는 </a:t>
            </a:r>
            <a:r>
              <a:rPr lang="en-US" altLang="ko-KR" sz="1200" b="0" u="sng" kern="1200" dirty="0" err="1" smtClean="0">
                <a:solidFill>
                  <a:schemeClr val="tx1"/>
                </a:solidFill>
                <a:latin typeface="+mn-lt"/>
                <a:ea typeface="+mn-ea"/>
                <a:cs typeface="+mn-cs"/>
              </a:rPr>
              <a:t>linkedlist</a:t>
            </a:r>
            <a:r>
              <a:rPr lang="ko-KR" altLang="en-US" sz="1200" b="0" u="sng" kern="1200" dirty="0" smtClean="0">
                <a:solidFill>
                  <a:schemeClr val="tx1"/>
                </a:solidFill>
                <a:latin typeface="+mn-lt"/>
                <a:ea typeface="+mn-ea"/>
                <a:cs typeface="+mn-cs"/>
              </a:rPr>
              <a:t>의 마지막 노드를 지우면 됨</a:t>
            </a:r>
          </a:p>
          <a:p>
            <a:r>
              <a:rPr lang="en-US" altLang="ko-KR" sz="1200" b="0" kern="1200" dirty="0" smtClean="0">
                <a:solidFill>
                  <a:schemeClr val="tx1"/>
                </a:solidFill>
                <a:latin typeface="+mn-lt"/>
                <a:ea typeface="+mn-ea"/>
                <a:cs typeface="+mn-cs"/>
              </a:rPr>
              <a:t>    String data</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list.getLast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마지막 </a:t>
            </a:r>
            <a:r>
              <a:rPr lang="ko-KR" altLang="en-US" sz="1200" b="0" kern="1200" dirty="0" err="1" smtClean="0">
                <a:solidFill>
                  <a:schemeClr val="tx1"/>
                </a:solidFill>
                <a:latin typeface="+mn-lt"/>
                <a:ea typeface="+mn-ea"/>
                <a:cs typeface="+mn-cs"/>
              </a:rPr>
              <a:t>노드값을</a:t>
            </a:r>
            <a:r>
              <a:rPr lang="ko-KR" altLang="en-US" sz="1200" b="0" kern="1200" dirty="0" smtClean="0">
                <a:solidFill>
                  <a:schemeClr val="tx1"/>
                </a:solidFill>
                <a:latin typeface="+mn-lt"/>
                <a:ea typeface="+mn-ea"/>
                <a:cs typeface="+mn-cs"/>
              </a:rPr>
              <a:t> 가져오는 변수</a:t>
            </a:r>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list.deleteLast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data;</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en-US" altLang="ko-KR" sz="1200" b="0" kern="1200" baseline="0" dirty="0" smtClean="0">
              <a:solidFill>
                <a:schemeClr val="tx1"/>
              </a:solidFill>
              <a:latin typeface="+mn-lt"/>
              <a:ea typeface="+mn-ea"/>
              <a:cs typeface="+mn-cs"/>
            </a:endParaRPr>
          </a:p>
          <a:p>
            <a:r>
              <a:rPr lang="en-US" altLang="ko-KR" sz="1200" b="1" kern="1200" baseline="0" dirty="0" err="1" smtClean="0">
                <a:solidFill>
                  <a:schemeClr val="tx1"/>
                </a:solidFill>
                <a:latin typeface="+mn-lt"/>
                <a:ea typeface="+mn-ea"/>
                <a:cs typeface="+mn-cs"/>
              </a:rPr>
              <a:t>LinkedList</a:t>
            </a:r>
            <a:r>
              <a:rPr lang="ko-KR" altLang="en-US" sz="1200" b="1" kern="1200" baseline="0" dirty="0" smtClean="0">
                <a:solidFill>
                  <a:schemeClr val="tx1"/>
                </a:solidFill>
                <a:latin typeface="+mn-lt"/>
                <a:ea typeface="+mn-ea"/>
                <a:cs typeface="+mn-cs"/>
              </a:rPr>
              <a:t>클래스에 마지막 노드 값을 가져오는 </a:t>
            </a:r>
            <a:r>
              <a:rPr lang="en-US" altLang="ko-KR" sz="1200" b="1" kern="1200" baseline="0" dirty="0" err="1" smtClean="0">
                <a:solidFill>
                  <a:schemeClr val="tx1"/>
                </a:solidFill>
                <a:latin typeface="+mn-lt"/>
                <a:ea typeface="+mn-ea"/>
                <a:cs typeface="+mn-cs"/>
              </a:rPr>
              <a:t>getLast</a:t>
            </a:r>
            <a:r>
              <a:rPr lang="en-US" altLang="ko-KR" sz="1200" b="1" kern="1200" baseline="0" dirty="0" smtClean="0">
                <a:solidFill>
                  <a:schemeClr val="tx1"/>
                </a:solidFill>
                <a:latin typeface="+mn-lt"/>
                <a:ea typeface="+mn-ea"/>
                <a:cs typeface="+mn-cs"/>
              </a:rPr>
              <a:t> </a:t>
            </a:r>
            <a:r>
              <a:rPr lang="ko-KR" altLang="en-US" sz="1200" b="1" kern="1200" baseline="0" dirty="0" smtClean="0">
                <a:solidFill>
                  <a:schemeClr val="tx1"/>
                </a:solidFill>
                <a:latin typeface="+mn-lt"/>
                <a:ea typeface="+mn-ea"/>
                <a:cs typeface="+mn-cs"/>
              </a:rPr>
              <a:t>함수를 추가하면 끝</a:t>
            </a:r>
            <a:r>
              <a:rPr lang="en-US" altLang="ko-KR" sz="1200" b="1" kern="1200" baseline="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public String </a:t>
            </a:r>
            <a:r>
              <a:rPr lang="en-US" altLang="ko-KR" sz="1200" b="0" kern="1200" dirty="0" err="1" smtClean="0">
                <a:solidFill>
                  <a:schemeClr val="tx1"/>
                </a:solidFill>
                <a:latin typeface="+mn-lt"/>
                <a:ea typeface="+mn-ea"/>
                <a:cs typeface="+mn-cs"/>
              </a:rPr>
              <a:t>getLast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마지막 </a:t>
            </a:r>
            <a:r>
              <a:rPr lang="ko-KR" altLang="en-US" sz="1200" b="0" kern="1200" dirty="0" err="1" smtClean="0">
                <a:solidFill>
                  <a:schemeClr val="tx1"/>
                </a:solidFill>
                <a:latin typeface="+mn-lt"/>
                <a:ea typeface="+mn-ea"/>
                <a:cs typeface="+mn-cs"/>
              </a:rPr>
              <a:t>노드의</a:t>
            </a:r>
            <a:r>
              <a:rPr lang="ko-KR" altLang="en-US" sz="1200" b="0" kern="1200" dirty="0" smtClean="0">
                <a:solidFill>
                  <a:schemeClr val="tx1"/>
                </a:solidFill>
                <a:latin typeface="+mn-lt"/>
                <a:ea typeface="+mn-ea"/>
                <a:cs typeface="+mn-cs"/>
              </a:rPr>
              <a:t> 값을 </a:t>
            </a:r>
            <a:r>
              <a:rPr lang="en-US" altLang="ko-KR" sz="1200" b="0" kern="1200" dirty="0" smtClean="0">
                <a:solidFill>
                  <a:schemeClr val="tx1"/>
                </a:solidFill>
                <a:latin typeface="+mn-lt"/>
                <a:ea typeface="+mn-ea"/>
                <a:cs typeface="+mn-cs"/>
              </a:rPr>
              <a:t>return</a:t>
            </a:r>
            <a:r>
              <a:rPr lang="ko-KR" altLang="en-US" sz="1200" b="0" kern="1200" dirty="0" smtClean="0">
                <a:solidFill>
                  <a:schemeClr val="tx1"/>
                </a:solidFill>
                <a:latin typeface="+mn-lt"/>
                <a:ea typeface="+mn-ea"/>
                <a:cs typeface="+mn-cs"/>
              </a:rPr>
              <a:t>하는 함수</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Node tail = Head;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if(Head == null) //Head</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null </a:t>
            </a:r>
            <a:r>
              <a:rPr lang="ko-KR" altLang="en-US" sz="1200" b="0" kern="1200" dirty="0" smtClean="0">
                <a:solidFill>
                  <a:schemeClr val="tx1"/>
                </a:solidFill>
                <a:latin typeface="+mn-lt"/>
                <a:ea typeface="+mn-ea"/>
                <a:cs typeface="+mn-cs"/>
              </a:rPr>
              <a:t>이면 </a:t>
            </a:r>
            <a:r>
              <a:rPr lang="en-US" altLang="ko-KR" sz="1200" b="0" kern="1200" dirty="0" smtClean="0">
                <a:solidFill>
                  <a:schemeClr val="tx1"/>
                </a:solidFill>
                <a:latin typeface="+mn-lt"/>
                <a:ea typeface="+mn-ea"/>
                <a:cs typeface="+mn-cs"/>
              </a:rPr>
              <a:t>return </a:t>
            </a:r>
            <a:r>
              <a:rPr lang="ko-KR" altLang="en-US" sz="1200" b="0" kern="1200" dirty="0" smtClean="0">
                <a:solidFill>
                  <a:schemeClr val="tx1"/>
                </a:solidFill>
                <a:latin typeface="+mn-lt"/>
                <a:ea typeface="+mn-ea"/>
                <a:cs typeface="+mn-cs"/>
              </a:rPr>
              <a:t>할게 없음</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return "Error: Empty";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while(</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tail =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return</a:t>
            </a:r>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tail.getData</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꼬리의 데이터 값을 리턴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baseline="0" dirty="0" err="1" smtClean="0">
                <a:solidFill>
                  <a:schemeClr val="tx1"/>
                </a:solidFill>
                <a:latin typeface="+mn-lt"/>
                <a:ea typeface="+mn-ea"/>
                <a:cs typeface="+mn-cs"/>
              </a:rPr>
              <a:t>ㅡㅡㅡㅡㅡㅡㅡㅡㅡㅡㅡㅡㅡㅡㅡㅡㅡㅡㅡㅡㅡㅡㅡㅡㅡㅡㅡㅡㅡㅡㅡㅡㅡㅡㅡㅡㅡㅡㅡㅡㅡㅡㅡㅡㅡ</a:t>
            </a:r>
            <a:endParaRPr lang="en-US" altLang="ko-KR" sz="1200" b="0" kern="1200" baseline="0" dirty="0" smtClean="0">
              <a:solidFill>
                <a:schemeClr val="tx1"/>
              </a:solidFill>
              <a:latin typeface="+mn-lt"/>
              <a:ea typeface="+mn-ea"/>
              <a:cs typeface="+mn-cs"/>
            </a:endParaRPr>
          </a:p>
          <a:p>
            <a:r>
              <a:rPr lang="en-US" altLang="ko-KR" b="1" baseline="0" dirty="0" smtClean="0"/>
              <a:t>*</a:t>
            </a:r>
            <a:r>
              <a:rPr lang="ko-KR" altLang="en-US" b="1" baseline="0" dirty="0" smtClean="0"/>
              <a:t>위의 코드에 따른 자료구조가 </a:t>
            </a:r>
            <a:r>
              <a:rPr lang="en-US" altLang="ko-KR" b="1" baseline="0" dirty="0" err="1" smtClean="0"/>
              <a:t>LinkedList</a:t>
            </a:r>
            <a:r>
              <a:rPr lang="ko-KR" altLang="en-US" b="1" baseline="0" dirty="0" smtClean="0"/>
              <a:t>일 때 </a:t>
            </a:r>
            <a:r>
              <a:rPr lang="en-US" altLang="ko-KR" b="1" baseline="0" dirty="0" smtClean="0"/>
              <a:t>Queue</a:t>
            </a:r>
            <a:r>
              <a:rPr lang="ko-KR" altLang="en-US" b="1" baseline="0" dirty="0" smtClean="0"/>
              <a:t>의 동작 해설</a:t>
            </a:r>
            <a:endParaRPr lang="en-US" altLang="ko-KR" b="1" baseline="0" dirty="0" smtClean="0"/>
          </a:p>
          <a:p>
            <a:endParaRPr lang="en-US" altLang="ko-KR" b="0" baseline="0" dirty="0" smtClean="0"/>
          </a:p>
          <a:p>
            <a:r>
              <a:rPr lang="ko-KR" altLang="en-US" b="0" baseline="0" dirty="0" smtClean="0"/>
              <a:t>▶</a:t>
            </a:r>
            <a:r>
              <a:rPr lang="en-US" altLang="ko-KR" b="0" baseline="0" dirty="0" err="1" smtClean="0"/>
              <a:t>Enqueue</a:t>
            </a:r>
            <a:endParaRPr lang="en-US" altLang="ko-KR" b="0" baseline="0" dirty="0" smtClean="0"/>
          </a:p>
          <a:p>
            <a:endParaRPr lang="en-US" altLang="ko-KR" b="0" baseline="0" dirty="0" smtClean="0"/>
          </a:p>
          <a:p>
            <a:r>
              <a:rPr lang="ko-KR" altLang="en-US" b="0" baseline="0" dirty="0" smtClean="0"/>
              <a:t>위의 코드에 따르면 새로운 데이터가 들어온다면 원래 있던 </a:t>
            </a:r>
            <a:r>
              <a:rPr lang="en-US" altLang="ko-KR" b="0" baseline="0" dirty="0" smtClean="0"/>
              <a:t>Node</a:t>
            </a:r>
            <a:r>
              <a:rPr lang="ko-KR" altLang="en-US" b="0" baseline="0" dirty="0" smtClean="0"/>
              <a:t>의 앞에 </a:t>
            </a:r>
            <a:r>
              <a:rPr lang="en-US" altLang="ko-KR" b="0" baseline="0" dirty="0" smtClean="0"/>
              <a:t>Node</a:t>
            </a:r>
            <a:r>
              <a:rPr lang="ko-KR" altLang="en-US" b="0" baseline="0" dirty="0" smtClean="0"/>
              <a:t>를 추가하기로 함</a:t>
            </a:r>
            <a:r>
              <a:rPr lang="en-US" altLang="ko-KR" b="0" baseline="0" dirty="0" smtClean="0"/>
              <a:t>.</a:t>
            </a:r>
          </a:p>
          <a:p>
            <a:r>
              <a:rPr lang="ko-KR" altLang="en-US" b="0" baseline="0" dirty="0" smtClean="0"/>
              <a:t>그리고 새로 들어온 데이터를 가지고 있는 </a:t>
            </a:r>
            <a:r>
              <a:rPr lang="en-US" altLang="ko-KR" b="0" baseline="0" dirty="0" smtClean="0"/>
              <a:t>Node</a:t>
            </a:r>
            <a:r>
              <a:rPr lang="ko-KR" altLang="en-US" b="0" baseline="0" dirty="0" smtClean="0"/>
              <a:t>의 </a:t>
            </a:r>
            <a:r>
              <a:rPr lang="en-US" altLang="ko-KR" b="0" baseline="0" dirty="0" smtClean="0"/>
              <a:t>next</a:t>
            </a:r>
            <a:r>
              <a:rPr lang="ko-KR" altLang="en-US" b="0" baseline="0" dirty="0" smtClean="0"/>
              <a:t>가 뒤의 노드를 가리키도록 함</a:t>
            </a:r>
            <a:r>
              <a:rPr lang="en-US" altLang="ko-KR" b="0" baseline="0" dirty="0" smtClean="0"/>
              <a:t>.</a:t>
            </a:r>
          </a:p>
          <a:p>
            <a:r>
              <a:rPr lang="en-US" altLang="ko-KR" b="0" baseline="0" dirty="0" smtClean="0"/>
              <a:t>(</a:t>
            </a:r>
            <a:r>
              <a:rPr lang="en-US" altLang="ko-KR" b="0" baseline="0" dirty="0" err="1" smtClean="0"/>
              <a:t>LinkedList</a:t>
            </a:r>
            <a:r>
              <a:rPr lang="en-US" altLang="ko-KR" b="0" baseline="0" dirty="0" smtClean="0"/>
              <a:t> </a:t>
            </a:r>
            <a:r>
              <a:rPr lang="ko-KR" altLang="en-US" b="0" baseline="0" dirty="0" smtClean="0"/>
              <a:t>클래스 안에 있는 </a:t>
            </a:r>
            <a:r>
              <a:rPr lang="en-US" altLang="ko-KR" b="0" baseline="0" dirty="0" err="1" smtClean="0"/>
              <a:t>insertFirst</a:t>
            </a:r>
            <a:r>
              <a:rPr lang="en-US" altLang="ko-KR" b="0" baseline="0" dirty="0" smtClean="0"/>
              <a:t> </a:t>
            </a:r>
            <a:r>
              <a:rPr lang="ko-KR" altLang="en-US" b="0" baseline="0" dirty="0" smtClean="0"/>
              <a:t>함수 참고</a:t>
            </a:r>
            <a:r>
              <a:rPr lang="en-US" altLang="ko-KR" b="0" baseline="0" dirty="0" smtClean="0"/>
              <a:t>)</a:t>
            </a:r>
          </a:p>
          <a:p>
            <a:r>
              <a:rPr lang="ko-KR" altLang="en-US" b="0" baseline="0" dirty="0" smtClean="0"/>
              <a:t>그 후 새로 들어온 데이터는 </a:t>
            </a:r>
            <a:r>
              <a:rPr lang="en-US" altLang="ko-KR" b="0" baseline="0" dirty="0" smtClean="0"/>
              <a:t>Head</a:t>
            </a:r>
            <a:r>
              <a:rPr lang="ko-KR" altLang="en-US" b="0" baseline="0" dirty="0" smtClean="0"/>
              <a:t>가 됨</a:t>
            </a:r>
            <a:r>
              <a:rPr lang="en-US" altLang="ko-KR" b="0" baseline="0" dirty="0" smtClean="0"/>
              <a:t>.</a:t>
            </a:r>
          </a:p>
          <a:p>
            <a:endParaRPr lang="en-US" altLang="ko-KR" b="0" baseline="0" dirty="0" smtClean="0"/>
          </a:p>
          <a:p>
            <a:r>
              <a:rPr lang="ko-KR" altLang="en-US" b="0" baseline="0" dirty="0" smtClean="0"/>
              <a:t>▶</a:t>
            </a:r>
            <a:r>
              <a:rPr lang="en-US" altLang="ko-KR" b="0" baseline="0" dirty="0" err="1" smtClean="0"/>
              <a:t>Dequeue</a:t>
            </a:r>
            <a:endParaRPr lang="en-US" altLang="ko-KR" b="0" baseline="0" dirty="0" smtClean="0"/>
          </a:p>
          <a:p>
            <a:endParaRPr lang="en-US" altLang="ko-KR" b="0" baseline="0" dirty="0" smtClean="0"/>
          </a:p>
          <a:p>
            <a:r>
              <a:rPr lang="en-US" altLang="ko-KR" sz="1200" b="0" u="sng" kern="1200" dirty="0" smtClean="0">
                <a:solidFill>
                  <a:schemeClr val="tx1"/>
                </a:solidFill>
                <a:latin typeface="+mn-lt"/>
                <a:ea typeface="+mn-ea"/>
                <a:cs typeface="+mn-cs"/>
              </a:rPr>
              <a:t>String data = </a:t>
            </a:r>
            <a:r>
              <a:rPr lang="en-US" altLang="ko-KR" sz="1200" b="0" u="sng" kern="1200" dirty="0" err="1" smtClean="0">
                <a:solidFill>
                  <a:schemeClr val="tx1"/>
                </a:solidFill>
                <a:latin typeface="+mn-lt"/>
                <a:ea typeface="+mn-ea"/>
                <a:cs typeface="+mn-cs"/>
              </a:rPr>
              <a:t>list.getLast</a:t>
            </a:r>
            <a:r>
              <a:rPr lang="en-US" altLang="ko-KR" sz="1200" b="0" u="sng" kern="1200" dirty="0" smtClean="0">
                <a:solidFill>
                  <a:schemeClr val="tx1"/>
                </a:solidFill>
                <a:latin typeface="+mn-lt"/>
                <a:ea typeface="+mn-ea"/>
                <a:cs typeface="+mn-cs"/>
              </a:rPr>
              <a:t>(); </a:t>
            </a:r>
          </a:p>
          <a:p>
            <a:r>
              <a:rPr lang="ko-KR" altLang="en-US" sz="1200" b="0" u="none" kern="1200" dirty="0" smtClean="0">
                <a:solidFill>
                  <a:schemeClr val="tx1"/>
                </a:solidFill>
                <a:latin typeface="+mn-lt"/>
                <a:ea typeface="+mn-ea"/>
                <a:cs typeface="+mn-cs"/>
              </a:rPr>
              <a:t>→가장 처음의 값</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LinkedList</a:t>
            </a:r>
            <a:r>
              <a:rPr lang="ko-KR" altLang="en-US" sz="1200" b="0" u="none" kern="1200" dirty="0" smtClean="0">
                <a:solidFill>
                  <a:schemeClr val="tx1"/>
                </a:solidFill>
                <a:latin typeface="+mn-lt"/>
                <a:ea typeface="+mn-ea"/>
                <a:cs typeface="+mn-cs"/>
              </a:rPr>
              <a:t>의 마지막 순서 값</a:t>
            </a:r>
            <a:r>
              <a:rPr lang="en-US" altLang="ko-KR" sz="1200" b="0" u="none" kern="1200" dirty="0" smtClean="0">
                <a:solidFill>
                  <a:schemeClr val="tx1"/>
                </a:solidFill>
                <a:latin typeface="+mn-lt"/>
                <a:ea typeface="+mn-ea"/>
                <a:cs typeface="+mn-cs"/>
              </a:rPr>
              <a:t>)</a:t>
            </a:r>
            <a:r>
              <a:rPr lang="ko-KR" altLang="en-US" sz="1200" b="0" u="none" kern="1200" dirty="0" smtClean="0">
                <a:solidFill>
                  <a:schemeClr val="tx1"/>
                </a:solidFill>
                <a:latin typeface="+mn-lt"/>
                <a:ea typeface="+mn-ea"/>
                <a:cs typeface="+mn-cs"/>
              </a:rPr>
              <a:t>을 </a:t>
            </a:r>
            <a:r>
              <a:rPr lang="en-US" altLang="ko-KR" sz="1200" b="0" u="none" kern="1200" dirty="0" smtClean="0">
                <a:solidFill>
                  <a:schemeClr val="tx1"/>
                </a:solidFill>
                <a:latin typeface="+mn-lt"/>
                <a:ea typeface="+mn-ea"/>
                <a:cs typeface="+mn-cs"/>
              </a:rPr>
              <a:t>String</a:t>
            </a:r>
            <a:r>
              <a:rPr lang="en-US" altLang="ko-KR" sz="1200" b="0" u="none" kern="1200" baseline="0" dirty="0" smtClean="0">
                <a:solidFill>
                  <a:schemeClr val="tx1"/>
                </a:solidFill>
                <a:latin typeface="+mn-lt"/>
                <a:ea typeface="+mn-ea"/>
                <a:cs typeface="+mn-cs"/>
              </a:rPr>
              <a:t> data</a:t>
            </a:r>
            <a:r>
              <a:rPr lang="ko-KR" altLang="en-US" sz="1200" b="0" u="none" kern="1200" baseline="0" dirty="0" smtClean="0">
                <a:solidFill>
                  <a:schemeClr val="tx1"/>
                </a:solidFill>
                <a:latin typeface="+mn-lt"/>
                <a:ea typeface="+mn-ea"/>
                <a:cs typeface="+mn-cs"/>
              </a:rPr>
              <a:t>에 복사해둠</a:t>
            </a:r>
            <a:endParaRPr lang="en-US" altLang="ko-KR" sz="1200" b="0" u="none" kern="1200" baseline="0" dirty="0" smtClean="0">
              <a:solidFill>
                <a:schemeClr val="tx1"/>
              </a:solidFill>
              <a:latin typeface="+mn-lt"/>
              <a:ea typeface="+mn-ea"/>
              <a:cs typeface="+mn-cs"/>
            </a:endParaRPr>
          </a:p>
          <a:p>
            <a:r>
              <a:rPr lang="en-US" altLang="ko-KR" sz="1200" b="0" u="sng" kern="1200" dirty="0" err="1" smtClean="0">
                <a:solidFill>
                  <a:schemeClr val="tx1"/>
                </a:solidFill>
                <a:latin typeface="+mn-lt"/>
                <a:ea typeface="+mn-ea"/>
                <a:cs typeface="+mn-cs"/>
              </a:rPr>
              <a:t>list.deleteLast</a:t>
            </a:r>
            <a:r>
              <a:rPr lang="en-US" altLang="ko-KR" sz="1200" b="0" u="sng" kern="1200" dirty="0" smtClean="0">
                <a:solidFill>
                  <a:schemeClr val="tx1"/>
                </a:solidFill>
                <a:latin typeface="+mn-lt"/>
                <a:ea typeface="+mn-ea"/>
                <a:cs typeface="+mn-cs"/>
              </a:rPr>
              <a:t>();</a:t>
            </a:r>
          </a:p>
          <a:p>
            <a:r>
              <a:rPr lang="ko-KR" altLang="en-US" sz="1200" b="0" u="none" kern="1200" dirty="0" smtClean="0">
                <a:solidFill>
                  <a:schemeClr val="tx1"/>
                </a:solidFill>
                <a:latin typeface="+mn-lt"/>
                <a:ea typeface="+mn-ea"/>
                <a:cs typeface="+mn-cs"/>
              </a:rPr>
              <a:t>→</a:t>
            </a:r>
            <a:r>
              <a:rPr lang="ko-KR" altLang="en-US" b="0" baseline="0" dirty="0" smtClean="0"/>
              <a:t>제일 처음에 있던 데이터</a:t>
            </a:r>
            <a:r>
              <a:rPr lang="en-US" altLang="ko-KR" sz="1200" b="0" u="none" kern="1200" dirty="0" smtClean="0">
                <a:solidFill>
                  <a:schemeClr val="tx1"/>
                </a:solidFill>
                <a:latin typeface="+mn-lt"/>
                <a:ea typeface="+mn-ea"/>
                <a:cs typeface="+mn-cs"/>
              </a:rPr>
              <a:t>(</a:t>
            </a:r>
            <a:r>
              <a:rPr lang="en-US" altLang="ko-KR" sz="1200" b="0" u="none" kern="1200" dirty="0" err="1" smtClean="0">
                <a:solidFill>
                  <a:schemeClr val="tx1"/>
                </a:solidFill>
                <a:latin typeface="+mn-lt"/>
                <a:ea typeface="+mn-ea"/>
                <a:cs typeface="+mn-cs"/>
              </a:rPr>
              <a:t>LinkedList</a:t>
            </a:r>
            <a:r>
              <a:rPr lang="ko-KR" altLang="en-US" sz="1200" b="0" u="none" kern="1200" dirty="0" smtClean="0">
                <a:solidFill>
                  <a:schemeClr val="tx1"/>
                </a:solidFill>
                <a:latin typeface="+mn-lt"/>
                <a:ea typeface="+mn-ea"/>
                <a:cs typeface="+mn-cs"/>
              </a:rPr>
              <a:t>의 마지막 순서 값</a:t>
            </a:r>
            <a:r>
              <a:rPr lang="en-US" altLang="ko-KR" sz="1200" b="0" u="none" kern="1200" dirty="0" smtClean="0">
                <a:solidFill>
                  <a:schemeClr val="tx1"/>
                </a:solidFill>
                <a:latin typeface="+mn-lt"/>
                <a:ea typeface="+mn-ea"/>
                <a:cs typeface="+mn-cs"/>
              </a:rPr>
              <a:t>)</a:t>
            </a:r>
            <a:r>
              <a:rPr lang="ko-KR" altLang="en-US" b="0" baseline="0" dirty="0" smtClean="0"/>
              <a:t>를 삭제</a:t>
            </a:r>
            <a:r>
              <a:rPr lang="en-US" altLang="ko-KR" b="0" baseline="0" dirty="0" smtClean="0"/>
              <a:t>,</a:t>
            </a:r>
          </a:p>
          <a:p>
            <a:r>
              <a:rPr lang="ko-KR" altLang="en-US" b="0" baseline="0" dirty="0" smtClean="0"/>
              <a:t>즉</a:t>
            </a:r>
            <a:r>
              <a:rPr lang="en-US" altLang="ko-KR" b="0" baseline="0" dirty="0" smtClean="0"/>
              <a:t>, </a:t>
            </a:r>
            <a:r>
              <a:rPr lang="ko-KR" altLang="en-US" b="0" baseline="0" dirty="0" smtClean="0"/>
              <a:t>가장 처음에 있는 </a:t>
            </a:r>
            <a:r>
              <a:rPr lang="en-US" altLang="ko-KR" b="0" baseline="0" dirty="0" smtClean="0"/>
              <a:t>Node</a:t>
            </a:r>
            <a:r>
              <a:rPr lang="ko-KR" altLang="en-US" b="0" baseline="0" dirty="0" smtClean="0"/>
              <a:t>를 가리키는 전 순서 </a:t>
            </a:r>
            <a:r>
              <a:rPr lang="en-US" altLang="ko-KR" b="0" baseline="0" dirty="0" smtClean="0"/>
              <a:t>Node</a:t>
            </a:r>
            <a:r>
              <a:rPr lang="ko-KR" altLang="en-US" b="0" baseline="0" dirty="0" smtClean="0"/>
              <a:t>의 </a:t>
            </a:r>
            <a:r>
              <a:rPr lang="en-US" altLang="ko-KR" b="0" baseline="0" dirty="0" smtClean="0"/>
              <a:t>next </a:t>
            </a:r>
            <a:r>
              <a:rPr lang="ko-KR" altLang="en-US" b="0" baseline="0" dirty="0" smtClean="0"/>
              <a:t>값을 </a:t>
            </a:r>
            <a:r>
              <a:rPr lang="en-US" altLang="ko-KR" b="0" baseline="0" dirty="0" smtClean="0"/>
              <a:t>null</a:t>
            </a:r>
            <a:r>
              <a:rPr lang="ko-KR" altLang="en-US" b="0" baseline="0" dirty="0" smtClean="0"/>
              <a:t>로 만들어버리는 것</a:t>
            </a:r>
            <a:endParaRPr lang="en-US" altLang="ko-KR" b="0" baseline="0" dirty="0" smtClean="0"/>
          </a:p>
          <a:p>
            <a:endParaRPr lang="en-US" altLang="ko-KR" b="0" baseline="0" dirty="0" smtClean="0"/>
          </a:p>
          <a:p>
            <a:r>
              <a:rPr lang="en-US" altLang="ko-KR" b="1" baseline="0" dirty="0" smtClean="0"/>
              <a:t>*Queue</a:t>
            </a:r>
            <a:r>
              <a:rPr lang="ko-KR" altLang="en-US" b="1" baseline="0" dirty="0" smtClean="0"/>
              <a:t>를 구현하는 방법은 두 가지</a:t>
            </a:r>
            <a:r>
              <a:rPr lang="en-US" altLang="ko-KR" b="1" baseline="0" dirty="0" smtClean="0"/>
              <a:t>(</a:t>
            </a:r>
            <a:r>
              <a:rPr lang="ko-KR" altLang="en-US" b="1" baseline="0" dirty="0" smtClean="0"/>
              <a:t>핵심은 가장 처음의 것만 지워주면 됨</a:t>
            </a:r>
            <a:r>
              <a:rPr lang="en-US" altLang="ko-KR" b="1" baseline="0" dirty="0" smtClean="0"/>
              <a:t>)</a:t>
            </a:r>
          </a:p>
          <a:p>
            <a:r>
              <a:rPr lang="en-US" altLang="ko-KR" b="1" baseline="0" dirty="0" smtClean="0"/>
              <a:t>-</a:t>
            </a:r>
            <a:r>
              <a:rPr lang="ko-KR" altLang="en-US" b="1" baseline="0" dirty="0" smtClean="0"/>
              <a:t>앞에다 추가하고 뒤를 지울 것인가</a:t>
            </a:r>
            <a:r>
              <a:rPr lang="en-US" altLang="ko-KR" b="1" baseline="0" dirty="0" smtClean="0"/>
              <a:t>.</a:t>
            </a:r>
          </a:p>
          <a:p>
            <a:r>
              <a:rPr lang="en-US" altLang="ko-KR" b="1" baseline="0" dirty="0" smtClean="0"/>
              <a:t>-</a:t>
            </a:r>
            <a:r>
              <a:rPr lang="ko-KR" altLang="en-US" b="1" baseline="0" dirty="0" smtClean="0"/>
              <a:t>뒤에다 추가하고 앞을 지울 것인가</a:t>
            </a:r>
            <a:r>
              <a:rPr lang="en-US" altLang="ko-KR" b="1" baseline="0" dirty="0" smtClean="0"/>
              <a:t>.</a:t>
            </a:r>
          </a:p>
          <a:p>
            <a:r>
              <a:rPr lang="ko-KR" altLang="en-US" b="0" baseline="0" dirty="0" smtClean="0"/>
              <a:t>앞에다 추가하던지</a:t>
            </a:r>
            <a:r>
              <a:rPr lang="en-US" altLang="ko-KR" b="0" baseline="0" dirty="0" smtClean="0"/>
              <a:t>,</a:t>
            </a:r>
            <a:r>
              <a:rPr lang="ko-KR" altLang="en-US" b="0" baseline="0" dirty="0" smtClean="0"/>
              <a:t> 뒤에다 추가하던지 간에 제일 처음에 추가되는 데이터를 지워주면 되는 것</a:t>
            </a:r>
            <a:r>
              <a:rPr lang="en-US" altLang="ko-KR" b="0" baseline="0" dirty="0" smtClean="0"/>
              <a:t>.</a:t>
            </a:r>
          </a:p>
          <a:p>
            <a:r>
              <a:rPr lang="en-US" altLang="ko-KR" b="0" baseline="0" dirty="0" smtClean="0"/>
              <a:t>(</a:t>
            </a:r>
            <a:r>
              <a:rPr lang="en-US" altLang="ko-KR" b="0" baseline="0" dirty="0" err="1" smtClean="0"/>
              <a:t>Dequeue</a:t>
            </a:r>
            <a:r>
              <a:rPr lang="ko-KR" altLang="en-US" b="0" baseline="0" dirty="0" smtClean="0"/>
              <a:t>를 </a:t>
            </a:r>
            <a:r>
              <a:rPr lang="en-US" altLang="ko-KR" b="0" baseline="0" dirty="0" err="1" smtClean="0"/>
              <a:t>Enqueue</a:t>
            </a:r>
            <a:r>
              <a:rPr lang="ko-KR" altLang="en-US" b="0" baseline="0" dirty="0" smtClean="0"/>
              <a:t>에 맞춰주면 됨</a:t>
            </a:r>
            <a:r>
              <a:rPr lang="en-US" altLang="ko-KR" b="0" baseline="0" dirty="0" smtClean="0"/>
              <a:t>)</a:t>
            </a:r>
          </a:p>
          <a:p>
            <a:r>
              <a:rPr lang="ko-KR" altLang="en-US" b="0" baseline="0" dirty="0" err="1" smtClean="0"/>
              <a:t>ㅡㅡㅡㅡㅡㅡㅡㅡㅡㅡㅡㅡㅡㅡㅡㅡㅡㅡㅡㅡㅡㅡㅡㅡㅡㅡㅡㅡㅡㅡㅡㅡㅡㅡㅡㅡㅡㅡㅡㅡㅡㅡㅡㅡㅡ</a:t>
            </a:r>
            <a:endParaRPr lang="en-US" altLang="ko-KR" b="0" baseline="0" dirty="0" smtClean="0"/>
          </a:p>
          <a:p>
            <a:r>
              <a:rPr lang="en-US" altLang="ko-KR" b="1" baseline="0" dirty="0" smtClean="0"/>
              <a:t>*</a:t>
            </a:r>
            <a:r>
              <a:rPr lang="ko-KR" altLang="en-US" b="1" baseline="0" dirty="0" smtClean="0"/>
              <a:t>위의 </a:t>
            </a:r>
            <a:r>
              <a:rPr lang="en-US" altLang="ko-KR" b="1" baseline="0" dirty="0" smtClean="0"/>
              <a:t>Queue </a:t>
            </a:r>
            <a:r>
              <a:rPr lang="ko-KR" altLang="en-US" b="1" baseline="0" dirty="0" smtClean="0"/>
              <a:t>클래스 코드와 반대의 방법 </a:t>
            </a:r>
            <a:r>
              <a:rPr lang="en-US" altLang="ko-KR" b="1" baseline="0" dirty="0" smtClean="0"/>
              <a:t>(</a:t>
            </a:r>
            <a:r>
              <a:rPr lang="en-US" altLang="ko-KR" b="1" baseline="0" dirty="0" err="1" smtClean="0"/>
              <a:t>Enqueue</a:t>
            </a:r>
            <a:r>
              <a:rPr lang="ko-KR" altLang="en-US" b="1" baseline="0" dirty="0" smtClean="0"/>
              <a:t>가 뒤에 추가되는 경우</a:t>
            </a:r>
            <a:r>
              <a:rPr lang="en-US" altLang="ko-KR" b="1" baseline="0" dirty="0" smtClean="0"/>
              <a:t>)</a:t>
            </a:r>
          </a:p>
          <a:p>
            <a:endParaRPr lang="en-US" altLang="ko-KR" b="0" baseline="0" dirty="0" smtClean="0"/>
          </a:p>
          <a:p>
            <a:r>
              <a:rPr lang="en-US" altLang="ko-KR" b="0" baseline="0" dirty="0" smtClean="0"/>
              <a:t>Queue </a:t>
            </a:r>
            <a:r>
              <a:rPr lang="ko-KR" altLang="en-US" b="0" baseline="0" dirty="0" smtClean="0"/>
              <a:t>클래스의 코드는 이렇게 바뀜</a:t>
            </a:r>
            <a:endParaRPr lang="en-US" altLang="ko-KR" b="0" baseline="0" dirty="0" smtClean="0"/>
          </a:p>
          <a:p>
            <a:endParaRPr lang="en-US" altLang="ko-KR" b="0" baseline="0" dirty="0" smtClean="0"/>
          </a:p>
          <a:p>
            <a:r>
              <a:rPr lang="en-US" altLang="ko-KR" sz="1200" b="0" kern="1200" dirty="0" smtClean="0">
                <a:solidFill>
                  <a:schemeClr val="tx1"/>
                </a:solidFill>
                <a:latin typeface="+mn-lt"/>
                <a:ea typeface="+mn-ea"/>
                <a:cs typeface="+mn-cs"/>
              </a:rPr>
              <a:t>public class Queue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Queue()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void </a:t>
            </a:r>
            <a:r>
              <a:rPr lang="en-US" altLang="ko-KR" sz="1200" b="0" kern="1200" dirty="0" err="1" smtClean="0">
                <a:solidFill>
                  <a:schemeClr val="tx1"/>
                </a:solidFill>
                <a:latin typeface="+mn-lt"/>
                <a:ea typeface="+mn-ea"/>
                <a:cs typeface="+mn-cs"/>
              </a:rPr>
              <a:t>Enqueue</a:t>
            </a:r>
            <a:r>
              <a:rPr lang="en-US" altLang="ko-KR" sz="1200" b="0" kern="1200" dirty="0" smtClean="0">
                <a:solidFill>
                  <a:schemeClr val="tx1"/>
                </a:solidFill>
                <a:latin typeface="+mn-lt"/>
                <a:ea typeface="+mn-ea"/>
                <a:cs typeface="+mn-cs"/>
              </a:rPr>
              <a:t>(String data)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String </a:t>
            </a:r>
            <a:r>
              <a:rPr lang="en-US" altLang="ko-KR" sz="1200" b="0" kern="1200" dirty="0" err="1" smtClean="0">
                <a:solidFill>
                  <a:schemeClr val="tx1"/>
                </a:solidFill>
                <a:latin typeface="+mn-lt"/>
                <a:ea typeface="+mn-ea"/>
                <a:cs typeface="+mn-cs"/>
              </a:rPr>
              <a:t>Dequeue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String data = </a:t>
            </a:r>
            <a:r>
              <a:rPr lang="en-US" altLang="ko-KR" sz="1200" b="0" kern="1200" dirty="0" err="1" smtClean="0">
                <a:solidFill>
                  <a:schemeClr val="tx1"/>
                </a:solidFill>
                <a:latin typeface="+mn-lt"/>
                <a:ea typeface="+mn-ea"/>
                <a:cs typeface="+mn-cs"/>
              </a:rPr>
              <a:t>list.</a:t>
            </a:r>
            <a:r>
              <a:rPr lang="en-US" altLang="ko-KR" sz="1200" b="0" u="sng" kern="1200" dirty="0" err="1" smtClean="0">
                <a:solidFill>
                  <a:schemeClr val="tx1"/>
                </a:solidFill>
                <a:latin typeface="+mn-lt"/>
                <a:ea typeface="+mn-ea"/>
                <a:cs typeface="+mn-cs"/>
              </a:rPr>
              <a:t>getFirst</a:t>
            </a:r>
            <a:r>
              <a:rPr lang="en-US" altLang="ko-KR" sz="1200" b="0" u="sng"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list.deleteFirst</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return data;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en-US" altLang="ko-KR" b="0" baseline="0" dirty="0" smtClean="0"/>
          </a:p>
          <a:p>
            <a:r>
              <a:rPr lang="en-US" altLang="ko-KR" sz="1200" b="0" kern="1200" baseline="0" dirty="0" err="1" smtClean="0">
                <a:solidFill>
                  <a:schemeClr val="tx1"/>
                </a:solidFill>
                <a:latin typeface="+mn-lt"/>
                <a:ea typeface="+mn-ea"/>
                <a:cs typeface="+mn-cs"/>
              </a:rPr>
              <a:t>LinkedList</a:t>
            </a:r>
            <a:r>
              <a:rPr lang="ko-KR" altLang="en-US" sz="1200" b="0" kern="1200" baseline="0" dirty="0" smtClean="0">
                <a:solidFill>
                  <a:schemeClr val="tx1"/>
                </a:solidFill>
                <a:latin typeface="+mn-lt"/>
                <a:ea typeface="+mn-ea"/>
                <a:cs typeface="+mn-cs"/>
              </a:rPr>
              <a:t>에 첫 노드 값을 가져오는 </a:t>
            </a:r>
            <a:r>
              <a:rPr lang="en-US" altLang="ko-KR" sz="1200" b="0" kern="1200" baseline="0" dirty="0" err="1" smtClean="0">
                <a:solidFill>
                  <a:schemeClr val="tx1"/>
                </a:solidFill>
                <a:latin typeface="+mn-lt"/>
                <a:ea typeface="+mn-ea"/>
                <a:cs typeface="+mn-cs"/>
              </a:rPr>
              <a:t>getFirst</a:t>
            </a:r>
            <a:r>
              <a:rPr lang="en-US" altLang="ko-KR" sz="1200" b="0" kern="1200" baseline="0" dirty="0" smtClean="0">
                <a:solidFill>
                  <a:schemeClr val="tx1"/>
                </a:solidFill>
                <a:latin typeface="+mn-lt"/>
                <a:ea typeface="+mn-ea"/>
                <a:cs typeface="+mn-cs"/>
              </a:rPr>
              <a:t>() </a:t>
            </a:r>
            <a:r>
              <a:rPr lang="ko-KR" altLang="en-US" sz="1200" b="0" kern="1200" baseline="0" dirty="0" smtClean="0">
                <a:solidFill>
                  <a:schemeClr val="tx1"/>
                </a:solidFill>
                <a:latin typeface="+mn-lt"/>
                <a:ea typeface="+mn-ea"/>
                <a:cs typeface="+mn-cs"/>
              </a:rPr>
              <a:t>함수를 추가하면 끝</a:t>
            </a:r>
            <a:r>
              <a:rPr lang="en-US" altLang="ko-KR" sz="1200" b="0" kern="1200" baseline="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public String </a:t>
            </a:r>
            <a:r>
              <a:rPr lang="en-US" altLang="ko-KR" sz="1200" b="0" kern="1200" dirty="0" err="1" smtClean="0">
                <a:solidFill>
                  <a:schemeClr val="tx1"/>
                </a:solidFill>
                <a:latin typeface="+mn-lt"/>
                <a:ea typeface="+mn-ea"/>
                <a:cs typeface="+mn-cs"/>
              </a:rPr>
              <a:t>getFirst</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if(Head ==null)</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return "Error: empty List";</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return </a:t>
            </a:r>
            <a:r>
              <a:rPr lang="en-US" altLang="ko-KR" sz="1200" b="0" kern="1200" dirty="0" err="1" smtClean="0">
                <a:solidFill>
                  <a:schemeClr val="tx1"/>
                </a:solidFill>
                <a:latin typeface="+mn-lt"/>
                <a:ea typeface="+mn-ea"/>
                <a:cs typeface="+mn-cs"/>
              </a:rPr>
              <a:t>Head.getData</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 </a:t>
            </a:r>
            <a:endParaRPr lang="en-US" altLang="ko-KR" sz="1200" b="0" kern="1200" dirty="0" smtClean="0">
              <a:solidFill>
                <a:schemeClr val="tx1"/>
              </a:solidFill>
              <a:latin typeface="+mn-lt"/>
              <a:ea typeface="+mn-ea"/>
              <a:cs typeface="+mn-cs"/>
            </a:endParaRPr>
          </a:p>
          <a:p>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a:t>
            </a:r>
            <a:r>
              <a:rPr lang="ko-KR" altLang="en-US" sz="1200" b="1" kern="1200" dirty="0" smtClean="0">
                <a:solidFill>
                  <a:schemeClr val="tx1"/>
                </a:solidFill>
                <a:latin typeface="+mn-lt"/>
                <a:ea typeface="+mn-ea"/>
                <a:cs typeface="+mn-cs"/>
              </a:rPr>
              <a:t>이후 </a:t>
            </a:r>
            <a:r>
              <a:rPr lang="en-US" altLang="ko-KR" sz="1200" b="1" kern="1200" dirty="0" smtClean="0">
                <a:solidFill>
                  <a:schemeClr val="tx1"/>
                </a:solidFill>
                <a:latin typeface="+mn-lt"/>
                <a:ea typeface="+mn-ea"/>
                <a:cs typeface="+mn-cs"/>
              </a:rPr>
              <a:t>Exercise</a:t>
            </a:r>
            <a:r>
              <a:rPr lang="ko-KR" altLang="en-US" sz="1200" b="1" kern="1200" dirty="0" smtClean="0">
                <a:solidFill>
                  <a:schemeClr val="tx1"/>
                </a:solidFill>
                <a:latin typeface="+mn-lt"/>
                <a:ea typeface="+mn-ea"/>
                <a:cs typeface="+mn-cs"/>
              </a:rPr>
              <a:t>의 예시</a:t>
            </a:r>
            <a:endParaRPr lang="en-US" altLang="ko-KR" sz="1200" b="1" kern="1200" dirty="0" smtClean="0">
              <a:solidFill>
                <a:schemeClr val="tx1"/>
              </a:solidFill>
              <a:latin typeface="+mn-lt"/>
              <a:ea typeface="+mn-ea"/>
              <a:cs typeface="+mn-cs"/>
            </a:endParaRPr>
          </a:p>
          <a:p>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Queue </a:t>
            </a:r>
            <a:r>
              <a:rPr lang="en-US" altLang="ko-KR" sz="1200" b="0" kern="1200" dirty="0" err="1" smtClean="0">
                <a:solidFill>
                  <a:schemeClr val="tx1"/>
                </a:solidFill>
                <a:latin typeface="+mn-lt"/>
                <a:ea typeface="+mn-ea"/>
                <a:cs typeface="+mn-cs"/>
              </a:rPr>
              <a:t>queue</a:t>
            </a:r>
            <a:r>
              <a:rPr lang="en-US" altLang="ko-KR" sz="1200" b="0" kern="1200" dirty="0" smtClean="0">
                <a:solidFill>
                  <a:schemeClr val="tx1"/>
                </a:solidFill>
                <a:latin typeface="+mn-lt"/>
                <a:ea typeface="+mn-ea"/>
                <a:cs typeface="+mn-cs"/>
              </a:rPr>
              <a:t> = new Queue(); </a:t>
            </a:r>
          </a:p>
          <a:p>
            <a:r>
              <a:rPr lang="en-US" altLang="ko-KR" sz="1200" b="0" kern="1200" dirty="0" smtClean="0">
                <a:solidFill>
                  <a:schemeClr val="tx1"/>
                </a:solidFill>
                <a:latin typeface="+mn-lt"/>
                <a:ea typeface="+mn-ea"/>
                <a:cs typeface="+mn-cs"/>
              </a:rPr>
              <a:t>//Queue </a:t>
            </a:r>
            <a:r>
              <a:rPr lang="ko-KR" altLang="en-US" sz="1200" b="0" kern="1200" dirty="0" smtClean="0">
                <a:solidFill>
                  <a:schemeClr val="tx1"/>
                </a:solidFill>
                <a:latin typeface="+mn-lt"/>
                <a:ea typeface="+mn-ea"/>
                <a:cs typeface="+mn-cs"/>
              </a:rPr>
              <a:t>클래스의 생성자가 시행되어 새로운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생성</a:t>
            </a:r>
          </a:p>
          <a:p>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("a");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에 </a:t>
            </a:r>
            <a:r>
              <a:rPr lang="en-US" altLang="ko-KR" sz="1200" b="0" kern="1200" dirty="0" smtClean="0">
                <a:solidFill>
                  <a:schemeClr val="tx1"/>
                </a:solidFill>
                <a:latin typeface="+mn-lt"/>
                <a:ea typeface="+mn-ea"/>
                <a:cs typeface="+mn-cs"/>
              </a:rPr>
              <a:t>a</a:t>
            </a:r>
            <a:r>
              <a:rPr lang="ko-KR" altLang="en-US" sz="1200" b="0" kern="1200" dirty="0" smtClean="0">
                <a:solidFill>
                  <a:schemeClr val="tx1"/>
                </a:solidFill>
                <a:latin typeface="+mn-lt"/>
                <a:ea typeface="+mn-ea"/>
                <a:cs typeface="+mn-cs"/>
              </a:rPr>
              <a:t>가 들어간 노드 생성</a:t>
            </a:r>
          </a:p>
          <a:p>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("b");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에 </a:t>
            </a:r>
            <a:r>
              <a:rPr lang="en-US" altLang="ko-KR" sz="1200" b="0" kern="1200" dirty="0" smtClean="0">
                <a:solidFill>
                  <a:schemeClr val="tx1"/>
                </a:solidFill>
                <a:latin typeface="+mn-lt"/>
                <a:ea typeface="+mn-ea"/>
                <a:cs typeface="+mn-cs"/>
              </a:rPr>
              <a:t>b</a:t>
            </a:r>
            <a:r>
              <a:rPr lang="ko-KR" altLang="en-US" sz="1200" b="0" kern="1200" dirty="0" smtClean="0">
                <a:solidFill>
                  <a:schemeClr val="tx1"/>
                </a:solidFill>
                <a:latin typeface="+mn-lt"/>
                <a:ea typeface="+mn-ea"/>
                <a:cs typeface="+mn-cs"/>
              </a:rPr>
              <a:t>가 들어간 노드 생성</a:t>
            </a:r>
          </a:p>
          <a:p>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("C");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에 </a:t>
            </a:r>
            <a:r>
              <a:rPr lang="en-US" altLang="ko-KR" sz="1200" b="0" kern="1200" dirty="0" smtClean="0">
                <a:solidFill>
                  <a:schemeClr val="tx1"/>
                </a:solidFill>
                <a:latin typeface="+mn-lt"/>
                <a:ea typeface="+mn-ea"/>
                <a:cs typeface="+mn-cs"/>
              </a:rPr>
              <a:t>c</a:t>
            </a:r>
            <a:r>
              <a:rPr lang="ko-KR" altLang="en-US" sz="1200" b="0" kern="1200" dirty="0" smtClean="0">
                <a:solidFill>
                  <a:schemeClr val="tx1"/>
                </a:solidFill>
                <a:latin typeface="+mn-lt"/>
                <a:ea typeface="+mn-ea"/>
                <a:cs typeface="+mn-cs"/>
              </a:rPr>
              <a:t>가 들어간 노드 생성</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en-US" altLang="ko-KR" sz="1200" b="0" i="1" kern="1200" dirty="0" err="1" smtClean="0">
                <a:solidFill>
                  <a:schemeClr val="tx1"/>
                </a:solidFill>
                <a:latin typeface="+mn-lt"/>
                <a:ea typeface="+mn-ea"/>
                <a:cs typeface="+mn-cs"/>
              </a:rPr>
              <a:t>queue.Dequeue</a:t>
            </a:r>
            <a:r>
              <a:rPr lang="en-US" altLang="ko-KR" sz="1200" b="0" i="1"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에 </a:t>
            </a:r>
            <a:r>
              <a:rPr lang="en-US" altLang="ko-KR" sz="1200" b="0" kern="1200" dirty="0" smtClean="0">
                <a:solidFill>
                  <a:schemeClr val="tx1"/>
                </a:solidFill>
                <a:latin typeface="+mn-lt"/>
                <a:ea typeface="+mn-ea"/>
                <a:cs typeface="+mn-cs"/>
              </a:rPr>
              <a:t>a</a:t>
            </a:r>
            <a:r>
              <a:rPr lang="ko-KR" altLang="en-US" sz="1200" b="0" kern="1200" dirty="0" smtClean="0">
                <a:solidFill>
                  <a:schemeClr val="tx1"/>
                </a:solidFill>
                <a:latin typeface="+mn-lt"/>
                <a:ea typeface="+mn-ea"/>
                <a:cs typeface="+mn-cs"/>
              </a:rPr>
              <a:t>가 들어간 노드 삭제</a:t>
            </a:r>
          </a:p>
          <a:p>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en-US" altLang="ko-KR" sz="1200" b="0" i="1" kern="1200" dirty="0" err="1" smtClean="0">
                <a:solidFill>
                  <a:schemeClr val="tx1"/>
                </a:solidFill>
                <a:latin typeface="+mn-lt"/>
                <a:ea typeface="+mn-ea"/>
                <a:cs typeface="+mn-cs"/>
              </a:rPr>
              <a:t>queue.Dequeue</a:t>
            </a:r>
            <a:r>
              <a:rPr lang="en-US" altLang="ko-KR" sz="1200" b="0" i="1"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에 </a:t>
            </a:r>
            <a:r>
              <a:rPr lang="en-US" altLang="ko-KR" sz="1200" b="0" kern="1200" dirty="0" smtClean="0">
                <a:solidFill>
                  <a:schemeClr val="tx1"/>
                </a:solidFill>
                <a:latin typeface="+mn-lt"/>
                <a:ea typeface="+mn-ea"/>
                <a:cs typeface="+mn-cs"/>
              </a:rPr>
              <a:t>b</a:t>
            </a:r>
            <a:r>
              <a:rPr lang="ko-KR" altLang="en-US" sz="1200" b="0" kern="1200" dirty="0" smtClean="0">
                <a:solidFill>
                  <a:schemeClr val="tx1"/>
                </a:solidFill>
                <a:latin typeface="+mn-lt"/>
                <a:ea typeface="+mn-ea"/>
                <a:cs typeface="+mn-cs"/>
              </a:rPr>
              <a:t>가 들어간 노드 삭제</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0" kern="1200" dirty="0" err="1" smtClean="0">
                <a:solidFill>
                  <a:schemeClr val="tx1"/>
                </a:solidFill>
                <a:latin typeface="+mn-lt"/>
                <a:ea typeface="+mn-ea"/>
                <a:cs typeface="+mn-cs"/>
              </a:rPr>
              <a:t>ㅡㅡㅡㅡㅡㅡㅡㅡㅡㅡㅡㅡㅡㅡㅡㅡㅡㅡㅡㅡㅡㅡㅡㅡㅡㅡㅡㅡㅡㅡㅡㅡㅡㅡㅡㅡㅡㅡㅡㅡㅡㅡㅡㅡㅡ</a:t>
            </a:r>
            <a:endParaRPr lang="en-US" altLang="ko-KR" sz="1200" b="0" kern="1200" dirty="0" smtClean="0">
              <a:solidFill>
                <a:schemeClr val="tx1"/>
              </a:solidFill>
              <a:latin typeface="+mn-lt"/>
              <a:ea typeface="+mn-ea"/>
              <a:cs typeface="+mn-cs"/>
            </a:endParaRPr>
          </a:p>
          <a:p>
            <a:r>
              <a:rPr lang="en-US" altLang="ko-KR" sz="1200" b="1" kern="1200" dirty="0" smtClean="0">
                <a:solidFill>
                  <a:schemeClr val="tx1"/>
                </a:solidFill>
                <a:latin typeface="+mn-lt"/>
                <a:ea typeface="+mn-ea"/>
                <a:cs typeface="+mn-cs"/>
              </a:rPr>
              <a:t>*Queue</a:t>
            </a:r>
            <a:r>
              <a:rPr lang="ko-KR" altLang="en-US" sz="1200" b="1" kern="1200" dirty="0" smtClean="0">
                <a:solidFill>
                  <a:schemeClr val="tx1"/>
                </a:solidFill>
                <a:latin typeface="+mn-lt"/>
                <a:ea typeface="+mn-ea"/>
                <a:cs typeface="+mn-cs"/>
              </a:rPr>
              <a:t>의 크기를 정해서 사용하는 법 </a:t>
            </a:r>
            <a:r>
              <a:rPr lang="en-US" altLang="ko-KR" sz="1200" b="1" kern="1200" dirty="0" smtClean="0">
                <a:solidFill>
                  <a:schemeClr val="tx1"/>
                </a:solidFill>
                <a:latin typeface="+mn-lt"/>
                <a:ea typeface="+mn-ea"/>
                <a:cs typeface="+mn-cs"/>
              </a:rPr>
              <a:t>(Ex-12</a:t>
            </a:r>
            <a:r>
              <a:rPr lang="ko-KR" altLang="en-US" sz="1200" b="1" kern="1200" dirty="0" smtClean="0">
                <a:solidFill>
                  <a:schemeClr val="tx1"/>
                </a:solidFill>
                <a:latin typeface="+mn-lt"/>
                <a:ea typeface="+mn-ea"/>
                <a:cs typeface="+mn-cs"/>
              </a:rPr>
              <a:t>개로 제한한다면</a:t>
            </a:r>
            <a:r>
              <a:rPr lang="en-US" altLang="ko-KR" sz="1200" b="1" kern="1200" dirty="0" smtClean="0">
                <a:solidFill>
                  <a:schemeClr val="tx1"/>
                </a:solidFill>
                <a:latin typeface="+mn-lt"/>
                <a:ea typeface="+mn-ea"/>
                <a:cs typeface="+mn-cs"/>
              </a:rPr>
              <a:t>?)</a:t>
            </a:r>
          </a:p>
          <a:p>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Queue</a:t>
            </a:r>
            <a:r>
              <a:rPr lang="en-US" altLang="ko-KR" sz="1200" b="0" kern="1200" baseline="0" dirty="0" smtClean="0">
                <a:solidFill>
                  <a:schemeClr val="tx1"/>
                </a:solidFill>
                <a:latin typeface="+mn-lt"/>
                <a:ea typeface="+mn-ea"/>
                <a:cs typeface="+mn-cs"/>
              </a:rPr>
              <a:t> </a:t>
            </a:r>
            <a:r>
              <a:rPr lang="ko-KR" altLang="en-US" sz="1200" b="0" kern="1200" baseline="0" dirty="0" smtClean="0">
                <a:solidFill>
                  <a:schemeClr val="tx1"/>
                </a:solidFill>
                <a:latin typeface="+mn-lt"/>
                <a:ea typeface="+mn-ea"/>
                <a:cs typeface="+mn-cs"/>
              </a:rPr>
              <a:t>클래스는 이렇게 바뀜</a:t>
            </a:r>
            <a:endParaRPr lang="en-US" altLang="ko-KR" sz="1200" b="0" kern="1200" dirty="0" smtClean="0">
              <a:solidFill>
                <a:schemeClr val="tx1"/>
              </a:solidFill>
              <a:latin typeface="+mn-lt"/>
              <a:ea typeface="+mn-ea"/>
              <a:cs typeface="+mn-cs"/>
            </a:endParaRPr>
          </a:p>
          <a:p>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Queue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list;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limit = 0;</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Queue(</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size)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list = new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limit = size;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void </a:t>
            </a:r>
            <a:r>
              <a:rPr lang="en-US" altLang="ko-KR" sz="1200" b="0" kern="1200" dirty="0" err="1" smtClean="0">
                <a:solidFill>
                  <a:schemeClr val="tx1"/>
                </a:solidFill>
                <a:latin typeface="+mn-lt"/>
                <a:ea typeface="+mn-ea"/>
                <a:cs typeface="+mn-cs"/>
              </a:rPr>
              <a:t>Enqueue</a:t>
            </a:r>
            <a:r>
              <a:rPr lang="en-US" altLang="ko-KR" sz="1200" b="0" kern="1200" dirty="0" smtClean="0">
                <a:solidFill>
                  <a:schemeClr val="tx1"/>
                </a:solidFill>
                <a:latin typeface="+mn-lt"/>
                <a:ea typeface="+mn-ea"/>
                <a:cs typeface="+mn-cs"/>
              </a:rPr>
              <a:t>(String data)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if(</a:t>
            </a:r>
            <a:r>
              <a:rPr lang="en-US" altLang="ko-KR" sz="1200" b="0" kern="1200" dirty="0" err="1" smtClean="0">
                <a:solidFill>
                  <a:schemeClr val="tx1"/>
                </a:solidFill>
                <a:latin typeface="+mn-lt"/>
                <a:ea typeface="+mn-ea"/>
                <a:cs typeface="+mn-cs"/>
              </a:rPr>
              <a:t>list.getLength</a:t>
            </a:r>
            <a:r>
              <a:rPr lang="en-US" altLang="ko-KR" sz="1200" b="0" kern="1200" dirty="0" smtClean="0">
                <a:solidFill>
                  <a:schemeClr val="tx1"/>
                </a:solidFill>
                <a:latin typeface="+mn-lt"/>
                <a:ea typeface="+mn-ea"/>
                <a:cs typeface="+mn-cs"/>
              </a:rPr>
              <a:t>() &lt; limit)</a:t>
            </a:r>
          </a:p>
          <a:p>
            <a:r>
              <a:rPr lang="en-US" altLang="ko-KR" sz="1200" b="0" kern="1200" dirty="0" smtClean="0">
                <a:solidFill>
                  <a:schemeClr val="tx1"/>
                </a:solidFill>
                <a:latin typeface="+mn-lt"/>
                <a:ea typeface="+mn-ea"/>
                <a:cs typeface="+mn-cs"/>
              </a:rPr>
              <a:t>    { //limit </a:t>
            </a:r>
            <a:r>
              <a:rPr lang="ko-KR" altLang="en-US" sz="1200" b="0" kern="1200" dirty="0" smtClean="0">
                <a:solidFill>
                  <a:schemeClr val="tx1"/>
                </a:solidFill>
                <a:latin typeface="+mn-lt"/>
                <a:ea typeface="+mn-ea"/>
                <a:cs typeface="+mn-cs"/>
              </a:rPr>
              <a:t>보다 작을 때 </a:t>
            </a:r>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(data); </a:t>
            </a:r>
            <a:r>
              <a:rPr lang="ko-KR" altLang="en-US" sz="1200" b="0" kern="1200" dirty="0" smtClean="0">
                <a:solidFill>
                  <a:schemeClr val="tx1"/>
                </a:solidFill>
                <a:latin typeface="+mn-lt"/>
                <a:ea typeface="+mn-ea"/>
                <a:cs typeface="+mn-cs"/>
              </a:rPr>
              <a:t>시행</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list.insertLast</a:t>
            </a:r>
            <a:r>
              <a:rPr lang="en-US" altLang="ko-KR" sz="1200" b="0" kern="1200" dirty="0" smtClean="0">
                <a:solidFill>
                  <a:schemeClr val="tx1"/>
                </a:solidFill>
                <a:latin typeface="+mn-lt"/>
                <a:ea typeface="+mn-ea"/>
                <a:cs typeface="+mn-cs"/>
              </a:rPr>
              <a:t>(data);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("Error: Queue is full");</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String </a:t>
            </a:r>
            <a:r>
              <a:rPr lang="en-US" altLang="ko-KR" sz="1200" b="0" kern="1200" dirty="0" err="1" smtClean="0">
                <a:solidFill>
                  <a:schemeClr val="tx1"/>
                </a:solidFill>
                <a:latin typeface="+mn-lt"/>
                <a:ea typeface="+mn-ea"/>
                <a:cs typeface="+mn-cs"/>
              </a:rPr>
              <a:t>Dequeue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baseline="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String data = </a:t>
            </a:r>
            <a:r>
              <a:rPr lang="en-US" altLang="ko-KR" sz="1200" b="0" kern="1200" dirty="0" err="1" smtClean="0">
                <a:solidFill>
                  <a:schemeClr val="tx1"/>
                </a:solidFill>
                <a:latin typeface="+mn-lt"/>
                <a:ea typeface="+mn-ea"/>
                <a:cs typeface="+mn-cs"/>
              </a:rPr>
              <a:t>list.getFirst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list.deleteFirst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if (data == "Error: empty List")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"Error: </a:t>
            </a:r>
            <a:r>
              <a:rPr lang="en-US" altLang="ko-KR" sz="1200" b="0" kern="1200" dirty="0" err="1" smtClean="0">
                <a:solidFill>
                  <a:schemeClr val="tx1"/>
                </a:solidFill>
                <a:latin typeface="+mn-lt"/>
                <a:ea typeface="+mn-ea"/>
                <a:cs typeface="+mn-cs"/>
              </a:rPr>
              <a:t>emtpy</a:t>
            </a:r>
            <a:r>
              <a:rPr lang="en-US" altLang="ko-KR" sz="1200" b="0" kern="1200" dirty="0" smtClean="0">
                <a:solidFill>
                  <a:schemeClr val="tx1"/>
                </a:solidFill>
                <a:latin typeface="+mn-lt"/>
                <a:ea typeface="+mn-ea"/>
                <a:cs typeface="+mn-cs"/>
              </a:rPr>
              <a:t> Queue";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data;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endParaRPr lang="en-US" altLang="ko-KR"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Exercise</a:t>
            </a:r>
            <a:r>
              <a:rPr lang="en-US" altLang="ko-KR" sz="1200" b="0" kern="1200" baseline="0" dirty="0" smtClean="0">
                <a:solidFill>
                  <a:schemeClr val="tx1"/>
                </a:solidFill>
                <a:latin typeface="+mn-lt"/>
                <a:ea typeface="+mn-ea"/>
                <a:cs typeface="+mn-cs"/>
              </a:rPr>
              <a:t> </a:t>
            </a:r>
            <a:r>
              <a:rPr lang="ko-KR" altLang="en-US" sz="1200" b="0" kern="1200" baseline="0" dirty="0" smtClean="0">
                <a:solidFill>
                  <a:schemeClr val="tx1"/>
                </a:solidFill>
                <a:latin typeface="+mn-lt"/>
                <a:ea typeface="+mn-ea"/>
                <a:cs typeface="+mn-cs"/>
              </a:rPr>
              <a:t>클래스는 내가 넣고 싶은걸 </a:t>
            </a:r>
            <a:r>
              <a:rPr lang="en-US" altLang="ko-KR" sz="1200" b="0" kern="1200" baseline="0" dirty="0" smtClean="0">
                <a:solidFill>
                  <a:schemeClr val="tx1"/>
                </a:solidFill>
                <a:latin typeface="+mn-lt"/>
                <a:ea typeface="+mn-ea"/>
                <a:cs typeface="+mn-cs"/>
              </a:rPr>
              <a:t>12</a:t>
            </a:r>
            <a:r>
              <a:rPr lang="ko-KR" altLang="en-US" sz="1200" b="0" kern="1200" baseline="0" dirty="0" smtClean="0">
                <a:solidFill>
                  <a:schemeClr val="tx1"/>
                </a:solidFill>
                <a:latin typeface="+mn-lt"/>
                <a:ea typeface="+mn-ea"/>
                <a:cs typeface="+mn-cs"/>
              </a:rPr>
              <a:t>개 까지 넣을 수 있음</a:t>
            </a:r>
            <a:endParaRPr lang="en-US" altLang="ko-KR" sz="1200" b="0" kern="1200" baseline="0" dirty="0" smtClean="0">
              <a:solidFill>
                <a:schemeClr val="tx1"/>
              </a:solidFill>
              <a:latin typeface="+mn-lt"/>
              <a:ea typeface="+mn-ea"/>
              <a:cs typeface="+mn-cs"/>
            </a:endParaRPr>
          </a:p>
          <a:p>
            <a:endParaRPr lang="en-US" altLang="ko-KR" sz="1200" b="0" kern="1200" baseline="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Queue </a:t>
            </a:r>
            <a:r>
              <a:rPr lang="en-US" altLang="ko-KR" sz="1200" b="0" u="sng" kern="1200" dirty="0" err="1" smtClean="0">
                <a:solidFill>
                  <a:schemeClr val="tx1"/>
                </a:solidFill>
                <a:latin typeface="+mn-lt"/>
                <a:ea typeface="+mn-ea"/>
                <a:cs typeface="+mn-cs"/>
              </a:rPr>
              <a:t>queue</a:t>
            </a:r>
            <a:r>
              <a:rPr lang="en-US" altLang="ko-KR" sz="1200" b="0" u="sng" kern="1200" dirty="0" smtClean="0">
                <a:solidFill>
                  <a:schemeClr val="tx1"/>
                </a:solidFill>
                <a:latin typeface="+mn-lt"/>
                <a:ea typeface="+mn-ea"/>
                <a:cs typeface="+mn-cs"/>
              </a:rPr>
              <a:t> = new Queue(12); </a:t>
            </a:r>
          </a:p>
          <a:p>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넣고 싶은 명령어 </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1" dirty="0" smtClean="0"/>
              <a:t>Queue </a:t>
            </a:r>
            <a:r>
              <a:rPr lang="ko-KR" altLang="en-US" b="1" dirty="0" smtClean="0"/>
              <a:t>클래스에 </a:t>
            </a:r>
            <a:endParaRPr lang="en-US" altLang="ko-KR" b="1" dirty="0" smtClean="0"/>
          </a:p>
          <a:p>
            <a:endParaRPr lang="en-US" altLang="ko-KR" b="1" dirty="0" smtClean="0"/>
          </a:p>
          <a:p>
            <a:r>
              <a:rPr lang="en-US" altLang="ko-KR" sz="1200" b="1" kern="1200" dirty="0" smtClean="0">
                <a:solidFill>
                  <a:schemeClr val="tx1"/>
                </a:solidFill>
                <a:latin typeface="+mn-lt"/>
                <a:ea typeface="+mn-ea"/>
                <a:cs typeface="+mn-cs"/>
              </a:rPr>
              <a:t>public </a:t>
            </a:r>
            <a:r>
              <a:rPr lang="en-US" altLang="ko-KR" sz="1200" b="1" kern="1200" dirty="0" err="1" smtClean="0">
                <a:solidFill>
                  <a:schemeClr val="tx1"/>
                </a:solidFill>
                <a:latin typeface="+mn-lt"/>
                <a:ea typeface="+mn-ea"/>
                <a:cs typeface="+mn-cs"/>
              </a:rPr>
              <a:t>int</a:t>
            </a:r>
            <a:r>
              <a:rPr lang="en-US" altLang="ko-KR" sz="1200" b="1" kern="1200" dirty="0" smtClean="0">
                <a:solidFill>
                  <a:schemeClr val="tx1"/>
                </a:solidFill>
                <a:latin typeface="+mn-lt"/>
                <a:ea typeface="+mn-ea"/>
                <a:cs typeface="+mn-cs"/>
              </a:rPr>
              <a:t> </a:t>
            </a:r>
            <a:r>
              <a:rPr lang="en-US" altLang="ko-KR" sz="1200" b="1" kern="1200" dirty="0" err="1" smtClean="0">
                <a:solidFill>
                  <a:schemeClr val="tx1"/>
                </a:solidFill>
                <a:latin typeface="+mn-lt"/>
                <a:ea typeface="+mn-ea"/>
                <a:cs typeface="+mn-cs"/>
              </a:rPr>
              <a:t>getLength</a:t>
            </a:r>
            <a:r>
              <a:rPr lang="en-US" altLang="ko-KR" sz="1200" b="1" kern="1200" dirty="0" smtClean="0">
                <a:solidFill>
                  <a:schemeClr val="tx1"/>
                </a:solidFill>
                <a:latin typeface="+mn-lt"/>
                <a:ea typeface="+mn-ea"/>
                <a:cs typeface="+mn-cs"/>
              </a:rPr>
              <a:t>()</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en-US" altLang="ko-KR" sz="1200" b="1" kern="1200" dirty="0" smtClean="0">
                <a:solidFill>
                  <a:schemeClr val="tx1"/>
                </a:solidFill>
                <a:latin typeface="+mn-lt"/>
                <a:ea typeface="+mn-ea"/>
                <a:cs typeface="+mn-cs"/>
              </a:rPr>
              <a:t>    return </a:t>
            </a:r>
            <a:r>
              <a:rPr lang="en-US" altLang="ko-KR" sz="1200" b="1" kern="1200" dirty="0" err="1" smtClean="0">
                <a:solidFill>
                  <a:schemeClr val="tx1"/>
                </a:solidFill>
                <a:latin typeface="+mn-lt"/>
                <a:ea typeface="+mn-ea"/>
                <a:cs typeface="+mn-cs"/>
              </a:rPr>
              <a:t>list.getLength</a:t>
            </a:r>
            <a:r>
              <a:rPr lang="en-US" altLang="ko-KR" sz="1200" b="1" kern="1200" dirty="0" smtClean="0">
                <a:solidFill>
                  <a:schemeClr val="tx1"/>
                </a:solidFill>
                <a:latin typeface="+mn-lt"/>
                <a:ea typeface="+mn-ea"/>
                <a:cs typeface="+mn-cs"/>
              </a:rPr>
              <a:t>();</a:t>
            </a:r>
          </a:p>
          <a:p>
            <a:r>
              <a:rPr lang="ko-KR" altLang="en-US" sz="1200" b="1" kern="1200" dirty="0" smtClean="0">
                <a:solidFill>
                  <a:schemeClr val="tx1"/>
                </a:solidFill>
                <a:latin typeface="+mn-lt"/>
                <a:ea typeface="+mn-ea"/>
                <a:cs typeface="+mn-cs"/>
              </a:rPr>
              <a:t>    </a:t>
            </a:r>
            <a:r>
              <a:rPr lang="en-US" altLang="ko-KR" sz="1200" b="1" kern="1200" dirty="0" smtClean="0">
                <a:solidFill>
                  <a:schemeClr val="tx1"/>
                </a:solidFill>
                <a:latin typeface="+mn-lt"/>
                <a:ea typeface="+mn-ea"/>
                <a:cs typeface="+mn-cs"/>
              </a:rPr>
              <a:t>}</a:t>
            </a:r>
          </a:p>
          <a:p>
            <a:r>
              <a:rPr lang="ko-KR" altLang="en-US" sz="1200" b="1" kern="1200" dirty="0" smtClean="0">
                <a:solidFill>
                  <a:schemeClr val="tx1"/>
                </a:solidFill>
                <a:latin typeface="+mn-lt"/>
                <a:ea typeface="+mn-ea"/>
                <a:cs typeface="+mn-cs"/>
              </a:rPr>
              <a:t> </a:t>
            </a:r>
            <a:endParaRPr lang="en-US" altLang="ko-KR" sz="1200" b="1" kern="1200" dirty="0" smtClean="0">
              <a:solidFill>
                <a:schemeClr val="tx1"/>
              </a:solidFill>
              <a:latin typeface="+mn-lt"/>
              <a:ea typeface="+mn-ea"/>
              <a:cs typeface="+mn-cs"/>
            </a:endParaRPr>
          </a:p>
          <a:p>
            <a:r>
              <a:rPr lang="ko-KR" altLang="en-US" sz="1200" b="1" kern="1200" dirty="0" smtClean="0">
                <a:solidFill>
                  <a:schemeClr val="tx1"/>
                </a:solidFill>
                <a:latin typeface="+mn-lt"/>
                <a:ea typeface="+mn-ea"/>
                <a:cs typeface="+mn-cs"/>
              </a:rPr>
              <a:t>위의 함수 추가하면 끝</a:t>
            </a:r>
            <a:endParaRPr lang="ko-KR" altLang="en-US" b="1"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9</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85000" lnSpcReduction="20000"/>
          </a:bodyPr>
          <a:lstStyle/>
          <a:p>
            <a:r>
              <a:rPr lang="en-US" altLang="ko-KR" b="1" dirty="0" smtClean="0"/>
              <a:t>*</a:t>
            </a:r>
            <a:r>
              <a:rPr lang="ko-KR" altLang="en-US" b="1" dirty="0" smtClean="0"/>
              <a:t>위에서 배운 </a:t>
            </a:r>
            <a:r>
              <a:rPr lang="en-US" altLang="ko-KR" b="1" dirty="0" smtClean="0"/>
              <a:t>Queue</a:t>
            </a:r>
            <a:r>
              <a:rPr lang="ko-KR" altLang="en-US" b="1" dirty="0" smtClean="0"/>
              <a:t>는 먼저 들어온 데이터가 먼저 나가는 것으로 동작하게 만듬</a:t>
            </a:r>
            <a:endParaRPr lang="en-US" altLang="ko-KR" b="1" dirty="0" smtClean="0"/>
          </a:p>
          <a:p>
            <a:endParaRPr lang="en-US" altLang="ko-KR" b="1" dirty="0" smtClean="0"/>
          </a:p>
          <a:p>
            <a:r>
              <a:rPr lang="en-US" altLang="ko-KR" b="1" dirty="0" smtClean="0"/>
              <a:t>*</a:t>
            </a:r>
            <a:r>
              <a:rPr lang="ko-KR" altLang="en-US" b="1" dirty="0" smtClean="0"/>
              <a:t>우선순위 </a:t>
            </a:r>
            <a:r>
              <a:rPr lang="en-US" altLang="ko-KR" b="1" dirty="0" smtClean="0"/>
              <a:t>Queue</a:t>
            </a:r>
            <a:r>
              <a:rPr lang="ko-KR" altLang="en-US" b="1" dirty="0" smtClean="0"/>
              <a:t>는 데이터의 중요도를 따져 중요한 순서대로 데이터가 저장되고 나가는 것 </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a:t>
            </a:r>
            <a:r>
              <a:rPr lang="ko-KR" altLang="en-US" b="1" baseline="0" dirty="0" smtClean="0"/>
              <a:t>삭제될 때 중요도가 가장 높은 것이 먼저 삭제됨</a:t>
            </a:r>
            <a:r>
              <a:rPr lang="en-US" altLang="ko-KR" b="1" baseline="0" dirty="0" smtClean="0"/>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baseline="0" dirty="0" smtClean="0"/>
          </a:p>
          <a:p>
            <a:r>
              <a:rPr lang="ko-KR" altLang="en-US" b="1" dirty="0" smtClean="0"/>
              <a:t>따라서</a:t>
            </a:r>
            <a:r>
              <a:rPr lang="ko-KR" altLang="en-US" b="1" baseline="0" dirty="0" smtClean="0"/>
              <a:t> </a:t>
            </a:r>
            <a:r>
              <a:rPr lang="ko-KR" altLang="en-US" b="1" dirty="0" smtClean="0"/>
              <a:t>원래 </a:t>
            </a:r>
            <a:r>
              <a:rPr lang="en-US" altLang="ko-KR" b="1" dirty="0" smtClean="0"/>
              <a:t>Node</a:t>
            </a:r>
            <a:r>
              <a:rPr lang="ko-KR" altLang="en-US" b="1" dirty="0" smtClean="0"/>
              <a:t>가 </a:t>
            </a:r>
            <a:r>
              <a:rPr lang="en-US" altLang="ko-KR" b="1" dirty="0" smtClean="0"/>
              <a:t>2</a:t>
            </a:r>
            <a:r>
              <a:rPr lang="ko-KR" altLang="en-US" b="1" dirty="0" smtClean="0"/>
              <a:t>칸으로 이루어져있지만 </a:t>
            </a:r>
            <a:r>
              <a:rPr lang="en-US" altLang="ko-KR" b="1" dirty="0" smtClean="0"/>
              <a:t>(data,</a:t>
            </a:r>
            <a:r>
              <a:rPr lang="en-US" altLang="ko-KR" b="1" baseline="0" dirty="0" smtClean="0"/>
              <a:t> next</a:t>
            </a:r>
            <a:r>
              <a:rPr lang="en-US" altLang="ko-KR" b="1" dirty="0" smtClean="0"/>
              <a:t>) ,</a:t>
            </a:r>
            <a:r>
              <a:rPr lang="ko-KR" altLang="en-US" b="1" dirty="0" smtClean="0"/>
              <a:t> </a:t>
            </a:r>
            <a:endParaRPr lang="en-US" altLang="ko-KR" b="1" dirty="0" smtClean="0"/>
          </a:p>
          <a:p>
            <a:r>
              <a:rPr lang="ko-KR" altLang="en-US" b="1" dirty="0" smtClean="0"/>
              <a:t>여기서는 중요도를 저장하는</a:t>
            </a:r>
            <a:r>
              <a:rPr lang="ko-KR" altLang="en-US" b="1" baseline="0" dirty="0" smtClean="0"/>
              <a:t> </a:t>
            </a:r>
            <a:r>
              <a:rPr lang="ko-KR" altLang="en-US" b="1" dirty="0" smtClean="0"/>
              <a:t>칸을 하나 더 마련하게 됨</a:t>
            </a:r>
            <a:r>
              <a:rPr lang="en-US" altLang="ko-KR" b="1" dirty="0" smtClean="0"/>
              <a:t>(Node</a:t>
            </a:r>
            <a:r>
              <a:rPr lang="ko-KR" altLang="en-US" b="1" baseline="0" dirty="0" smtClean="0"/>
              <a:t> 하나에 </a:t>
            </a:r>
            <a:r>
              <a:rPr lang="en-US" altLang="ko-KR" b="1" dirty="0" smtClean="0"/>
              <a:t>3</a:t>
            </a:r>
            <a:r>
              <a:rPr lang="ko-KR" altLang="en-US" b="1" dirty="0" smtClean="0"/>
              <a:t>칸</a:t>
            </a:r>
            <a:r>
              <a:rPr lang="en-US" altLang="ko-KR" b="1" dirty="0" smtClean="0"/>
              <a:t>)</a:t>
            </a:r>
          </a:p>
          <a:p>
            <a:r>
              <a:rPr lang="ko-KR" altLang="en-US" b="1" dirty="0" smtClean="0"/>
              <a:t>그리고  </a:t>
            </a:r>
            <a:r>
              <a:rPr lang="en-US" altLang="ko-KR" b="1" baseline="0" dirty="0" smtClean="0"/>
              <a:t>next</a:t>
            </a:r>
            <a:r>
              <a:rPr lang="ko-KR" altLang="en-US" b="1" baseline="0" dirty="0" smtClean="0"/>
              <a:t>는 중요도가 높은 것에서 낮은 것을 가리키도록  만들어짐</a:t>
            </a:r>
            <a:endParaRPr lang="en-US" altLang="ko-KR" b="1" baseline="0" dirty="0" smtClean="0"/>
          </a:p>
          <a:p>
            <a:r>
              <a:rPr lang="ko-KR" altLang="en-US" b="1" baseline="0" dirty="0" smtClean="0"/>
              <a:t>그러므로 중요도가 낮은 것을 계속해서 찾아가는 코드가 필요</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baseline="0" dirty="0" smtClean="0"/>
              <a:t>*</a:t>
            </a:r>
            <a:r>
              <a:rPr lang="ko-KR" altLang="en-US" b="1" baseline="0" dirty="0" smtClean="0"/>
              <a:t>기존에 구현된 </a:t>
            </a:r>
            <a:r>
              <a:rPr lang="en-US" altLang="ko-KR" b="1" baseline="0" dirty="0" err="1" smtClean="0"/>
              <a:t>LinkedList</a:t>
            </a:r>
            <a:r>
              <a:rPr lang="ko-KR" altLang="en-US" b="1" baseline="0" dirty="0" smtClean="0"/>
              <a:t>의 형태를 그대로 사용하는 것도 가능</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1" baseline="0" dirty="0" smtClean="0"/>
              <a:t>그러나 </a:t>
            </a:r>
            <a:r>
              <a:rPr lang="en-US" altLang="ko-KR" b="1" baseline="0" dirty="0" err="1" smtClean="0"/>
              <a:t>LinkedList</a:t>
            </a:r>
            <a:r>
              <a:rPr lang="ko-KR" altLang="en-US" b="1" baseline="0" dirty="0" smtClean="0"/>
              <a:t>구조와는 약간 다르기에 따로 </a:t>
            </a:r>
            <a:r>
              <a:rPr lang="en-US" altLang="ko-KR" b="1" baseline="0" dirty="0" err="1" smtClean="0"/>
              <a:t>PriorityQueue</a:t>
            </a:r>
            <a:r>
              <a:rPr lang="ko-KR" altLang="en-US" b="1" baseline="0" dirty="0" smtClean="0"/>
              <a:t> 클래스를 선언하여 우선순위 큐 사용</a:t>
            </a:r>
            <a:endParaRPr lang="en-US" altLang="ko-KR" b="1"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0" baseline="0" dirty="0" smtClean="0"/>
          </a:p>
          <a:p>
            <a:r>
              <a:rPr lang="en-US" altLang="ko-KR" sz="1200" b="0" kern="1200" dirty="0" smtClean="0">
                <a:solidFill>
                  <a:schemeClr val="tx1"/>
                </a:solidFill>
                <a:latin typeface="+mn-lt"/>
                <a:ea typeface="+mn-ea"/>
                <a:cs typeface="+mn-cs"/>
              </a:rPr>
              <a:t>public class </a:t>
            </a:r>
            <a:r>
              <a:rPr lang="en-US" altLang="ko-KR" sz="1200" b="0" kern="1200" dirty="0" err="1" smtClean="0">
                <a:solidFill>
                  <a:schemeClr val="tx1"/>
                </a:solidFill>
                <a:latin typeface="+mn-lt"/>
                <a:ea typeface="+mn-ea"/>
                <a:cs typeface="+mn-cs"/>
              </a:rPr>
              <a:t>PriorityQueue</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//Node</a:t>
            </a:r>
            <a:r>
              <a:rPr lang="ko-KR" altLang="en-US" sz="1200" b="0" kern="1200" dirty="0" smtClean="0">
                <a:solidFill>
                  <a:schemeClr val="tx1"/>
                </a:solidFill>
                <a:latin typeface="+mn-lt"/>
                <a:ea typeface="+mn-ea"/>
                <a:cs typeface="+mn-cs"/>
              </a:rPr>
              <a:t>를 </a:t>
            </a:r>
            <a:r>
              <a:rPr lang="en-US" altLang="ko-KR" sz="1200" b="0" kern="1200" dirty="0" smtClean="0">
                <a:solidFill>
                  <a:schemeClr val="tx1"/>
                </a:solidFill>
                <a:latin typeface="+mn-lt"/>
                <a:ea typeface="+mn-ea"/>
                <a:cs typeface="+mn-cs"/>
              </a:rPr>
              <a:t>3</a:t>
            </a:r>
            <a:r>
              <a:rPr lang="ko-KR" altLang="en-US" sz="1200" b="0" kern="1200" dirty="0" smtClean="0">
                <a:solidFill>
                  <a:schemeClr val="tx1"/>
                </a:solidFill>
                <a:latin typeface="+mn-lt"/>
                <a:ea typeface="+mn-ea"/>
                <a:cs typeface="+mn-cs"/>
              </a:rPr>
              <a:t>칸으로 </a:t>
            </a:r>
            <a:r>
              <a:rPr lang="ko-KR" altLang="en-US" sz="1200" b="0" kern="1200" dirty="0" err="1" smtClean="0">
                <a:solidFill>
                  <a:schemeClr val="tx1"/>
                </a:solidFill>
                <a:latin typeface="+mn-lt"/>
                <a:ea typeface="+mn-ea"/>
                <a:cs typeface="+mn-cs"/>
              </a:rPr>
              <a:t>만듬</a:t>
            </a:r>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Node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public Node next; </a:t>
            </a:r>
          </a:p>
          <a:p>
            <a:r>
              <a:rPr lang="en-US" altLang="ko-KR" sz="1200" b="0" kern="1200" dirty="0" smtClean="0">
                <a:solidFill>
                  <a:schemeClr val="tx1"/>
                </a:solidFill>
                <a:latin typeface="+mn-lt"/>
                <a:ea typeface="+mn-ea"/>
                <a:cs typeface="+mn-cs"/>
              </a:rPr>
              <a:t>   private String data;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private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priority; // = </a:t>
            </a:r>
            <a:r>
              <a:rPr lang="ko-KR" altLang="en-US" sz="1200" b="0" kern="1200" dirty="0" smtClean="0">
                <a:solidFill>
                  <a:schemeClr val="tx1"/>
                </a:solidFill>
                <a:latin typeface="+mn-lt"/>
                <a:ea typeface="+mn-ea"/>
                <a:cs typeface="+mn-cs"/>
              </a:rPr>
              <a:t>중요도를 나타냄</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생성된 </a:t>
            </a:r>
            <a:r>
              <a:rPr lang="en-US" altLang="ko-KR" sz="1200" b="0" kern="1200" dirty="0" smtClean="0">
                <a:solidFill>
                  <a:schemeClr val="tx1"/>
                </a:solidFill>
                <a:latin typeface="+mn-lt"/>
                <a:ea typeface="+mn-ea"/>
                <a:cs typeface="+mn-cs"/>
              </a:rPr>
              <a:t>prior</a:t>
            </a:r>
            <a:r>
              <a:rPr lang="ko-KR" altLang="en-US" sz="1200" b="0" kern="1200" dirty="0" smtClean="0">
                <a:solidFill>
                  <a:schemeClr val="tx1"/>
                </a:solidFill>
                <a:latin typeface="+mn-lt"/>
                <a:ea typeface="+mn-ea"/>
                <a:cs typeface="+mn-cs"/>
              </a:rPr>
              <a:t>는 나중에 바뀌지 않을 것이므로 </a:t>
            </a:r>
            <a:r>
              <a:rPr lang="en-US" altLang="ko-KR" sz="1200" b="0" kern="1200" dirty="0" smtClean="0">
                <a:solidFill>
                  <a:schemeClr val="tx1"/>
                </a:solidFill>
                <a:latin typeface="+mn-lt"/>
                <a:ea typeface="+mn-ea"/>
                <a:cs typeface="+mn-cs"/>
              </a:rPr>
              <a:t>private</a:t>
            </a:r>
            <a:r>
              <a:rPr lang="ko-KR" altLang="en-US" sz="1200" b="0" kern="1200" dirty="0" smtClean="0">
                <a:solidFill>
                  <a:schemeClr val="tx1"/>
                </a:solidFill>
                <a:latin typeface="+mn-lt"/>
                <a:ea typeface="+mn-ea"/>
                <a:cs typeface="+mn-cs"/>
              </a:rPr>
              <a:t>로 선언</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따라서 한번 생성되면 외부에서는 참조만 가능하고 바꾸는 것은 불가</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Node(String input,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prior)</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우리는 생성자의 인자에 </a:t>
            </a:r>
            <a:r>
              <a:rPr lang="en-US" altLang="ko-KR" sz="1200" b="0" kern="1200" dirty="0" smtClean="0">
                <a:solidFill>
                  <a:schemeClr val="tx1"/>
                </a:solidFill>
                <a:latin typeface="+mn-lt"/>
                <a:ea typeface="+mn-ea"/>
                <a:cs typeface="+mn-cs"/>
              </a:rPr>
              <a:t>prior</a:t>
            </a:r>
            <a:r>
              <a:rPr lang="ko-KR" altLang="en-US" sz="1200" b="0" kern="1200" dirty="0" smtClean="0">
                <a:solidFill>
                  <a:schemeClr val="tx1"/>
                </a:solidFill>
                <a:latin typeface="+mn-lt"/>
                <a:ea typeface="+mn-ea"/>
                <a:cs typeface="+mn-cs"/>
              </a:rPr>
              <a:t>를 선언하여 결정한 후 나중에 이 </a:t>
            </a:r>
            <a:r>
              <a:rPr lang="en-US" altLang="ko-KR" sz="1200" b="0" kern="1200" dirty="0" smtClean="0">
                <a:solidFill>
                  <a:schemeClr val="tx1"/>
                </a:solidFill>
                <a:latin typeface="+mn-lt"/>
                <a:ea typeface="+mn-ea"/>
                <a:cs typeface="+mn-cs"/>
              </a:rPr>
              <a:t>prior</a:t>
            </a:r>
            <a:r>
              <a:rPr lang="ko-KR" altLang="en-US" sz="1200" b="0" kern="1200" dirty="0" smtClean="0">
                <a:solidFill>
                  <a:schemeClr val="tx1"/>
                </a:solidFill>
                <a:latin typeface="+mn-lt"/>
                <a:ea typeface="+mn-ea"/>
                <a:cs typeface="+mn-cs"/>
              </a:rPr>
              <a:t>를 바꾸지 않는다고 가정</a:t>
            </a:r>
          </a:p>
          <a:p>
            <a:r>
              <a:rPr lang="en-US" altLang="ko-KR" sz="1200" b="0" kern="1200" dirty="0" smtClean="0">
                <a:solidFill>
                  <a:schemeClr val="tx1"/>
                </a:solidFill>
                <a:latin typeface="+mn-lt"/>
                <a:ea typeface="+mn-ea"/>
                <a:cs typeface="+mn-cs"/>
              </a:rPr>
              <a:t>       data = input;</a:t>
            </a:r>
          </a:p>
          <a:p>
            <a:r>
              <a:rPr lang="en-US" altLang="ko-KR" sz="1200" b="0" kern="1200" dirty="0" smtClean="0">
                <a:solidFill>
                  <a:schemeClr val="tx1"/>
                </a:solidFill>
                <a:latin typeface="+mn-lt"/>
                <a:ea typeface="+mn-ea"/>
                <a:cs typeface="+mn-cs"/>
              </a:rPr>
              <a:t>       priority = prior;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String </a:t>
            </a:r>
            <a:r>
              <a:rPr lang="en-US" altLang="ko-KR" sz="1200" b="0" kern="1200" dirty="0" err="1" smtClean="0">
                <a:solidFill>
                  <a:schemeClr val="tx1"/>
                </a:solidFill>
                <a:latin typeface="+mn-lt"/>
                <a:ea typeface="+mn-ea"/>
                <a:cs typeface="+mn-cs"/>
              </a:rPr>
              <a:t>getData</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data;</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public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getPrior</a:t>
            </a:r>
            <a:r>
              <a:rPr lang="en-US" altLang="ko-KR" sz="1200" b="0" kern="1200" dirty="0" smtClean="0">
                <a:solidFill>
                  <a:schemeClr val="tx1"/>
                </a:solidFill>
                <a:latin typeface="+mn-lt"/>
                <a:ea typeface="+mn-ea"/>
                <a:cs typeface="+mn-cs"/>
              </a:rPr>
              <a:t>() //prior</a:t>
            </a:r>
            <a:r>
              <a:rPr lang="ko-KR" altLang="en-US" sz="1200" b="0" kern="1200" dirty="0" smtClean="0">
                <a:solidFill>
                  <a:schemeClr val="tx1"/>
                </a:solidFill>
                <a:latin typeface="+mn-lt"/>
                <a:ea typeface="+mn-ea"/>
                <a:cs typeface="+mn-cs"/>
              </a:rPr>
              <a:t>를 읽는 함수</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참조하는 함수</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priority;</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PriorityQueue</a:t>
            </a:r>
            <a:r>
              <a:rPr lang="ko-KR" altLang="en-US" sz="1200" b="0" kern="1200" dirty="0" smtClean="0">
                <a:solidFill>
                  <a:schemeClr val="tx1"/>
                </a:solidFill>
                <a:latin typeface="+mn-lt"/>
                <a:ea typeface="+mn-ea"/>
                <a:cs typeface="+mn-cs"/>
              </a:rPr>
              <a:t>도 일종의 </a:t>
            </a:r>
            <a:r>
              <a:rPr lang="en-US" altLang="ko-KR" sz="1200" b="0" kern="1200" dirty="0" smtClean="0">
                <a:solidFill>
                  <a:schemeClr val="tx1"/>
                </a:solidFill>
                <a:latin typeface="+mn-lt"/>
                <a:ea typeface="+mn-ea"/>
                <a:cs typeface="+mn-cs"/>
              </a:rPr>
              <a:t>Queue</a:t>
            </a:r>
            <a:r>
              <a:rPr lang="ko-KR" altLang="en-US" sz="1200" b="0" kern="1200" dirty="0" smtClean="0">
                <a:solidFill>
                  <a:schemeClr val="tx1"/>
                </a:solidFill>
                <a:latin typeface="+mn-lt"/>
                <a:ea typeface="+mn-ea"/>
                <a:cs typeface="+mn-cs"/>
              </a:rPr>
              <a:t>이기에 </a:t>
            </a:r>
            <a:r>
              <a:rPr lang="en-US" altLang="ko-KR" sz="1200" b="0" kern="1200" dirty="0" smtClean="0">
                <a:solidFill>
                  <a:schemeClr val="tx1"/>
                </a:solidFill>
                <a:latin typeface="+mn-lt"/>
                <a:ea typeface="+mn-ea"/>
                <a:cs typeface="+mn-cs"/>
              </a:rPr>
              <a:t>Queue</a:t>
            </a:r>
            <a:r>
              <a:rPr lang="ko-KR" altLang="en-US" sz="1200" b="0" kern="1200" dirty="0" smtClean="0">
                <a:solidFill>
                  <a:schemeClr val="tx1"/>
                </a:solidFill>
                <a:latin typeface="+mn-lt"/>
                <a:ea typeface="+mn-ea"/>
                <a:cs typeface="+mn-cs"/>
              </a:rPr>
              <a:t>가 하는 동작들을 할 수 있어야 함</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다만 기존 </a:t>
            </a:r>
            <a:r>
              <a:rPr lang="en-US" altLang="ko-KR" sz="1200" b="0" kern="1200" dirty="0" smtClean="0">
                <a:solidFill>
                  <a:schemeClr val="tx1"/>
                </a:solidFill>
                <a:latin typeface="+mn-lt"/>
                <a:ea typeface="+mn-ea"/>
                <a:cs typeface="+mn-cs"/>
              </a:rPr>
              <a:t>Queue </a:t>
            </a:r>
            <a:r>
              <a:rPr lang="ko-KR" altLang="en-US" sz="1200" b="0" kern="1200" dirty="0" smtClean="0">
                <a:solidFill>
                  <a:schemeClr val="tx1"/>
                </a:solidFill>
                <a:latin typeface="+mn-lt"/>
                <a:ea typeface="+mn-ea"/>
                <a:cs typeface="+mn-cs"/>
              </a:rPr>
              <a:t>클래스에서는 데이터만 </a:t>
            </a:r>
            <a:r>
              <a:rPr lang="ko-KR" altLang="en-US" sz="1200" b="0" kern="1200" dirty="0" err="1" smtClean="0">
                <a:solidFill>
                  <a:schemeClr val="tx1"/>
                </a:solidFill>
                <a:latin typeface="+mn-lt"/>
                <a:ea typeface="+mn-ea"/>
                <a:cs typeface="+mn-cs"/>
              </a:rPr>
              <a:t>입력받았다면</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여기서는 </a:t>
            </a:r>
            <a:r>
              <a:rPr lang="en-US" altLang="ko-KR" sz="1200" b="0" u="sng" kern="1200" dirty="0" err="1" smtClean="0">
                <a:solidFill>
                  <a:schemeClr val="tx1"/>
                </a:solidFill>
                <a:latin typeface="+mn-lt"/>
                <a:ea typeface="+mn-ea"/>
                <a:cs typeface="+mn-cs"/>
              </a:rPr>
              <a:t>priorty</a:t>
            </a:r>
            <a:r>
              <a:rPr lang="ko-KR" altLang="en-US" sz="1200" b="0" u="sng" kern="1200" dirty="0" smtClean="0">
                <a:solidFill>
                  <a:schemeClr val="tx1"/>
                </a:solidFill>
                <a:latin typeface="+mn-lt"/>
                <a:ea typeface="+mn-ea"/>
                <a:cs typeface="+mn-cs"/>
              </a:rPr>
              <a:t>까지 같이 입력받아야 함</a:t>
            </a:r>
          </a:p>
          <a:p>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또한 </a:t>
            </a:r>
            <a:r>
              <a:rPr lang="ko-KR" altLang="en-US" sz="1200" b="0" kern="1200" smtClean="0">
                <a:solidFill>
                  <a:schemeClr val="tx1"/>
                </a:solidFill>
                <a:latin typeface="+mn-lt"/>
                <a:ea typeface="+mn-ea"/>
                <a:cs typeface="+mn-cs"/>
              </a:rPr>
              <a:t>기존 </a:t>
            </a:r>
            <a:r>
              <a:rPr lang="en-US" altLang="ko-KR" sz="1200" b="0" kern="1200" smtClean="0">
                <a:solidFill>
                  <a:schemeClr val="tx1"/>
                </a:solidFill>
                <a:latin typeface="+mn-lt"/>
                <a:ea typeface="+mn-ea"/>
                <a:cs typeface="+mn-cs"/>
              </a:rPr>
              <a:t>Queue </a:t>
            </a:r>
            <a:r>
              <a:rPr lang="ko-KR" altLang="en-US" sz="1200" b="0" kern="1200" dirty="0" smtClean="0">
                <a:solidFill>
                  <a:schemeClr val="tx1"/>
                </a:solidFill>
                <a:latin typeface="+mn-lt"/>
                <a:ea typeface="+mn-ea"/>
                <a:cs typeface="+mn-cs"/>
              </a:rPr>
              <a:t>클래스에서는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클래스를 이용했지만</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여기서는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클래스를 그대로 사용할 것이 아니기 때문에 직접 </a:t>
            </a:r>
            <a:r>
              <a:rPr lang="en-US" altLang="ko-KR" sz="1200" b="0" kern="1200" dirty="0" err="1" smtClean="0">
                <a:solidFill>
                  <a:schemeClr val="tx1"/>
                </a:solidFill>
                <a:latin typeface="+mn-lt"/>
                <a:ea typeface="+mn-ea"/>
                <a:cs typeface="+mn-cs"/>
              </a:rPr>
              <a:t>LinkedList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클래스 기능을 구현할 것</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private Node Head = null;</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a:t>
            </a:r>
            <a:r>
              <a:rPr lang="en-US" altLang="ko-KR" sz="1200" b="0" kern="1200" dirty="0" err="1" smtClean="0">
                <a:solidFill>
                  <a:schemeClr val="tx1"/>
                </a:solidFill>
                <a:latin typeface="+mn-lt"/>
                <a:ea typeface="+mn-ea"/>
                <a:cs typeface="+mn-cs"/>
              </a:rPr>
              <a:t>Enqueue</a:t>
            </a:r>
            <a:r>
              <a:rPr lang="en-US" altLang="ko-KR" sz="1200" b="0" kern="1200" dirty="0" smtClean="0">
                <a:solidFill>
                  <a:schemeClr val="tx1"/>
                </a:solidFill>
                <a:latin typeface="+mn-lt"/>
                <a:ea typeface="+mn-ea"/>
                <a:cs typeface="+mn-cs"/>
              </a:rPr>
              <a:t> (String data, </a:t>
            </a:r>
            <a:r>
              <a:rPr lang="en-US" altLang="ko-KR" sz="1200" b="0" kern="1200" dirty="0" err="1" smtClean="0">
                <a:solidFill>
                  <a:schemeClr val="tx1"/>
                </a:solidFill>
                <a:latin typeface="+mn-lt"/>
                <a:ea typeface="+mn-ea"/>
                <a:cs typeface="+mn-cs"/>
              </a:rPr>
              <a:t>int</a:t>
            </a:r>
            <a:r>
              <a:rPr lang="en-US" altLang="ko-KR" sz="1200" b="0" kern="1200" dirty="0" smtClean="0">
                <a:solidFill>
                  <a:schemeClr val="tx1"/>
                </a:solidFill>
                <a:latin typeface="+mn-lt"/>
                <a:ea typeface="+mn-ea"/>
                <a:cs typeface="+mn-cs"/>
              </a:rPr>
              <a:t> prior)</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Node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null;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 new Node(data, prior); </a:t>
            </a:r>
          </a:p>
          <a:p>
            <a:r>
              <a:rPr lang="ko-KR" altLang="en-US"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if(Head == null)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      Head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Node tail = Head;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Node </a:t>
            </a:r>
            <a:r>
              <a:rPr lang="en-US" altLang="ko-KR" sz="1200" b="0" kern="1200" dirty="0" err="1" smtClean="0">
                <a:solidFill>
                  <a:schemeClr val="tx1"/>
                </a:solidFill>
                <a:latin typeface="+mn-lt"/>
                <a:ea typeface="+mn-ea"/>
                <a:cs typeface="+mn-cs"/>
              </a:rPr>
              <a:t>prev</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null;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가 중간에 들어가기 위해 현재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클래스의 전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클래스를 기억하는 역할을 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while(</a:t>
            </a:r>
            <a:r>
              <a:rPr lang="en-US" altLang="ko-KR" sz="1200" b="0" kern="1200" dirty="0" err="1" smtClean="0">
                <a:solidFill>
                  <a:schemeClr val="tx1"/>
                </a:solidFill>
                <a:latin typeface="+mn-lt"/>
                <a:ea typeface="+mn-ea"/>
                <a:cs typeface="+mn-cs"/>
              </a:rPr>
              <a:t>tail.next</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null</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&amp;&amp; </a:t>
            </a:r>
            <a:r>
              <a:rPr lang="en-US" altLang="ko-KR" sz="1200" b="0" kern="1200" dirty="0" err="1" smtClean="0">
                <a:solidFill>
                  <a:schemeClr val="tx1"/>
                </a:solidFill>
                <a:latin typeface="+mn-lt"/>
                <a:ea typeface="+mn-ea"/>
                <a:cs typeface="+mn-cs"/>
              </a:rPr>
              <a:t>tail.getPrior</a:t>
            </a:r>
            <a:r>
              <a:rPr lang="en-US" altLang="ko-KR" sz="1200" b="0" kern="1200" dirty="0" smtClean="0">
                <a:solidFill>
                  <a:schemeClr val="tx1"/>
                </a:solidFill>
                <a:latin typeface="+mn-lt"/>
                <a:ea typeface="+mn-ea"/>
                <a:cs typeface="+mn-cs"/>
              </a:rPr>
              <a:t>() &gt;= </a:t>
            </a:r>
            <a:r>
              <a:rPr lang="en-US" altLang="ko-KR" sz="1200" b="0" kern="1200" dirty="0" err="1" smtClean="0">
                <a:solidFill>
                  <a:schemeClr val="tx1"/>
                </a:solidFill>
                <a:latin typeface="+mn-lt"/>
                <a:ea typeface="+mn-ea"/>
                <a:cs typeface="+mn-cs"/>
              </a:rPr>
              <a:t>newNode.getPrior</a:t>
            </a:r>
            <a:r>
              <a:rPr lang="en-US" altLang="ko-KR" sz="1200" b="0" kern="1200" dirty="0" smtClean="0">
                <a:solidFill>
                  <a:schemeClr val="tx1"/>
                </a:solidFill>
                <a:latin typeface="+mn-lt"/>
                <a:ea typeface="+mn-ea"/>
                <a:cs typeface="+mn-cs"/>
              </a:rPr>
              <a:t>()) //tail</a:t>
            </a:r>
            <a:r>
              <a:rPr lang="ko-KR" altLang="en-US" sz="1200" b="0" kern="1200" dirty="0" smtClean="0">
                <a:solidFill>
                  <a:schemeClr val="tx1"/>
                </a:solidFill>
                <a:latin typeface="+mn-lt"/>
                <a:ea typeface="+mn-ea"/>
                <a:cs typeface="+mn-cs"/>
              </a:rPr>
              <a:t>의 </a:t>
            </a:r>
            <a:r>
              <a:rPr lang="en-US" altLang="ko-KR" sz="1200" b="0" kern="1200" dirty="0" smtClean="0">
                <a:solidFill>
                  <a:schemeClr val="tx1"/>
                </a:solidFill>
                <a:latin typeface="+mn-lt"/>
                <a:ea typeface="+mn-ea"/>
                <a:cs typeface="+mn-cs"/>
              </a:rPr>
              <a:t>next</a:t>
            </a:r>
            <a:r>
              <a:rPr lang="ko-KR" altLang="en-US" sz="1200" b="0" kern="1200" dirty="0" smtClean="0">
                <a:solidFill>
                  <a:schemeClr val="tx1"/>
                </a:solidFill>
                <a:latin typeface="+mn-lt"/>
                <a:ea typeface="+mn-ea"/>
                <a:cs typeface="+mn-cs"/>
              </a:rPr>
              <a:t>가 </a:t>
            </a:r>
            <a:r>
              <a:rPr lang="en-US" altLang="ko-KR" sz="1200" b="0" kern="1200" dirty="0" smtClean="0">
                <a:solidFill>
                  <a:schemeClr val="tx1"/>
                </a:solidFill>
                <a:latin typeface="+mn-lt"/>
                <a:ea typeface="+mn-ea"/>
                <a:cs typeface="+mn-cs"/>
              </a:rPr>
              <a:t>null</a:t>
            </a:r>
            <a:r>
              <a:rPr lang="ko-KR" altLang="en-US" sz="1200" b="0" kern="1200" dirty="0" smtClean="0">
                <a:solidFill>
                  <a:schemeClr val="tx1"/>
                </a:solidFill>
                <a:latin typeface="+mn-lt"/>
                <a:ea typeface="+mn-ea"/>
                <a:cs typeface="+mn-cs"/>
              </a:rPr>
              <a:t>이 아니고 </a:t>
            </a:r>
            <a:r>
              <a:rPr lang="en-US" altLang="ko-KR" sz="1200" b="0" kern="1200" dirty="0" smtClean="0">
                <a:solidFill>
                  <a:schemeClr val="tx1"/>
                </a:solidFill>
                <a:latin typeface="+mn-lt"/>
                <a:ea typeface="+mn-ea"/>
                <a:cs typeface="+mn-cs"/>
              </a:rPr>
              <a:t>+ tail</a:t>
            </a:r>
            <a:r>
              <a:rPr lang="ko-KR" altLang="en-US" sz="1200" b="0" kern="1200" dirty="0" smtClean="0">
                <a:solidFill>
                  <a:schemeClr val="tx1"/>
                </a:solidFill>
                <a:latin typeface="+mn-lt"/>
                <a:ea typeface="+mn-ea"/>
                <a:cs typeface="+mn-cs"/>
              </a:rPr>
              <a:t>의 중요도가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의 중요도보다 높다면 반복하라</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prev</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tail; //</a:t>
            </a:r>
            <a:r>
              <a:rPr lang="ko-KR" altLang="en-US" sz="1200" b="0" kern="1200" dirty="0" smtClean="0">
                <a:solidFill>
                  <a:schemeClr val="tx1"/>
                </a:solidFill>
                <a:latin typeface="+mn-lt"/>
                <a:ea typeface="+mn-ea"/>
                <a:cs typeface="+mn-cs"/>
              </a:rPr>
              <a:t>이러면 </a:t>
            </a:r>
            <a:r>
              <a:rPr lang="en-US" altLang="ko-KR" sz="1200" b="0" u="sng" kern="1200" dirty="0" err="1" smtClean="0">
                <a:solidFill>
                  <a:schemeClr val="tx1"/>
                </a:solidFill>
                <a:latin typeface="+mn-lt"/>
                <a:ea typeface="+mn-ea"/>
                <a:cs typeface="+mn-cs"/>
              </a:rPr>
              <a:t>prev</a:t>
            </a:r>
            <a:r>
              <a:rPr lang="ko-KR" altLang="en-US" sz="1200" b="0" u="sng" kern="1200" dirty="0" smtClean="0">
                <a:solidFill>
                  <a:schemeClr val="tx1"/>
                </a:solidFill>
                <a:latin typeface="+mn-lt"/>
                <a:ea typeface="+mn-ea"/>
                <a:cs typeface="+mn-cs"/>
              </a:rPr>
              <a:t>에는 바로 이전의 </a:t>
            </a:r>
            <a:r>
              <a:rPr lang="en-US" altLang="ko-KR" sz="1200" b="0" u="sng" kern="1200" dirty="0" smtClean="0">
                <a:solidFill>
                  <a:schemeClr val="tx1"/>
                </a:solidFill>
                <a:latin typeface="+mn-lt"/>
                <a:ea typeface="+mn-ea"/>
                <a:cs typeface="+mn-cs"/>
              </a:rPr>
              <a:t>Node </a:t>
            </a:r>
            <a:r>
              <a:rPr lang="ko-KR" altLang="en-US" sz="1200" b="0" u="sng" kern="1200" dirty="0" smtClean="0">
                <a:solidFill>
                  <a:schemeClr val="tx1"/>
                </a:solidFill>
                <a:latin typeface="+mn-lt"/>
                <a:ea typeface="+mn-ea"/>
                <a:cs typeface="+mn-cs"/>
              </a:rPr>
              <a:t>클래스가</a:t>
            </a:r>
            <a:r>
              <a:rPr lang="en-US" altLang="ko-KR" sz="1200" b="0" u="sng" kern="1200" dirty="0" smtClean="0">
                <a:solidFill>
                  <a:schemeClr val="tx1"/>
                </a:solidFill>
                <a:latin typeface="+mn-lt"/>
                <a:ea typeface="+mn-ea"/>
                <a:cs typeface="+mn-cs"/>
              </a:rPr>
              <a:t>, tail</a:t>
            </a:r>
            <a:r>
              <a:rPr lang="ko-KR" altLang="en-US" sz="1200" b="0" u="sng" kern="1200" dirty="0" smtClean="0">
                <a:solidFill>
                  <a:schemeClr val="tx1"/>
                </a:solidFill>
                <a:latin typeface="+mn-lt"/>
                <a:ea typeface="+mn-ea"/>
                <a:cs typeface="+mn-cs"/>
              </a:rPr>
              <a:t>에는 현재 </a:t>
            </a:r>
            <a:r>
              <a:rPr lang="en-US" altLang="ko-KR" sz="1200" b="0" u="sng" kern="1200" dirty="0" smtClean="0">
                <a:solidFill>
                  <a:schemeClr val="tx1"/>
                </a:solidFill>
                <a:latin typeface="+mn-lt"/>
                <a:ea typeface="+mn-ea"/>
                <a:cs typeface="+mn-cs"/>
              </a:rPr>
              <a:t>Node </a:t>
            </a:r>
            <a:r>
              <a:rPr lang="ko-KR" altLang="en-US" sz="1200" b="0" u="sng" kern="1200" dirty="0" smtClean="0">
                <a:solidFill>
                  <a:schemeClr val="tx1"/>
                </a:solidFill>
                <a:latin typeface="+mn-lt"/>
                <a:ea typeface="+mn-ea"/>
                <a:cs typeface="+mn-cs"/>
              </a:rPr>
              <a:t>클래스가 저장됨</a:t>
            </a:r>
          </a:p>
          <a:p>
            <a:r>
              <a:rPr lang="en-US" altLang="ko-KR" sz="1200" b="0" kern="1200" dirty="0" smtClean="0">
                <a:solidFill>
                  <a:schemeClr val="tx1"/>
                </a:solidFill>
                <a:latin typeface="+mn-lt"/>
                <a:ea typeface="+mn-ea"/>
                <a:cs typeface="+mn-cs"/>
              </a:rPr>
              <a:t>             tail =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위의 </a:t>
            </a:r>
            <a:r>
              <a:rPr lang="en-US" altLang="ko-KR" sz="1200" b="0" kern="1200" dirty="0" smtClean="0">
                <a:solidFill>
                  <a:schemeClr val="tx1"/>
                </a:solidFill>
                <a:latin typeface="+mn-lt"/>
                <a:ea typeface="+mn-ea"/>
                <a:cs typeface="+mn-cs"/>
              </a:rPr>
              <a:t>while </a:t>
            </a:r>
            <a:r>
              <a:rPr lang="ko-KR" altLang="en-US" sz="1200" b="0" kern="1200" dirty="0" smtClean="0">
                <a:solidFill>
                  <a:schemeClr val="tx1"/>
                </a:solidFill>
                <a:latin typeface="+mn-lt"/>
                <a:ea typeface="+mn-ea"/>
                <a:cs typeface="+mn-cs"/>
              </a:rPr>
              <a:t>반복문의 조건이 </a:t>
            </a:r>
            <a:r>
              <a:rPr lang="ko-KR" altLang="en-US" sz="1200" b="0" kern="1200" dirty="0" err="1" smtClean="0">
                <a:solidFill>
                  <a:schemeClr val="tx1"/>
                </a:solidFill>
                <a:latin typeface="+mn-lt"/>
                <a:ea typeface="+mn-ea"/>
                <a:cs typeface="+mn-cs"/>
              </a:rPr>
              <a:t>틀리다면</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즉 </a:t>
            </a:r>
            <a:r>
              <a:rPr lang="en-US" altLang="ko-KR" sz="1200" b="0" kern="1200" dirty="0" err="1" smtClean="0">
                <a:solidFill>
                  <a:schemeClr val="tx1"/>
                </a:solidFill>
                <a:latin typeface="+mn-lt"/>
                <a:ea typeface="+mn-ea"/>
                <a:cs typeface="+mn-cs"/>
              </a:rPr>
              <a:t>newNode</a:t>
            </a:r>
            <a:r>
              <a:rPr lang="ko-KR" altLang="en-US" sz="1200" b="0" kern="1200" dirty="0" smtClean="0">
                <a:solidFill>
                  <a:schemeClr val="tx1"/>
                </a:solidFill>
                <a:latin typeface="+mn-lt"/>
                <a:ea typeface="+mn-ea"/>
                <a:cs typeface="+mn-cs"/>
              </a:rPr>
              <a:t>의 중요도가 </a:t>
            </a:r>
            <a:r>
              <a:rPr lang="en-US" altLang="ko-KR" sz="1200" b="0" kern="1200" dirty="0" smtClean="0">
                <a:solidFill>
                  <a:schemeClr val="tx1"/>
                </a:solidFill>
                <a:latin typeface="+mn-lt"/>
                <a:ea typeface="+mn-ea"/>
                <a:cs typeface="+mn-cs"/>
              </a:rPr>
              <a:t>tail</a:t>
            </a:r>
            <a:r>
              <a:rPr lang="ko-KR" altLang="en-US" sz="1200" b="0" kern="1200" dirty="0" smtClean="0">
                <a:solidFill>
                  <a:schemeClr val="tx1"/>
                </a:solidFill>
                <a:latin typeface="+mn-lt"/>
                <a:ea typeface="+mn-ea"/>
                <a:cs typeface="+mn-cs"/>
              </a:rPr>
              <a:t>의 중요도보다 높다면 </a:t>
            </a:r>
            <a:r>
              <a:rPr lang="en-US" altLang="ko-KR" sz="1200" b="0" kern="1200" dirty="0" smtClean="0">
                <a:solidFill>
                  <a:schemeClr val="tx1"/>
                </a:solidFill>
                <a:latin typeface="+mn-lt"/>
                <a:ea typeface="+mn-ea"/>
                <a:cs typeface="+mn-cs"/>
              </a:rPr>
              <a:t>tail Node</a:t>
            </a:r>
            <a:r>
              <a:rPr lang="ko-KR" altLang="en-US" sz="1200" b="0" kern="1200" dirty="0" smtClean="0">
                <a:solidFill>
                  <a:schemeClr val="tx1"/>
                </a:solidFill>
                <a:latin typeface="+mn-lt"/>
                <a:ea typeface="+mn-ea"/>
                <a:cs typeface="+mn-cs"/>
              </a:rPr>
              <a:t>클래스의 앞에 자리해야 함</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의 </a:t>
            </a:r>
            <a:r>
              <a:rPr lang="en-US" altLang="ko-KR" sz="1200" b="0" kern="1200" dirty="0" err="1" smtClean="0">
                <a:solidFill>
                  <a:schemeClr val="tx1"/>
                </a:solidFill>
                <a:latin typeface="+mn-lt"/>
                <a:ea typeface="+mn-ea"/>
                <a:cs typeface="+mn-cs"/>
              </a:rPr>
              <a:t>insertAt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함수 참조해보기</a:t>
            </a:r>
          </a:p>
          <a:p>
            <a:r>
              <a:rPr lang="en-US" altLang="ko-KR" sz="1200" b="0" kern="1200" dirty="0" smtClean="0">
                <a:solidFill>
                  <a:schemeClr val="tx1"/>
                </a:solidFill>
                <a:latin typeface="+mn-lt"/>
                <a:ea typeface="+mn-ea"/>
                <a:cs typeface="+mn-cs"/>
              </a:rPr>
              <a:t>             if(</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null &amp;&amp; </a:t>
            </a:r>
            <a:r>
              <a:rPr lang="en-US" altLang="ko-KR" sz="1200" b="0" kern="1200" dirty="0" err="1" smtClean="0">
                <a:solidFill>
                  <a:schemeClr val="tx1"/>
                </a:solidFill>
                <a:latin typeface="+mn-lt"/>
                <a:ea typeface="+mn-ea"/>
                <a:cs typeface="+mn-cs"/>
              </a:rPr>
              <a:t>tail.getPrior</a:t>
            </a:r>
            <a:r>
              <a:rPr lang="en-US" altLang="ko-KR" sz="1200" b="0" kern="1200" dirty="0" smtClean="0">
                <a:solidFill>
                  <a:schemeClr val="tx1"/>
                </a:solidFill>
                <a:latin typeface="+mn-lt"/>
                <a:ea typeface="+mn-ea"/>
                <a:cs typeface="+mn-cs"/>
              </a:rPr>
              <a:t>() &gt;= </a:t>
            </a:r>
            <a:r>
              <a:rPr lang="en-US" altLang="ko-KR" sz="1200" b="0" kern="1200" dirty="0" err="1" smtClean="0">
                <a:solidFill>
                  <a:schemeClr val="tx1"/>
                </a:solidFill>
                <a:latin typeface="+mn-lt"/>
                <a:ea typeface="+mn-ea"/>
                <a:cs typeface="+mn-cs"/>
              </a:rPr>
              <a:t>newNode.getPrior</a:t>
            </a:r>
            <a:r>
              <a:rPr lang="en-US" altLang="ko-KR"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newNode.next</a:t>
            </a:r>
            <a:r>
              <a:rPr lang="en-US" altLang="ko-KR" sz="1200" b="0" kern="1200" dirty="0" smtClean="0">
                <a:solidFill>
                  <a:schemeClr val="tx1"/>
                </a:solidFill>
                <a:latin typeface="+mn-lt"/>
                <a:ea typeface="+mn-ea"/>
                <a:cs typeface="+mn-cs"/>
              </a:rPr>
              <a:t> = tail;</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if(</a:t>
            </a:r>
            <a:r>
              <a:rPr lang="en-US" altLang="ko-KR" sz="1200" b="0" kern="1200" dirty="0" err="1" smtClean="0">
                <a:solidFill>
                  <a:schemeClr val="tx1"/>
                </a:solidFill>
                <a:latin typeface="+mn-lt"/>
                <a:ea typeface="+mn-ea"/>
                <a:cs typeface="+mn-cs"/>
              </a:rPr>
              <a:t>prev</a:t>
            </a:r>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 null) //Node </a:t>
            </a:r>
            <a:r>
              <a:rPr lang="ko-KR" altLang="en-US" sz="1200" b="0" kern="1200" dirty="0" smtClean="0">
                <a:solidFill>
                  <a:schemeClr val="tx1"/>
                </a:solidFill>
                <a:latin typeface="+mn-lt"/>
                <a:ea typeface="+mn-ea"/>
                <a:cs typeface="+mn-cs"/>
              </a:rPr>
              <a:t>클래스가 하나밖에 없다면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Head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else</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prev.next</a:t>
            </a:r>
            <a:r>
              <a:rPr lang="en-US" altLang="ko-KR" sz="1200" b="0" kern="1200" dirty="0" smtClean="0">
                <a:solidFill>
                  <a:schemeClr val="tx1"/>
                </a:solidFill>
                <a:latin typeface="+mn-lt"/>
                <a:ea typeface="+mn-ea"/>
                <a:cs typeface="+mn-cs"/>
              </a:rPr>
              <a:t> = </a:t>
            </a:r>
            <a:r>
              <a:rPr lang="en-US" altLang="ko-KR" sz="1200" b="0" kern="1200" dirty="0" err="1" smtClean="0">
                <a:solidFill>
                  <a:schemeClr val="tx1"/>
                </a:solidFill>
                <a:latin typeface="+mn-lt"/>
                <a:ea typeface="+mn-ea"/>
                <a:cs typeface="+mn-cs"/>
              </a:rPr>
              <a:t>newNode</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String </a:t>
            </a:r>
            <a:r>
              <a:rPr lang="en-US" altLang="ko-KR" sz="1200" b="0" kern="1200" dirty="0" err="1" smtClean="0">
                <a:solidFill>
                  <a:schemeClr val="tx1"/>
                </a:solidFill>
                <a:latin typeface="+mn-lt"/>
                <a:ea typeface="+mn-ea"/>
                <a:cs typeface="+mn-cs"/>
              </a:rPr>
              <a:t>Dequeue</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이는 </a:t>
            </a:r>
            <a:r>
              <a:rPr lang="en-US" altLang="ko-KR" sz="1200" b="0" kern="1200" dirty="0" err="1" smtClean="0">
                <a:solidFill>
                  <a:schemeClr val="tx1"/>
                </a:solidFill>
                <a:latin typeface="+mn-lt"/>
                <a:ea typeface="+mn-ea"/>
                <a:cs typeface="+mn-cs"/>
              </a:rPr>
              <a:t>LinkedList</a:t>
            </a:r>
            <a:r>
              <a:rPr lang="ko-KR" altLang="en-US" sz="1200" b="0" kern="1200" dirty="0" smtClean="0">
                <a:solidFill>
                  <a:schemeClr val="tx1"/>
                </a:solidFill>
                <a:latin typeface="+mn-lt"/>
                <a:ea typeface="+mn-ea"/>
                <a:cs typeface="+mn-cs"/>
              </a:rPr>
              <a:t>의 </a:t>
            </a:r>
            <a:r>
              <a:rPr lang="en-US" altLang="ko-KR" sz="1200" b="0" kern="1200" dirty="0" err="1" smtClean="0">
                <a:solidFill>
                  <a:schemeClr val="tx1"/>
                </a:solidFill>
                <a:latin typeface="+mn-lt"/>
                <a:ea typeface="+mn-ea"/>
                <a:cs typeface="+mn-cs"/>
              </a:rPr>
              <a:t>getFirst</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함수와 비슷한 역할을 함</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단지</a:t>
            </a:r>
            <a:r>
              <a:rPr lang="en-US" altLang="ko-KR" sz="1200" b="0" kern="1200" dirty="0" smtClean="0">
                <a:solidFill>
                  <a:schemeClr val="tx1"/>
                </a:solidFill>
                <a:latin typeface="+mn-lt"/>
                <a:ea typeface="+mn-ea"/>
                <a:cs typeface="+mn-cs"/>
              </a:rPr>
              <a:t>, </a:t>
            </a:r>
            <a:r>
              <a:rPr lang="ko-KR" altLang="en-US" sz="1200" b="0" kern="1200" dirty="0" smtClean="0">
                <a:solidFill>
                  <a:schemeClr val="tx1"/>
                </a:solidFill>
                <a:latin typeface="+mn-lt"/>
                <a:ea typeface="+mn-ea"/>
                <a:cs typeface="+mn-cs"/>
              </a:rPr>
              <a:t>처음 값을 지워주는 코드만 추가하면 됨</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r>
              <a:rPr lang="ko-KR" altLang="en-US" sz="1200" b="0" kern="1200" dirty="0" smtClean="0">
                <a:solidFill>
                  <a:schemeClr val="tx1"/>
                </a:solidFill>
                <a:latin typeface="+mn-lt"/>
                <a:ea typeface="+mn-ea"/>
                <a:cs typeface="+mn-cs"/>
              </a:rPr>
              <a:t>이미 </a:t>
            </a:r>
            <a:r>
              <a:rPr lang="en-US" altLang="ko-KR" sz="1200" b="0" kern="1200" dirty="0" smtClean="0">
                <a:solidFill>
                  <a:schemeClr val="tx1"/>
                </a:solidFill>
                <a:latin typeface="+mn-lt"/>
                <a:ea typeface="+mn-ea"/>
                <a:cs typeface="+mn-cs"/>
              </a:rPr>
              <a:t>Node </a:t>
            </a:r>
            <a:r>
              <a:rPr lang="ko-KR" altLang="en-US" sz="1200" b="0" kern="1200" dirty="0" smtClean="0">
                <a:solidFill>
                  <a:schemeClr val="tx1"/>
                </a:solidFill>
                <a:latin typeface="+mn-lt"/>
                <a:ea typeface="+mn-ea"/>
                <a:cs typeface="+mn-cs"/>
              </a:rPr>
              <a:t>클래스를 추가할 때 </a:t>
            </a:r>
            <a:r>
              <a:rPr lang="en-US" altLang="ko-KR" sz="1200" b="0" kern="1200" dirty="0" smtClean="0">
                <a:solidFill>
                  <a:schemeClr val="tx1"/>
                </a:solidFill>
                <a:latin typeface="+mn-lt"/>
                <a:ea typeface="+mn-ea"/>
                <a:cs typeface="+mn-cs"/>
              </a:rPr>
              <a:t>Priority</a:t>
            </a:r>
            <a:r>
              <a:rPr lang="ko-KR" altLang="en-US" sz="1200" b="0" kern="1200" dirty="0" smtClean="0">
                <a:solidFill>
                  <a:schemeClr val="tx1"/>
                </a:solidFill>
                <a:latin typeface="+mn-lt"/>
                <a:ea typeface="+mn-ea"/>
                <a:cs typeface="+mn-cs"/>
              </a:rPr>
              <a:t>에 맞춰서 추가했기 때문에 꺼낼 때는 처음부터 꺼냄</a:t>
            </a:r>
          </a:p>
          <a:p>
            <a:r>
              <a:rPr lang="en-US" altLang="ko-KR" sz="1200" b="0" kern="1200" dirty="0" smtClean="0">
                <a:solidFill>
                  <a:schemeClr val="tx1"/>
                </a:solidFill>
                <a:latin typeface="+mn-lt"/>
                <a:ea typeface="+mn-ea"/>
                <a:cs typeface="+mn-cs"/>
              </a:rPr>
              <a:t>if(Head ==null)</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return "Error: empty List";</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String ret = </a:t>
            </a:r>
            <a:r>
              <a:rPr lang="en-US" altLang="ko-KR" sz="1200" b="0" kern="1200" dirty="0" err="1" smtClean="0">
                <a:solidFill>
                  <a:schemeClr val="tx1"/>
                </a:solidFill>
                <a:latin typeface="+mn-lt"/>
                <a:ea typeface="+mn-ea"/>
                <a:cs typeface="+mn-cs"/>
              </a:rPr>
              <a:t>Head.getData</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Head = </a:t>
            </a:r>
            <a:r>
              <a:rPr lang="en-US" altLang="ko-KR" sz="1200" b="0" kern="1200" dirty="0" err="1" smtClean="0">
                <a:solidFill>
                  <a:schemeClr val="tx1"/>
                </a:solidFill>
                <a:latin typeface="+mn-lt"/>
                <a:ea typeface="+mn-ea"/>
                <a:cs typeface="+mn-cs"/>
              </a:rPr>
              <a:t>Head.next</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return ret;</a:t>
            </a:r>
          </a:p>
          <a:p>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void print()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Node tail = Head;</a:t>
            </a:r>
          </a:p>
          <a:p>
            <a:r>
              <a:rPr lang="en-US" altLang="ko-KR" sz="1200" b="0" kern="1200" dirty="0" smtClean="0">
                <a:solidFill>
                  <a:schemeClr val="tx1"/>
                </a:solidFill>
                <a:latin typeface="+mn-lt"/>
                <a:ea typeface="+mn-ea"/>
                <a:cs typeface="+mn-cs"/>
              </a:rPr>
              <a:t>        while(tail != null)</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en-US" altLang="ko-KR" sz="1200" b="0" i="1" kern="1200" dirty="0" err="1" smtClean="0">
                <a:solidFill>
                  <a:schemeClr val="tx1"/>
                </a:solidFill>
                <a:latin typeface="+mn-lt"/>
                <a:ea typeface="+mn-ea"/>
                <a:cs typeface="+mn-cs"/>
              </a:rPr>
              <a:t>tail.getData</a:t>
            </a:r>
            <a:r>
              <a:rPr lang="en-US" altLang="ko-KR" sz="1200" b="0" i="1"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tail = </a:t>
            </a:r>
            <a:r>
              <a:rPr lang="en-US" altLang="ko-KR" sz="1200" b="0" kern="1200" dirty="0" err="1" smtClean="0">
                <a:solidFill>
                  <a:schemeClr val="tx1"/>
                </a:solidFill>
                <a:latin typeface="+mn-lt"/>
                <a:ea typeface="+mn-ea"/>
                <a:cs typeface="+mn-cs"/>
              </a:rPr>
              <a:t>tail.next</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p>
          <a:p>
            <a:r>
              <a:rPr lang="ko-KR" altLang="en-US" sz="1200" b="0" kern="1200" baseline="0" dirty="0" err="1" smtClean="0">
                <a:solidFill>
                  <a:schemeClr val="tx1"/>
                </a:solidFill>
                <a:latin typeface="+mn-lt"/>
                <a:ea typeface="+mn-ea"/>
                <a:cs typeface="+mn-cs"/>
              </a:rPr>
              <a:t>ㅡㅡㅡㅡㅡㅡㅡㅡㅡㅡㅡㅡㅡㅡㅡㅡㅡㅡㅡㅡㅡㅡㅡㅡㅡㅡㅡㅡㅡㅡㅡㅡㅡㅡㅡㅡㅡㅡㅡㅡㅡㅡㅡㅡ</a:t>
            </a:r>
            <a:endParaRPr lang="en-US" altLang="ko-KR" sz="1200" b="0" kern="1200" baseline="0" dirty="0" smtClean="0">
              <a:solidFill>
                <a:schemeClr val="tx1"/>
              </a:solidFill>
              <a:latin typeface="+mn-lt"/>
              <a:ea typeface="+mn-ea"/>
              <a:cs typeface="+mn-cs"/>
            </a:endParaRPr>
          </a:p>
          <a:p>
            <a:r>
              <a:rPr lang="en-US" altLang="ko-KR" b="0" baseline="0" dirty="0" smtClean="0"/>
              <a:t>Exercise </a:t>
            </a:r>
            <a:r>
              <a:rPr lang="ko-KR" altLang="en-US" b="0" baseline="0" dirty="0" smtClean="0"/>
              <a:t>클래스에서 테스트 해보기</a:t>
            </a:r>
            <a:endParaRPr lang="en-US" altLang="ko-KR" b="0" baseline="0" dirty="0" smtClean="0"/>
          </a:p>
          <a:p>
            <a:endParaRPr lang="en-US" altLang="ko-KR" sz="1200" b="1" kern="1200" dirty="0" smtClean="0">
              <a:solidFill>
                <a:schemeClr val="tx1"/>
              </a:solidFill>
              <a:latin typeface="+mn-lt"/>
              <a:ea typeface="+mn-ea"/>
              <a:cs typeface="+mn-cs"/>
            </a:endParaRPr>
          </a:p>
          <a:p>
            <a:r>
              <a:rPr lang="en-US" altLang="ko-KR" sz="1200" b="0" kern="1200" dirty="0" smtClean="0">
                <a:solidFill>
                  <a:schemeClr val="tx1"/>
                </a:solidFill>
                <a:latin typeface="+mn-lt"/>
                <a:ea typeface="+mn-ea"/>
                <a:cs typeface="+mn-cs"/>
              </a:rPr>
              <a:t>public class Exercise </a:t>
            </a:r>
          </a:p>
          <a:p>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public static void main(String[] </a:t>
            </a:r>
            <a:r>
              <a:rPr lang="en-US" altLang="ko-KR" sz="1200" b="0" kern="1200" dirty="0" err="1" smtClean="0">
                <a:solidFill>
                  <a:schemeClr val="tx1"/>
                </a:solidFill>
                <a:latin typeface="+mn-lt"/>
                <a:ea typeface="+mn-ea"/>
                <a:cs typeface="+mn-cs"/>
              </a:rPr>
              <a:t>args</a:t>
            </a:r>
            <a:r>
              <a:rPr lang="en-US" altLang="ko-KR" sz="1200" b="0" kern="1200" dirty="0" smtClean="0">
                <a:solidFill>
                  <a:schemeClr val="tx1"/>
                </a:solidFill>
                <a:latin typeface="+mn-lt"/>
                <a:ea typeface="+mn-ea"/>
                <a:cs typeface="+mn-cs"/>
              </a:rPr>
              <a:t>) </a:t>
            </a:r>
          </a:p>
          <a:p>
            <a:r>
              <a:rPr lang="en-US" altLang="ko-KR" sz="1200" b="0" kern="1200" dirty="0" smtClean="0">
                <a:solidFill>
                  <a:schemeClr val="tx1"/>
                </a:solidFill>
                <a:latin typeface="+mn-lt"/>
                <a:ea typeface="+mn-ea"/>
                <a:cs typeface="+mn-cs"/>
              </a:rPr>
              <a:t>{</a:t>
            </a:r>
          </a:p>
          <a:p>
            <a:r>
              <a:rPr lang="en-US" altLang="ko-KR" sz="1200" b="0" kern="1200" dirty="0" err="1" smtClean="0">
                <a:solidFill>
                  <a:schemeClr val="tx1"/>
                </a:solidFill>
                <a:latin typeface="+mn-lt"/>
                <a:ea typeface="+mn-ea"/>
                <a:cs typeface="+mn-cs"/>
              </a:rPr>
              <a:t>PriorityQueue</a:t>
            </a:r>
            <a:r>
              <a:rPr lang="en-US" altLang="ko-KR" sz="1200" b="0" kern="1200" dirty="0" smtClean="0">
                <a:solidFill>
                  <a:schemeClr val="tx1"/>
                </a:solidFill>
                <a:latin typeface="+mn-lt"/>
                <a:ea typeface="+mn-ea"/>
                <a:cs typeface="+mn-cs"/>
              </a:rPr>
              <a:t> queue = new </a:t>
            </a:r>
            <a:r>
              <a:rPr lang="en-US" altLang="ko-KR" sz="1200" b="0" kern="1200" dirty="0" err="1" smtClean="0">
                <a:solidFill>
                  <a:schemeClr val="tx1"/>
                </a:solidFill>
                <a:latin typeface="+mn-lt"/>
                <a:ea typeface="+mn-ea"/>
                <a:cs typeface="+mn-cs"/>
              </a:rPr>
              <a:t>PriorityQueue</a:t>
            </a:r>
            <a:r>
              <a:rPr lang="en-US" altLang="ko-KR" sz="1200" b="0" kern="1200" dirty="0" smtClean="0">
                <a:solidFill>
                  <a:schemeClr val="tx1"/>
                </a:solidFill>
                <a:latin typeface="+mn-lt"/>
                <a:ea typeface="+mn-ea"/>
                <a:cs typeface="+mn-cs"/>
              </a:rPr>
              <a:t>();</a:t>
            </a:r>
          </a:p>
          <a:p>
            <a:endParaRPr lang="ko-KR" altLang="en-US" sz="1200" b="0" kern="1200" dirty="0" smtClean="0">
              <a:solidFill>
                <a:schemeClr val="tx1"/>
              </a:solidFill>
              <a:latin typeface="+mn-lt"/>
              <a:ea typeface="+mn-ea"/>
              <a:cs typeface="+mn-cs"/>
            </a:endParaRPr>
          </a:p>
          <a:p>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("a", 3);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("b", 1); </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("c", 2);</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("d", 1);</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queue.Enqueue</a:t>
            </a:r>
            <a:r>
              <a:rPr lang="en-US" altLang="ko-KR" sz="1200" b="0" kern="1200" dirty="0" smtClean="0">
                <a:solidFill>
                  <a:schemeClr val="tx1"/>
                </a:solidFill>
                <a:latin typeface="+mn-lt"/>
                <a:ea typeface="+mn-ea"/>
                <a:cs typeface="+mn-cs"/>
              </a:rPr>
              <a:t>("e", 2);</a:t>
            </a:r>
          </a:p>
          <a:p>
            <a:r>
              <a:rPr lang="ko-KR" altLang="en-US" sz="1200" b="0" kern="1200" dirty="0" smtClean="0">
                <a:solidFill>
                  <a:schemeClr val="tx1"/>
                </a:solidFill>
                <a:latin typeface="+mn-lt"/>
                <a:ea typeface="+mn-ea"/>
                <a:cs typeface="+mn-cs"/>
              </a:rPr>
              <a:t>    </a:t>
            </a:r>
          </a:p>
          <a:p>
            <a:r>
              <a:rPr lang="nn-NO" altLang="ko-KR" sz="1200" b="0" kern="1200" dirty="0" smtClean="0">
                <a:solidFill>
                  <a:schemeClr val="tx1"/>
                </a:solidFill>
                <a:latin typeface="+mn-lt"/>
                <a:ea typeface="+mn-ea"/>
                <a:cs typeface="+mn-cs"/>
              </a:rPr>
              <a:t>    for (int i=0; i&lt;3; i++)</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    </a:t>
            </a:r>
            <a:r>
              <a:rPr lang="en-US" altLang="ko-KR" sz="1200" b="0" kern="1200" dirty="0" err="1" smtClean="0">
                <a:solidFill>
                  <a:schemeClr val="tx1"/>
                </a:solidFill>
                <a:latin typeface="+mn-lt"/>
                <a:ea typeface="+mn-ea"/>
                <a:cs typeface="+mn-cs"/>
              </a:rPr>
              <a:t>System.</a:t>
            </a:r>
            <a:r>
              <a:rPr lang="en-US" altLang="ko-KR" sz="1200" b="0" i="1" kern="1200" dirty="0" err="1" smtClean="0">
                <a:solidFill>
                  <a:schemeClr val="tx1"/>
                </a:solidFill>
                <a:latin typeface="+mn-lt"/>
                <a:ea typeface="+mn-ea"/>
                <a:cs typeface="+mn-cs"/>
              </a:rPr>
              <a:t>out.println</a:t>
            </a:r>
            <a:r>
              <a:rPr lang="en-US" altLang="ko-KR" sz="1200" b="0" i="1" kern="1200" dirty="0" smtClean="0">
                <a:solidFill>
                  <a:schemeClr val="tx1"/>
                </a:solidFill>
                <a:latin typeface="+mn-lt"/>
                <a:ea typeface="+mn-ea"/>
                <a:cs typeface="+mn-cs"/>
              </a:rPr>
              <a:t>(</a:t>
            </a:r>
            <a:r>
              <a:rPr lang="en-US" altLang="ko-KR" sz="1200" b="0" i="1" kern="1200" dirty="0" err="1" smtClean="0">
                <a:solidFill>
                  <a:schemeClr val="tx1"/>
                </a:solidFill>
                <a:latin typeface="+mn-lt"/>
                <a:ea typeface="+mn-ea"/>
                <a:cs typeface="+mn-cs"/>
              </a:rPr>
              <a:t>queue.Dequeue</a:t>
            </a:r>
            <a:r>
              <a:rPr lang="en-US" altLang="ko-KR" sz="1200" b="0" i="1"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ko-KR" altLang="en-US" sz="1200" b="0" kern="1200" dirty="0" smtClean="0">
                <a:solidFill>
                  <a:schemeClr val="tx1"/>
                </a:solidFill>
                <a:latin typeface="+mn-lt"/>
                <a:ea typeface="+mn-ea"/>
                <a:cs typeface="+mn-cs"/>
              </a:rPr>
              <a:t>    </a:t>
            </a:r>
          </a:p>
          <a:p>
            <a:r>
              <a:rPr lang="ko-KR" altLang="en-US" sz="1200" b="0" kern="1200" dirty="0" smtClean="0">
                <a:solidFill>
                  <a:schemeClr val="tx1"/>
                </a:solidFill>
                <a:latin typeface="+mn-lt"/>
                <a:ea typeface="+mn-ea"/>
                <a:cs typeface="+mn-cs"/>
              </a:rPr>
              <a:t>    </a:t>
            </a:r>
            <a:r>
              <a:rPr lang="en-US" altLang="ko-KR" sz="1200" b="0" kern="1200" dirty="0" smtClean="0">
                <a:solidFill>
                  <a:schemeClr val="tx1"/>
                </a:solidFill>
                <a:latin typeface="+mn-lt"/>
                <a:ea typeface="+mn-ea"/>
                <a:cs typeface="+mn-cs"/>
              </a:rPr>
              <a:t>}</a:t>
            </a:r>
          </a:p>
          <a:p>
            <a:r>
              <a:rPr lang="en-US" altLang="ko-KR" sz="1200" b="0" kern="1200" dirty="0" smtClean="0">
                <a:solidFill>
                  <a:schemeClr val="tx1"/>
                </a:solidFill>
                <a:latin typeface="+mn-lt"/>
                <a:ea typeface="+mn-ea"/>
                <a:cs typeface="+mn-cs"/>
              </a:rPr>
              <a:t>}</a:t>
            </a:r>
            <a:endParaRPr lang="en-US" altLang="ko-KR" b="0" baseline="0" dirty="0" smtClean="0"/>
          </a:p>
          <a:p>
            <a:endParaRPr lang="en-US" altLang="ko-KR" b="0" baseline="0" dirty="0" smtClean="0"/>
          </a:p>
          <a:p>
            <a:endParaRPr lang="ko-KR" altLang="en-US" b="0"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10</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12</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*Stack</a:t>
            </a:r>
            <a:r>
              <a:rPr lang="ko-KR" altLang="en-US" dirty="0" smtClean="0"/>
              <a:t>에서는 넣고</a:t>
            </a:r>
            <a:r>
              <a:rPr lang="en-US" altLang="ko-KR" dirty="0" smtClean="0"/>
              <a:t>,</a:t>
            </a:r>
            <a:r>
              <a:rPr lang="en-US" altLang="ko-KR" baseline="0" dirty="0" smtClean="0"/>
              <a:t> </a:t>
            </a:r>
            <a:r>
              <a:rPr lang="ko-KR" altLang="en-US" baseline="0" dirty="0" smtClean="0"/>
              <a:t>빼는 것을 </a:t>
            </a:r>
            <a:r>
              <a:rPr lang="en-US" altLang="ko-KR" baseline="0" dirty="0" smtClean="0"/>
              <a:t>Push, Pop</a:t>
            </a:r>
            <a:r>
              <a:rPr lang="ko-KR" altLang="en-US" baseline="0" dirty="0" smtClean="0"/>
              <a:t>이라고 말함</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E07A22F8-50EA-4B8D-BC3E-F42EE1D7098C}" type="slidenum">
              <a:rPr lang="ko-KR" altLang="en-US" smtClean="0"/>
              <a:pPr/>
              <a:t>13</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제목 1"/>
          <p:cNvSpPr>
            <a:spLocks noGrp="1"/>
          </p:cNvSpPr>
          <p:nvPr>
            <p:ph type="ctrTitle" hasCustomPrompt="1"/>
          </p:nvPr>
        </p:nvSpPr>
        <p:spPr>
          <a:xfrm>
            <a:off x="755576" y="5215062"/>
            <a:ext cx="7632848" cy="803323"/>
          </a:xfrm>
          <a:prstGeom prst="rect">
            <a:avLst/>
          </a:prstGeom>
          <a:noFill/>
        </p:spPr>
        <p:txBody>
          <a:bodyPr wrap="none" lIns="0" tIns="0" rIns="0" bIns="0" rtlCol="0" anchor="ctr">
            <a:noAutofit/>
            <a:scene3d>
              <a:camera prst="orthographicFront"/>
              <a:lightRig rig="threePt" dir="t"/>
            </a:scene3d>
            <a:sp3d>
              <a:bevelT w="1270" h="1270"/>
              <a:contourClr>
                <a:schemeClr val="bg1"/>
              </a:contourClr>
            </a:sp3d>
          </a:bodyPr>
          <a:lstStyle>
            <a:lvl1pPr algn="ctr">
              <a:defRPr lang="ko-KR" altLang="en-US" sz="4800" baseline="0" dirty="0">
                <a:solidFill>
                  <a:schemeClr val="bg1"/>
                </a:solidFill>
                <a:latin typeface="+mn-ea"/>
                <a:ea typeface="+mn-ea"/>
                <a:cs typeface="한국외대체 B" pitchFamily="18" charset="-127"/>
              </a:defRPr>
            </a:lvl1pPr>
          </a:lstStyle>
          <a:p>
            <a:pPr marL="0" lvl="0"/>
            <a:r>
              <a:rPr lang="ko-KR" altLang="en-US" dirty="0"/>
              <a:t>프로젝트</a:t>
            </a:r>
            <a:r>
              <a:rPr lang="en-US" altLang="ko-KR" dirty="0"/>
              <a:t> </a:t>
            </a:r>
            <a:r>
              <a:rPr lang="ko-KR" altLang="en-US" dirty="0"/>
              <a:t>제목을</a:t>
            </a:r>
            <a:r>
              <a:rPr lang="en-US" altLang="ko-KR" dirty="0"/>
              <a:t> </a:t>
            </a:r>
            <a:r>
              <a:rPr lang="ko-KR" altLang="en-US" dirty="0"/>
              <a:t>입력하세요</a:t>
            </a:r>
          </a:p>
        </p:txBody>
      </p:sp>
    </p:spTree>
    <p:extLst>
      <p:ext uri="{BB962C8B-B14F-4D97-AF65-F5344CB8AC3E}">
        <p14:creationId xmlns:p14="http://schemas.microsoft.com/office/powerpoint/2010/main" xmlns="" val="3981925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
        <p:nvSpPr>
          <p:cNvPr id="8" name="제목 개체 틀 1"/>
          <p:cNvSpPr>
            <a:spLocks noGrp="1"/>
          </p:cNvSpPr>
          <p:nvPr>
            <p:ph type="title"/>
          </p:nvPr>
        </p:nvSpPr>
        <p:spPr>
          <a:xfrm>
            <a:off x="0" y="0"/>
            <a:ext cx="7704000" cy="828000"/>
          </a:xfrm>
          <a:prstGeom prst="rect">
            <a:avLst/>
          </a:prstGeom>
          <a:noFill/>
        </p:spPr>
        <p:txBody>
          <a:bodyPr wrap="none" lIns="324000" tIns="252000" rIns="0" bIns="0" rtlCol="0" anchor="t">
            <a:noAutofit/>
            <a:scene3d>
              <a:camera prst="orthographicFront"/>
              <a:lightRig rig="threePt" dir="t"/>
            </a:scene3d>
            <a:sp3d>
              <a:bevelT w="1270" h="1270"/>
              <a:contourClr>
                <a:schemeClr val="bg1"/>
              </a:contourClr>
            </a:sp3d>
          </a:bodyPr>
          <a:lstStyle>
            <a:lvl1pPr>
              <a:defRPr lang="ko-KR" altLang="en-US" dirty="0"/>
            </a:lvl1pPr>
          </a:lstStyle>
          <a:p>
            <a:pPr marL="0" lvl="0"/>
            <a:r>
              <a:rPr lang="ko-KR" altLang="en-US" dirty="0"/>
              <a:t>마스터 제목 스타일 편집</a:t>
            </a:r>
          </a:p>
        </p:txBody>
      </p:sp>
    </p:spTree>
    <p:extLst>
      <p:ext uri="{BB962C8B-B14F-4D97-AF65-F5344CB8AC3E}">
        <p14:creationId xmlns:p14="http://schemas.microsoft.com/office/powerpoint/2010/main" xmlns="" val="4047056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323850" y="1125537"/>
            <a:ext cx="8496300" cy="5183187"/>
          </a:xfrm>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5455724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322492" y="1125539"/>
            <a:ext cx="4141558" cy="5183186"/>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79950" y="1125538"/>
            <a:ext cx="4140200" cy="5183187"/>
          </a:xfrm>
        </p:spPr>
        <p:txBody>
          <a:bodyPr vert="horz" lIns="91440" tIns="45720" rIns="91440" bIns="45720" rtlCol="0">
            <a:normAutofit/>
          </a:bodyPr>
          <a:lstStyle>
            <a:lvl1pPr>
              <a:defRPr lang="ko-KR" altLang="en-US" smtClean="0"/>
            </a:lvl1pPr>
            <a:lvl2pPr>
              <a:defRPr lang="ko-KR" altLang="en-US" smtClean="0"/>
            </a:lvl2pPr>
            <a:lvl3pPr>
              <a:defRPr lang="ko-KR" altLang="en-US" smtClean="0"/>
            </a:lvl3pPr>
            <a:lvl4pPr>
              <a:defRPr lang="ko-KR" altLang="en-US" smtClean="0"/>
            </a:lvl4pPr>
            <a:lvl5pPr>
              <a:defRPr lang="ko-KR" altLang="en-US"/>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2690791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323850" y="1125538"/>
            <a:ext cx="4140200"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323850" y="1971796"/>
            <a:ext cx="4140200" cy="4319885"/>
          </a:xfrm>
        </p:spPr>
        <p:txBody>
          <a:bodyPr vert="horz" lIns="91440" tIns="45720" rIns="91440" bIns="45720" rtlCol="0">
            <a:normAutofit/>
          </a:bodyPr>
          <a:lstStyle>
            <a:lvl1pPr>
              <a:defRPr lang="ko-KR" altLang="en-US" sz="2000" dirty="0" smtClean="0"/>
            </a:lvl1pPr>
            <a:lvl2pPr>
              <a:defRPr lang="ko-KR" altLang="en-US" sz="1800" dirty="0" smtClean="0"/>
            </a:lvl2pPr>
            <a:lvl3pPr>
              <a:defRPr lang="ko-KR" altLang="en-US" sz="1600" dirty="0" smtClean="0"/>
            </a:lvl3pPr>
            <a:lvl4pPr>
              <a:defRPr lang="ko-KR" altLang="en-US" sz="1400" dirty="0" smtClean="0"/>
            </a:lvl4pPr>
            <a:lvl5pPr>
              <a:defRPr lang="ko-KR" altLang="en-US" sz="1400"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4687792" y="1125538"/>
            <a:ext cx="4132358" cy="75529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4679950" y="1971795"/>
            <a:ext cx="4140200" cy="4336929"/>
          </a:xfrm>
        </p:spPr>
        <p:txBody>
          <a:bodyPr vert="horz" lIns="91440" tIns="45720" rIns="91440" bIns="45720" rtlCol="0">
            <a:normAutofit/>
          </a:bodyPr>
          <a:lstStyle>
            <a:lvl1pPr>
              <a:defRPr lang="ko-KR" altLang="en-US" sz="2000" smtClean="0"/>
            </a:lvl1pPr>
            <a:lvl2pPr>
              <a:defRPr lang="ko-KR" altLang="en-US" sz="1800" smtClean="0"/>
            </a:lvl2pPr>
            <a:lvl3pPr>
              <a:defRPr lang="ko-KR" altLang="en-US" sz="1600" smtClean="0"/>
            </a:lvl3pPr>
            <a:lvl4pPr>
              <a:defRPr lang="ko-KR" altLang="en-US" sz="1400" smtClean="0"/>
            </a:lvl4pPr>
            <a:lvl5pPr>
              <a:defRPr lang="ko-KR" altLang="en-US" sz="140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7193339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1975718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4091804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3" name="내용 개체 틀 2"/>
          <p:cNvSpPr>
            <a:spLocks noGrp="1"/>
          </p:cNvSpPr>
          <p:nvPr>
            <p:ph idx="1"/>
          </p:nvPr>
        </p:nvSpPr>
        <p:spPr>
          <a:xfrm>
            <a:off x="3703617" y="1125538"/>
            <a:ext cx="5111750" cy="5183187"/>
          </a:xfrm>
        </p:spPr>
        <p:txBody>
          <a:bodyPr vert="horz" lIns="91440" tIns="45720" rIns="91440" bIns="45720" rtlCol="0">
            <a:normAutofit/>
          </a:bodyPr>
          <a:lstStyle>
            <a:lvl1pPr>
              <a:defRPr lang="ko-KR" altLang="en-US" dirty="0" smtClean="0"/>
            </a:lvl1pPr>
            <a:lvl2pPr>
              <a:defRPr lang="ko-KR" altLang="en-US" dirty="0" smtClean="0"/>
            </a:lvl2pPr>
            <a:lvl3pPr>
              <a:defRPr lang="ko-KR" altLang="en-US" dirty="0" smtClean="0"/>
            </a:lvl3pPr>
            <a:lvl4pPr>
              <a:defRPr lang="ko-KR" altLang="en-US" dirty="0" smtClean="0"/>
            </a:lvl4pPr>
            <a:lvl5pPr>
              <a:defRPr lang="ko-KR" altLang="en-US" dirty="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323850" y="1125538"/>
            <a:ext cx="3111559" cy="51831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8874763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그림">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323850" y="1125538"/>
            <a:ext cx="8496300" cy="4283681"/>
          </a:xfrm>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323850" y="5579914"/>
            <a:ext cx="8496300" cy="7288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92D1B38-6162-407F-A86F-9F8934290F7D}" type="datetimeFigureOut">
              <a:rPr lang="ko-KR" altLang="en-US" smtClean="0"/>
              <a:pPr/>
              <a:t>2020-06-25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4BCA1-CC29-4734-AC98-7DDE21266633}" type="slidenum">
              <a:rPr lang="ko-KR" altLang="en-US" smtClean="0"/>
              <a:pPr/>
              <a:t>‹#›</a:t>
            </a:fld>
            <a:endParaRPr lang="ko-KR" altLang="en-US"/>
          </a:p>
        </p:txBody>
      </p:sp>
    </p:spTree>
    <p:extLst>
      <p:ext uri="{BB962C8B-B14F-4D97-AF65-F5344CB8AC3E}">
        <p14:creationId xmlns:p14="http://schemas.microsoft.com/office/powerpoint/2010/main" xmlns="" val="3579448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엔딩">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2081685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0" y="0"/>
            <a:ext cx="9143998" cy="6857998"/>
          </a:xfrm>
          <a:prstGeom prst="rect">
            <a:avLst/>
          </a:prstGeom>
        </p:spPr>
      </p:pic>
      <p:sp>
        <p:nvSpPr>
          <p:cNvPr id="3" name="텍스트 개체 틀 2"/>
          <p:cNvSpPr>
            <a:spLocks noGrp="1"/>
          </p:cNvSpPr>
          <p:nvPr>
            <p:ph type="body" idx="1"/>
          </p:nvPr>
        </p:nvSpPr>
        <p:spPr>
          <a:xfrm>
            <a:off x="323850" y="1125538"/>
            <a:ext cx="8496300" cy="5183187"/>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323850" y="6466036"/>
            <a:ext cx="2133600" cy="288000"/>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fld id="{A92D1B38-6162-407F-A86F-9F8934290F7D}" type="datetimeFigureOut">
              <a:rPr lang="ko-KR" altLang="en-US" smtClean="0"/>
              <a:pPr/>
              <a:t>2020-06-25</a:t>
            </a:fld>
            <a:endParaRPr lang="ko-KR" altLang="en-US"/>
          </a:p>
        </p:txBody>
      </p:sp>
      <p:sp>
        <p:nvSpPr>
          <p:cNvPr id="5" name="바닥글 개체 틀 4"/>
          <p:cNvSpPr>
            <a:spLocks noGrp="1"/>
          </p:cNvSpPr>
          <p:nvPr>
            <p:ph type="ftr" sz="quarter" idx="3"/>
          </p:nvPr>
        </p:nvSpPr>
        <p:spPr>
          <a:xfrm>
            <a:off x="3124200" y="6466036"/>
            <a:ext cx="2895600" cy="288000"/>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ko-KR" altLang="en-US"/>
          </a:p>
        </p:txBody>
      </p:sp>
      <p:sp>
        <p:nvSpPr>
          <p:cNvPr id="6" name="슬라이드 번호 개체 틀 5"/>
          <p:cNvSpPr>
            <a:spLocks noGrp="1"/>
          </p:cNvSpPr>
          <p:nvPr>
            <p:ph type="sldNum" sz="quarter" idx="4"/>
          </p:nvPr>
        </p:nvSpPr>
        <p:spPr>
          <a:xfrm>
            <a:off x="6686550" y="6466036"/>
            <a:ext cx="2133600" cy="288000"/>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D904BCA1-CC29-4734-AC98-7DDE21266633}" type="slidenum">
              <a:rPr lang="ko-KR" altLang="en-US" smtClean="0"/>
              <a:pPr/>
              <a:t>‹#›</a:t>
            </a:fld>
            <a:endParaRPr lang="ko-KR" altLang="en-US"/>
          </a:p>
        </p:txBody>
      </p:sp>
      <p:sp>
        <p:nvSpPr>
          <p:cNvPr id="7" name="제목 개체 틀 1"/>
          <p:cNvSpPr>
            <a:spLocks noGrp="1"/>
          </p:cNvSpPr>
          <p:nvPr>
            <p:ph type="title"/>
          </p:nvPr>
        </p:nvSpPr>
        <p:spPr>
          <a:xfrm>
            <a:off x="0" y="0"/>
            <a:ext cx="7704348" cy="836712"/>
          </a:xfrm>
          <a:prstGeom prst="rect">
            <a:avLst/>
          </a:prstGeom>
        </p:spPr>
        <p:txBody>
          <a:bodyPr lIns="432000" tIns="216000" rIns="0" bIns="0"/>
          <a:lstStyle/>
          <a:p>
            <a:pPr marL="0" lvl="0" eaLnBrk="0" fontAlgn="base" hangingPunct="0">
              <a:spcAft>
                <a:spcPct val="0"/>
              </a:spcAft>
            </a:pPr>
            <a:r>
              <a:rPr lang="ko-KR" altLang="en-US" dirty="0"/>
              <a:t>제목을 입력하십시오</a:t>
            </a:r>
          </a:p>
        </p:txBody>
      </p:sp>
    </p:spTree>
    <p:extLst>
      <p:ext uri="{BB962C8B-B14F-4D97-AF65-F5344CB8AC3E}">
        <p14:creationId xmlns:p14="http://schemas.microsoft.com/office/powerpoint/2010/main" xmlns="" val="151558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1" hangingPunct="1">
        <a:spcBef>
          <a:spcPct val="0"/>
        </a:spcBef>
        <a:buNone/>
        <a:defRPr kumimoji="1" lang="ko-KR" altLang="en-US" sz="3500" b="0" kern="1200" dirty="0" smtClean="0">
          <a:solidFill>
            <a:schemeClr val="tx1">
              <a:lumMod val="85000"/>
              <a:lumOff val="15000"/>
            </a:schemeClr>
          </a:solidFill>
          <a:effectLst/>
          <a:latin typeface="한국외대체 M" panose="02020503020101020101" pitchFamily="18" charset="-127"/>
          <a:ea typeface="한국외대체 M" panose="02020503020101020101" pitchFamily="18" charset="-127"/>
          <a:cs typeface="한국외대체 M" pitchFamily="18" charset="-127"/>
        </a:defRPr>
      </a:lvl1pPr>
    </p:titleStyle>
    <p:bodyStyle>
      <a:lvl1pPr marL="252000" indent="-252000" algn="l" defTabSz="914400" rtl="0" eaLnBrk="1" latinLnBrk="1" hangingPunct="1">
        <a:spcBef>
          <a:spcPts val="400"/>
        </a:spcBef>
        <a:buFont typeface="Arial" pitchFamily="34" charset="0"/>
        <a:buChar char="•"/>
        <a:defRPr sz="2400" kern="1200">
          <a:solidFill>
            <a:schemeClr val="tx1">
              <a:lumMod val="85000"/>
              <a:lumOff val="15000"/>
            </a:schemeClr>
          </a:solidFill>
          <a:latin typeface="+mn-ea"/>
          <a:ea typeface="+mn-ea"/>
          <a:cs typeface="+mn-cs"/>
        </a:defRPr>
      </a:lvl1pPr>
      <a:lvl2pPr marL="538163" indent="-273050" algn="l" defTabSz="914400" rtl="0" eaLnBrk="1" latinLnBrk="1" hangingPunct="1">
        <a:spcBef>
          <a:spcPct val="20000"/>
        </a:spcBef>
        <a:buFont typeface="Arial" pitchFamily="34" charset="0"/>
        <a:buChar char="–"/>
        <a:defRPr sz="2000" kern="1200">
          <a:solidFill>
            <a:schemeClr val="tx1">
              <a:lumMod val="85000"/>
              <a:lumOff val="15000"/>
            </a:schemeClr>
          </a:solidFill>
          <a:latin typeface="+mn-ea"/>
          <a:ea typeface="+mn-ea"/>
          <a:cs typeface="+mn-cs"/>
        </a:defRPr>
      </a:lvl2pPr>
      <a:lvl3pPr marL="717550" indent="-179388" algn="l" defTabSz="914400" rtl="0" eaLnBrk="1" latinLnBrk="1" hangingPunct="1">
        <a:spcBef>
          <a:spcPct val="20000"/>
        </a:spcBef>
        <a:buFont typeface="Arial" pitchFamily="34" charset="0"/>
        <a:buChar char="•"/>
        <a:defRPr sz="1800" kern="1200">
          <a:solidFill>
            <a:schemeClr val="tx1">
              <a:lumMod val="85000"/>
              <a:lumOff val="15000"/>
            </a:schemeClr>
          </a:solidFill>
          <a:latin typeface="+mn-ea"/>
          <a:ea typeface="+mn-ea"/>
          <a:cs typeface="+mn-cs"/>
        </a:defRPr>
      </a:lvl3pPr>
      <a:lvl4pPr marL="896938" indent="-179388" algn="l" defTabSz="914400" rtl="0" eaLnBrk="1" latinLnBrk="1" hangingPunct="1">
        <a:spcBef>
          <a:spcPct val="20000"/>
        </a:spcBef>
        <a:buFont typeface="Arial" pitchFamily="34" charset="0"/>
        <a:buChar char="–"/>
        <a:tabLst/>
        <a:defRPr sz="1600" kern="1200">
          <a:solidFill>
            <a:schemeClr val="tx1">
              <a:lumMod val="85000"/>
              <a:lumOff val="15000"/>
            </a:schemeClr>
          </a:solidFill>
          <a:latin typeface="+mn-ea"/>
          <a:ea typeface="+mn-ea"/>
          <a:cs typeface="+mn-cs"/>
        </a:defRPr>
      </a:lvl4pPr>
      <a:lvl5pPr marL="1076325" indent="-179388" algn="l" defTabSz="914400" rtl="0" eaLnBrk="1" latinLnBrk="1" hangingPunct="1">
        <a:spcBef>
          <a:spcPct val="20000"/>
        </a:spcBef>
        <a:buFont typeface="Arial" pitchFamily="34" charset="0"/>
        <a:buChar char="»"/>
        <a:defRPr sz="1600" kern="1200">
          <a:solidFill>
            <a:schemeClr val="tx1">
              <a:lumMod val="85000"/>
              <a:lumOff val="15000"/>
            </a:schemeClr>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0.xml"/><Relationship Id="rId1" Type="http://schemas.openxmlformats.org/officeDocument/2006/relationships/video" Target="https://www.youtube.com/embed/IPxBKxU8GIQ"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https://media.pearsoncmg.com/aw/ecs_kurose_compnetwork_7/cw/content/interactiveanimations/queuing-loss-applet/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ko-KR" altLang="en-US" sz="3600" dirty="0"/>
              <a:t>데이터구조</a:t>
            </a:r>
            <a:r>
              <a:rPr lang="en-US" altLang="ko-KR" sz="3600" dirty="0"/>
              <a:t> 6</a:t>
            </a:r>
            <a:r>
              <a:rPr lang="ko-KR" altLang="en-US" sz="3600" dirty="0"/>
              <a:t>강 </a:t>
            </a:r>
            <a:r>
              <a:rPr lang="en-US" altLang="ko-KR" sz="1800" dirty="0"/>
              <a:t>Stack</a:t>
            </a:r>
            <a:endParaRPr lang="ko-KR" altLang="en-US" sz="3600" dirty="0"/>
          </a:p>
        </p:txBody>
      </p:sp>
    </p:spTree>
    <p:extLst>
      <p:ext uri="{BB962C8B-B14F-4D97-AF65-F5344CB8AC3E}">
        <p14:creationId xmlns:p14="http://schemas.microsoft.com/office/powerpoint/2010/main" xmlns="" val="7451894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너무 많은 데이터로 인해 </a:t>
            </a:r>
            <a:r>
              <a:rPr lang="en-US" altLang="ko-KR" dirty="0"/>
              <a:t>Queue</a:t>
            </a:r>
            <a:r>
              <a:rPr lang="ko-KR" altLang="en-US" dirty="0"/>
              <a:t>로 담아 두었던 거래 정보를 처리하는데 벅찼던 </a:t>
            </a:r>
            <a:r>
              <a:rPr lang="ko-KR" altLang="en-US" dirty="0" err="1"/>
              <a:t>강비티는</a:t>
            </a:r>
            <a:r>
              <a:rPr lang="en-US" altLang="ko-KR" dirty="0"/>
              <a:t>…</a:t>
            </a:r>
          </a:p>
          <a:p>
            <a:pPr lvl="1"/>
            <a:r>
              <a:rPr lang="ko-KR" altLang="en-US" dirty="0"/>
              <a:t>사람들에게 돈을 받고 </a:t>
            </a:r>
            <a:r>
              <a:rPr lang="ko-KR" altLang="en-US" dirty="0" err="1"/>
              <a:t>거래정보에</a:t>
            </a:r>
            <a:r>
              <a:rPr lang="ko-KR" altLang="en-US" dirty="0"/>
              <a:t> 우선순위를 부여하기로 함</a:t>
            </a:r>
            <a:r>
              <a:rPr lang="en-US" altLang="ko-KR" dirty="0"/>
              <a:t>.</a:t>
            </a:r>
          </a:p>
          <a:p>
            <a:pPr lvl="1"/>
            <a:r>
              <a:rPr lang="ko-KR" altLang="en-US" dirty="0"/>
              <a:t>우선 순위가 높은 거래 정보를 먼저 처리하기로 함</a:t>
            </a:r>
            <a:r>
              <a:rPr lang="en-US" altLang="ko-KR" dirty="0"/>
              <a:t>.</a:t>
            </a:r>
          </a:p>
          <a:p>
            <a:pPr lvl="1"/>
            <a:r>
              <a:rPr lang="ko-KR" altLang="en-US" dirty="0"/>
              <a:t>억울하면 </a:t>
            </a:r>
            <a:r>
              <a:rPr lang="ko-KR" altLang="en-US" dirty="0" err="1"/>
              <a:t>돈주고</a:t>
            </a:r>
            <a:r>
              <a:rPr lang="ko-KR" altLang="en-US" dirty="0"/>
              <a:t> 순위를 사라고 강요</a:t>
            </a:r>
          </a:p>
        </p:txBody>
      </p:sp>
      <p:sp>
        <p:nvSpPr>
          <p:cNvPr id="3" name="제목 2"/>
          <p:cNvSpPr>
            <a:spLocks noGrp="1"/>
          </p:cNvSpPr>
          <p:nvPr>
            <p:ph type="title"/>
          </p:nvPr>
        </p:nvSpPr>
        <p:spPr/>
        <p:txBody>
          <a:bodyPr/>
          <a:lstStyle/>
          <a:p>
            <a:r>
              <a:rPr lang="ko-KR" altLang="en-US" dirty="0"/>
              <a:t>타락한 개발자</a:t>
            </a:r>
            <a:r>
              <a:rPr lang="en-US" altLang="ko-KR" dirty="0"/>
              <a:t>…</a:t>
            </a:r>
            <a:endParaRPr lang="ko-KR" altLang="en-US" dirty="0"/>
          </a:p>
        </p:txBody>
      </p:sp>
      <p:grpSp>
        <p:nvGrpSpPr>
          <p:cNvPr id="7" name="그룹 6"/>
          <p:cNvGrpSpPr/>
          <p:nvPr/>
        </p:nvGrpSpPr>
        <p:grpSpPr>
          <a:xfrm>
            <a:off x="719572" y="4098925"/>
            <a:ext cx="7912744" cy="1867403"/>
            <a:chOff x="719572" y="4098925"/>
            <a:chExt cx="7912744" cy="1867403"/>
          </a:xfrm>
        </p:grpSpPr>
        <p:pic>
          <p:nvPicPr>
            <p:cNvPr id="4" name="그림 3" descr="화면 캡처"/>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39752" y="4581128"/>
              <a:ext cx="5005724" cy="1015868"/>
            </a:xfrm>
            <a:prstGeom prst="rect">
              <a:avLst/>
            </a:prstGeom>
          </p:spPr>
        </p:pic>
        <p:sp>
          <p:nvSpPr>
            <p:cNvPr id="5" name="TextBox 4"/>
            <p:cNvSpPr txBox="1"/>
            <p:nvPr/>
          </p:nvSpPr>
          <p:spPr>
            <a:xfrm>
              <a:off x="2339752" y="5596996"/>
              <a:ext cx="1992853" cy="369332"/>
            </a:xfrm>
            <a:prstGeom prst="rect">
              <a:avLst/>
            </a:prstGeom>
            <a:noFill/>
          </p:spPr>
          <p:txBody>
            <a:bodyPr wrap="none" rtlCol="0">
              <a:spAutoFit/>
            </a:bodyPr>
            <a:lstStyle/>
            <a:p>
              <a:r>
                <a:rPr lang="ko-KR" altLang="en-US" dirty="0">
                  <a:solidFill>
                    <a:srgbClr val="FF0000"/>
                  </a:solidFill>
                </a:rPr>
                <a:t>어떻게 구현할까</a:t>
              </a:r>
              <a:r>
                <a:rPr lang="en-US" altLang="ko-KR" dirty="0">
                  <a:solidFill>
                    <a:srgbClr val="FF0000"/>
                  </a:solidFill>
                </a:rPr>
                <a:t>?</a:t>
              </a:r>
              <a:endParaRPr lang="ko-KR" altLang="en-US" dirty="0">
                <a:solidFill>
                  <a:srgbClr val="FF0000"/>
                </a:solidFill>
              </a:endParaRPr>
            </a:p>
          </p:txBody>
        </p:sp>
        <p:sp>
          <p:nvSpPr>
            <p:cNvPr id="6" name="TextBox 5"/>
            <p:cNvSpPr txBox="1"/>
            <p:nvPr/>
          </p:nvSpPr>
          <p:spPr>
            <a:xfrm>
              <a:off x="719572" y="4098925"/>
              <a:ext cx="7912744" cy="369332"/>
            </a:xfrm>
            <a:prstGeom prst="rect">
              <a:avLst/>
            </a:prstGeom>
            <a:noFill/>
          </p:spPr>
          <p:txBody>
            <a:bodyPr wrap="none" rtlCol="0">
              <a:spAutoFit/>
            </a:bodyPr>
            <a:lstStyle/>
            <a:p>
              <a:r>
                <a:rPr lang="ko-KR" altLang="en-US" dirty="0"/>
                <a:t>우선순위 큐</a:t>
              </a:r>
              <a:r>
                <a:rPr lang="en-US" altLang="ko-KR" dirty="0"/>
                <a:t>! </a:t>
              </a:r>
              <a:r>
                <a:rPr lang="en-US" altLang="ko-KR" dirty="0">
                  <a:latin typeface="바탕체" panose="02030609000101010101" pitchFamily="17" charset="-127"/>
                  <a:ea typeface="바탕체" panose="02030609000101010101" pitchFamily="17" charset="-127"/>
                </a:rPr>
                <a:t>→ </a:t>
              </a:r>
              <a:r>
                <a:rPr lang="ko-KR" altLang="en-US" dirty="0">
                  <a:latin typeface="바탕체" panose="02030609000101010101" pitchFamily="17" charset="-127"/>
                  <a:ea typeface="바탕체" panose="02030609000101010101" pitchFamily="17" charset="-127"/>
                </a:rPr>
                <a:t>입력 순서가 아니라 우선순위대로 데이터가 저장된 구조</a:t>
              </a:r>
              <a:endParaRPr lang="ko-KR" altLang="en-US" dirty="0"/>
            </a:p>
          </p:txBody>
        </p:sp>
      </p:grpSp>
    </p:spTree>
    <p:extLst>
      <p:ext uri="{BB962C8B-B14F-4D97-AF65-F5344CB8AC3E}">
        <p14:creationId xmlns:p14="http://schemas.microsoft.com/office/powerpoint/2010/main" xmlns="" val="5519531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리스트에 데이터를 입력할 때 무조건 뒤에 추가하는 것이 아니라 앞에서부터 하나씩 비교하여 자기 자리에 추가</a:t>
            </a:r>
            <a:endParaRPr lang="en-US" altLang="ko-KR" dirty="0"/>
          </a:p>
          <a:p>
            <a:pPr lvl="1"/>
            <a:endParaRPr lang="en-US" altLang="ko-KR" dirty="0"/>
          </a:p>
          <a:p>
            <a:pPr lvl="1"/>
            <a:r>
              <a:rPr lang="en-US" altLang="ko-KR" dirty="0"/>
              <a:t>Note: transaction </a:t>
            </a:r>
            <a:r>
              <a:rPr lang="ko-KR" altLang="en-US" dirty="0"/>
              <a:t>데이터 내의 마지막 숫자를 사용하여 크기를 비교해 보자</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우선 순위 큐</a:t>
            </a:r>
          </a:p>
        </p:txBody>
      </p:sp>
      <p:pic>
        <p:nvPicPr>
          <p:cNvPr id="4" name="그림 3"/>
          <p:cNvPicPr>
            <a:picLocks noChangeAspect="1"/>
          </p:cNvPicPr>
          <p:nvPr/>
        </p:nvPicPr>
        <p:blipFill>
          <a:blip r:embed="rId2"/>
          <a:stretch>
            <a:fillRect/>
          </a:stretch>
        </p:blipFill>
        <p:spPr>
          <a:xfrm>
            <a:off x="2915816" y="3641724"/>
            <a:ext cx="3581400" cy="2667000"/>
          </a:xfrm>
          <a:prstGeom prst="rect">
            <a:avLst/>
          </a:prstGeom>
        </p:spPr>
      </p:pic>
    </p:spTree>
    <p:extLst>
      <p:ext uri="{BB962C8B-B14F-4D97-AF65-F5344CB8AC3E}">
        <p14:creationId xmlns:p14="http://schemas.microsoft.com/office/powerpoint/2010/main" xmlns="" val="3602478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err="1"/>
              <a:t>강비티는</a:t>
            </a:r>
            <a:r>
              <a:rPr lang="ko-KR" altLang="en-US" dirty="0"/>
              <a:t> 코인 만드는 회사를 창업한 후 회계도 고민하기 시작함</a:t>
            </a:r>
            <a:r>
              <a:rPr lang="en-US" altLang="ko-KR" dirty="0"/>
              <a:t>    </a:t>
            </a:r>
            <a:r>
              <a:rPr lang="ko-KR" altLang="en-US" dirty="0"/>
              <a:t>선입선출법</a:t>
            </a:r>
            <a:r>
              <a:rPr lang="en-US" altLang="ko-KR" dirty="0">
                <a:latin typeface="바탕체" panose="02030609000101010101" pitchFamily="17" charset="-127"/>
                <a:ea typeface="바탕체" panose="02030609000101010101" pitchFamily="17" charset="-127"/>
              </a:rPr>
              <a:t>↔</a:t>
            </a:r>
            <a:r>
              <a:rPr lang="ko-KR" altLang="en-US" dirty="0" err="1">
                <a:latin typeface="바탕체" panose="02030609000101010101" pitchFamily="17" charset="-127"/>
                <a:ea typeface="바탕체" panose="02030609000101010101" pitchFamily="17" charset="-127"/>
              </a:rPr>
              <a:t>후입선출법</a:t>
            </a:r>
            <a:endParaRPr lang="en-US" altLang="ko-KR" dirty="0"/>
          </a:p>
          <a:p>
            <a:endParaRPr lang="en-US" altLang="ko-KR" dirty="0"/>
          </a:p>
          <a:p>
            <a:r>
              <a:rPr lang="ko-KR" altLang="en-US" dirty="0" err="1"/>
              <a:t>후입선출법</a:t>
            </a:r>
            <a:r>
              <a:rPr lang="en-US" altLang="ko-KR" dirty="0"/>
              <a:t>: </a:t>
            </a:r>
            <a:r>
              <a:rPr lang="ko-KR" altLang="en-US" dirty="0" err="1"/>
              <a:t>재고제품이</a:t>
            </a:r>
            <a:r>
              <a:rPr lang="ko-KR" altLang="en-US" dirty="0"/>
              <a:t> 출고될 때 장부상 나중에 입고된 것으로 되어있는 상품부터 출고된 것으로 간주</a:t>
            </a:r>
            <a:endParaRPr lang="en-US" altLang="ko-KR" dirty="0"/>
          </a:p>
          <a:p>
            <a:pPr lvl="1"/>
            <a:r>
              <a:rPr lang="ko-KR" altLang="en-US" dirty="0">
                <a:solidFill>
                  <a:srgbClr val="FF0000"/>
                </a:solidFill>
              </a:rPr>
              <a:t>인플레이션 상황</a:t>
            </a:r>
            <a:r>
              <a:rPr lang="ko-KR" altLang="en-US" dirty="0"/>
              <a:t>에서 이익이 실제보다 작게 잡혀서 절세할 수 있음</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회계 공부</a:t>
            </a:r>
            <a:r>
              <a:rPr lang="en-US" altLang="ko-KR" dirty="0"/>
              <a:t>!</a:t>
            </a:r>
            <a:endParaRPr lang="ko-KR" altLang="en-US" dirty="0"/>
          </a:p>
        </p:txBody>
      </p:sp>
      <p:pic>
        <p:nvPicPr>
          <p:cNvPr id="4098" name="Picture 2" descr="Image result for LIFO ê²½ì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84418" y="4725144"/>
            <a:ext cx="2543175" cy="20193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520956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마지막에 저장된 것을 제일 먼저 꺼낸다</a:t>
            </a:r>
            <a:r>
              <a:rPr lang="en-US" altLang="ko-KR" dirty="0"/>
              <a:t>!</a:t>
            </a:r>
          </a:p>
          <a:p>
            <a:pPr lvl="1"/>
            <a:r>
              <a:rPr lang="ko-KR" altLang="en-US" dirty="0"/>
              <a:t>응용 예</a:t>
            </a:r>
            <a:endParaRPr lang="en-US" altLang="ko-KR" dirty="0"/>
          </a:p>
          <a:p>
            <a:pPr lvl="2"/>
            <a:r>
              <a:rPr lang="ko-KR" altLang="en-US" dirty="0"/>
              <a:t>수식 괄호 검사</a:t>
            </a:r>
            <a:endParaRPr lang="en-US" altLang="ko-KR" dirty="0"/>
          </a:p>
          <a:p>
            <a:pPr lvl="2"/>
            <a:r>
              <a:rPr lang="en-US" altLang="ko-KR" dirty="0"/>
              <a:t>Undo/redo </a:t>
            </a:r>
          </a:p>
          <a:p>
            <a:pPr lvl="2"/>
            <a:r>
              <a:rPr lang="ko-KR" altLang="en-US" dirty="0"/>
              <a:t>함수 호출</a:t>
            </a:r>
          </a:p>
        </p:txBody>
      </p:sp>
      <p:sp>
        <p:nvSpPr>
          <p:cNvPr id="3" name="제목 2"/>
          <p:cNvSpPr>
            <a:spLocks noGrp="1"/>
          </p:cNvSpPr>
          <p:nvPr>
            <p:ph type="title"/>
          </p:nvPr>
        </p:nvSpPr>
        <p:spPr/>
        <p:txBody>
          <a:bodyPr/>
          <a:lstStyle/>
          <a:p>
            <a:r>
              <a:rPr lang="en-US" altLang="ko-KR" dirty="0"/>
              <a:t>Stack</a:t>
            </a:r>
            <a:endParaRPr lang="ko-KR" altLang="en-US" dirty="0"/>
          </a:p>
        </p:txBody>
      </p:sp>
      <p:pic>
        <p:nvPicPr>
          <p:cNvPr id="1028" name="Picture 4" descr="view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43708" y="3320135"/>
            <a:ext cx="4762500" cy="3286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98927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Queue</a:t>
            </a:r>
            <a:r>
              <a:rPr lang="ko-KR" altLang="en-US" dirty="0"/>
              <a:t>와 다른 점은</a:t>
            </a:r>
            <a:r>
              <a:rPr lang="en-US" altLang="ko-KR" dirty="0"/>
              <a:t>?</a:t>
            </a:r>
            <a:endParaRPr lang="ko-KR" altLang="en-US" dirty="0"/>
          </a:p>
        </p:txBody>
      </p:sp>
      <p:pic>
        <p:nvPicPr>
          <p:cNvPr id="2050" name="Picture 2" descr="Image result for ì¤í vs queu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31740" y="1628800"/>
            <a:ext cx="4981575" cy="217170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547664" y="4257092"/>
            <a:ext cx="2646878" cy="2031325"/>
          </a:xfrm>
          <a:prstGeom prst="rect">
            <a:avLst/>
          </a:prstGeom>
          <a:noFill/>
        </p:spPr>
        <p:txBody>
          <a:bodyPr wrap="none" rtlCol="0">
            <a:spAutoFit/>
          </a:bodyPr>
          <a:lstStyle/>
          <a:p>
            <a:r>
              <a:rPr lang="ko-KR" altLang="en-US" dirty="0"/>
              <a:t>구현은 무엇으로 할까</a:t>
            </a:r>
            <a:r>
              <a:rPr lang="en-US" altLang="ko-KR" dirty="0"/>
              <a:t>?</a:t>
            </a:r>
          </a:p>
          <a:p>
            <a:endParaRPr lang="en-US" altLang="ko-KR" dirty="0"/>
          </a:p>
          <a:p>
            <a:pPr marL="285750" indent="-285750">
              <a:buFont typeface="Wingdings" panose="05000000000000000000" pitchFamily="2" charset="2"/>
              <a:buChar char="ü"/>
            </a:pPr>
            <a:r>
              <a:rPr lang="ko-KR" altLang="en-US" dirty="0">
                <a:solidFill>
                  <a:srgbClr val="FF0000"/>
                </a:solidFill>
              </a:rPr>
              <a:t>배열 </a:t>
            </a:r>
            <a:r>
              <a:rPr lang="en-US" altLang="ko-KR" dirty="0">
                <a:solidFill>
                  <a:srgbClr val="FF0000"/>
                </a:solidFill>
              </a:rPr>
              <a:t>vs. Linked List</a:t>
            </a:r>
          </a:p>
          <a:p>
            <a:pPr marL="285750" indent="-285750">
              <a:buFont typeface="Wingdings" panose="05000000000000000000" pitchFamily="2" charset="2"/>
              <a:buChar char="ü"/>
            </a:pPr>
            <a:endParaRPr lang="en-US" altLang="ko-KR" dirty="0">
              <a:solidFill>
                <a:srgbClr val="FF0000"/>
              </a:solidFill>
            </a:endParaRPr>
          </a:p>
          <a:p>
            <a:pPr marL="285750" indent="-285750">
              <a:buFont typeface="Wingdings" panose="05000000000000000000" pitchFamily="2" charset="2"/>
              <a:buChar char="ü"/>
            </a:pPr>
            <a:r>
              <a:rPr lang="ko-KR" altLang="en-US" dirty="0">
                <a:solidFill>
                  <a:srgbClr val="FF0000"/>
                </a:solidFill>
              </a:rPr>
              <a:t>필요 기능</a:t>
            </a:r>
            <a:r>
              <a:rPr lang="en-US" altLang="ko-KR" dirty="0">
                <a:solidFill>
                  <a:srgbClr val="FF0000"/>
                </a:solidFill>
              </a:rPr>
              <a:t>?</a:t>
            </a:r>
          </a:p>
          <a:p>
            <a:pPr marL="742950" lvl="1" indent="-285750">
              <a:buFont typeface="Wingdings" panose="05000000000000000000" pitchFamily="2" charset="2"/>
              <a:buChar char="ü"/>
            </a:pPr>
            <a:r>
              <a:rPr lang="en-US" altLang="ko-KR" dirty="0">
                <a:solidFill>
                  <a:srgbClr val="FF0000"/>
                </a:solidFill>
              </a:rPr>
              <a:t>In (push)</a:t>
            </a:r>
          </a:p>
          <a:p>
            <a:pPr marL="742950" lvl="1" indent="-285750">
              <a:buFont typeface="Wingdings" panose="05000000000000000000" pitchFamily="2" charset="2"/>
              <a:buChar char="ü"/>
            </a:pPr>
            <a:r>
              <a:rPr lang="en-US" altLang="ko-KR" dirty="0">
                <a:solidFill>
                  <a:srgbClr val="FF0000"/>
                </a:solidFill>
              </a:rPr>
              <a:t>Out (pop)</a:t>
            </a:r>
            <a:endParaRPr lang="ko-KR" altLang="en-US" dirty="0">
              <a:solidFill>
                <a:srgbClr val="FF0000"/>
              </a:solidFill>
            </a:endParaRPr>
          </a:p>
        </p:txBody>
      </p:sp>
    </p:spTree>
    <p:extLst>
      <p:ext uri="{BB962C8B-B14F-4D97-AF65-F5344CB8AC3E}">
        <p14:creationId xmlns:p14="http://schemas.microsoft.com/office/powerpoint/2010/main" xmlns="" val="955655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배열로 해 보자</a:t>
            </a:r>
            <a:r>
              <a:rPr lang="en-US" altLang="ko-KR" dirty="0"/>
              <a:t>!</a:t>
            </a:r>
            <a:endParaRPr lang="ko-KR" altLang="en-US" dirty="0"/>
          </a:p>
        </p:txBody>
      </p:sp>
      <p:sp>
        <p:nvSpPr>
          <p:cNvPr id="3" name="제목 2"/>
          <p:cNvSpPr>
            <a:spLocks noGrp="1"/>
          </p:cNvSpPr>
          <p:nvPr>
            <p:ph type="title"/>
          </p:nvPr>
        </p:nvSpPr>
        <p:spPr/>
        <p:txBody>
          <a:bodyPr/>
          <a:lstStyle/>
          <a:p>
            <a:r>
              <a:rPr lang="en-US" altLang="ko-KR" dirty="0"/>
              <a:t>Stack </a:t>
            </a:r>
            <a:r>
              <a:rPr lang="ko-KR" altLang="en-US" dirty="0"/>
              <a:t>구현</a:t>
            </a:r>
          </a:p>
        </p:txBody>
      </p:sp>
      <p:sp>
        <p:nvSpPr>
          <p:cNvPr id="4" name="직사각형 3"/>
          <p:cNvSpPr/>
          <p:nvPr/>
        </p:nvSpPr>
        <p:spPr>
          <a:xfrm>
            <a:off x="737574" y="1844824"/>
            <a:ext cx="7668852" cy="4832092"/>
          </a:xfrm>
          <a:prstGeom prst="rect">
            <a:avLst/>
          </a:prstGeom>
        </p:spPr>
        <p:txBody>
          <a:bodyPr wrap="square">
            <a:spAutoFit/>
          </a:bodyPr>
          <a:lstStyle/>
          <a:p>
            <a:r>
              <a:rPr lang="en-US" altLang="ko-KR" sz="1100" b="1" dirty="0">
                <a:solidFill>
                  <a:srgbClr val="7F0055"/>
                </a:solidFill>
                <a:latin typeface="Consolas" panose="020B0609020204030204" pitchFamily="49" charset="0"/>
              </a:rPr>
              <a:t>public</a:t>
            </a:r>
            <a:r>
              <a:rPr lang="en-US" altLang="ko-KR" sz="1100" b="1" dirty="0">
                <a:solidFill>
                  <a:srgbClr val="000000"/>
                </a:solidFill>
                <a:latin typeface="Consolas" panose="020B0609020204030204" pitchFamily="49" charset="0"/>
              </a:rPr>
              <a:t> </a:t>
            </a:r>
            <a:r>
              <a:rPr lang="en-US" altLang="ko-KR" sz="1100" b="1" dirty="0">
                <a:solidFill>
                  <a:srgbClr val="7F0055"/>
                </a:solidFill>
                <a:latin typeface="Consolas" panose="020B0609020204030204" pitchFamily="49" charset="0"/>
              </a:rPr>
              <a:t>class</a:t>
            </a:r>
            <a:r>
              <a:rPr lang="en-US" altLang="ko-KR" sz="1100" b="1" dirty="0">
                <a:solidFill>
                  <a:srgbClr val="000000"/>
                </a:solidFill>
                <a:latin typeface="Consolas" panose="020B0609020204030204" pitchFamily="49" charset="0"/>
              </a:rPr>
              <a:t> Stack {</a:t>
            </a:r>
          </a:p>
          <a:p>
            <a:endParaRPr lang="ko-KR" altLang="en-US" sz="1100" dirty="0">
              <a:latin typeface="Consolas" panose="020B0609020204030204" pitchFamily="49" charset="0"/>
            </a:endParaRPr>
          </a:p>
          <a:p>
            <a:pPr lvl="1"/>
            <a:r>
              <a:rPr lang="en-US" altLang="ko-KR" sz="1100" b="1" dirty="0">
                <a:solidFill>
                  <a:srgbClr val="7F0055"/>
                </a:solidFill>
                <a:latin typeface="Consolas" panose="020B0609020204030204" pitchFamily="49" charset="0"/>
              </a:rPr>
              <a:t>private</a:t>
            </a:r>
            <a:r>
              <a:rPr lang="en-US" altLang="ko-KR" sz="1100" b="1" dirty="0">
                <a:solidFill>
                  <a:srgbClr val="000000"/>
                </a:solidFill>
                <a:latin typeface="Consolas" panose="020B0609020204030204" pitchFamily="49" charset="0"/>
              </a:rPr>
              <a:t> </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 </a:t>
            </a:r>
            <a:r>
              <a:rPr lang="en-US" altLang="ko-KR" sz="1100" b="1" dirty="0">
                <a:solidFill>
                  <a:srgbClr val="0000C0"/>
                </a:solidFill>
                <a:latin typeface="Consolas" panose="020B0609020204030204" pitchFamily="49" charset="0"/>
              </a:rPr>
              <a:t>buffer</a:t>
            </a:r>
            <a:r>
              <a:rPr lang="en-US" altLang="ko-KR" sz="1100" b="1" dirty="0">
                <a:solidFill>
                  <a:srgbClr val="000000"/>
                </a:solidFill>
                <a:latin typeface="Consolas" panose="020B0609020204030204" pitchFamily="49" charset="0"/>
              </a:rPr>
              <a:t>;</a:t>
            </a:r>
          </a:p>
          <a:p>
            <a:pPr lvl="1"/>
            <a:r>
              <a:rPr lang="en-US" altLang="ko-KR" sz="1100" b="1" dirty="0">
                <a:solidFill>
                  <a:srgbClr val="7F0055"/>
                </a:solidFill>
                <a:latin typeface="Consolas" panose="020B0609020204030204" pitchFamily="49" charset="0"/>
              </a:rPr>
              <a:t>private</a:t>
            </a:r>
            <a:r>
              <a:rPr lang="en-US" altLang="ko-KR" sz="1100" b="1" dirty="0">
                <a:solidFill>
                  <a:srgbClr val="000000"/>
                </a:solidFill>
                <a:latin typeface="Consolas" panose="020B0609020204030204" pitchFamily="49" charset="0"/>
              </a:rPr>
              <a:t> </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a:t>
            </a:r>
            <a:r>
              <a:rPr lang="en-US" altLang="ko-KR" sz="1100" b="1" dirty="0">
                <a:solidFill>
                  <a:srgbClr val="0000C0"/>
                </a:solidFill>
                <a:latin typeface="Consolas" panose="020B0609020204030204" pitchFamily="49" charset="0"/>
              </a:rPr>
              <a:t>top</a:t>
            </a:r>
            <a:r>
              <a:rPr lang="en-US" altLang="ko-KR" sz="1100" b="1" dirty="0">
                <a:solidFill>
                  <a:srgbClr val="000000"/>
                </a:solidFill>
                <a:latin typeface="Consolas" panose="020B0609020204030204" pitchFamily="49" charset="0"/>
              </a:rPr>
              <a:t> = 0;</a:t>
            </a:r>
          </a:p>
          <a:p>
            <a:pPr lvl="1"/>
            <a:endParaRPr lang="ko-KR" altLang="en-US" sz="1100" dirty="0">
              <a:latin typeface="Consolas" panose="020B0609020204030204" pitchFamily="49" charset="0"/>
            </a:endParaRPr>
          </a:p>
          <a:p>
            <a:pPr lvl="1"/>
            <a:r>
              <a:rPr lang="en-US" altLang="ko-KR" sz="1100" dirty="0">
                <a:solidFill>
                  <a:srgbClr val="000000"/>
                </a:solidFill>
                <a:latin typeface="Consolas" panose="020B0609020204030204" pitchFamily="49" charset="0"/>
              </a:rPr>
              <a:t>Stack()</a:t>
            </a:r>
          </a:p>
          <a:p>
            <a:pPr lvl="1"/>
            <a:r>
              <a:rPr lang="en-US" altLang="ko-KR" sz="1100" dirty="0">
                <a:solidFill>
                  <a:srgbClr val="000000"/>
                </a:solidFill>
                <a:latin typeface="Consolas" panose="020B0609020204030204" pitchFamily="49" charset="0"/>
              </a:rPr>
              <a:t>{</a:t>
            </a:r>
          </a:p>
          <a:p>
            <a:pPr lvl="1"/>
            <a:r>
              <a:rPr lang="en-US" altLang="ko-KR" sz="1100" dirty="0">
                <a:solidFill>
                  <a:srgbClr val="0000C0"/>
                </a:solidFill>
                <a:latin typeface="Consolas" panose="020B0609020204030204" pitchFamily="49" charset="0"/>
              </a:rPr>
              <a:t>	buffer</a:t>
            </a:r>
            <a:r>
              <a:rPr lang="en-US" altLang="ko-KR" sz="1100" dirty="0">
                <a:solidFill>
                  <a:srgbClr val="000000"/>
                </a:solidFill>
                <a:latin typeface="Consolas" panose="020B0609020204030204" pitchFamily="49" charset="0"/>
              </a:rPr>
              <a:t> = </a:t>
            </a:r>
            <a:r>
              <a:rPr lang="en-US" altLang="ko-KR" sz="1100" b="1" dirty="0">
                <a:solidFill>
                  <a:srgbClr val="7F0055"/>
                </a:solidFill>
                <a:latin typeface="Consolas" panose="020B0609020204030204" pitchFamily="49" charset="0"/>
              </a:rPr>
              <a:t>new</a:t>
            </a:r>
            <a:r>
              <a:rPr lang="en-US" altLang="ko-KR" sz="1100" b="1" dirty="0">
                <a:solidFill>
                  <a:srgbClr val="000000"/>
                </a:solidFill>
                <a:latin typeface="Consolas" panose="020B0609020204030204" pitchFamily="49" charset="0"/>
              </a:rPr>
              <a:t> </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[10];</a:t>
            </a:r>
          </a:p>
          <a:p>
            <a:pPr lvl="1"/>
            <a:r>
              <a:rPr lang="en-US" altLang="ko-KR" sz="1100" dirty="0">
                <a:solidFill>
                  <a:srgbClr val="0000C0"/>
                </a:solidFill>
                <a:latin typeface="Consolas" panose="020B0609020204030204" pitchFamily="49" charset="0"/>
              </a:rPr>
              <a:t>	top</a:t>
            </a:r>
            <a:r>
              <a:rPr lang="en-US" altLang="ko-KR" sz="1100" dirty="0">
                <a:solidFill>
                  <a:srgbClr val="000000"/>
                </a:solidFill>
                <a:latin typeface="Consolas" panose="020B0609020204030204" pitchFamily="49" charset="0"/>
              </a:rPr>
              <a:t> = 0;</a:t>
            </a:r>
          </a:p>
          <a:p>
            <a:pPr lvl="1"/>
            <a:r>
              <a:rPr lang="en-US" altLang="ko-KR" sz="1100" dirty="0">
                <a:solidFill>
                  <a:srgbClr val="000000"/>
                </a:solidFill>
                <a:latin typeface="Consolas" panose="020B0609020204030204" pitchFamily="49" charset="0"/>
              </a:rPr>
              <a:t>}</a:t>
            </a:r>
          </a:p>
          <a:p>
            <a:pPr lvl="1"/>
            <a:endParaRPr lang="ko-KR" altLang="en-US" sz="1100" dirty="0">
              <a:latin typeface="Consolas" panose="020B0609020204030204" pitchFamily="49" charset="0"/>
            </a:endParaRPr>
          </a:p>
          <a:p>
            <a:pPr lvl="1"/>
            <a:r>
              <a:rPr lang="en-US" altLang="ko-KR" sz="1100" b="1" dirty="0">
                <a:solidFill>
                  <a:srgbClr val="7F0055"/>
                </a:solidFill>
                <a:latin typeface="Consolas" panose="020B0609020204030204" pitchFamily="49" charset="0"/>
              </a:rPr>
              <a:t>public</a:t>
            </a:r>
            <a:r>
              <a:rPr lang="en-US" altLang="ko-KR" sz="1100" b="1" dirty="0">
                <a:solidFill>
                  <a:srgbClr val="000000"/>
                </a:solidFill>
                <a:latin typeface="Consolas" panose="020B0609020204030204" pitchFamily="49" charset="0"/>
              </a:rPr>
              <a:t> </a:t>
            </a:r>
            <a:r>
              <a:rPr lang="en-US" altLang="ko-KR" sz="1100" b="1" dirty="0">
                <a:solidFill>
                  <a:srgbClr val="7F0055"/>
                </a:solidFill>
                <a:latin typeface="Consolas" panose="020B0609020204030204" pitchFamily="49" charset="0"/>
              </a:rPr>
              <a:t>void</a:t>
            </a:r>
            <a:r>
              <a:rPr lang="en-US" altLang="ko-KR" sz="1100" b="1" dirty="0">
                <a:solidFill>
                  <a:srgbClr val="000000"/>
                </a:solidFill>
                <a:latin typeface="Consolas" panose="020B0609020204030204" pitchFamily="49" charset="0"/>
              </a:rPr>
              <a:t> push(</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a:t>
            </a:r>
            <a:r>
              <a:rPr lang="en-US" altLang="ko-KR" sz="1100" b="1" dirty="0" err="1">
                <a:solidFill>
                  <a:srgbClr val="6A3E3E"/>
                </a:solidFill>
                <a:latin typeface="Consolas" panose="020B0609020204030204" pitchFamily="49" charset="0"/>
              </a:rPr>
              <a:t>val</a:t>
            </a:r>
            <a:r>
              <a:rPr lang="en-US" altLang="ko-KR" sz="1100" b="1" dirty="0">
                <a:solidFill>
                  <a:srgbClr val="000000"/>
                </a:solidFill>
                <a:latin typeface="Consolas" panose="020B0609020204030204" pitchFamily="49" charset="0"/>
              </a:rPr>
              <a:t>)</a:t>
            </a:r>
          </a:p>
          <a:p>
            <a:pPr lvl="1"/>
            <a:r>
              <a:rPr lang="en-US" altLang="ko-KR" sz="1100" dirty="0">
                <a:solidFill>
                  <a:srgbClr val="000000"/>
                </a:solidFill>
                <a:latin typeface="Consolas" panose="020B0609020204030204" pitchFamily="49" charset="0"/>
              </a:rPr>
              <a:t>{</a:t>
            </a:r>
          </a:p>
          <a:p>
            <a:pPr lvl="1"/>
            <a:endParaRPr lang="en-US" altLang="ko-KR" sz="1100" dirty="0">
              <a:solidFill>
                <a:srgbClr val="000000"/>
              </a:solidFill>
              <a:latin typeface="Consolas" panose="020B0609020204030204" pitchFamily="49" charset="0"/>
            </a:endParaRPr>
          </a:p>
          <a:p>
            <a:pPr lvl="1"/>
            <a:r>
              <a:rPr lang="en-US" altLang="ko-KR" sz="1100" dirty="0">
                <a:solidFill>
                  <a:srgbClr val="000000"/>
                </a:solidFill>
                <a:latin typeface="Consolas" panose="020B0609020204030204" pitchFamily="49" charset="0"/>
              </a:rPr>
              <a:t>}</a:t>
            </a:r>
          </a:p>
          <a:p>
            <a:pPr lvl="1"/>
            <a:endParaRPr lang="ko-KR" altLang="en-US" sz="1100" dirty="0">
              <a:latin typeface="Consolas" panose="020B0609020204030204" pitchFamily="49" charset="0"/>
            </a:endParaRPr>
          </a:p>
          <a:p>
            <a:pPr lvl="1"/>
            <a:r>
              <a:rPr lang="en-US" altLang="ko-KR" sz="1100" b="1" dirty="0">
                <a:solidFill>
                  <a:srgbClr val="7F0055"/>
                </a:solidFill>
                <a:latin typeface="Consolas" panose="020B0609020204030204" pitchFamily="49" charset="0"/>
              </a:rPr>
              <a:t>public</a:t>
            </a:r>
            <a:r>
              <a:rPr lang="en-US" altLang="ko-KR" sz="1100" b="1" dirty="0">
                <a:solidFill>
                  <a:srgbClr val="000000"/>
                </a:solidFill>
                <a:latin typeface="Consolas" panose="020B0609020204030204" pitchFamily="49" charset="0"/>
              </a:rPr>
              <a:t> </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a:t>
            </a:r>
            <a:r>
              <a:rPr lang="en-US" altLang="ko-KR" sz="1100" b="1" u="sng" dirty="0">
                <a:solidFill>
                  <a:srgbClr val="000000"/>
                </a:solidFill>
                <a:latin typeface="Consolas" panose="020B0609020204030204" pitchFamily="49" charset="0"/>
              </a:rPr>
              <a:t>pop()</a:t>
            </a:r>
          </a:p>
          <a:p>
            <a:pPr lvl="1"/>
            <a:r>
              <a:rPr lang="en-US" altLang="ko-KR" sz="1100" dirty="0">
                <a:solidFill>
                  <a:srgbClr val="000000"/>
                </a:solidFill>
                <a:latin typeface="Consolas" panose="020B0609020204030204" pitchFamily="49" charset="0"/>
              </a:rPr>
              <a:t>{</a:t>
            </a:r>
          </a:p>
          <a:p>
            <a:pPr lvl="1"/>
            <a:endParaRPr lang="ko-KR" altLang="en-US" sz="1100" dirty="0">
              <a:latin typeface="Consolas" panose="020B0609020204030204" pitchFamily="49" charset="0"/>
            </a:endParaRPr>
          </a:p>
          <a:p>
            <a:pPr lvl="1"/>
            <a:r>
              <a:rPr lang="en-US" altLang="ko-KR" sz="1100" dirty="0">
                <a:solidFill>
                  <a:srgbClr val="000000"/>
                </a:solidFill>
                <a:latin typeface="Consolas" panose="020B0609020204030204" pitchFamily="49" charset="0"/>
              </a:rPr>
              <a:t>}</a:t>
            </a:r>
          </a:p>
          <a:p>
            <a:pPr lvl="1"/>
            <a:endParaRPr lang="ko-KR" altLang="en-US" sz="1100" dirty="0">
              <a:latin typeface="Consolas" panose="020B0609020204030204" pitchFamily="49" charset="0"/>
            </a:endParaRPr>
          </a:p>
          <a:p>
            <a:pPr lvl="1"/>
            <a:r>
              <a:rPr lang="en-US" altLang="ko-KR" sz="1100" b="1" dirty="0">
                <a:solidFill>
                  <a:srgbClr val="7F0055"/>
                </a:solidFill>
                <a:latin typeface="Consolas" panose="020B0609020204030204" pitchFamily="49" charset="0"/>
              </a:rPr>
              <a:t>public</a:t>
            </a:r>
            <a:r>
              <a:rPr lang="en-US" altLang="ko-KR" sz="1100" b="1" dirty="0">
                <a:solidFill>
                  <a:srgbClr val="000000"/>
                </a:solidFill>
                <a:latin typeface="Consolas" panose="020B0609020204030204" pitchFamily="49" charset="0"/>
              </a:rPr>
              <a:t> </a:t>
            </a:r>
            <a:r>
              <a:rPr lang="en-US" altLang="ko-KR" sz="1100" b="1" dirty="0">
                <a:solidFill>
                  <a:srgbClr val="7F0055"/>
                </a:solidFill>
                <a:latin typeface="Consolas" panose="020B0609020204030204" pitchFamily="49" charset="0"/>
              </a:rPr>
              <a:t>void</a:t>
            </a:r>
            <a:r>
              <a:rPr lang="en-US" altLang="ko-KR" sz="1100" b="1" dirty="0">
                <a:solidFill>
                  <a:srgbClr val="000000"/>
                </a:solidFill>
                <a:latin typeface="Consolas" panose="020B0609020204030204" pitchFamily="49" charset="0"/>
              </a:rPr>
              <a:t> </a:t>
            </a:r>
            <a:r>
              <a:rPr lang="en-US" altLang="ko-KR" sz="1100" b="1" dirty="0" err="1">
                <a:solidFill>
                  <a:srgbClr val="000000"/>
                </a:solidFill>
                <a:latin typeface="Consolas" panose="020B0609020204030204" pitchFamily="49" charset="0"/>
              </a:rPr>
              <a:t>printStack</a:t>
            </a:r>
            <a:r>
              <a:rPr lang="en-US" altLang="ko-KR" sz="1100" b="1" dirty="0">
                <a:solidFill>
                  <a:srgbClr val="000000"/>
                </a:solidFill>
                <a:latin typeface="Consolas" panose="020B0609020204030204" pitchFamily="49" charset="0"/>
              </a:rPr>
              <a:t>()</a:t>
            </a:r>
          </a:p>
          <a:p>
            <a:pPr lvl="1"/>
            <a:r>
              <a:rPr lang="en-US" altLang="ko-KR" sz="1100" dirty="0">
                <a:solidFill>
                  <a:srgbClr val="000000"/>
                </a:solidFill>
                <a:latin typeface="Consolas" panose="020B0609020204030204" pitchFamily="49" charset="0"/>
              </a:rPr>
              <a:t>{</a:t>
            </a:r>
          </a:p>
          <a:p>
            <a:pPr lvl="1"/>
            <a:r>
              <a:rPr lang="en-US" altLang="ko-KR" sz="1100" b="1" dirty="0">
                <a:solidFill>
                  <a:srgbClr val="7F0055"/>
                </a:solidFill>
                <a:latin typeface="Consolas" panose="020B0609020204030204" pitchFamily="49" charset="0"/>
              </a:rPr>
              <a:t>	for</a:t>
            </a:r>
            <a:r>
              <a:rPr lang="en-US" altLang="ko-KR" sz="1100" b="1" dirty="0">
                <a:solidFill>
                  <a:srgbClr val="000000"/>
                </a:solidFill>
                <a:latin typeface="Consolas" panose="020B0609020204030204" pitchFamily="49" charset="0"/>
              </a:rPr>
              <a:t>(</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a:t>
            </a:r>
            <a:r>
              <a:rPr lang="en-US" altLang="ko-KR" sz="1100" b="1" dirty="0" err="1">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 = 0;</a:t>
            </a:r>
            <a:r>
              <a:rPr lang="en-US" altLang="ko-KR" sz="1100" b="1" dirty="0">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&lt;</a:t>
            </a:r>
            <a:r>
              <a:rPr lang="en-US" altLang="ko-KR" sz="1100" b="1" dirty="0" err="1">
                <a:solidFill>
                  <a:srgbClr val="0000C0"/>
                </a:solidFill>
                <a:latin typeface="Consolas" panose="020B0609020204030204" pitchFamily="49" charset="0"/>
              </a:rPr>
              <a:t>top</a:t>
            </a:r>
            <a:r>
              <a:rPr lang="en-US" altLang="ko-KR" sz="1100" b="1" dirty="0" err="1">
                <a:solidFill>
                  <a:srgbClr val="000000"/>
                </a:solidFill>
                <a:latin typeface="Consolas" panose="020B0609020204030204" pitchFamily="49" charset="0"/>
              </a:rPr>
              <a:t>;</a:t>
            </a:r>
            <a:r>
              <a:rPr lang="en-US" altLang="ko-KR" sz="1100" b="1" dirty="0" err="1">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a:t>
            </a:r>
          </a:p>
          <a:p>
            <a:pPr lvl="1"/>
            <a:r>
              <a:rPr lang="en-US" altLang="ko-KR" sz="1100" dirty="0">
                <a:solidFill>
                  <a:srgbClr val="000000"/>
                </a:solidFill>
                <a:latin typeface="Consolas" panose="020B0609020204030204" pitchFamily="49" charset="0"/>
              </a:rPr>
              <a:t>	</a:t>
            </a:r>
            <a:r>
              <a:rPr lang="en-US" altLang="ko-KR" sz="1100" dirty="0" err="1">
                <a:solidFill>
                  <a:srgbClr val="000000"/>
                </a:solidFill>
                <a:latin typeface="Consolas" panose="020B0609020204030204" pitchFamily="49" charset="0"/>
              </a:rPr>
              <a:t>System.</a:t>
            </a:r>
            <a:r>
              <a:rPr lang="en-US" altLang="ko-KR" sz="1100" b="1" i="1" dirty="0" err="1">
                <a:solidFill>
                  <a:srgbClr val="0000C0"/>
                </a:solidFill>
                <a:latin typeface="Consolas" panose="020B0609020204030204" pitchFamily="49" charset="0"/>
              </a:rPr>
              <a:t>out</a:t>
            </a:r>
            <a:r>
              <a:rPr lang="en-US" altLang="ko-KR" sz="1100" b="1" i="1" dirty="0" err="1">
                <a:solidFill>
                  <a:srgbClr val="000000"/>
                </a:solidFill>
                <a:latin typeface="Consolas" panose="020B0609020204030204" pitchFamily="49" charset="0"/>
              </a:rPr>
              <a:t>.println</a:t>
            </a:r>
            <a:r>
              <a:rPr lang="en-US" altLang="ko-KR" sz="1100" b="1" i="1" dirty="0">
                <a:solidFill>
                  <a:srgbClr val="000000"/>
                </a:solidFill>
                <a:latin typeface="Consolas" panose="020B0609020204030204" pitchFamily="49" charset="0"/>
              </a:rPr>
              <a:t>(</a:t>
            </a:r>
            <a:r>
              <a:rPr lang="en-US" altLang="ko-KR" sz="1100" b="1" i="1" dirty="0">
                <a:solidFill>
                  <a:srgbClr val="0000C0"/>
                </a:solidFill>
                <a:latin typeface="Consolas" panose="020B0609020204030204" pitchFamily="49" charset="0"/>
              </a:rPr>
              <a:t>buffer</a:t>
            </a:r>
            <a:r>
              <a:rPr lang="en-US" altLang="ko-KR" sz="1100" b="1" i="1" dirty="0">
                <a:solidFill>
                  <a:srgbClr val="000000"/>
                </a:solidFill>
                <a:latin typeface="Consolas" panose="020B0609020204030204" pitchFamily="49" charset="0"/>
              </a:rPr>
              <a:t>[</a:t>
            </a:r>
            <a:r>
              <a:rPr lang="en-US" altLang="ko-KR" sz="1100" b="1" i="1" dirty="0" err="1">
                <a:solidFill>
                  <a:srgbClr val="6A3E3E"/>
                </a:solidFill>
                <a:latin typeface="Consolas" panose="020B0609020204030204" pitchFamily="49" charset="0"/>
              </a:rPr>
              <a:t>i</a:t>
            </a:r>
            <a:r>
              <a:rPr lang="en-US" altLang="ko-KR" sz="1100" b="1" i="1" dirty="0">
                <a:solidFill>
                  <a:srgbClr val="000000"/>
                </a:solidFill>
                <a:latin typeface="Consolas" panose="020B0609020204030204" pitchFamily="49" charset="0"/>
              </a:rPr>
              <a:t>]);</a:t>
            </a:r>
          </a:p>
          <a:p>
            <a:pPr lvl="1"/>
            <a:r>
              <a:rPr lang="en-US" altLang="ko-KR" sz="1100" dirty="0">
                <a:solidFill>
                  <a:srgbClr val="000000"/>
                </a:solidFill>
                <a:latin typeface="Consolas" panose="020B0609020204030204" pitchFamily="49" charset="0"/>
              </a:rPr>
              <a:t>}</a:t>
            </a:r>
          </a:p>
          <a:p>
            <a:endParaRPr lang="ko-KR" altLang="en-US" sz="1100" dirty="0">
              <a:latin typeface="Consolas" panose="020B0609020204030204" pitchFamily="49" charset="0"/>
            </a:endParaRPr>
          </a:p>
          <a:p>
            <a:r>
              <a:rPr lang="en-US" altLang="ko-KR" sz="1100" dirty="0">
                <a:solidFill>
                  <a:srgbClr val="000000"/>
                </a:solidFill>
                <a:latin typeface="Consolas" panose="020B0609020204030204" pitchFamily="49" charset="0"/>
              </a:rPr>
              <a:t>}</a:t>
            </a:r>
            <a:endParaRPr lang="ko-KR" altLang="en-US" sz="2400" dirty="0"/>
          </a:p>
        </p:txBody>
      </p:sp>
    </p:spTree>
    <p:extLst>
      <p:ext uri="{BB962C8B-B14F-4D97-AF65-F5344CB8AC3E}">
        <p14:creationId xmlns:p14="http://schemas.microsoft.com/office/powerpoint/2010/main" xmlns="" val="3572246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Stack</a:t>
            </a:r>
            <a:r>
              <a:rPr lang="ko-KR" altLang="en-US" dirty="0"/>
              <a:t>의 기능</a:t>
            </a:r>
            <a:endParaRPr lang="en-US" altLang="ko-KR" dirty="0"/>
          </a:p>
          <a:p>
            <a:pPr lvl="1"/>
            <a:r>
              <a:rPr lang="en-US" altLang="ko-KR" dirty="0"/>
              <a:t>Push </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pop</a:t>
            </a:r>
            <a:endParaRPr lang="ko-KR" altLang="en-US" dirty="0"/>
          </a:p>
        </p:txBody>
      </p:sp>
      <p:sp>
        <p:nvSpPr>
          <p:cNvPr id="3" name="제목 2"/>
          <p:cNvSpPr>
            <a:spLocks noGrp="1"/>
          </p:cNvSpPr>
          <p:nvPr>
            <p:ph type="title"/>
          </p:nvPr>
        </p:nvSpPr>
        <p:spPr/>
        <p:txBody>
          <a:bodyPr/>
          <a:lstStyle/>
          <a:p>
            <a:r>
              <a:rPr lang="en-US" altLang="ko-KR" dirty="0"/>
              <a:t>Stack</a:t>
            </a:r>
            <a:endParaRPr lang="ko-KR" altLang="en-US" dirty="0"/>
          </a:p>
        </p:txBody>
      </p:sp>
      <p:pic>
        <p:nvPicPr>
          <p:cNvPr id="3074" name="Picture 2" descr="Image result for stack push"/>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5125" y="1625457"/>
            <a:ext cx="3810000" cy="2343151"/>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Stack Pop Operatio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85125" y="4293096"/>
            <a:ext cx="4286250" cy="24098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97462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PxBKxU8GIQ"/>
          <p:cNvPicPr>
            <a:picLocks noGrp="1" noRot="1" noChangeAspect="1"/>
          </p:cNvPicPr>
          <p:nvPr>
            <p:ph idx="1"/>
            <a:videoFile r:link="rId1"/>
          </p:nvPr>
        </p:nvPicPr>
        <p:blipFill>
          <a:blip r:embed="rId3"/>
          <a:stretch>
            <a:fillRect/>
          </a:stretch>
        </p:blipFill>
        <p:spPr>
          <a:xfrm>
            <a:off x="2159732" y="2060848"/>
            <a:ext cx="4572000" cy="2571750"/>
          </a:xfrm>
          <a:prstGeom prst="rect">
            <a:avLst/>
          </a:prstGeom>
        </p:spPr>
      </p:pic>
      <p:sp>
        <p:nvSpPr>
          <p:cNvPr id="3" name="제목 2"/>
          <p:cNvSpPr>
            <a:spLocks noGrp="1"/>
          </p:cNvSpPr>
          <p:nvPr>
            <p:ph type="title"/>
          </p:nvPr>
        </p:nvSpPr>
        <p:spPr/>
        <p:txBody>
          <a:bodyPr/>
          <a:lstStyle/>
          <a:p>
            <a:r>
              <a:rPr lang="en-US" altLang="ko-KR" dirty="0"/>
              <a:t>Queue</a:t>
            </a:r>
            <a:endParaRPr lang="ko-KR" altLang="en-US" dirty="0"/>
          </a:p>
        </p:txBody>
      </p:sp>
    </p:spTree>
    <p:extLst>
      <p:ext uri="{BB962C8B-B14F-4D97-AF65-F5344CB8AC3E}">
        <p14:creationId xmlns:p14="http://schemas.microsoft.com/office/powerpoint/2010/main" xmlns="" val="15455100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sz="2000" dirty="0"/>
              <a:t>GBT 2</a:t>
            </a:r>
            <a:r>
              <a:rPr lang="ko-KR" altLang="en-US" sz="2000" dirty="0"/>
              <a:t>학년 </a:t>
            </a:r>
            <a:r>
              <a:rPr lang="ko-KR" altLang="en-US" sz="2000" dirty="0" err="1"/>
              <a:t>강비티는</a:t>
            </a:r>
            <a:r>
              <a:rPr lang="ko-KR" altLang="en-US" sz="2000" dirty="0"/>
              <a:t> </a:t>
            </a:r>
            <a:r>
              <a:rPr lang="en-US" altLang="ko-KR" sz="2000" dirty="0"/>
              <a:t>Linked List</a:t>
            </a:r>
            <a:r>
              <a:rPr lang="ko-KR" altLang="en-US" sz="2000" dirty="0"/>
              <a:t>를 이용하여 블록을 쉽게 쌓을 수 있게 되었음</a:t>
            </a:r>
            <a:r>
              <a:rPr lang="en-US" altLang="ko-KR" sz="2000" dirty="0"/>
              <a:t>. </a:t>
            </a:r>
            <a:r>
              <a:rPr lang="ko-KR" altLang="en-US" sz="2000" dirty="0"/>
              <a:t>그리고 제법 인기가 생겨서 많은 사람들이 거래를 하기 시작했음</a:t>
            </a:r>
            <a:r>
              <a:rPr lang="en-US" altLang="ko-KR" sz="2000" dirty="0"/>
              <a:t>.</a:t>
            </a:r>
          </a:p>
          <a:p>
            <a:r>
              <a:rPr lang="ko-KR" altLang="en-US" sz="2000" dirty="0"/>
              <a:t>그런데</a:t>
            </a:r>
            <a:r>
              <a:rPr lang="en-US" altLang="ko-KR" sz="2000" dirty="0"/>
              <a:t>, </a:t>
            </a:r>
            <a:r>
              <a:rPr lang="ko-KR" altLang="en-US" sz="2000" dirty="0"/>
              <a:t>수많은 사람들이 동시 다발적으로 거래를 하면서 거래량이 </a:t>
            </a:r>
            <a:r>
              <a:rPr lang="ko-KR" altLang="en-US" sz="2000" dirty="0" err="1"/>
              <a:t>강비티</a:t>
            </a:r>
            <a:r>
              <a:rPr lang="ko-KR" altLang="en-US" sz="2000" dirty="0"/>
              <a:t> 업무속도보다 훨씬 많아졌음</a:t>
            </a:r>
            <a:r>
              <a:rPr lang="en-US" altLang="ko-KR" sz="2000" dirty="0"/>
              <a:t>….</a:t>
            </a:r>
          </a:p>
          <a:p>
            <a:endParaRPr lang="en-US" altLang="ko-KR" sz="2000" dirty="0"/>
          </a:p>
        </p:txBody>
      </p:sp>
      <p:sp>
        <p:nvSpPr>
          <p:cNvPr id="3" name="제목 2"/>
          <p:cNvSpPr>
            <a:spLocks noGrp="1"/>
          </p:cNvSpPr>
          <p:nvPr>
            <p:ph type="title"/>
          </p:nvPr>
        </p:nvSpPr>
        <p:spPr/>
        <p:txBody>
          <a:bodyPr/>
          <a:lstStyle/>
          <a:p>
            <a:r>
              <a:rPr lang="ko-KR" altLang="en-US" dirty="0" err="1"/>
              <a:t>어느날</a:t>
            </a:r>
            <a:r>
              <a:rPr lang="en-US" altLang="ko-KR" dirty="0"/>
              <a:t>…</a:t>
            </a:r>
            <a:endParaRPr lang="ko-KR" altLang="en-US" dirty="0"/>
          </a:p>
        </p:txBody>
      </p:sp>
      <p:pic>
        <p:nvPicPr>
          <p:cNvPr id="2050" name="Picture 2" descr="Image result for ê°ìíí ë¸ë¡ì²´ì¸"/>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5556" y="3054470"/>
            <a:ext cx="4598975" cy="355179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그룹 7"/>
          <p:cNvGrpSpPr/>
          <p:nvPr/>
        </p:nvGrpSpPr>
        <p:grpSpPr>
          <a:xfrm>
            <a:off x="2324392" y="3462214"/>
            <a:ext cx="5700278" cy="1478359"/>
            <a:chOff x="3383948" y="4830365"/>
            <a:chExt cx="5700278" cy="1478359"/>
          </a:xfrm>
        </p:grpSpPr>
        <p:sp>
          <p:nvSpPr>
            <p:cNvPr id="4" name="직사각형 3"/>
            <p:cNvSpPr/>
            <p:nvPr/>
          </p:nvSpPr>
          <p:spPr>
            <a:xfrm>
              <a:off x="3383948" y="4905164"/>
              <a:ext cx="1116044" cy="14035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922783" y="4830365"/>
              <a:ext cx="3161443" cy="338554"/>
            </a:xfrm>
            <a:prstGeom prst="rect">
              <a:avLst/>
            </a:prstGeom>
            <a:noFill/>
          </p:spPr>
          <p:txBody>
            <a:bodyPr wrap="none" rtlCol="0">
              <a:spAutoFit/>
            </a:bodyPr>
            <a:lstStyle/>
            <a:p>
              <a:r>
                <a:rPr lang="ko-KR" altLang="en-US" sz="1600" dirty="0" err="1">
                  <a:solidFill>
                    <a:srgbClr val="FF0000"/>
                  </a:solidFill>
                </a:rPr>
                <a:t>이부분을</a:t>
              </a:r>
              <a:r>
                <a:rPr lang="ko-KR" altLang="en-US" sz="1600" dirty="0">
                  <a:solidFill>
                    <a:srgbClr val="FF0000"/>
                  </a:solidFill>
                </a:rPr>
                <a:t> 어떻게 만들면 좋을까</a:t>
              </a:r>
              <a:r>
                <a:rPr lang="en-US" altLang="ko-KR" sz="1600" dirty="0">
                  <a:solidFill>
                    <a:srgbClr val="FF0000"/>
                  </a:solidFill>
                </a:rPr>
                <a:t>?</a:t>
              </a:r>
              <a:endParaRPr lang="ko-KR" altLang="en-US" sz="1600" dirty="0">
                <a:solidFill>
                  <a:srgbClr val="FF0000"/>
                </a:solidFill>
              </a:endParaRPr>
            </a:p>
          </p:txBody>
        </p:sp>
        <p:cxnSp>
          <p:nvCxnSpPr>
            <p:cNvPr id="7" name="직선 화살표 연결선 6"/>
            <p:cNvCxnSpPr/>
            <p:nvPr/>
          </p:nvCxnSpPr>
          <p:spPr>
            <a:xfrm flipH="1">
              <a:off x="4499992" y="5013176"/>
              <a:ext cx="14041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직사각형 5"/>
          <p:cNvSpPr/>
          <p:nvPr/>
        </p:nvSpPr>
        <p:spPr>
          <a:xfrm>
            <a:off x="6120172" y="5552669"/>
            <a:ext cx="2844452" cy="1169551"/>
          </a:xfrm>
          <a:prstGeom prst="rect">
            <a:avLst/>
          </a:prstGeom>
        </p:spPr>
        <p:txBody>
          <a:bodyPr wrap="square">
            <a:spAutoFit/>
          </a:bodyPr>
          <a:lstStyle/>
          <a:p>
            <a:r>
              <a:rPr lang="en-US" altLang="ko-KR" sz="1400" dirty="0">
                <a:hlinkClick r:id="rId4"/>
              </a:rPr>
              <a:t>https://media.pearsoncmg.com/aw/ecs_kurose_compnetwork_7/cw/content/interactiveanimations/queuing-loss-applet/index.html</a:t>
            </a:r>
            <a:endParaRPr lang="ko-KR" altLang="en-US" sz="1400" dirty="0"/>
          </a:p>
        </p:txBody>
      </p:sp>
    </p:spTree>
    <p:extLst>
      <p:ext uri="{BB962C8B-B14F-4D97-AF65-F5344CB8AC3E}">
        <p14:creationId xmlns:p14="http://schemas.microsoft.com/office/powerpoint/2010/main" xmlns="" val="1492400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블록 생성속도보다 거래 정보가 </a:t>
            </a:r>
            <a:r>
              <a:rPr lang="ko-KR" altLang="en-US" dirty="0" smtClean="0"/>
              <a:t>더 빨리 </a:t>
            </a:r>
            <a:r>
              <a:rPr lang="ko-KR" altLang="en-US" dirty="0"/>
              <a:t>생성되면</a:t>
            </a:r>
            <a:r>
              <a:rPr lang="en-US" altLang="ko-KR" dirty="0"/>
              <a:t>?</a:t>
            </a:r>
          </a:p>
          <a:p>
            <a:pPr lvl="1"/>
            <a:r>
              <a:rPr lang="ko-KR" altLang="en-US" dirty="0"/>
              <a:t>생성된 데이터를 처리할 수 있을 때까지 대기시킴</a:t>
            </a:r>
            <a:endParaRPr lang="en-US" altLang="ko-KR" dirty="0"/>
          </a:p>
          <a:p>
            <a:pPr marL="265113" lvl="1" indent="0">
              <a:buNone/>
            </a:pPr>
            <a:r>
              <a:rPr lang="en-US" altLang="ko-KR" dirty="0"/>
              <a:t>    </a:t>
            </a:r>
          </a:p>
          <a:p>
            <a:pPr marL="265113" lvl="1" indent="0">
              <a:buNone/>
            </a:pPr>
            <a:r>
              <a:rPr lang="en-US" altLang="ko-KR" dirty="0"/>
              <a:t>   </a:t>
            </a:r>
            <a:r>
              <a:rPr lang="ko-KR" altLang="ko-KR" b="1" dirty="0">
                <a:solidFill>
                  <a:srgbClr val="FF0000"/>
                </a:solidFill>
              </a:rPr>
              <a:t>→</a:t>
            </a:r>
            <a:r>
              <a:rPr lang="en-US" altLang="ko-KR" b="1" dirty="0">
                <a:solidFill>
                  <a:srgbClr val="FF0000"/>
                </a:solidFill>
              </a:rPr>
              <a:t> </a:t>
            </a:r>
            <a:r>
              <a:rPr lang="ko-KR" altLang="en-US" b="1" dirty="0">
                <a:solidFill>
                  <a:srgbClr val="FF0000"/>
                </a:solidFill>
              </a:rPr>
              <a:t>버퍼를 생성</a:t>
            </a:r>
          </a:p>
        </p:txBody>
      </p:sp>
      <p:sp>
        <p:nvSpPr>
          <p:cNvPr id="3" name="제목 2"/>
          <p:cNvSpPr>
            <a:spLocks noGrp="1"/>
          </p:cNvSpPr>
          <p:nvPr>
            <p:ph type="title"/>
          </p:nvPr>
        </p:nvSpPr>
        <p:spPr/>
        <p:txBody>
          <a:bodyPr/>
          <a:lstStyle/>
          <a:p>
            <a:r>
              <a:rPr lang="ko-KR" altLang="en-US" sz="2400" dirty="0"/>
              <a:t>블록을 어떻게 하면 놓치지 않고 전부 저장할까</a:t>
            </a:r>
            <a:r>
              <a:rPr lang="en-US" altLang="ko-KR" sz="2400" dirty="0"/>
              <a:t>?</a:t>
            </a:r>
            <a:endParaRPr lang="ko-KR" altLang="en-US" sz="2400" dirty="0"/>
          </a:p>
        </p:txBody>
      </p:sp>
      <p:pic>
        <p:nvPicPr>
          <p:cNvPr id="5" name="그림 4"/>
          <p:cNvPicPr>
            <a:picLocks noChangeAspect="1"/>
          </p:cNvPicPr>
          <p:nvPr/>
        </p:nvPicPr>
        <p:blipFill>
          <a:blip r:embed="rId3"/>
          <a:stretch>
            <a:fillRect/>
          </a:stretch>
        </p:blipFill>
        <p:spPr>
          <a:xfrm>
            <a:off x="6753909" y="1736812"/>
            <a:ext cx="2143125" cy="2143125"/>
          </a:xfrm>
          <a:prstGeom prst="rect">
            <a:avLst/>
          </a:prstGeom>
        </p:spPr>
      </p:pic>
      <p:pic>
        <p:nvPicPr>
          <p:cNvPr id="6" name="그림 5"/>
          <p:cNvPicPr>
            <a:picLocks noChangeAspect="1"/>
          </p:cNvPicPr>
          <p:nvPr/>
        </p:nvPicPr>
        <p:blipFill>
          <a:blip r:embed="rId4"/>
          <a:stretch>
            <a:fillRect/>
          </a:stretch>
        </p:blipFill>
        <p:spPr>
          <a:xfrm>
            <a:off x="1042987" y="4059346"/>
            <a:ext cx="7058025" cy="2590800"/>
          </a:xfrm>
          <a:prstGeom prst="rect">
            <a:avLst/>
          </a:prstGeom>
        </p:spPr>
      </p:pic>
    </p:spTree>
    <p:extLst>
      <p:ext uri="{BB962C8B-B14F-4D97-AF65-F5344CB8AC3E}">
        <p14:creationId xmlns:p14="http://schemas.microsoft.com/office/powerpoint/2010/main" xmlns="" val="25331455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구현해야 할 기능</a:t>
            </a:r>
            <a:r>
              <a:rPr lang="en-US" altLang="ko-KR" dirty="0"/>
              <a:t>?</a:t>
            </a:r>
          </a:p>
          <a:p>
            <a:pPr lvl="1"/>
            <a:r>
              <a:rPr lang="ko-KR" altLang="en-US" dirty="0"/>
              <a:t>내부에 데이터를 저장할 구조는</a:t>
            </a:r>
            <a:r>
              <a:rPr lang="en-US" altLang="ko-KR" dirty="0"/>
              <a:t>?</a:t>
            </a:r>
          </a:p>
          <a:p>
            <a:pPr lvl="1"/>
            <a:endParaRPr lang="en-US" altLang="ko-KR" dirty="0"/>
          </a:p>
          <a:p>
            <a:pPr lvl="1"/>
            <a:endParaRPr lang="en-US" altLang="ko-KR" dirty="0"/>
          </a:p>
          <a:p>
            <a:pPr lvl="1"/>
            <a:r>
              <a:rPr lang="ko-KR" altLang="en-US" dirty="0"/>
              <a:t>구현해야 할 기능</a:t>
            </a:r>
            <a:r>
              <a:rPr lang="en-US" altLang="ko-KR" dirty="0" smtClean="0"/>
              <a:t>?</a:t>
            </a:r>
          </a:p>
          <a:p>
            <a:pPr lvl="1">
              <a:buNone/>
            </a:pPr>
            <a:r>
              <a:rPr lang="en-US" altLang="ko-KR" dirty="0" smtClean="0"/>
              <a:t>   =</a:t>
            </a:r>
            <a:r>
              <a:rPr lang="ko-KR" altLang="en-US" dirty="0" smtClean="0"/>
              <a:t>하나씩 쌓는 것</a:t>
            </a:r>
            <a:r>
              <a:rPr lang="en-US" altLang="ko-KR" dirty="0" smtClean="0"/>
              <a:t>, </a:t>
            </a:r>
            <a:r>
              <a:rPr lang="ko-KR" altLang="en-US" dirty="0" smtClean="0"/>
              <a:t>하나씩</a:t>
            </a:r>
            <a:r>
              <a:rPr lang="en-US" altLang="ko-KR" dirty="0" smtClean="0"/>
              <a:t> </a:t>
            </a:r>
            <a:r>
              <a:rPr lang="ko-KR" altLang="en-US" dirty="0" smtClean="0"/>
              <a:t>빼는 것</a:t>
            </a:r>
            <a:endParaRPr lang="ko-KR" altLang="en-US" dirty="0"/>
          </a:p>
        </p:txBody>
      </p:sp>
      <p:sp>
        <p:nvSpPr>
          <p:cNvPr id="3" name="제목 2"/>
          <p:cNvSpPr>
            <a:spLocks noGrp="1"/>
          </p:cNvSpPr>
          <p:nvPr>
            <p:ph type="title"/>
          </p:nvPr>
        </p:nvSpPr>
        <p:spPr/>
        <p:txBody>
          <a:bodyPr/>
          <a:lstStyle/>
          <a:p>
            <a:r>
              <a:rPr lang="en-US" altLang="ko-KR" dirty="0"/>
              <a:t>Queue</a:t>
            </a:r>
            <a:endParaRPr lang="ko-KR" altLang="en-US" dirty="0"/>
          </a:p>
        </p:txBody>
      </p:sp>
      <p:sp>
        <p:nvSpPr>
          <p:cNvPr id="4" name="TextBox 3"/>
          <p:cNvSpPr txBox="1"/>
          <p:nvPr/>
        </p:nvSpPr>
        <p:spPr>
          <a:xfrm>
            <a:off x="2807804" y="2132856"/>
            <a:ext cx="2973891" cy="369332"/>
          </a:xfrm>
          <a:prstGeom prst="rect">
            <a:avLst/>
          </a:prstGeom>
          <a:noFill/>
        </p:spPr>
        <p:txBody>
          <a:bodyPr wrap="none" rtlCol="0">
            <a:spAutoFit/>
          </a:bodyPr>
          <a:lstStyle/>
          <a:p>
            <a:r>
              <a:rPr lang="ko-KR" altLang="en-US" b="1" dirty="0">
                <a:solidFill>
                  <a:srgbClr val="FF0000"/>
                </a:solidFill>
              </a:rPr>
              <a:t>배열</a:t>
            </a:r>
            <a:r>
              <a:rPr lang="en-US" altLang="ko-KR" b="1" dirty="0">
                <a:solidFill>
                  <a:srgbClr val="FF0000"/>
                </a:solidFill>
              </a:rPr>
              <a:t>?   vs.    Linked List?</a:t>
            </a:r>
            <a:endParaRPr lang="ko-KR" altLang="en-US" b="1" dirty="0">
              <a:solidFill>
                <a:srgbClr val="FF0000"/>
              </a:solidFill>
            </a:endParaRPr>
          </a:p>
        </p:txBody>
      </p:sp>
      <p:grpSp>
        <p:nvGrpSpPr>
          <p:cNvPr id="8" name="그룹 11"/>
          <p:cNvGrpSpPr/>
          <p:nvPr/>
        </p:nvGrpSpPr>
        <p:grpSpPr>
          <a:xfrm>
            <a:off x="799346" y="4022882"/>
            <a:ext cx="7554315" cy="2590800"/>
            <a:chOff x="799346" y="4022882"/>
            <a:chExt cx="7554315" cy="2590800"/>
          </a:xfrm>
        </p:grpSpPr>
        <p:pic>
          <p:nvPicPr>
            <p:cNvPr id="5" name="그림 4"/>
            <p:cNvPicPr>
              <a:picLocks noChangeAspect="1"/>
            </p:cNvPicPr>
            <p:nvPr/>
          </p:nvPicPr>
          <p:blipFill>
            <a:blip r:embed="rId3"/>
            <a:stretch>
              <a:fillRect/>
            </a:stretch>
          </p:blipFill>
          <p:spPr>
            <a:xfrm>
              <a:off x="1295636" y="4022882"/>
              <a:ext cx="7058025" cy="2590800"/>
            </a:xfrm>
            <a:prstGeom prst="rect">
              <a:avLst/>
            </a:prstGeom>
          </p:spPr>
        </p:pic>
        <p:grpSp>
          <p:nvGrpSpPr>
            <p:cNvPr id="9" name="그룹 7"/>
            <p:cNvGrpSpPr/>
            <p:nvPr/>
          </p:nvGrpSpPr>
          <p:grpSpPr>
            <a:xfrm>
              <a:off x="799346" y="5687674"/>
              <a:ext cx="1630317" cy="916430"/>
              <a:chOff x="799346" y="5687674"/>
              <a:chExt cx="1630317" cy="916430"/>
            </a:xfrm>
          </p:grpSpPr>
          <p:sp>
            <p:nvSpPr>
              <p:cNvPr id="6" name="직사각형 5"/>
              <p:cNvSpPr/>
              <p:nvPr/>
            </p:nvSpPr>
            <p:spPr>
              <a:xfrm>
                <a:off x="845487" y="5687674"/>
                <a:ext cx="1584176" cy="9164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799346" y="6228020"/>
                <a:ext cx="992579" cy="369332"/>
              </a:xfrm>
              <a:prstGeom prst="rect">
                <a:avLst/>
              </a:prstGeom>
              <a:noFill/>
            </p:spPr>
            <p:txBody>
              <a:bodyPr wrap="none" rtlCol="0">
                <a:spAutoFit/>
              </a:bodyPr>
              <a:lstStyle/>
              <a:p>
                <a:r>
                  <a:rPr lang="ko-KR" altLang="en-US">
                    <a:solidFill>
                      <a:srgbClr val="FF0000"/>
                    </a:solidFill>
                    <a:latin typeface="바탕체" panose="02030609000101010101" pitchFamily="17" charset="-127"/>
                    <a:ea typeface="바탕체" panose="02030609000101010101" pitchFamily="17" charset="-127"/>
                  </a:rPr>
                  <a:t>① 삽입</a:t>
                </a:r>
                <a:endParaRPr lang="ko-KR" altLang="en-US">
                  <a:solidFill>
                    <a:srgbClr val="FF0000"/>
                  </a:solidFill>
                </a:endParaRPr>
              </a:p>
            </p:txBody>
          </p:sp>
        </p:grpSp>
        <p:grpSp>
          <p:nvGrpSpPr>
            <p:cNvPr id="12" name="그룹 8"/>
            <p:cNvGrpSpPr/>
            <p:nvPr/>
          </p:nvGrpSpPr>
          <p:grpSpPr>
            <a:xfrm>
              <a:off x="6608694" y="5680922"/>
              <a:ext cx="1630317" cy="916430"/>
              <a:chOff x="799346" y="5687674"/>
              <a:chExt cx="1630317" cy="916430"/>
            </a:xfrm>
          </p:grpSpPr>
          <p:sp>
            <p:nvSpPr>
              <p:cNvPr id="10" name="직사각형 9"/>
              <p:cNvSpPr/>
              <p:nvPr/>
            </p:nvSpPr>
            <p:spPr>
              <a:xfrm>
                <a:off x="845487" y="5687674"/>
                <a:ext cx="1584176" cy="9164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799346" y="6228020"/>
                <a:ext cx="877163" cy="369332"/>
              </a:xfrm>
              <a:prstGeom prst="rect">
                <a:avLst/>
              </a:prstGeom>
              <a:noFill/>
            </p:spPr>
            <p:txBody>
              <a:bodyPr wrap="none" rtlCol="0">
                <a:spAutoFit/>
              </a:bodyPr>
              <a:lstStyle/>
              <a:p>
                <a:r>
                  <a:rPr lang="ko-KR" altLang="en-US" dirty="0">
                    <a:solidFill>
                      <a:srgbClr val="FF0000"/>
                    </a:solidFill>
                    <a:latin typeface="바탕체" panose="02030609000101010101" pitchFamily="17" charset="-127"/>
                    <a:ea typeface="바탕체" panose="02030609000101010101" pitchFamily="17" charset="-127"/>
                  </a:rPr>
                  <a:t>②삭제</a:t>
                </a:r>
                <a:endParaRPr lang="ko-KR" altLang="en-US" dirty="0">
                  <a:solidFill>
                    <a:srgbClr val="FF0000"/>
                  </a:solidFill>
                </a:endParaRPr>
              </a:p>
            </p:txBody>
          </p:sp>
        </p:grpSp>
      </p:grpSp>
    </p:spTree>
    <p:extLst>
      <p:ext uri="{BB962C8B-B14F-4D97-AF65-F5344CB8AC3E}">
        <p14:creationId xmlns:p14="http://schemas.microsoft.com/office/powerpoint/2010/main" xmlns="" val="28332051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Queue </a:t>
            </a:r>
            <a:r>
              <a:rPr lang="ko-KR" altLang="en-US" dirty="0"/>
              <a:t>클래스를 생성해 보자</a:t>
            </a:r>
            <a:r>
              <a:rPr lang="en-US" altLang="ko-KR"/>
              <a:t>!</a:t>
            </a:r>
            <a:endParaRPr lang="ko-KR" altLang="en-US" dirty="0"/>
          </a:p>
        </p:txBody>
      </p:sp>
      <p:sp>
        <p:nvSpPr>
          <p:cNvPr id="4" name="직사각형 3"/>
          <p:cNvSpPr/>
          <p:nvPr/>
        </p:nvSpPr>
        <p:spPr>
          <a:xfrm>
            <a:off x="647564" y="1484784"/>
            <a:ext cx="4572000" cy="4616648"/>
          </a:xfrm>
          <a:prstGeom prst="rect">
            <a:avLst/>
          </a:prstGeom>
        </p:spPr>
        <p:txBody>
          <a:bodyPr>
            <a:spAutoFit/>
          </a:bodyPr>
          <a:lstStyle/>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Queue {</a:t>
            </a:r>
          </a:p>
          <a:p>
            <a:endParaRPr lang="ko-KR" altLang="en-US" sz="1400" dirty="0">
              <a:latin typeface="Consolas" panose="020B0609020204030204" pitchFamily="49" charset="0"/>
            </a:endParaRPr>
          </a:p>
          <a:p>
            <a:pPr lvl="1"/>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LinkedList</a:t>
            </a:r>
            <a:r>
              <a:rPr lang="en-US" altLang="ko-KR" sz="1400" b="1" dirty="0">
                <a:solidFill>
                  <a:srgbClr val="000000"/>
                </a:solidFill>
                <a:latin typeface="Consolas" panose="020B0609020204030204" pitchFamily="49" charset="0"/>
              </a:rPr>
              <a:t> </a:t>
            </a:r>
            <a:r>
              <a:rPr lang="en-US" altLang="ko-KR" sz="1400" b="1" u="sng" dirty="0">
                <a:solidFill>
                  <a:srgbClr val="0000C0"/>
                </a:solidFill>
                <a:latin typeface="Consolas" panose="020B0609020204030204" pitchFamily="49" charset="0"/>
              </a:rPr>
              <a:t>buffer</a:t>
            </a:r>
            <a:r>
              <a:rPr lang="en-US" altLang="ko-KR" sz="1400" b="1" u="sng" dirty="0">
                <a:solidFill>
                  <a:srgbClr val="000000"/>
                </a:solidFill>
                <a:latin typeface="Consolas" panose="020B0609020204030204" pitchFamily="49" charset="0"/>
              </a:rPr>
              <a:t> = </a:t>
            </a:r>
            <a:r>
              <a:rPr lang="en-US" altLang="ko-KR" sz="1400" b="1" u="sng" dirty="0">
                <a:solidFill>
                  <a:srgbClr val="7F0055"/>
                </a:solidFill>
                <a:latin typeface="Consolas" panose="020B0609020204030204" pitchFamily="49" charset="0"/>
              </a:rPr>
              <a:t>null</a:t>
            </a:r>
            <a:r>
              <a:rPr lang="en-US" altLang="ko-KR" sz="1400" b="1" u="sng" dirty="0">
                <a:solidFill>
                  <a:srgbClr val="000000"/>
                </a:solidFill>
                <a:latin typeface="Consolas" panose="020B0609020204030204" pitchFamily="49" charset="0"/>
              </a:rPr>
              <a:t>;</a:t>
            </a:r>
          </a:p>
          <a:p>
            <a:pPr lvl="1"/>
            <a:endParaRPr lang="ko-KR" altLang="en-US" sz="1400" dirty="0">
              <a:latin typeface="Consolas" panose="020B0609020204030204" pitchFamily="49" charset="0"/>
            </a:endParaRPr>
          </a:p>
          <a:p>
            <a:pPr lvl="1"/>
            <a:r>
              <a:rPr lang="en-US" altLang="ko-KR" sz="1400" dirty="0">
                <a:solidFill>
                  <a:srgbClr val="000000"/>
                </a:solidFill>
                <a:latin typeface="Consolas" panose="020B0609020204030204" pitchFamily="49" charset="0"/>
              </a:rPr>
              <a:t>Queue()</a:t>
            </a:r>
          </a:p>
          <a:p>
            <a:pPr lvl="1"/>
            <a:r>
              <a:rPr lang="en-US" altLang="ko-KR" sz="1400" dirty="0">
                <a:solidFill>
                  <a:srgbClr val="000000"/>
                </a:solidFill>
                <a:latin typeface="Consolas" panose="020B0609020204030204" pitchFamily="49" charset="0"/>
              </a:rPr>
              <a:t>{</a:t>
            </a:r>
          </a:p>
          <a:p>
            <a:pPr lvl="1"/>
            <a:r>
              <a:rPr lang="en-US" altLang="ko-KR" sz="1400" dirty="0">
                <a:solidFill>
                  <a:srgbClr val="0000C0"/>
                </a:solidFill>
                <a:latin typeface="Consolas" panose="020B0609020204030204" pitchFamily="49" charset="0"/>
              </a:rPr>
              <a:t>	buffer</a:t>
            </a:r>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new</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LinkedList</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endParaRPr lang="ko-KR" altLang="en-US" sz="1400" dirty="0">
              <a:latin typeface="Consolas" panose="020B0609020204030204" pitchFamily="49" charset="0"/>
            </a:endParaRPr>
          </a:p>
          <a:p>
            <a:pPr lvl="1"/>
            <a:r>
              <a:rPr lang="en-US" altLang="ko-KR" sz="1400" b="1" dirty="0">
                <a:solidFill>
                  <a:srgbClr val="7F0055"/>
                </a:solidFill>
                <a:latin typeface="Consolas" panose="020B0609020204030204" pitchFamily="49" charset="0"/>
              </a:rPr>
              <a:t>void</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enqueue</a:t>
            </a:r>
            <a:r>
              <a:rPr lang="en-US" altLang="ko-KR" sz="1400" b="1" dirty="0">
                <a:solidFill>
                  <a:srgbClr val="000000"/>
                </a:solidFill>
                <a:latin typeface="Consolas" panose="020B0609020204030204" pitchFamily="49" charset="0"/>
              </a:rPr>
              <a:t>(String </a:t>
            </a:r>
            <a:r>
              <a:rPr lang="en-US" altLang="ko-KR" sz="1400" b="1" dirty="0">
                <a:solidFill>
                  <a:srgbClr val="6A3E3E"/>
                </a:solidFill>
                <a:latin typeface="Consolas" panose="020B0609020204030204" pitchFamily="49" charset="0"/>
              </a:rPr>
              <a:t>data</a:t>
            </a:r>
            <a:r>
              <a:rPr lang="en-US" altLang="ko-KR" sz="1400" b="1"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dirty="0">
                <a:latin typeface="Consolas" panose="020B0609020204030204" pitchFamily="49" charset="0"/>
              </a:rPr>
              <a:t>	</a:t>
            </a:r>
            <a:r>
              <a:rPr lang="en-US" altLang="ko-KR" sz="1400" dirty="0" err="1">
                <a:latin typeface="Consolas" panose="020B0609020204030204" pitchFamily="49" charset="0"/>
              </a:rPr>
              <a:t>buffer.insertLast</a:t>
            </a:r>
            <a:r>
              <a:rPr lang="en-US" altLang="ko-KR" sz="1400" dirty="0">
                <a:latin typeface="Consolas" panose="020B0609020204030204" pitchFamily="49" charset="0"/>
              </a:rPr>
              <a:t>(data);</a:t>
            </a:r>
            <a:endParaRPr lang="ko-KR" altLang="en-US" sz="1400" dirty="0">
              <a:latin typeface="Consolas" panose="020B0609020204030204" pitchFamily="49" charset="0"/>
            </a:endParaRPr>
          </a:p>
          <a:p>
            <a:pPr lvl="1"/>
            <a:r>
              <a:rPr lang="en-US" altLang="ko-KR" sz="1400" dirty="0">
                <a:solidFill>
                  <a:srgbClr val="000000"/>
                </a:solidFill>
                <a:latin typeface="Consolas" panose="020B0609020204030204" pitchFamily="49" charset="0"/>
              </a:rPr>
              <a:t>}</a:t>
            </a:r>
          </a:p>
          <a:p>
            <a:pPr lvl="1"/>
            <a:endParaRPr lang="ko-KR" altLang="en-US" sz="1400" dirty="0">
              <a:latin typeface="Consolas" panose="020B0609020204030204" pitchFamily="49" charset="0"/>
            </a:endParaRPr>
          </a:p>
          <a:p>
            <a:pPr lvl="1"/>
            <a:r>
              <a:rPr lang="en-US" altLang="ko-KR" sz="1400" dirty="0">
                <a:solidFill>
                  <a:srgbClr val="000000"/>
                </a:solidFill>
                <a:latin typeface="Consolas" panose="020B0609020204030204" pitchFamily="49" charset="0"/>
              </a:rPr>
              <a:t>String </a:t>
            </a:r>
            <a:r>
              <a:rPr lang="en-US" altLang="ko-KR" sz="1400" dirty="0" err="1">
                <a:solidFill>
                  <a:srgbClr val="000000"/>
                </a:solidFill>
                <a:latin typeface="Consolas" panose="020B0609020204030204" pitchFamily="49" charset="0"/>
              </a:rPr>
              <a:t>dequeue</a:t>
            </a:r>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a:t>
            </a:r>
          </a:p>
          <a:p>
            <a:pPr lvl="1"/>
            <a:r>
              <a:rPr lang="en-US" altLang="ko-KR" sz="1400" dirty="0">
                <a:solidFill>
                  <a:srgbClr val="000000"/>
                </a:solidFill>
                <a:latin typeface="Consolas" panose="020B0609020204030204" pitchFamily="49" charset="0"/>
              </a:rPr>
              <a:t>	String data = “”;</a:t>
            </a:r>
          </a:p>
          <a:p>
            <a:pPr lvl="1"/>
            <a:r>
              <a:rPr lang="en-US" altLang="ko-KR" sz="1400" b="1" dirty="0">
                <a:solidFill>
                  <a:srgbClr val="7F0055"/>
                </a:solidFill>
                <a:latin typeface="Consolas" panose="020B0609020204030204" pitchFamily="49" charset="0"/>
              </a:rPr>
              <a:t>	</a:t>
            </a:r>
            <a:r>
              <a:rPr lang="en-US" altLang="ko-KR" sz="1400" b="1">
                <a:solidFill>
                  <a:srgbClr val="7F0055"/>
                </a:solidFill>
                <a:latin typeface="Consolas" panose="020B0609020204030204" pitchFamily="49" charset="0"/>
              </a:rPr>
              <a:t>return</a:t>
            </a:r>
            <a:r>
              <a:rPr lang="en-US" altLang="ko-KR" sz="1400" b="1">
                <a:solidFill>
                  <a:srgbClr val="000000"/>
                </a:solidFill>
                <a:latin typeface="Consolas" panose="020B0609020204030204" pitchFamily="49" charset="0"/>
              </a:rPr>
              <a:t> </a:t>
            </a:r>
            <a:r>
              <a:rPr lang="en-US" altLang="ko-KR" sz="1400" b="1">
                <a:solidFill>
                  <a:srgbClr val="2A00FF"/>
                </a:solidFill>
                <a:latin typeface="Consolas" panose="020B0609020204030204" pitchFamily="49" charset="0"/>
              </a:rPr>
              <a:t>data</a:t>
            </a:r>
            <a:r>
              <a:rPr lang="en-US" altLang="ko-KR" sz="1400" b="1">
                <a:solidFill>
                  <a:srgbClr val="000000"/>
                </a:solidFill>
                <a:latin typeface="Consolas" panose="020B0609020204030204" pitchFamily="49" charset="0"/>
              </a:rPr>
              <a:t>;</a:t>
            </a:r>
            <a:endParaRPr lang="en-US" altLang="ko-KR" sz="1400" b="1" dirty="0">
              <a:solidFill>
                <a:srgbClr val="000000"/>
              </a:solidFill>
              <a:latin typeface="Consolas" panose="020B0609020204030204" pitchFamily="49" charset="0"/>
            </a:endParaRPr>
          </a:p>
          <a:p>
            <a:pPr lvl="1"/>
            <a:r>
              <a:rPr lang="en-US" altLang="ko-KR" sz="1400" dirty="0">
                <a:solidFill>
                  <a:srgbClr val="000000"/>
                </a:solidFill>
                <a:latin typeface="Consolas" panose="020B0609020204030204" pitchFamily="49" charset="0"/>
              </a:rPr>
              <a:t>}</a:t>
            </a:r>
          </a:p>
          <a:p>
            <a:endParaRPr lang="ko-KR" altLang="en-US" sz="1400" dirty="0">
              <a:latin typeface="Consolas" panose="020B0609020204030204" pitchFamily="49" charset="0"/>
            </a:endParaRPr>
          </a:p>
          <a:p>
            <a:r>
              <a:rPr lang="en-US" altLang="ko-KR" sz="1400" dirty="0">
                <a:solidFill>
                  <a:srgbClr val="000000"/>
                </a:solidFill>
                <a:latin typeface="Consolas" panose="020B0609020204030204" pitchFamily="49" charset="0"/>
              </a:rPr>
              <a:t>}</a:t>
            </a:r>
            <a:endParaRPr lang="ko-KR" altLang="en-US" sz="3200" dirty="0"/>
          </a:p>
        </p:txBody>
      </p:sp>
    </p:spTree>
    <p:extLst>
      <p:ext uri="{BB962C8B-B14F-4D97-AF65-F5344CB8AC3E}">
        <p14:creationId xmlns:p14="http://schemas.microsoft.com/office/powerpoint/2010/main" xmlns="" val="39284821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새로운 데이터가 도착하면 어디에 추가되어야 하는가</a:t>
            </a:r>
            <a:r>
              <a:rPr lang="en-US" altLang="ko-KR" dirty="0"/>
              <a:t>?</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err="1"/>
              <a:t>Enqueue</a:t>
            </a:r>
            <a:r>
              <a:rPr lang="ko-KR" altLang="en-US" dirty="0"/>
              <a:t>를 위해 필요한 함수는</a:t>
            </a:r>
            <a:r>
              <a:rPr lang="en-US" altLang="ko-KR" dirty="0"/>
              <a:t>?</a:t>
            </a:r>
            <a:endParaRPr lang="ko-KR" altLang="en-US" dirty="0"/>
          </a:p>
        </p:txBody>
      </p:sp>
      <p:sp>
        <p:nvSpPr>
          <p:cNvPr id="3" name="제목 2"/>
          <p:cNvSpPr>
            <a:spLocks noGrp="1"/>
          </p:cNvSpPr>
          <p:nvPr>
            <p:ph type="title"/>
          </p:nvPr>
        </p:nvSpPr>
        <p:spPr/>
        <p:txBody>
          <a:bodyPr/>
          <a:lstStyle/>
          <a:p>
            <a:r>
              <a:rPr lang="en-US" altLang="ko-KR" dirty="0" err="1"/>
              <a:t>Enqueue</a:t>
            </a:r>
            <a:r>
              <a:rPr lang="en-US" altLang="ko-KR" dirty="0"/>
              <a:t> </a:t>
            </a:r>
            <a:r>
              <a:rPr lang="ko-KR" altLang="en-US" dirty="0"/>
              <a:t>구현</a:t>
            </a:r>
            <a:r>
              <a:rPr lang="en-US" altLang="ko-KR" dirty="0"/>
              <a:t>?</a:t>
            </a:r>
            <a:endParaRPr lang="ko-KR" altLang="en-US" dirty="0"/>
          </a:p>
        </p:txBody>
      </p:sp>
      <p:pic>
        <p:nvPicPr>
          <p:cNvPr id="3074" name="Picture 2" descr="view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55676" y="2132856"/>
            <a:ext cx="5238750" cy="29527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655676" y="5908260"/>
            <a:ext cx="5479385" cy="369332"/>
          </a:xfrm>
          <a:prstGeom prst="rect">
            <a:avLst/>
          </a:prstGeom>
          <a:noFill/>
        </p:spPr>
        <p:txBody>
          <a:bodyPr wrap="none" rtlCol="0">
            <a:spAutoFit/>
          </a:bodyPr>
          <a:lstStyle/>
          <a:p>
            <a:r>
              <a:rPr lang="en-US" altLang="ko-KR" dirty="0">
                <a:solidFill>
                  <a:srgbClr val="FF0000"/>
                </a:solidFill>
              </a:rPr>
              <a:t>Linked List </a:t>
            </a:r>
            <a:r>
              <a:rPr lang="ko-KR" altLang="en-US" dirty="0">
                <a:solidFill>
                  <a:srgbClr val="FF0000"/>
                </a:solidFill>
              </a:rPr>
              <a:t>클래스 </a:t>
            </a:r>
            <a:r>
              <a:rPr lang="en-US" altLang="ko-KR" dirty="0" err="1">
                <a:solidFill>
                  <a:srgbClr val="FF0000"/>
                </a:solidFill>
              </a:rPr>
              <a:t>addHead</a:t>
            </a:r>
            <a:r>
              <a:rPr lang="en-US" altLang="ko-KR" dirty="0">
                <a:solidFill>
                  <a:srgbClr val="FF0000"/>
                </a:solidFill>
              </a:rPr>
              <a:t>() </a:t>
            </a:r>
            <a:r>
              <a:rPr lang="ko-KR" altLang="en-US" dirty="0">
                <a:solidFill>
                  <a:srgbClr val="FF0000"/>
                </a:solidFill>
              </a:rPr>
              <a:t>함수를 구현해 보자</a:t>
            </a:r>
          </a:p>
        </p:txBody>
      </p:sp>
    </p:spTree>
    <p:extLst>
      <p:ext uri="{BB962C8B-B14F-4D97-AF65-F5344CB8AC3E}">
        <p14:creationId xmlns:p14="http://schemas.microsoft.com/office/powerpoint/2010/main" xmlns="" val="28949547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a:t>마지막 데이터 반환 </a:t>
            </a:r>
            <a:r>
              <a:rPr lang="en-US" altLang="ko-KR" dirty="0"/>
              <a:t>+ </a:t>
            </a:r>
            <a:r>
              <a:rPr lang="ko-KR" altLang="en-US" dirty="0"/>
              <a:t>마지막 </a:t>
            </a:r>
            <a:r>
              <a:rPr lang="en-US" altLang="ko-KR" dirty="0"/>
              <a:t>node </a:t>
            </a:r>
            <a:r>
              <a:rPr lang="ko-KR" altLang="en-US" dirty="0"/>
              <a:t>삭제</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err="1"/>
              <a:t>Dequeue</a:t>
            </a:r>
            <a:r>
              <a:rPr lang="ko-KR" altLang="en-US" dirty="0"/>
              <a:t>를 구현하기 위해 필요한 함수는</a:t>
            </a:r>
            <a:r>
              <a:rPr lang="en-US" altLang="ko-KR" dirty="0"/>
              <a:t>?</a:t>
            </a:r>
            <a:endParaRPr lang="ko-KR" altLang="en-US" dirty="0"/>
          </a:p>
        </p:txBody>
      </p:sp>
      <p:sp>
        <p:nvSpPr>
          <p:cNvPr id="3" name="제목 2"/>
          <p:cNvSpPr>
            <a:spLocks noGrp="1"/>
          </p:cNvSpPr>
          <p:nvPr>
            <p:ph type="title"/>
          </p:nvPr>
        </p:nvSpPr>
        <p:spPr/>
        <p:txBody>
          <a:bodyPr/>
          <a:lstStyle/>
          <a:p>
            <a:r>
              <a:rPr lang="en-US" altLang="ko-KR" dirty="0" err="1"/>
              <a:t>Dequeue</a:t>
            </a:r>
            <a:r>
              <a:rPr lang="ko-KR" altLang="en-US" dirty="0"/>
              <a:t>구현</a:t>
            </a:r>
            <a:r>
              <a:rPr lang="en-US" altLang="ko-KR" dirty="0"/>
              <a:t>?</a:t>
            </a:r>
            <a:endParaRPr lang="ko-KR" altLang="en-US" dirty="0"/>
          </a:p>
        </p:txBody>
      </p:sp>
      <p:pic>
        <p:nvPicPr>
          <p:cNvPr id="4098" name="Picture 2" descr="view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52625" y="1808820"/>
            <a:ext cx="5238750" cy="329565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583668" y="5799697"/>
            <a:ext cx="6824304" cy="369332"/>
          </a:xfrm>
          <a:prstGeom prst="rect">
            <a:avLst/>
          </a:prstGeom>
          <a:noFill/>
        </p:spPr>
        <p:txBody>
          <a:bodyPr wrap="none" rtlCol="0">
            <a:spAutoFit/>
          </a:bodyPr>
          <a:lstStyle/>
          <a:p>
            <a:r>
              <a:rPr lang="en-US" altLang="ko-KR" dirty="0">
                <a:solidFill>
                  <a:srgbClr val="FF0000"/>
                </a:solidFill>
              </a:rPr>
              <a:t>Linked List </a:t>
            </a:r>
            <a:r>
              <a:rPr lang="ko-KR" altLang="en-US" dirty="0">
                <a:solidFill>
                  <a:srgbClr val="FF0000"/>
                </a:solidFill>
              </a:rPr>
              <a:t>클래스 </a:t>
            </a:r>
            <a:r>
              <a:rPr lang="en-US" altLang="ko-KR" dirty="0" err="1">
                <a:solidFill>
                  <a:srgbClr val="FF0000"/>
                </a:solidFill>
              </a:rPr>
              <a:t>getLast</a:t>
            </a:r>
            <a:r>
              <a:rPr lang="en-US" altLang="ko-KR" dirty="0">
                <a:solidFill>
                  <a:srgbClr val="FF0000"/>
                </a:solidFill>
              </a:rPr>
              <a:t>(), </a:t>
            </a:r>
            <a:r>
              <a:rPr lang="en-US" altLang="ko-KR" dirty="0" err="1">
                <a:solidFill>
                  <a:srgbClr val="FF0000"/>
                </a:solidFill>
              </a:rPr>
              <a:t>deleteLast</a:t>
            </a:r>
            <a:r>
              <a:rPr lang="en-US" altLang="ko-KR" dirty="0">
                <a:solidFill>
                  <a:srgbClr val="FF0000"/>
                </a:solidFill>
              </a:rPr>
              <a:t>() </a:t>
            </a:r>
            <a:r>
              <a:rPr lang="ko-KR" altLang="en-US" dirty="0">
                <a:solidFill>
                  <a:srgbClr val="FF0000"/>
                </a:solidFill>
              </a:rPr>
              <a:t>함수를 구현해 보자</a:t>
            </a:r>
          </a:p>
        </p:txBody>
      </p:sp>
    </p:spTree>
    <p:extLst>
      <p:ext uri="{BB962C8B-B14F-4D97-AF65-F5344CB8AC3E}">
        <p14:creationId xmlns:p14="http://schemas.microsoft.com/office/powerpoint/2010/main" xmlns="" val="41262913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Queue </a:t>
            </a:r>
            <a:r>
              <a:rPr lang="ko-KR" altLang="en-US" dirty="0"/>
              <a:t>안에 데이터가 얼마나 남았는지 카운트를 하는 함수를 작성해 보시오</a:t>
            </a:r>
            <a:r>
              <a:rPr lang="en-US" altLang="ko-KR" dirty="0"/>
              <a:t>.</a:t>
            </a:r>
            <a:endParaRPr lang="ko-KR" altLang="en-US" dirty="0"/>
          </a:p>
        </p:txBody>
      </p:sp>
      <p:sp>
        <p:nvSpPr>
          <p:cNvPr id="3" name="제목 2"/>
          <p:cNvSpPr>
            <a:spLocks noGrp="1"/>
          </p:cNvSpPr>
          <p:nvPr>
            <p:ph type="title"/>
          </p:nvPr>
        </p:nvSpPr>
        <p:spPr/>
        <p:txBody>
          <a:bodyPr/>
          <a:lstStyle/>
          <a:p>
            <a:r>
              <a:rPr lang="ko-KR" altLang="en-US" dirty="0"/>
              <a:t>연습 문제</a:t>
            </a:r>
          </a:p>
        </p:txBody>
      </p:sp>
      <p:sp>
        <p:nvSpPr>
          <p:cNvPr id="4" name="TextBox 3"/>
          <p:cNvSpPr txBox="1"/>
          <p:nvPr/>
        </p:nvSpPr>
        <p:spPr>
          <a:xfrm>
            <a:off x="683568" y="2528900"/>
            <a:ext cx="1399742" cy="369332"/>
          </a:xfrm>
          <a:prstGeom prst="rect">
            <a:avLst/>
          </a:prstGeom>
          <a:noFill/>
        </p:spPr>
        <p:txBody>
          <a:bodyPr wrap="none" rtlCol="0">
            <a:spAutoFit/>
          </a:bodyPr>
          <a:lstStyle/>
          <a:p>
            <a:r>
              <a:rPr lang="en-US" altLang="ko-KR" dirty="0" err="1"/>
              <a:t>int</a:t>
            </a:r>
            <a:r>
              <a:rPr lang="en-US" altLang="ko-KR" dirty="0"/>
              <a:t> length()</a:t>
            </a:r>
            <a:endParaRPr lang="ko-KR" altLang="en-US" dirty="0"/>
          </a:p>
        </p:txBody>
      </p:sp>
      <p:sp>
        <p:nvSpPr>
          <p:cNvPr id="5" name="직사각형 4"/>
          <p:cNvSpPr/>
          <p:nvPr/>
        </p:nvSpPr>
        <p:spPr>
          <a:xfrm>
            <a:off x="314672" y="3104964"/>
            <a:ext cx="4473352" cy="1446550"/>
          </a:xfrm>
          <a:prstGeom prst="rect">
            <a:avLst/>
          </a:prstGeom>
        </p:spPr>
        <p:txBody>
          <a:bodyPr wrap="square">
            <a:spAutoFit/>
          </a:bodyPr>
          <a:lstStyle/>
          <a:p>
            <a:r>
              <a:rPr lang="en-US" altLang="ko-KR" sz="1100" dirty="0">
                <a:solidFill>
                  <a:srgbClr val="000000"/>
                </a:solidFill>
                <a:latin typeface="Consolas" panose="020B0609020204030204" pitchFamily="49" charset="0"/>
              </a:rPr>
              <a:t>Queue </a:t>
            </a:r>
            <a:r>
              <a:rPr lang="en-US" altLang="ko-KR" sz="1100" dirty="0" err="1">
                <a:solidFill>
                  <a:srgbClr val="6A3E3E"/>
                </a:solidFill>
                <a:latin typeface="Consolas" panose="020B0609020204030204" pitchFamily="49" charset="0"/>
              </a:rPr>
              <a:t>queue</a:t>
            </a:r>
            <a:r>
              <a:rPr lang="en-US" altLang="ko-KR" sz="1100" dirty="0">
                <a:solidFill>
                  <a:srgbClr val="000000"/>
                </a:solidFill>
                <a:latin typeface="Consolas" panose="020B0609020204030204" pitchFamily="49" charset="0"/>
              </a:rPr>
              <a:t> = </a:t>
            </a:r>
            <a:r>
              <a:rPr lang="en-US" altLang="ko-KR" sz="1100" b="1" dirty="0">
                <a:solidFill>
                  <a:srgbClr val="7F0055"/>
                </a:solidFill>
                <a:latin typeface="Consolas" panose="020B0609020204030204" pitchFamily="49" charset="0"/>
              </a:rPr>
              <a:t>new</a:t>
            </a:r>
            <a:r>
              <a:rPr lang="en-US" altLang="ko-KR" sz="1100" b="1" dirty="0">
                <a:solidFill>
                  <a:srgbClr val="000000"/>
                </a:solidFill>
                <a:latin typeface="Consolas" panose="020B0609020204030204" pitchFamily="49" charset="0"/>
              </a:rPr>
              <a:t> Queue();</a:t>
            </a:r>
          </a:p>
          <a:p>
            <a:r>
              <a:rPr lang="en-US" altLang="ko-KR" sz="1100" b="1" dirty="0">
                <a:solidFill>
                  <a:srgbClr val="7F0055"/>
                </a:solidFill>
                <a:latin typeface="Consolas" panose="020B0609020204030204" pitchFamily="49" charset="0"/>
              </a:rPr>
              <a:t>for</a:t>
            </a:r>
            <a:r>
              <a:rPr lang="en-US" altLang="ko-KR" sz="1100" b="1" dirty="0">
                <a:solidFill>
                  <a:srgbClr val="000000"/>
                </a:solidFill>
                <a:latin typeface="Consolas" panose="020B0609020204030204" pitchFamily="49" charset="0"/>
              </a:rPr>
              <a:t>(</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a:t>
            </a:r>
            <a:r>
              <a:rPr lang="en-US" altLang="ko-KR" sz="1100" b="1" dirty="0" err="1">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 = 0;</a:t>
            </a:r>
            <a:r>
              <a:rPr lang="en-US" altLang="ko-KR" sz="1100" b="1" dirty="0">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&lt;10;</a:t>
            </a:r>
            <a:r>
              <a:rPr lang="en-US" altLang="ko-KR" sz="1100" b="1" dirty="0">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a:t>
            </a:r>
          </a:p>
          <a:p>
            <a:r>
              <a:rPr lang="en-US" altLang="ko-KR" sz="1100" dirty="0" err="1">
                <a:solidFill>
                  <a:srgbClr val="6A3E3E"/>
                </a:solidFill>
                <a:latin typeface="Consolas" panose="020B0609020204030204" pitchFamily="49" charset="0"/>
              </a:rPr>
              <a:t>queue</a:t>
            </a:r>
            <a:r>
              <a:rPr lang="en-US" altLang="ko-KR" sz="1100" dirty="0" err="1">
                <a:solidFill>
                  <a:srgbClr val="000000"/>
                </a:solidFill>
                <a:latin typeface="Consolas" panose="020B0609020204030204" pitchFamily="49" charset="0"/>
              </a:rPr>
              <a:t>.enqueue</a:t>
            </a:r>
            <a:r>
              <a:rPr lang="en-US" altLang="ko-KR" sz="1100" dirty="0">
                <a:solidFill>
                  <a:srgbClr val="000000"/>
                </a:solidFill>
                <a:latin typeface="Consolas" panose="020B0609020204030204" pitchFamily="49" charset="0"/>
              </a:rPr>
              <a:t>(</a:t>
            </a:r>
            <a:r>
              <a:rPr lang="en-US" altLang="ko-KR" sz="1100" dirty="0">
                <a:solidFill>
                  <a:srgbClr val="2A00FF"/>
                </a:solidFill>
                <a:latin typeface="Consolas" panose="020B0609020204030204" pitchFamily="49" charset="0"/>
              </a:rPr>
              <a:t>"hello"</a:t>
            </a:r>
            <a:r>
              <a:rPr lang="en-US" altLang="ko-KR" sz="1100" dirty="0">
                <a:solidFill>
                  <a:srgbClr val="000000"/>
                </a:solidFill>
                <a:latin typeface="Consolas" panose="020B0609020204030204" pitchFamily="49" charset="0"/>
              </a:rPr>
              <a:t> + </a:t>
            </a:r>
            <a:r>
              <a:rPr lang="en-US" altLang="ko-KR" sz="1100" dirty="0" err="1">
                <a:solidFill>
                  <a:srgbClr val="6A3E3E"/>
                </a:solidFill>
                <a:latin typeface="Consolas" panose="020B0609020204030204" pitchFamily="49" charset="0"/>
              </a:rPr>
              <a:t>i</a:t>
            </a:r>
            <a:r>
              <a:rPr lang="en-US" altLang="ko-KR" sz="1100" dirty="0">
                <a:solidFill>
                  <a:srgbClr val="000000"/>
                </a:solidFill>
                <a:latin typeface="Consolas" panose="020B0609020204030204" pitchFamily="49" charset="0"/>
              </a:rPr>
              <a:t>);</a:t>
            </a:r>
          </a:p>
          <a:p>
            <a:endParaRPr lang="ko-KR" altLang="en-US" sz="1100" dirty="0">
              <a:latin typeface="Consolas" panose="020B0609020204030204" pitchFamily="49" charset="0"/>
            </a:endParaRPr>
          </a:p>
          <a:p>
            <a:r>
              <a:rPr lang="en-US" altLang="ko-KR" sz="1100" b="1" dirty="0">
                <a:solidFill>
                  <a:srgbClr val="7F0055"/>
                </a:solidFill>
                <a:latin typeface="Consolas" panose="020B0609020204030204" pitchFamily="49" charset="0"/>
              </a:rPr>
              <a:t>for</a:t>
            </a:r>
            <a:r>
              <a:rPr lang="en-US" altLang="ko-KR" sz="1100" b="1" dirty="0">
                <a:solidFill>
                  <a:srgbClr val="000000"/>
                </a:solidFill>
                <a:latin typeface="Consolas" panose="020B0609020204030204" pitchFamily="49" charset="0"/>
              </a:rPr>
              <a:t>(</a:t>
            </a:r>
            <a:r>
              <a:rPr lang="en-US" altLang="ko-KR" sz="1100" b="1" dirty="0" err="1">
                <a:solidFill>
                  <a:srgbClr val="7F0055"/>
                </a:solidFill>
                <a:latin typeface="Consolas" panose="020B0609020204030204" pitchFamily="49" charset="0"/>
              </a:rPr>
              <a:t>int</a:t>
            </a:r>
            <a:r>
              <a:rPr lang="en-US" altLang="ko-KR" sz="1100" b="1" dirty="0">
                <a:solidFill>
                  <a:srgbClr val="000000"/>
                </a:solidFill>
                <a:latin typeface="Consolas" panose="020B0609020204030204" pitchFamily="49" charset="0"/>
              </a:rPr>
              <a:t> </a:t>
            </a:r>
            <a:r>
              <a:rPr lang="en-US" altLang="ko-KR" sz="1100" b="1" dirty="0" err="1">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 = 0;</a:t>
            </a:r>
            <a:r>
              <a:rPr lang="en-US" altLang="ko-KR" sz="1100" b="1" dirty="0">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&lt;5;</a:t>
            </a:r>
            <a:r>
              <a:rPr lang="en-US" altLang="ko-KR" sz="1100" b="1" dirty="0">
                <a:solidFill>
                  <a:srgbClr val="6A3E3E"/>
                </a:solidFill>
                <a:latin typeface="Consolas" panose="020B0609020204030204" pitchFamily="49" charset="0"/>
              </a:rPr>
              <a:t>i</a:t>
            </a:r>
            <a:r>
              <a:rPr lang="en-US" altLang="ko-KR" sz="1100" b="1" dirty="0">
                <a:solidFill>
                  <a:srgbClr val="000000"/>
                </a:solidFill>
                <a:latin typeface="Consolas" panose="020B0609020204030204" pitchFamily="49" charset="0"/>
              </a:rPr>
              <a:t>++)</a:t>
            </a:r>
          </a:p>
          <a:p>
            <a:r>
              <a:rPr lang="en-US" altLang="ko-KR" sz="1100" dirty="0" err="1">
                <a:solidFill>
                  <a:srgbClr val="000000"/>
                </a:solidFill>
                <a:latin typeface="Consolas" panose="020B0609020204030204" pitchFamily="49" charset="0"/>
              </a:rPr>
              <a:t>System.</a:t>
            </a:r>
            <a:r>
              <a:rPr lang="en-US" altLang="ko-KR" sz="1100" b="1" i="1" dirty="0" err="1">
                <a:solidFill>
                  <a:srgbClr val="0000C0"/>
                </a:solidFill>
                <a:latin typeface="Consolas" panose="020B0609020204030204" pitchFamily="49" charset="0"/>
              </a:rPr>
              <a:t>out</a:t>
            </a:r>
            <a:r>
              <a:rPr lang="en-US" altLang="ko-KR" sz="1100" b="1" i="1" dirty="0" err="1">
                <a:solidFill>
                  <a:srgbClr val="000000"/>
                </a:solidFill>
                <a:latin typeface="Consolas" panose="020B0609020204030204" pitchFamily="49" charset="0"/>
              </a:rPr>
              <a:t>.println</a:t>
            </a:r>
            <a:r>
              <a:rPr lang="en-US" altLang="ko-KR" sz="1100" b="1" i="1" dirty="0">
                <a:solidFill>
                  <a:srgbClr val="000000"/>
                </a:solidFill>
                <a:latin typeface="Consolas" panose="020B0609020204030204" pitchFamily="49" charset="0"/>
              </a:rPr>
              <a:t>(</a:t>
            </a:r>
            <a:r>
              <a:rPr lang="en-US" altLang="ko-KR" sz="1100" b="1" i="1" dirty="0" err="1">
                <a:solidFill>
                  <a:srgbClr val="6A3E3E"/>
                </a:solidFill>
                <a:latin typeface="Consolas" panose="020B0609020204030204" pitchFamily="49" charset="0"/>
              </a:rPr>
              <a:t>queue</a:t>
            </a:r>
            <a:r>
              <a:rPr lang="en-US" altLang="ko-KR" sz="1100" b="1" i="1" dirty="0" err="1">
                <a:solidFill>
                  <a:srgbClr val="000000"/>
                </a:solidFill>
                <a:latin typeface="Consolas" panose="020B0609020204030204" pitchFamily="49" charset="0"/>
              </a:rPr>
              <a:t>.dequeue</a:t>
            </a:r>
            <a:r>
              <a:rPr lang="en-US" altLang="ko-KR" sz="1100" b="1" i="1" dirty="0">
                <a:solidFill>
                  <a:srgbClr val="000000"/>
                </a:solidFill>
                <a:latin typeface="Consolas" panose="020B0609020204030204" pitchFamily="49" charset="0"/>
              </a:rPr>
              <a:t>());</a:t>
            </a:r>
          </a:p>
          <a:p>
            <a:endParaRPr lang="ko-KR" altLang="en-US" sz="1100" dirty="0">
              <a:latin typeface="Consolas" panose="020B0609020204030204" pitchFamily="49" charset="0"/>
            </a:endParaRPr>
          </a:p>
          <a:p>
            <a:r>
              <a:rPr lang="en-US" altLang="ko-KR" sz="1100" dirty="0" err="1">
                <a:solidFill>
                  <a:srgbClr val="000000"/>
                </a:solidFill>
                <a:latin typeface="Consolas" panose="020B0609020204030204" pitchFamily="49" charset="0"/>
              </a:rPr>
              <a:t>System.</a:t>
            </a:r>
            <a:r>
              <a:rPr lang="en-US" altLang="ko-KR" sz="1100" b="1" i="1" dirty="0" err="1">
                <a:solidFill>
                  <a:srgbClr val="0000C0"/>
                </a:solidFill>
                <a:latin typeface="Consolas" panose="020B0609020204030204" pitchFamily="49" charset="0"/>
              </a:rPr>
              <a:t>out</a:t>
            </a:r>
            <a:r>
              <a:rPr lang="en-US" altLang="ko-KR" sz="1100" b="1" i="1" dirty="0" err="1">
                <a:solidFill>
                  <a:srgbClr val="000000"/>
                </a:solidFill>
                <a:latin typeface="Consolas" panose="020B0609020204030204" pitchFamily="49" charset="0"/>
              </a:rPr>
              <a:t>.println</a:t>
            </a:r>
            <a:r>
              <a:rPr lang="en-US" altLang="ko-KR" sz="1100" b="1" i="1" dirty="0">
                <a:solidFill>
                  <a:srgbClr val="000000"/>
                </a:solidFill>
                <a:latin typeface="Consolas" panose="020B0609020204030204" pitchFamily="49" charset="0"/>
              </a:rPr>
              <a:t>(</a:t>
            </a:r>
            <a:r>
              <a:rPr lang="en-US" altLang="ko-KR" sz="1100" b="1" i="1" dirty="0">
                <a:solidFill>
                  <a:srgbClr val="2A00FF"/>
                </a:solidFill>
                <a:latin typeface="Consolas" panose="020B0609020204030204" pitchFamily="49" charset="0"/>
              </a:rPr>
              <a:t>"remained data : "</a:t>
            </a:r>
            <a:r>
              <a:rPr lang="en-US" altLang="ko-KR" sz="1100" b="1" i="1" dirty="0">
                <a:solidFill>
                  <a:srgbClr val="000000"/>
                </a:solidFill>
                <a:latin typeface="Consolas" panose="020B0609020204030204" pitchFamily="49" charset="0"/>
              </a:rPr>
              <a:t> + </a:t>
            </a:r>
            <a:r>
              <a:rPr lang="en-US" altLang="ko-KR" sz="1100" b="1" i="1" dirty="0" err="1">
                <a:solidFill>
                  <a:srgbClr val="6A3E3E"/>
                </a:solidFill>
                <a:latin typeface="Consolas" panose="020B0609020204030204" pitchFamily="49" charset="0"/>
              </a:rPr>
              <a:t>queue</a:t>
            </a:r>
            <a:r>
              <a:rPr lang="en-US" altLang="ko-KR" sz="1100" b="1" i="1" dirty="0" err="1">
                <a:solidFill>
                  <a:srgbClr val="000000"/>
                </a:solidFill>
                <a:latin typeface="Consolas" panose="020B0609020204030204" pitchFamily="49" charset="0"/>
              </a:rPr>
              <a:t>.length</a:t>
            </a:r>
            <a:r>
              <a:rPr lang="en-US" altLang="ko-KR" sz="1100" b="1" i="1" dirty="0">
                <a:solidFill>
                  <a:srgbClr val="000000"/>
                </a:solidFill>
                <a:latin typeface="Consolas" panose="020B0609020204030204" pitchFamily="49" charset="0"/>
              </a:rPr>
              <a:t>());</a:t>
            </a:r>
            <a:endParaRPr lang="ko-KR" altLang="en-US" sz="2400" dirty="0"/>
          </a:p>
        </p:txBody>
      </p:sp>
      <p:pic>
        <p:nvPicPr>
          <p:cNvPr id="6" name="그림 5" descr="화면 캡처"/>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92080" y="2898232"/>
            <a:ext cx="2256726" cy="1466872"/>
          </a:xfrm>
          <a:prstGeom prst="rect">
            <a:avLst/>
          </a:prstGeom>
        </p:spPr>
      </p:pic>
    </p:spTree>
    <p:extLst>
      <p:ext uri="{BB962C8B-B14F-4D97-AF65-F5344CB8AC3E}">
        <p14:creationId xmlns:p14="http://schemas.microsoft.com/office/powerpoint/2010/main" xmlns="" val="36767152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한국외대체">
      <a:majorFont>
        <a:latin typeface="한국외대체 B"/>
        <a:ea typeface="한국외대체 B"/>
        <a:cs typeface=""/>
      </a:majorFont>
      <a:minorFont>
        <a:latin typeface="한국외대체 M"/>
        <a:ea typeface="한국외대체 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2477</TotalTime>
  <Words>2829</Words>
  <Application>Microsoft Office PowerPoint</Application>
  <PresentationFormat>화면 슬라이드 쇼(4:3)</PresentationFormat>
  <Paragraphs>650</Paragraphs>
  <Slides>16</Slides>
  <Notes>11</Notes>
  <HiddenSlides>0</HiddenSlides>
  <MMClips>1</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Office 테마</vt:lpstr>
      <vt:lpstr>데이터구조 6강 Stack</vt:lpstr>
      <vt:lpstr>Queue</vt:lpstr>
      <vt:lpstr>어느날…</vt:lpstr>
      <vt:lpstr>블록을 어떻게 하면 놓치지 않고 전부 저장할까?</vt:lpstr>
      <vt:lpstr>Queue</vt:lpstr>
      <vt:lpstr>Queue 클래스를 생성해 보자!</vt:lpstr>
      <vt:lpstr>Enqueue 구현?</vt:lpstr>
      <vt:lpstr>Dequeue구현?</vt:lpstr>
      <vt:lpstr>연습 문제</vt:lpstr>
      <vt:lpstr>타락한 개발자…</vt:lpstr>
      <vt:lpstr>우선 순위 큐</vt:lpstr>
      <vt:lpstr>회계 공부!</vt:lpstr>
      <vt:lpstr>Stack</vt:lpstr>
      <vt:lpstr>Queue와 다른 점은?</vt:lpstr>
      <vt:lpstr>Stack 구현</vt:lpstr>
      <vt:lpstr>Stack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ptlineH</dc:creator>
  <cp:lastModifiedBy>?? ?</cp:lastModifiedBy>
  <cp:revision>222</cp:revision>
  <dcterms:created xsi:type="dcterms:W3CDTF">2016-03-04T01:50:51Z</dcterms:created>
  <dcterms:modified xsi:type="dcterms:W3CDTF">2020-06-24T16:12:48Z</dcterms:modified>
</cp:coreProperties>
</file>