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5" r:id="rId2"/>
    <p:sldId id="343" r:id="rId3"/>
    <p:sldId id="348" r:id="rId4"/>
    <p:sldId id="353" r:id="rId5"/>
    <p:sldId id="354" r:id="rId6"/>
    <p:sldId id="355" r:id="rId7"/>
    <p:sldId id="359" r:id="rId8"/>
    <p:sldId id="376" r:id="rId9"/>
    <p:sldId id="363" r:id="rId10"/>
    <p:sldId id="377" r:id="rId11"/>
    <p:sldId id="361" r:id="rId12"/>
    <p:sldId id="356" r:id="rId13"/>
    <p:sldId id="364" r:id="rId14"/>
    <p:sldId id="378" r:id="rId1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09">
          <p15:clr>
            <a:srgbClr val="A4A3A4"/>
          </p15:clr>
        </p15:guide>
        <p15:guide id="2" orient="horz" pos="3974">
          <p15:clr>
            <a:srgbClr val="A4A3A4"/>
          </p15:clr>
        </p15:guide>
        <p15:guide id="3" pos="2880">
          <p15:clr>
            <a:srgbClr val="A4A3A4"/>
          </p15:clr>
        </p15:guide>
        <p15:guide id="4" pos="204">
          <p15:clr>
            <a:srgbClr val="A4A3A4"/>
          </p15:clr>
        </p15:guide>
        <p15:guide id="5" pos="5556">
          <p15:clr>
            <a:srgbClr val="A4A3A4"/>
          </p15:clr>
        </p15:guide>
        <p15:guide id="6" pos="2948">
          <p15:clr>
            <a:srgbClr val="A4A3A4"/>
          </p15:clr>
        </p15:guide>
        <p15:guide id="7" pos="281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799" autoAdjust="0"/>
    <p:restoredTop sz="54912" autoAdjust="0"/>
  </p:normalViewPr>
  <p:slideViewPr>
    <p:cSldViewPr>
      <p:cViewPr varScale="1">
        <p:scale>
          <a:sx n="45" d="100"/>
          <a:sy n="45" d="100"/>
        </p:scale>
        <p:origin x="-802" y="-67"/>
      </p:cViewPr>
      <p:guideLst>
        <p:guide orient="horz" pos="709"/>
        <p:guide orient="horz" pos="3974"/>
        <p:guide pos="2880"/>
        <p:guide pos="204"/>
        <p:guide pos="5556"/>
        <p:guide pos="2948"/>
        <p:guide pos="2812"/>
      </p:guideLst>
    </p:cSldViewPr>
  </p:slideViewPr>
  <p:notesTextViewPr>
    <p:cViewPr>
      <p:scale>
        <a:sx n="1" d="1"/>
        <a:sy n="1" d="1"/>
      </p:scale>
      <p:origin x="0" y="0"/>
    </p:cViewPr>
  </p:notesTextViewPr>
  <p:notesViewPr>
    <p:cSldViewPr showGuides="1">
      <p:cViewPr varScale="1">
        <p:scale>
          <a:sx n="86" d="100"/>
          <a:sy n="86" d="100"/>
        </p:scale>
        <p:origin x="386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9BEE66-63D2-412E-B6D2-A96DD3CB618D}" type="slidenum">
              <a:rPr lang="ko-KR" altLang="en-US" smtClean="0"/>
              <a:pPr/>
              <a:t>‹#›</a:t>
            </a:fld>
            <a:endParaRPr lang="ko-KR" altLang="en-US"/>
          </a:p>
        </p:txBody>
      </p:sp>
    </p:spTree>
    <p:extLst>
      <p:ext uri="{BB962C8B-B14F-4D97-AF65-F5344CB8AC3E}">
        <p14:creationId xmlns:p14="http://schemas.microsoft.com/office/powerpoint/2010/main" xmlns="" val="2481973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7E3B-471E-4015-B1C5-6E8E36836A6A}" type="datetimeFigureOut">
              <a:rPr lang="ko-KR" altLang="en-US" smtClean="0"/>
              <a:pPr/>
              <a:t>2020-06-25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7A22F8-50EA-4B8D-BC3E-F42EE1D7098C}" type="slidenum">
              <a:rPr lang="ko-KR" altLang="en-US" smtClean="0"/>
              <a:pPr/>
              <a:t>‹#›</a:t>
            </a:fld>
            <a:endParaRPr lang="ko-KR" altLang="en-US"/>
          </a:p>
        </p:txBody>
      </p:sp>
    </p:spTree>
    <p:extLst>
      <p:ext uri="{BB962C8B-B14F-4D97-AF65-F5344CB8AC3E}">
        <p14:creationId xmlns:p14="http://schemas.microsoft.com/office/powerpoint/2010/main" xmlns="" val="342186556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u="none"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u="none" dirty="0" smtClean="0"/>
              <a:t>*</a:t>
            </a:r>
            <a:r>
              <a:rPr lang="ko-KR" altLang="en-US" b="1" u="none" dirty="0" smtClean="0"/>
              <a:t>교수님</a:t>
            </a:r>
            <a:r>
              <a:rPr lang="ko-KR" altLang="en-US" b="1" u="none" baseline="0" dirty="0" smtClean="0"/>
              <a:t> 버전</a:t>
            </a:r>
            <a:r>
              <a:rPr lang="ko-KR" altLang="en-US" b="1" u="none" dirty="0" smtClean="0"/>
              <a:t> 각 클래스 별 코드</a:t>
            </a:r>
            <a:r>
              <a:rPr lang="en-US" altLang="ko-KR" b="1" u="none" baseline="0" dirty="0" smtClean="0"/>
              <a:t> (5</a:t>
            </a:r>
            <a:r>
              <a:rPr lang="ko-KR" altLang="en-US" b="1" u="none" baseline="0" dirty="0" smtClean="0"/>
              <a:t>월 </a:t>
            </a:r>
            <a:r>
              <a:rPr lang="en-US" altLang="ko-KR" b="1" u="none" baseline="0" dirty="0" smtClean="0"/>
              <a:t>14</a:t>
            </a:r>
            <a:r>
              <a:rPr lang="ko-KR" altLang="en-US" b="1" u="none" baseline="0" dirty="0" smtClean="0"/>
              <a:t>일까지</a:t>
            </a:r>
            <a:r>
              <a:rPr lang="en-US" altLang="ko-KR" b="1" u="none" baseline="0" dirty="0" smtClean="0"/>
              <a:t>)</a:t>
            </a:r>
            <a:endParaRPr lang="en-US" altLang="ko-KR" b="1" u="none"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u="none"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u="none" dirty="0" smtClean="0"/>
              <a:t>-Node</a:t>
            </a:r>
            <a:r>
              <a:rPr lang="ko-KR" altLang="en-US" b="1" u="none" dirty="0" smtClean="0"/>
              <a:t>클래스 </a:t>
            </a:r>
            <a:endParaRPr lang="en-US" altLang="ko-KR" b="1" u="none"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u="none" dirty="0" smtClean="0"/>
          </a:p>
          <a:p>
            <a:r>
              <a:rPr lang="en-US" sz="1200" b="0" i="0" kern="1200" dirty="0" smtClean="0">
                <a:solidFill>
                  <a:schemeClr val="tx1"/>
                </a:solidFill>
                <a:latin typeface="+mn-lt"/>
                <a:ea typeface="+mn-ea"/>
                <a:cs typeface="+mn-cs"/>
              </a:rPr>
              <a:t>public class Node {</a:t>
            </a:r>
          </a:p>
          <a:p>
            <a:r>
              <a:rPr lang="en-US" sz="1200" b="0" i="0" kern="1200" dirty="0" smtClean="0">
                <a:solidFill>
                  <a:schemeClr val="tx1"/>
                </a:solidFill>
                <a:latin typeface="+mn-lt"/>
                <a:ea typeface="+mn-ea"/>
                <a:cs typeface="+mn-cs"/>
              </a:rPr>
              <a:t>public Node next;</a:t>
            </a:r>
          </a:p>
          <a:p>
            <a:r>
              <a:rPr lang="en-US" sz="1200" b="0" i="0" kern="1200" dirty="0" smtClean="0">
                <a:solidFill>
                  <a:schemeClr val="tx1"/>
                </a:solidFill>
                <a:latin typeface="+mn-lt"/>
                <a:ea typeface="+mn-ea"/>
                <a:cs typeface="+mn-cs"/>
              </a:rPr>
              <a:t>private String data;</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Node(String input)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data = input;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String </a:t>
            </a:r>
            <a:r>
              <a:rPr lang="en-US" sz="1200" b="0" i="0" kern="1200" dirty="0" err="1" smtClean="0">
                <a:solidFill>
                  <a:schemeClr val="tx1"/>
                </a:solidFill>
                <a:latin typeface="+mn-lt"/>
                <a:ea typeface="+mn-ea"/>
                <a:cs typeface="+mn-cs"/>
              </a:rPr>
              <a:t>getData</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return data;</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pPr marL="0" marR="0" indent="0" algn="l" defTabSz="914400" rtl="0" eaLnBrk="1" fontAlgn="auto" latinLnBrk="1"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 </a:t>
            </a:r>
            <a:r>
              <a:rPr lang="en-US" altLang="ko-KR" b="1" u="none" dirty="0" smtClean="0"/>
              <a:t>-</a:t>
            </a:r>
            <a:r>
              <a:rPr lang="en-US" altLang="ko-KR" b="1" u="none" dirty="0" err="1" smtClean="0"/>
              <a:t>LinkedList</a:t>
            </a:r>
            <a:r>
              <a:rPr lang="en-US" altLang="ko-KR" b="1" u="none" dirty="0" smtClean="0"/>
              <a:t> </a:t>
            </a:r>
            <a:r>
              <a:rPr lang="ko-KR" altLang="en-US" b="1" u="none" dirty="0" smtClean="0"/>
              <a:t>클래스 </a:t>
            </a:r>
            <a:endParaRPr lang="en-US" altLang="ko-KR" b="1" u="none" dirty="0" smtClean="0"/>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public class </a:t>
            </a:r>
            <a:r>
              <a:rPr lang="en-US" sz="1200" b="0" i="0" kern="1200" dirty="0" err="1" smtClean="0">
                <a:solidFill>
                  <a:schemeClr val="tx1"/>
                </a:solidFill>
                <a:latin typeface="+mn-lt"/>
                <a:ea typeface="+mn-ea"/>
                <a:cs typeface="+mn-cs"/>
              </a:rPr>
              <a:t>LinkedList</a:t>
            </a:r>
            <a:r>
              <a:rPr lang="en-US" sz="1200" b="0" i="0" kern="1200" dirty="0" smtClean="0">
                <a:solidFill>
                  <a:schemeClr val="tx1"/>
                </a:solidFill>
                <a:latin typeface="+mn-lt"/>
                <a:ea typeface="+mn-ea"/>
                <a:cs typeface="+mn-cs"/>
              </a:rPr>
              <a:t> {</a:t>
            </a:r>
          </a:p>
          <a:p>
            <a:r>
              <a:rPr lang="en-US" sz="1200" b="0" i="0" kern="1200" dirty="0" err="1" smtClean="0">
                <a:solidFill>
                  <a:schemeClr val="tx1"/>
                </a:solidFill>
                <a:latin typeface="+mn-lt"/>
                <a:ea typeface="+mn-ea"/>
                <a:cs typeface="+mn-cs"/>
              </a:rPr>
              <a:t>LinkedList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Head = null;</a:t>
            </a:r>
          </a:p>
          <a:p>
            <a:r>
              <a:rPr lang="en-US" sz="1200" b="0" i="0" kern="1200" dirty="0" smtClean="0">
                <a:solidFill>
                  <a:schemeClr val="tx1"/>
                </a:solidFill>
                <a:latin typeface="+mn-lt"/>
                <a:ea typeface="+mn-ea"/>
                <a:cs typeface="+mn-cs"/>
              </a:rPr>
              <a:t>count = 0;</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private Node Head;</a:t>
            </a:r>
          </a:p>
          <a:p>
            <a:r>
              <a:rPr lang="en-US" sz="1200" b="0" i="0" kern="1200" dirty="0" smtClean="0">
                <a:solidFill>
                  <a:schemeClr val="tx1"/>
                </a:solidFill>
                <a:latin typeface="+mn-lt"/>
                <a:ea typeface="+mn-ea"/>
                <a:cs typeface="+mn-cs"/>
              </a:rPr>
              <a:t>private </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count;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void </a:t>
            </a:r>
            <a:r>
              <a:rPr lang="en-US" sz="1200" b="0" i="0" kern="1200" dirty="0" err="1" smtClean="0">
                <a:solidFill>
                  <a:schemeClr val="tx1"/>
                </a:solidFill>
                <a:latin typeface="+mn-lt"/>
                <a:ea typeface="+mn-ea"/>
                <a:cs typeface="+mn-cs"/>
              </a:rPr>
              <a:t>insertFirst</a:t>
            </a:r>
            <a:r>
              <a:rPr lang="en-US" sz="1200" b="0" i="0" kern="1200" dirty="0" smtClean="0">
                <a:solidFill>
                  <a:schemeClr val="tx1"/>
                </a:solidFill>
                <a:latin typeface="+mn-lt"/>
                <a:ea typeface="+mn-ea"/>
                <a:cs typeface="+mn-cs"/>
              </a:rPr>
              <a:t>(String data)</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Node </a:t>
            </a:r>
            <a:r>
              <a:rPr lang="en-US" sz="1200" b="0" i="0" kern="1200" dirty="0" err="1" smtClean="0">
                <a:solidFill>
                  <a:schemeClr val="tx1"/>
                </a:solidFill>
                <a:latin typeface="+mn-lt"/>
                <a:ea typeface="+mn-ea"/>
                <a:cs typeface="+mn-cs"/>
              </a:rPr>
              <a:t>newNode</a:t>
            </a:r>
            <a:r>
              <a:rPr lang="en-US" sz="1200" b="0" i="0" kern="1200" dirty="0" smtClean="0">
                <a:solidFill>
                  <a:schemeClr val="tx1"/>
                </a:solidFill>
                <a:latin typeface="+mn-lt"/>
                <a:ea typeface="+mn-ea"/>
                <a:cs typeface="+mn-cs"/>
              </a:rPr>
              <a:t> = new Node(data);</a:t>
            </a:r>
          </a:p>
          <a:p>
            <a:r>
              <a:rPr lang="en-US" sz="1200" b="0" i="0" kern="1200" dirty="0" err="1" smtClean="0">
                <a:solidFill>
                  <a:schemeClr val="tx1"/>
                </a:solidFill>
                <a:latin typeface="+mn-lt"/>
                <a:ea typeface="+mn-ea"/>
                <a:cs typeface="+mn-cs"/>
              </a:rPr>
              <a:t>newNode.next</a:t>
            </a:r>
            <a:r>
              <a:rPr lang="en-US" sz="1200" b="0" i="0" kern="1200" dirty="0" smtClean="0">
                <a:solidFill>
                  <a:schemeClr val="tx1"/>
                </a:solidFill>
                <a:latin typeface="+mn-lt"/>
                <a:ea typeface="+mn-ea"/>
                <a:cs typeface="+mn-cs"/>
              </a:rPr>
              <a:t> = Head;</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Head = </a:t>
            </a:r>
            <a:r>
              <a:rPr lang="en-US" sz="1200" b="0" i="0" kern="1200" dirty="0" err="1" smtClean="0">
                <a:solidFill>
                  <a:schemeClr val="tx1"/>
                </a:solidFill>
                <a:latin typeface="+mn-lt"/>
                <a:ea typeface="+mn-ea"/>
                <a:cs typeface="+mn-cs"/>
              </a:rPr>
              <a:t>newNode</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count++;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getLength</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Node tail = Head;</a:t>
            </a:r>
          </a:p>
          <a:p>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count = 0;</a:t>
            </a:r>
          </a:p>
          <a:p>
            <a:r>
              <a:rPr lang="en-US" sz="1200" b="0" i="0" kern="1200" dirty="0" smtClean="0">
                <a:solidFill>
                  <a:schemeClr val="tx1"/>
                </a:solidFill>
                <a:latin typeface="+mn-lt"/>
                <a:ea typeface="+mn-ea"/>
                <a:cs typeface="+mn-cs"/>
              </a:rPr>
              <a:t>while (tail != null)</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count++;</a:t>
            </a:r>
          </a:p>
          <a:p>
            <a:r>
              <a:rPr lang="en-US" sz="1200" b="0" i="0" kern="1200" dirty="0" smtClean="0">
                <a:solidFill>
                  <a:schemeClr val="tx1"/>
                </a:solidFill>
                <a:latin typeface="+mn-lt"/>
                <a:ea typeface="+mn-ea"/>
                <a:cs typeface="+mn-cs"/>
              </a:rPr>
              <a:t>tail = </a:t>
            </a:r>
            <a:r>
              <a:rPr lang="en-US" sz="1200" b="0" i="0" kern="1200" dirty="0" err="1" smtClean="0">
                <a:solidFill>
                  <a:schemeClr val="tx1"/>
                </a:solidFill>
                <a:latin typeface="+mn-lt"/>
                <a:ea typeface="+mn-ea"/>
                <a:cs typeface="+mn-cs"/>
              </a:rPr>
              <a:t>tail.next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return count;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String </a:t>
            </a:r>
            <a:r>
              <a:rPr lang="en-US" sz="1200" b="0" i="0" kern="1200" dirty="0" err="1" smtClean="0">
                <a:solidFill>
                  <a:schemeClr val="tx1"/>
                </a:solidFill>
                <a:latin typeface="+mn-lt"/>
                <a:ea typeface="+mn-ea"/>
                <a:cs typeface="+mn-cs"/>
              </a:rPr>
              <a:t>getFirst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if(Head == null)</a:t>
            </a:r>
          </a:p>
          <a:p>
            <a:r>
              <a:rPr lang="en-US" sz="1200" b="0" i="0" kern="1200" dirty="0" smtClean="0">
                <a:solidFill>
                  <a:schemeClr val="tx1"/>
                </a:solidFill>
                <a:latin typeface="+mn-lt"/>
                <a:ea typeface="+mn-ea"/>
                <a:cs typeface="+mn-cs"/>
              </a:rPr>
              <a:t>return "Error: empty List";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return </a:t>
            </a:r>
            <a:r>
              <a:rPr lang="en-US" sz="1200" b="0" i="0" kern="1200" dirty="0" err="1" smtClean="0">
                <a:solidFill>
                  <a:schemeClr val="tx1"/>
                </a:solidFill>
                <a:latin typeface="+mn-lt"/>
                <a:ea typeface="+mn-ea"/>
                <a:cs typeface="+mn-cs"/>
              </a:rPr>
              <a:t>Head.getData</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String </a:t>
            </a:r>
            <a:r>
              <a:rPr lang="en-US" sz="1200" b="0" i="0" kern="1200" dirty="0" err="1" smtClean="0">
                <a:solidFill>
                  <a:schemeClr val="tx1"/>
                </a:solidFill>
                <a:latin typeface="+mn-lt"/>
                <a:ea typeface="+mn-ea"/>
                <a:cs typeface="+mn-cs"/>
              </a:rPr>
              <a:t>getLast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if(Head == null)</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return "Error: Empty";</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Node tail = Head;</a:t>
            </a:r>
          </a:p>
          <a:p>
            <a:r>
              <a:rPr lang="en-US" sz="1200" b="0" i="0" kern="1200" dirty="0" smtClean="0">
                <a:solidFill>
                  <a:schemeClr val="tx1"/>
                </a:solidFill>
                <a:latin typeface="+mn-lt"/>
                <a:ea typeface="+mn-ea"/>
                <a:cs typeface="+mn-cs"/>
              </a:rPr>
              <a:t>while(</a:t>
            </a:r>
            <a:r>
              <a:rPr lang="en-US" sz="1200" b="0" i="0" kern="1200" dirty="0" err="1" smtClean="0">
                <a:solidFill>
                  <a:schemeClr val="tx1"/>
                </a:solidFill>
                <a:latin typeface="+mn-lt"/>
                <a:ea typeface="+mn-ea"/>
                <a:cs typeface="+mn-cs"/>
              </a:rPr>
              <a:t>tail.next</a:t>
            </a:r>
            <a:r>
              <a:rPr lang="en-US" sz="1200" b="0" i="0" kern="1200" dirty="0" smtClean="0">
                <a:solidFill>
                  <a:schemeClr val="tx1"/>
                </a:solidFill>
                <a:latin typeface="+mn-lt"/>
                <a:ea typeface="+mn-ea"/>
                <a:cs typeface="+mn-cs"/>
              </a:rPr>
              <a:t> != null)</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tail = </a:t>
            </a:r>
            <a:r>
              <a:rPr lang="en-US" sz="1200" b="0" i="0" kern="1200" dirty="0" err="1" smtClean="0">
                <a:solidFill>
                  <a:schemeClr val="tx1"/>
                </a:solidFill>
                <a:latin typeface="+mn-lt"/>
                <a:ea typeface="+mn-ea"/>
                <a:cs typeface="+mn-cs"/>
              </a:rPr>
              <a:t>tail.next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return </a:t>
            </a:r>
            <a:r>
              <a:rPr lang="en-US" sz="1200" b="0" i="0" kern="1200" dirty="0" err="1" smtClean="0">
                <a:solidFill>
                  <a:schemeClr val="tx1"/>
                </a:solidFill>
                <a:latin typeface="+mn-lt"/>
                <a:ea typeface="+mn-ea"/>
                <a:cs typeface="+mn-cs"/>
              </a:rPr>
              <a:t>tail.getData</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void </a:t>
            </a:r>
            <a:r>
              <a:rPr lang="en-US" sz="1200" b="0" i="0" kern="1200" dirty="0" err="1" smtClean="0">
                <a:solidFill>
                  <a:schemeClr val="tx1"/>
                </a:solidFill>
                <a:latin typeface="+mn-lt"/>
                <a:ea typeface="+mn-ea"/>
                <a:cs typeface="+mn-cs"/>
              </a:rPr>
              <a:t>insertAt</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idx</a:t>
            </a:r>
            <a:r>
              <a:rPr lang="en-US" sz="1200" b="0" i="0" kern="1200" dirty="0" smtClean="0">
                <a:solidFill>
                  <a:schemeClr val="tx1"/>
                </a:solidFill>
                <a:latin typeface="+mn-lt"/>
                <a:ea typeface="+mn-ea"/>
                <a:cs typeface="+mn-cs"/>
              </a:rPr>
              <a:t>, String data)</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count++;</a:t>
            </a:r>
          </a:p>
          <a:p>
            <a:r>
              <a:rPr lang="en-US" sz="1200" b="0" i="0" kern="1200" dirty="0" smtClean="0">
                <a:solidFill>
                  <a:schemeClr val="tx1"/>
                </a:solidFill>
                <a:latin typeface="+mn-lt"/>
                <a:ea typeface="+mn-ea"/>
                <a:cs typeface="+mn-cs"/>
              </a:rPr>
              <a:t>if(</a:t>
            </a:r>
            <a:r>
              <a:rPr lang="en-US" sz="1200" b="0" i="0" kern="1200" dirty="0" err="1" smtClean="0">
                <a:solidFill>
                  <a:schemeClr val="tx1"/>
                </a:solidFill>
                <a:latin typeface="+mn-lt"/>
                <a:ea typeface="+mn-ea"/>
                <a:cs typeface="+mn-cs"/>
              </a:rPr>
              <a:t>idx</a:t>
            </a:r>
            <a:r>
              <a:rPr lang="en-US" sz="1200" b="0" i="0" kern="1200" dirty="0" smtClean="0">
                <a:solidFill>
                  <a:schemeClr val="tx1"/>
                </a:solidFill>
                <a:latin typeface="+mn-lt"/>
                <a:ea typeface="+mn-ea"/>
                <a:cs typeface="+mn-cs"/>
              </a:rPr>
              <a:t> == 0)</a:t>
            </a:r>
          </a:p>
          <a:p>
            <a:r>
              <a:rPr lang="en-US" sz="1200" b="0" i="0" kern="1200" dirty="0" smtClean="0">
                <a:solidFill>
                  <a:schemeClr val="tx1"/>
                </a:solidFill>
                <a:latin typeface="+mn-lt"/>
                <a:ea typeface="+mn-ea"/>
                <a:cs typeface="+mn-cs"/>
              </a:rPr>
              <a:t>{</a:t>
            </a:r>
          </a:p>
          <a:p>
            <a:r>
              <a:rPr lang="en-US" sz="1200" b="0" i="0" kern="1200" dirty="0" err="1" smtClean="0">
                <a:solidFill>
                  <a:schemeClr val="tx1"/>
                </a:solidFill>
                <a:latin typeface="+mn-lt"/>
                <a:ea typeface="+mn-ea"/>
                <a:cs typeface="+mn-cs"/>
              </a:rPr>
              <a:t>insertFirst</a:t>
            </a:r>
            <a:r>
              <a:rPr lang="en-US" sz="1200" b="0" i="0" kern="1200" dirty="0" smtClean="0">
                <a:solidFill>
                  <a:schemeClr val="tx1"/>
                </a:solidFill>
                <a:latin typeface="+mn-lt"/>
                <a:ea typeface="+mn-ea"/>
                <a:cs typeface="+mn-cs"/>
              </a:rPr>
              <a:t>(data);</a:t>
            </a:r>
          </a:p>
          <a:p>
            <a:r>
              <a:rPr lang="en-US" sz="1200" b="0" i="0" kern="1200" dirty="0" smtClean="0">
                <a:solidFill>
                  <a:schemeClr val="tx1"/>
                </a:solidFill>
                <a:latin typeface="+mn-lt"/>
                <a:ea typeface="+mn-ea"/>
                <a:cs typeface="+mn-cs"/>
              </a:rPr>
              <a:t>return;</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Node </a:t>
            </a:r>
            <a:r>
              <a:rPr lang="en-US" sz="1200" b="0" i="0" kern="1200" dirty="0" err="1" smtClean="0">
                <a:solidFill>
                  <a:schemeClr val="tx1"/>
                </a:solidFill>
                <a:latin typeface="+mn-lt"/>
                <a:ea typeface="+mn-ea"/>
                <a:cs typeface="+mn-cs"/>
              </a:rPr>
              <a:t>newNode</a:t>
            </a:r>
            <a:r>
              <a:rPr lang="en-US" sz="1200" b="0" i="0" kern="1200" dirty="0" smtClean="0">
                <a:solidFill>
                  <a:schemeClr val="tx1"/>
                </a:solidFill>
                <a:latin typeface="+mn-lt"/>
                <a:ea typeface="+mn-ea"/>
                <a:cs typeface="+mn-cs"/>
              </a:rPr>
              <a:t> = new Node(data);</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Node mid = Head;</a:t>
            </a:r>
          </a:p>
          <a:p>
            <a:r>
              <a:rPr lang="en-US" sz="1200" b="0" i="0" kern="1200" dirty="0" smtClean="0">
                <a:solidFill>
                  <a:schemeClr val="tx1"/>
                </a:solidFill>
                <a:latin typeface="+mn-lt"/>
                <a:ea typeface="+mn-ea"/>
                <a:cs typeface="+mn-cs"/>
              </a:rPr>
              <a:t>for(</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0;i&lt;idx-1;i++)</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mid = </a:t>
            </a:r>
            <a:r>
              <a:rPr lang="en-US" sz="1200" b="0" i="0" kern="1200" dirty="0" err="1" smtClean="0">
                <a:solidFill>
                  <a:schemeClr val="tx1"/>
                </a:solidFill>
                <a:latin typeface="+mn-lt"/>
                <a:ea typeface="+mn-ea"/>
                <a:cs typeface="+mn-cs"/>
              </a:rPr>
              <a:t>mid.next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err="1" smtClean="0">
                <a:solidFill>
                  <a:schemeClr val="tx1"/>
                </a:solidFill>
                <a:latin typeface="+mn-lt"/>
                <a:ea typeface="+mn-ea"/>
                <a:cs typeface="+mn-cs"/>
              </a:rPr>
              <a:t>newNode.next</a:t>
            </a:r>
            <a:r>
              <a:rPr lang="en-US" sz="1200" b="0" i="0" kern="1200" dirty="0" smtClean="0">
                <a:solidFill>
                  <a:schemeClr val="tx1"/>
                </a:solidFill>
                <a:latin typeface="+mn-lt"/>
                <a:ea typeface="+mn-ea"/>
                <a:cs typeface="+mn-cs"/>
              </a:rPr>
              <a:t> = </a:t>
            </a:r>
            <a:r>
              <a:rPr lang="en-US" sz="1200" b="0" i="0" kern="1200" dirty="0" err="1" smtClean="0">
                <a:solidFill>
                  <a:schemeClr val="tx1"/>
                </a:solidFill>
                <a:latin typeface="+mn-lt"/>
                <a:ea typeface="+mn-ea"/>
                <a:cs typeface="+mn-cs"/>
              </a:rPr>
              <a:t>mid.next</a:t>
            </a:r>
            <a:r>
              <a:rPr lang="en-US" sz="1200" b="0" i="0" kern="1200" dirty="0" smtClean="0">
                <a:solidFill>
                  <a:schemeClr val="tx1"/>
                </a:solidFill>
                <a:latin typeface="+mn-lt"/>
                <a:ea typeface="+mn-ea"/>
                <a:cs typeface="+mn-cs"/>
              </a:rPr>
              <a:t>;</a:t>
            </a:r>
          </a:p>
          <a:p>
            <a:r>
              <a:rPr lang="en-US" sz="1200" b="0" i="0" kern="1200" dirty="0" err="1" smtClean="0">
                <a:solidFill>
                  <a:schemeClr val="tx1"/>
                </a:solidFill>
                <a:latin typeface="+mn-lt"/>
                <a:ea typeface="+mn-ea"/>
                <a:cs typeface="+mn-cs"/>
              </a:rPr>
              <a:t>mid.next</a:t>
            </a:r>
            <a:r>
              <a:rPr lang="en-US" sz="1200" b="0" i="0" kern="1200" dirty="0" smtClean="0">
                <a:solidFill>
                  <a:schemeClr val="tx1"/>
                </a:solidFill>
                <a:latin typeface="+mn-lt"/>
                <a:ea typeface="+mn-ea"/>
                <a:cs typeface="+mn-cs"/>
              </a:rPr>
              <a:t> = </a:t>
            </a:r>
            <a:r>
              <a:rPr lang="en-US" sz="1200" b="0" i="0" kern="1200" dirty="0" err="1" smtClean="0">
                <a:solidFill>
                  <a:schemeClr val="tx1"/>
                </a:solidFill>
                <a:latin typeface="+mn-lt"/>
                <a:ea typeface="+mn-ea"/>
                <a:cs typeface="+mn-cs"/>
              </a:rPr>
              <a:t>newNode</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void print()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Node tail = Head;</a:t>
            </a:r>
          </a:p>
          <a:p>
            <a:r>
              <a:rPr lang="en-US" sz="1200" b="0" i="0" kern="1200" dirty="0" smtClean="0">
                <a:solidFill>
                  <a:schemeClr val="tx1"/>
                </a:solidFill>
                <a:latin typeface="+mn-lt"/>
                <a:ea typeface="+mn-ea"/>
                <a:cs typeface="+mn-cs"/>
              </a:rPr>
              <a:t>while(tail != null)</a:t>
            </a:r>
          </a:p>
          <a:p>
            <a:r>
              <a:rPr lang="en-US" sz="1200" b="0" i="0" kern="1200" dirty="0" smtClean="0">
                <a:solidFill>
                  <a:schemeClr val="tx1"/>
                </a:solidFill>
                <a:latin typeface="+mn-lt"/>
                <a:ea typeface="+mn-ea"/>
                <a:cs typeface="+mn-cs"/>
              </a:rPr>
              <a:t>{</a:t>
            </a:r>
          </a:p>
          <a:p>
            <a:r>
              <a:rPr lang="en-US" sz="1200" b="0" i="0" kern="1200" dirty="0" err="1" smtClean="0">
                <a:solidFill>
                  <a:schemeClr val="tx1"/>
                </a:solidFill>
                <a:latin typeface="+mn-lt"/>
                <a:ea typeface="+mn-ea"/>
                <a:cs typeface="+mn-cs"/>
              </a:rPr>
              <a:t>System.out.println</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tail.getData</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tail = </a:t>
            </a:r>
            <a:r>
              <a:rPr lang="en-US" sz="1200" b="0" i="0" kern="1200" dirty="0" err="1" smtClean="0">
                <a:solidFill>
                  <a:schemeClr val="tx1"/>
                </a:solidFill>
                <a:latin typeface="+mn-lt"/>
                <a:ea typeface="+mn-ea"/>
                <a:cs typeface="+mn-cs"/>
              </a:rPr>
              <a:t>tail.next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void </a:t>
            </a:r>
            <a:r>
              <a:rPr lang="en-US" sz="1200" b="0" i="0" kern="1200" dirty="0" err="1" smtClean="0">
                <a:solidFill>
                  <a:schemeClr val="tx1"/>
                </a:solidFill>
                <a:latin typeface="+mn-lt"/>
                <a:ea typeface="+mn-ea"/>
                <a:cs typeface="+mn-cs"/>
              </a:rPr>
              <a:t>deleteFirst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if(Head == null)</a:t>
            </a:r>
          </a:p>
          <a:p>
            <a:r>
              <a:rPr lang="en-US" sz="1200" b="0" i="0" kern="1200" dirty="0" smtClean="0">
                <a:solidFill>
                  <a:schemeClr val="tx1"/>
                </a:solidFill>
                <a:latin typeface="+mn-lt"/>
                <a:ea typeface="+mn-ea"/>
                <a:cs typeface="+mn-cs"/>
              </a:rPr>
              <a:t>return;</a:t>
            </a:r>
          </a:p>
          <a:p>
            <a:r>
              <a:rPr lang="en-US" sz="1200" b="0" i="0" kern="1200" dirty="0" smtClean="0">
                <a:solidFill>
                  <a:schemeClr val="tx1"/>
                </a:solidFill>
                <a:latin typeface="+mn-lt"/>
                <a:ea typeface="+mn-ea"/>
                <a:cs typeface="+mn-cs"/>
              </a:rPr>
              <a:t>Head = </a:t>
            </a:r>
            <a:r>
              <a:rPr lang="en-US" sz="1200" b="0" i="0" kern="1200" dirty="0" err="1" smtClean="0">
                <a:solidFill>
                  <a:schemeClr val="tx1"/>
                </a:solidFill>
                <a:latin typeface="+mn-lt"/>
                <a:ea typeface="+mn-ea"/>
                <a:cs typeface="+mn-cs"/>
              </a:rPr>
              <a:t>Head.next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count--;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void </a:t>
            </a:r>
            <a:r>
              <a:rPr lang="en-US" sz="1200" b="0" i="0" kern="1200" dirty="0" err="1" smtClean="0">
                <a:solidFill>
                  <a:schemeClr val="tx1"/>
                </a:solidFill>
                <a:latin typeface="+mn-lt"/>
                <a:ea typeface="+mn-ea"/>
                <a:cs typeface="+mn-cs"/>
              </a:rPr>
              <a:t>deleteAt</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idx</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if(</a:t>
            </a:r>
            <a:r>
              <a:rPr lang="en-US" sz="1200" b="0" i="0" kern="1200" dirty="0" err="1" smtClean="0">
                <a:solidFill>
                  <a:schemeClr val="tx1"/>
                </a:solidFill>
                <a:latin typeface="+mn-lt"/>
                <a:ea typeface="+mn-ea"/>
                <a:cs typeface="+mn-cs"/>
              </a:rPr>
              <a:t>idx</a:t>
            </a:r>
            <a:r>
              <a:rPr lang="en-US" sz="1200" b="0" i="0" kern="1200" dirty="0" smtClean="0">
                <a:solidFill>
                  <a:schemeClr val="tx1"/>
                </a:solidFill>
                <a:latin typeface="+mn-lt"/>
                <a:ea typeface="+mn-ea"/>
                <a:cs typeface="+mn-cs"/>
              </a:rPr>
              <a:t> == 0)</a:t>
            </a:r>
          </a:p>
          <a:p>
            <a:r>
              <a:rPr lang="en-US" sz="1200" b="0" i="0" kern="1200" dirty="0" smtClean="0">
                <a:solidFill>
                  <a:schemeClr val="tx1"/>
                </a:solidFill>
                <a:latin typeface="+mn-lt"/>
                <a:ea typeface="+mn-ea"/>
                <a:cs typeface="+mn-cs"/>
              </a:rPr>
              <a:t>{</a:t>
            </a:r>
          </a:p>
          <a:p>
            <a:r>
              <a:rPr lang="en-US" sz="1200" b="0" i="0" kern="1200" dirty="0" err="1" smtClean="0">
                <a:solidFill>
                  <a:schemeClr val="tx1"/>
                </a:solidFill>
                <a:latin typeface="+mn-lt"/>
                <a:ea typeface="+mn-ea"/>
                <a:cs typeface="+mn-cs"/>
              </a:rPr>
              <a:t>deleteFirst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return;</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if(</a:t>
            </a:r>
            <a:r>
              <a:rPr lang="en-US" sz="1200" b="0" i="0" kern="1200" dirty="0" err="1" smtClean="0">
                <a:solidFill>
                  <a:schemeClr val="tx1"/>
                </a:solidFill>
                <a:latin typeface="+mn-lt"/>
                <a:ea typeface="+mn-ea"/>
                <a:cs typeface="+mn-cs"/>
              </a:rPr>
              <a:t>idx</a:t>
            </a:r>
            <a:r>
              <a:rPr lang="en-US" sz="1200" b="0" i="0" kern="1200" dirty="0" smtClean="0">
                <a:solidFill>
                  <a:schemeClr val="tx1"/>
                </a:solidFill>
                <a:latin typeface="+mn-lt"/>
                <a:ea typeface="+mn-ea"/>
                <a:cs typeface="+mn-cs"/>
              </a:rPr>
              <a:t> &gt;= count)</a:t>
            </a:r>
          </a:p>
          <a:p>
            <a:r>
              <a:rPr lang="en-US" sz="1200" b="0" i="0" kern="1200" dirty="0" smtClean="0">
                <a:solidFill>
                  <a:schemeClr val="tx1"/>
                </a:solidFill>
                <a:latin typeface="+mn-lt"/>
                <a:ea typeface="+mn-ea"/>
                <a:cs typeface="+mn-cs"/>
              </a:rPr>
              <a:t>return;</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Node mid = Head;</a:t>
            </a:r>
          </a:p>
          <a:p>
            <a:r>
              <a:rPr lang="en-US" sz="1200" b="0" i="0" kern="1200" dirty="0" smtClean="0">
                <a:solidFill>
                  <a:schemeClr val="tx1"/>
                </a:solidFill>
                <a:latin typeface="+mn-lt"/>
                <a:ea typeface="+mn-ea"/>
                <a:cs typeface="+mn-cs"/>
              </a:rPr>
              <a:t>for(</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0;i&lt;idx-1;i++)</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mid = </a:t>
            </a:r>
            <a:r>
              <a:rPr lang="en-US" sz="1200" b="0" i="0" kern="1200" dirty="0" err="1" smtClean="0">
                <a:solidFill>
                  <a:schemeClr val="tx1"/>
                </a:solidFill>
                <a:latin typeface="+mn-lt"/>
                <a:ea typeface="+mn-ea"/>
                <a:cs typeface="+mn-cs"/>
              </a:rPr>
              <a:t>mid.next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err="1" smtClean="0">
                <a:solidFill>
                  <a:schemeClr val="tx1"/>
                </a:solidFill>
                <a:latin typeface="+mn-lt"/>
                <a:ea typeface="+mn-ea"/>
                <a:cs typeface="+mn-cs"/>
              </a:rPr>
              <a:t>mid.next</a:t>
            </a:r>
            <a:r>
              <a:rPr lang="en-US" sz="1200" b="0" i="0" kern="1200" dirty="0" smtClean="0">
                <a:solidFill>
                  <a:schemeClr val="tx1"/>
                </a:solidFill>
                <a:latin typeface="+mn-lt"/>
                <a:ea typeface="+mn-ea"/>
                <a:cs typeface="+mn-cs"/>
              </a:rPr>
              <a:t> = </a:t>
            </a:r>
            <a:r>
              <a:rPr lang="en-US" sz="1200" b="0" i="0" kern="1200" dirty="0" err="1" smtClean="0">
                <a:solidFill>
                  <a:schemeClr val="tx1"/>
                </a:solidFill>
                <a:latin typeface="+mn-lt"/>
                <a:ea typeface="+mn-ea"/>
                <a:cs typeface="+mn-cs"/>
              </a:rPr>
              <a:t>mid.next.next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count--;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void </a:t>
            </a:r>
            <a:r>
              <a:rPr lang="en-US" sz="1200" b="0" i="0" kern="1200" dirty="0" err="1" smtClean="0">
                <a:solidFill>
                  <a:schemeClr val="tx1"/>
                </a:solidFill>
                <a:latin typeface="+mn-lt"/>
                <a:ea typeface="+mn-ea"/>
                <a:cs typeface="+mn-cs"/>
              </a:rPr>
              <a:t>deleteLast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if(Head == null)</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return;</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if(</a:t>
            </a:r>
            <a:r>
              <a:rPr lang="en-US" sz="1200" b="0" i="0" kern="1200" dirty="0" err="1" smtClean="0">
                <a:solidFill>
                  <a:schemeClr val="tx1"/>
                </a:solidFill>
                <a:latin typeface="+mn-lt"/>
                <a:ea typeface="+mn-ea"/>
                <a:cs typeface="+mn-cs"/>
              </a:rPr>
              <a:t>Head.next</a:t>
            </a:r>
            <a:r>
              <a:rPr lang="en-US" sz="1200" b="0" i="0" kern="1200" dirty="0" smtClean="0">
                <a:solidFill>
                  <a:schemeClr val="tx1"/>
                </a:solidFill>
                <a:latin typeface="+mn-lt"/>
                <a:ea typeface="+mn-ea"/>
                <a:cs typeface="+mn-cs"/>
              </a:rPr>
              <a:t> == null)</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Head = null;</a:t>
            </a:r>
          </a:p>
          <a:p>
            <a:r>
              <a:rPr lang="en-US" sz="1200" b="0" i="0" kern="1200" dirty="0" smtClean="0">
                <a:solidFill>
                  <a:schemeClr val="tx1"/>
                </a:solidFill>
                <a:latin typeface="+mn-lt"/>
                <a:ea typeface="+mn-ea"/>
                <a:cs typeface="+mn-cs"/>
              </a:rPr>
              <a:t>count = 0;</a:t>
            </a:r>
          </a:p>
          <a:p>
            <a:r>
              <a:rPr lang="en-US" sz="1200" b="0" i="0" kern="1200" dirty="0" smtClean="0">
                <a:solidFill>
                  <a:schemeClr val="tx1"/>
                </a:solidFill>
                <a:latin typeface="+mn-lt"/>
                <a:ea typeface="+mn-ea"/>
                <a:cs typeface="+mn-cs"/>
              </a:rPr>
              <a:t>return;</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Node current = Head;</a:t>
            </a:r>
          </a:p>
          <a:p>
            <a:r>
              <a:rPr lang="en-US" sz="1200" b="0" i="0" kern="1200" dirty="0" smtClean="0">
                <a:solidFill>
                  <a:schemeClr val="tx1"/>
                </a:solidFill>
                <a:latin typeface="+mn-lt"/>
                <a:ea typeface="+mn-ea"/>
                <a:cs typeface="+mn-cs"/>
              </a:rPr>
              <a:t>while(</a:t>
            </a:r>
            <a:r>
              <a:rPr lang="en-US" sz="1200" b="0" i="0" kern="1200" dirty="0" err="1" smtClean="0">
                <a:solidFill>
                  <a:schemeClr val="tx1"/>
                </a:solidFill>
                <a:latin typeface="+mn-lt"/>
                <a:ea typeface="+mn-ea"/>
                <a:cs typeface="+mn-cs"/>
              </a:rPr>
              <a:t>current.next.next</a:t>
            </a:r>
            <a:r>
              <a:rPr lang="en-US" sz="1200" b="0" i="0" kern="1200" dirty="0" smtClean="0">
                <a:solidFill>
                  <a:schemeClr val="tx1"/>
                </a:solidFill>
                <a:latin typeface="+mn-lt"/>
                <a:ea typeface="+mn-ea"/>
                <a:cs typeface="+mn-cs"/>
              </a:rPr>
              <a:t> != null)</a:t>
            </a:r>
          </a:p>
          <a:p>
            <a:r>
              <a:rPr lang="en-US" sz="1200" b="0" i="0" kern="1200" dirty="0" smtClean="0">
                <a:solidFill>
                  <a:schemeClr val="tx1"/>
                </a:solidFill>
                <a:latin typeface="+mn-lt"/>
                <a:ea typeface="+mn-ea"/>
                <a:cs typeface="+mn-cs"/>
              </a:rPr>
              <a:t>current = </a:t>
            </a:r>
            <a:r>
              <a:rPr lang="en-US" sz="1200" b="0" i="0" kern="1200" dirty="0" err="1" smtClean="0">
                <a:solidFill>
                  <a:schemeClr val="tx1"/>
                </a:solidFill>
                <a:latin typeface="+mn-lt"/>
                <a:ea typeface="+mn-ea"/>
                <a:cs typeface="+mn-cs"/>
              </a:rPr>
              <a:t>current.next</a:t>
            </a:r>
            <a:r>
              <a:rPr lang="en-US" sz="1200" b="0" i="0" kern="1200" dirty="0" smtClean="0">
                <a:solidFill>
                  <a:schemeClr val="tx1"/>
                </a:solidFill>
                <a:latin typeface="+mn-lt"/>
                <a:ea typeface="+mn-ea"/>
                <a:cs typeface="+mn-cs"/>
              </a:rPr>
              <a:t>;</a:t>
            </a:r>
          </a:p>
          <a:p>
            <a:r>
              <a:rPr lang="en-US" sz="1200" b="0" i="0" kern="1200" dirty="0" err="1" smtClean="0">
                <a:solidFill>
                  <a:schemeClr val="tx1"/>
                </a:solidFill>
                <a:latin typeface="+mn-lt"/>
                <a:ea typeface="+mn-ea"/>
                <a:cs typeface="+mn-cs"/>
              </a:rPr>
              <a:t>current.next</a:t>
            </a:r>
            <a:r>
              <a:rPr lang="en-US" sz="1200" b="0" i="0" kern="1200" dirty="0" smtClean="0">
                <a:solidFill>
                  <a:schemeClr val="tx1"/>
                </a:solidFill>
                <a:latin typeface="+mn-lt"/>
                <a:ea typeface="+mn-ea"/>
                <a:cs typeface="+mn-cs"/>
              </a:rPr>
              <a:t> = null;</a:t>
            </a:r>
          </a:p>
          <a:p>
            <a:r>
              <a:rPr lang="en-US" sz="1200" b="0" i="0" kern="1200" dirty="0" smtClean="0">
                <a:solidFill>
                  <a:schemeClr val="tx1"/>
                </a:solidFill>
                <a:latin typeface="+mn-lt"/>
                <a:ea typeface="+mn-ea"/>
                <a:cs typeface="+mn-cs"/>
              </a:rPr>
              <a:t>count--;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String </a:t>
            </a:r>
            <a:r>
              <a:rPr lang="en-US" sz="1200" b="0" i="0" kern="1200" dirty="0" err="1" smtClean="0">
                <a:solidFill>
                  <a:schemeClr val="tx1"/>
                </a:solidFill>
                <a:latin typeface="+mn-lt"/>
                <a:ea typeface="+mn-ea"/>
                <a:cs typeface="+mn-cs"/>
              </a:rPr>
              <a:t>getDatabyIdx</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idx</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Node current = Head;</a:t>
            </a:r>
          </a:p>
          <a:p>
            <a:r>
              <a:rPr lang="en-US" sz="1200" b="0" i="0" kern="1200" dirty="0" smtClean="0">
                <a:solidFill>
                  <a:schemeClr val="tx1"/>
                </a:solidFill>
                <a:latin typeface="+mn-lt"/>
                <a:ea typeface="+mn-ea"/>
                <a:cs typeface="+mn-cs"/>
              </a:rPr>
              <a:t>for(</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0;i&lt;</a:t>
            </a:r>
            <a:r>
              <a:rPr lang="en-US" sz="1200" b="0" i="0" kern="1200" dirty="0" err="1" smtClean="0">
                <a:solidFill>
                  <a:schemeClr val="tx1"/>
                </a:solidFill>
                <a:latin typeface="+mn-lt"/>
                <a:ea typeface="+mn-ea"/>
                <a:cs typeface="+mn-cs"/>
              </a:rPr>
              <a:t>idx</a:t>
            </a:r>
            <a:r>
              <a:rPr lang="en-US" sz="1200" b="0" i="0" kern="1200" dirty="0" smtClean="0">
                <a:solidFill>
                  <a:schemeClr val="tx1"/>
                </a:solidFill>
                <a:latin typeface="+mn-lt"/>
                <a:ea typeface="+mn-ea"/>
                <a:cs typeface="+mn-cs"/>
              </a:rPr>
              <a:t> -1;i++)</a:t>
            </a:r>
          </a:p>
          <a:p>
            <a:r>
              <a:rPr lang="en-US" sz="1200" b="0" i="0" kern="1200" dirty="0" smtClean="0">
                <a:solidFill>
                  <a:schemeClr val="tx1"/>
                </a:solidFill>
                <a:latin typeface="+mn-lt"/>
                <a:ea typeface="+mn-ea"/>
                <a:cs typeface="+mn-cs"/>
              </a:rPr>
              <a:t>current = </a:t>
            </a:r>
            <a:r>
              <a:rPr lang="en-US" sz="1200" b="0" i="0" kern="1200" dirty="0" err="1" smtClean="0">
                <a:solidFill>
                  <a:schemeClr val="tx1"/>
                </a:solidFill>
                <a:latin typeface="+mn-lt"/>
                <a:ea typeface="+mn-ea"/>
                <a:cs typeface="+mn-cs"/>
              </a:rPr>
              <a:t>current.next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return </a:t>
            </a:r>
            <a:r>
              <a:rPr lang="en-US" sz="1200" b="0" i="0" kern="1200" dirty="0" err="1" smtClean="0">
                <a:solidFill>
                  <a:schemeClr val="tx1"/>
                </a:solidFill>
                <a:latin typeface="+mn-lt"/>
                <a:ea typeface="+mn-ea"/>
                <a:cs typeface="+mn-cs"/>
              </a:rPr>
              <a:t>current.getData</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public void </a:t>
            </a:r>
            <a:r>
              <a:rPr lang="en-US" sz="1200" b="0" i="0" kern="1200" dirty="0" err="1" smtClean="0">
                <a:solidFill>
                  <a:schemeClr val="tx1"/>
                </a:solidFill>
                <a:latin typeface="+mn-lt"/>
                <a:ea typeface="+mn-ea"/>
                <a:cs typeface="+mn-cs"/>
              </a:rPr>
              <a:t>insertLast</a:t>
            </a:r>
            <a:r>
              <a:rPr lang="en-US" sz="1200" b="0" i="0" kern="1200" dirty="0" smtClean="0">
                <a:solidFill>
                  <a:schemeClr val="tx1"/>
                </a:solidFill>
                <a:latin typeface="+mn-lt"/>
                <a:ea typeface="+mn-ea"/>
                <a:cs typeface="+mn-cs"/>
              </a:rPr>
              <a:t>(String data)</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Node </a:t>
            </a:r>
            <a:r>
              <a:rPr lang="en-US" sz="1200" b="0" i="0" kern="1200" dirty="0" err="1" smtClean="0">
                <a:solidFill>
                  <a:schemeClr val="tx1"/>
                </a:solidFill>
                <a:latin typeface="+mn-lt"/>
                <a:ea typeface="+mn-ea"/>
                <a:cs typeface="+mn-cs"/>
              </a:rPr>
              <a:t>newNode</a:t>
            </a:r>
            <a:r>
              <a:rPr lang="en-US" sz="1200" b="0" i="0" kern="1200" dirty="0" smtClean="0">
                <a:solidFill>
                  <a:schemeClr val="tx1"/>
                </a:solidFill>
                <a:latin typeface="+mn-lt"/>
                <a:ea typeface="+mn-ea"/>
                <a:cs typeface="+mn-cs"/>
              </a:rPr>
              <a:t> = new Node(data);</a:t>
            </a:r>
          </a:p>
          <a:p>
            <a:r>
              <a:rPr lang="en-US" sz="1200" b="0" i="0" kern="1200" dirty="0" smtClean="0">
                <a:solidFill>
                  <a:schemeClr val="tx1"/>
                </a:solidFill>
                <a:latin typeface="+mn-lt"/>
                <a:ea typeface="+mn-ea"/>
                <a:cs typeface="+mn-cs"/>
              </a:rPr>
              <a:t>count++;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if(Head == null)</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Head = </a:t>
            </a:r>
            <a:r>
              <a:rPr lang="en-US" sz="1200" b="0" i="0" kern="1200" dirty="0" err="1" smtClean="0">
                <a:solidFill>
                  <a:schemeClr val="tx1"/>
                </a:solidFill>
                <a:latin typeface="+mn-lt"/>
                <a:ea typeface="+mn-ea"/>
                <a:cs typeface="+mn-cs"/>
              </a:rPr>
              <a:t>newNode</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else</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Node tail = Head;</a:t>
            </a:r>
          </a:p>
          <a:p>
            <a:r>
              <a:rPr lang="en-US" sz="1200" b="0" i="0" kern="1200" dirty="0" smtClean="0">
                <a:solidFill>
                  <a:schemeClr val="tx1"/>
                </a:solidFill>
                <a:latin typeface="+mn-lt"/>
                <a:ea typeface="+mn-ea"/>
                <a:cs typeface="+mn-cs"/>
              </a:rPr>
              <a:t>while(</a:t>
            </a:r>
            <a:r>
              <a:rPr lang="en-US" sz="1200" b="0" i="0" kern="1200" dirty="0" err="1" smtClean="0">
                <a:solidFill>
                  <a:schemeClr val="tx1"/>
                </a:solidFill>
                <a:latin typeface="+mn-lt"/>
                <a:ea typeface="+mn-ea"/>
                <a:cs typeface="+mn-cs"/>
              </a:rPr>
              <a:t>tail.next</a:t>
            </a:r>
            <a:r>
              <a:rPr lang="en-US" sz="1200" b="0" i="0" kern="1200" dirty="0" smtClean="0">
                <a:solidFill>
                  <a:schemeClr val="tx1"/>
                </a:solidFill>
                <a:latin typeface="+mn-lt"/>
                <a:ea typeface="+mn-ea"/>
                <a:cs typeface="+mn-cs"/>
              </a:rPr>
              <a:t> != null)</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tail = </a:t>
            </a:r>
            <a:r>
              <a:rPr lang="en-US" sz="1200" b="0" i="0" kern="1200" dirty="0" err="1" smtClean="0">
                <a:solidFill>
                  <a:schemeClr val="tx1"/>
                </a:solidFill>
                <a:latin typeface="+mn-lt"/>
                <a:ea typeface="+mn-ea"/>
                <a:cs typeface="+mn-cs"/>
              </a:rPr>
              <a:t>tail.next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err="1" smtClean="0">
                <a:solidFill>
                  <a:schemeClr val="tx1"/>
                </a:solidFill>
                <a:latin typeface="+mn-lt"/>
                <a:ea typeface="+mn-ea"/>
                <a:cs typeface="+mn-cs"/>
              </a:rPr>
              <a:t>tail.next</a:t>
            </a:r>
            <a:r>
              <a:rPr lang="en-US" sz="1200" b="0" i="0" kern="1200" dirty="0" smtClean="0">
                <a:solidFill>
                  <a:schemeClr val="tx1"/>
                </a:solidFill>
                <a:latin typeface="+mn-lt"/>
                <a:ea typeface="+mn-ea"/>
                <a:cs typeface="+mn-cs"/>
              </a:rPr>
              <a:t> = </a:t>
            </a:r>
            <a:r>
              <a:rPr lang="en-US" sz="1200" b="0" i="0" kern="1200" dirty="0" err="1" smtClean="0">
                <a:solidFill>
                  <a:schemeClr val="tx1"/>
                </a:solidFill>
                <a:latin typeface="+mn-lt"/>
                <a:ea typeface="+mn-ea"/>
                <a:cs typeface="+mn-cs"/>
              </a:rPr>
              <a:t>newNode</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newNode.prev</a:t>
            </a:r>
            <a:r>
              <a:rPr lang="en-US" sz="1200" b="0" i="0" kern="1200" dirty="0" smtClean="0">
                <a:solidFill>
                  <a:schemeClr val="tx1"/>
                </a:solidFill>
                <a:latin typeface="+mn-lt"/>
                <a:ea typeface="+mn-ea"/>
                <a:cs typeface="+mn-cs"/>
              </a:rPr>
              <a:t> = tail;</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u="none"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u="none" dirty="0" smtClean="0"/>
              <a:t>-Queue</a:t>
            </a:r>
            <a:r>
              <a:rPr lang="en-US" altLang="ko-KR" b="1" u="none" baseline="0" dirty="0" smtClean="0"/>
              <a:t> </a:t>
            </a:r>
            <a:r>
              <a:rPr lang="ko-KR" altLang="en-US" b="1" u="none" baseline="0" dirty="0" smtClean="0"/>
              <a:t>클래스</a:t>
            </a:r>
            <a:endParaRPr lang="en-US" altLang="ko-KR" b="1" u="none"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u="none" baseline="0" dirty="0" smtClean="0"/>
          </a:p>
          <a:p>
            <a:r>
              <a:rPr lang="en-US" sz="1200" b="0" i="0" kern="1200" dirty="0" smtClean="0">
                <a:solidFill>
                  <a:schemeClr val="tx1"/>
                </a:solidFill>
                <a:latin typeface="+mn-lt"/>
                <a:ea typeface="+mn-ea"/>
                <a:cs typeface="+mn-cs"/>
              </a:rPr>
              <a:t>public class Queue {</a:t>
            </a:r>
          </a:p>
          <a:p>
            <a:r>
              <a:rPr lang="en-US" sz="1200" b="0" i="0" kern="1200" dirty="0" smtClean="0">
                <a:solidFill>
                  <a:schemeClr val="tx1"/>
                </a:solidFill>
                <a:latin typeface="+mn-lt"/>
                <a:ea typeface="+mn-ea"/>
                <a:cs typeface="+mn-cs"/>
              </a:rPr>
              <a:t>private </a:t>
            </a:r>
            <a:r>
              <a:rPr lang="en-US" sz="1200" b="0" i="0" kern="1200" dirty="0" err="1" smtClean="0">
                <a:solidFill>
                  <a:schemeClr val="tx1"/>
                </a:solidFill>
                <a:latin typeface="+mn-lt"/>
                <a:ea typeface="+mn-ea"/>
                <a:cs typeface="+mn-cs"/>
              </a:rPr>
              <a:t>LinkedList</a:t>
            </a:r>
            <a:r>
              <a:rPr lang="en-US" sz="1200" b="0" i="0" kern="1200" dirty="0" smtClean="0">
                <a:solidFill>
                  <a:schemeClr val="tx1"/>
                </a:solidFill>
                <a:latin typeface="+mn-lt"/>
                <a:ea typeface="+mn-ea"/>
                <a:cs typeface="+mn-cs"/>
              </a:rPr>
              <a:t> list;</a:t>
            </a:r>
          </a:p>
          <a:p>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limit = 0;</a:t>
            </a:r>
          </a:p>
          <a:p>
            <a:r>
              <a:rPr lang="en-US" sz="1200" b="0" i="0" kern="1200" dirty="0" smtClean="0">
                <a:solidFill>
                  <a:schemeClr val="tx1"/>
                </a:solidFill>
                <a:latin typeface="+mn-lt"/>
                <a:ea typeface="+mn-ea"/>
                <a:cs typeface="+mn-cs"/>
              </a:rPr>
              <a:t>Queue(</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size)</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list = new </a:t>
            </a:r>
            <a:r>
              <a:rPr lang="en-US" sz="1200" b="0" i="0" kern="1200" dirty="0" err="1" smtClean="0">
                <a:solidFill>
                  <a:schemeClr val="tx1"/>
                </a:solidFill>
                <a:latin typeface="+mn-lt"/>
                <a:ea typeface="+mn-ea"/>
                <a:cs typeface="+mn-cs"/>
              </a:rPr>
              <a:t>LinkedList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limit = size;</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public </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getLength</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return </a:t>
            </a:r>
            <a:r>
              <a:rPr lang="en-US" sz="1200" b="0" i="0" kern="1200" dirty="0" err="1" smtClean="0">
                <a:solidFill>
                  <a:schemeClr val="tx1"/>
                </a:solidFill>
                <a:latin typeface="+mn-lt"/>
                <a:ea typeface="+mn-ea"/>
                <a:cs typeface="+mn-cs"/>
              </a:rPr>
              <a:t>list.getLength</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public void </a:t>
            </a:r>
            <a:r>
              <a:rPr lang="en-US" sz="1200" b="0" i="0" kern="1200" dirty="0" err="1" smtClean="0">
                <a:solidFill>
                  <a:schemeClr val="tx1"/>
                </a:solidFill>
                <a:latin typeface="+mn-lt"/>
                <a:ea typeface="+mn-ea"/>
                <a:cs typeface="+mn-cs"/>
              </a:rPr>
              <a:t>Enqueue</a:t>
            </a:r>
            <a:r>
              <a:rPr lang="en-US" sz="1200" b="0" i="0" kern="1200" dirty="0" smtClean="0">
                <a:solidFill>
                  <a:schemeClr val="tx1"/>
                </a:solidFill>
                <a:latin typeface="+mn-lt"/>
                <a:ea typeface="+mn-ea"/>
                <a:cs typeface="+mn-cs"/>
              </a:rPr>
              <a:t>(String data)</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if(</a:t>
            </a:r>
            <a:r>
              <a:rPr lang="en-US" sz="1200" b="0" i="0" kern="1200" dirty="0" err="1" smtClean="0">
                <a:solidFill>
                  <a:schemeClr val="tx1"/>
                </a:solidFill>
                <a:latin typeface="+mn-lt"/>
                <a:ea typeface="+mn-ea"/>
                <a:cs typeface="+mn-cs"/>
              </a:rPr>
              <a:t>list.getLength</a:t>
            </a:r>
            <a:r>
              <a:rPr lang="en-US" sz="1200" b="0" i="0" kern="1200" dirty="0" smtClean="0">
                <a:solidFill>
                  <a:schemeClr val="tx1"/>
                </a:solidFill>
                <a:latin typeface="+mn-lt"/>
                <a:ea typeface="+mn-ea"/>
                <a:cs typeface="+mn-cs"/>
              </a:rPr>
              <a:t>() &lt; limit)</a:t>
            </a:r>
          </a:p>
          <a:p>
            <a:r>
              <a:rPr lang="en-US" sz="1200" b="0" i="0" kern="1200" dirty="0" err="1" smtClean="0">
                <a:solidFill>
                  <a:schemeClr val="tx1"/>
                </a:solidFill>
                <a:latin typeface="+mn-lt"/>
                <a:ea typeface="+mn-ea"/>
                <a:cs typeface="+mn-cs"/>
              </a:rPr>
              <a:t>list.insertLast</a:t>
            </a:r>
            <a:r>
              <a:rPr lang="en-US" sz="1200" b="0" i="0" kern="1200" dirty="0" smtClean="0">
                <a:solidFill>
                  <a:schemeClr val="tx1"/>
                </a:solidFill>
                <a:latin typeface="+mn-lt"/>
                <a:ea typeface="+mn-ea"/>
                <a:cs typeface="+mn-cs"/>
              </a:rPr>
              <a:t>(data);</a:t>
            </a:r>
          </a:p>
          <a:p>
            <a:r>
              <a:rPr lang="en-US" sz="1200" b="0" i="0" kern="1200" dirty="0" smtClean="0">
                <a:solidFill>
                  <a:schemeClr val="tx1"/>
                </a:solidFill>
                <a:latin typeface="+mn-lt"/>
                <a:ea typeface="+mn-ea"/>
                <a:cs typeface="+mn-cs"/>
              </a:rPr>
              <a:t>else</a:t>
            </a:r>
          </a:p>
          <a:p>
            <a:r>
              <a:rPr lang="en-US" sz="1200" b="0" i="0" kern="1200" dirty="0" err="1" smtClean="0">
                <a:solidFill>
                  <a:schemeClr val="tx1"/>
                </a:solidFill>
                <a:latin typeface="+mn-lt"/>
                <a:ea typeface="+mn-ea"/>
                <a:cs typeface="+mn-cs"/>
              </a:rPr>
              <a:t>System.out.println</a:t>
            </a:r>
            <a:r>
              <a:rPr lang="en-US" sz="1200" b="0" i="0" kern="1200" dirty="0" smtClean="0">
                <a:solidFill>
                  <a:schemeClr val="tx1"/>
                </a:solidFill>
                <a:latin typeface="+mn-lt"/>
                <a:ea typeface="+mn-ea"/>
                <a:cs typeface="+mn-cs"/>
              </a:rPr>
              <a:t>("Error : Queue is full");</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public String </a:t>
            </a:r>
            <a:r>
              <a:rPr lang="en-US" sz="1200" b="0" i="0" kern="1200" dirty="0" err="1" smtClean="0">
                <a:solidFill>
                  <a:schemeClr val="tx1"/>
                </a:solidFill>
                <a:latin typeface="+mn-lt"/>
                <a:ea typeface="+mn-ea"/>
                <a:cs typeface="+mn-cs"/>
              </a:rPr>
              <a:t>Dequeue</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String data = </a:t>
            </a:r>
            <a:r>
              <a:rPr lang="en-US" sz="1200" b="0" i="0" kern="1200" dirty="0" err="1" smtClean="0">
                <a:solidFill>
                  <a:schemeClr val="tx1"/>
                </a:solidFill>
                <a:latin typeface="+mn-lt"/>
                <a:ea typeface="+mn-ea"/>
                <a:cs typeface="+mn-cs"/>
              </a:rPr>
              <a:t>list.getFirst</a:t>
            </a:r>
            <a:r>
              <a:rPr lang="en-US" sz="1200" b="0" i="0" kern="1200" dirty="0" smtClean="0">
                <a:solidFill>
                  <a:schemeClr val="tx1"/>
                </a:solidFill>
                <a:latin typeface="+mn-lt"/>
                <a:ea typeface="+mn-ea"/>
                <a:cs typeface="+mn-cs"/>
              </a:rPr>
              <a:t>();</a:t>
            </a:r>
          </a:p>
          <a:p>
            <a:r>
              <a:rPr lang="en-US" sz="1200" b="0" i="0" kern="1200" dirty="0" err="1" smtClean="0">
                <a:solidFill>
                  <a:schemeClr val="tx1"/>
                </a:solidFill>
                <a:latin typeface="+mn-lt"/>
                <a:ea typeface="+mn-ea"/>
                <a:cs typeface="+mn-cs"/>
              </a:rPr>
              <a:t>list.deleteFirst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if(data == "Error: empty List")</a:t>
            </a:r>
          </a:p>
          <a:p>
            <a:r>
              <a:rPr lang="en-US" sz="1200" b="0" i="0" kern="1200" dirty="0" smtClean="0">
                <a:solidFill>
                  <a:schemeClr val="tx1"/>
                </a:solidFill>
                <a:latin typeface="+mn-lt"/>
                <a:ea typeface="+mn-ea"/>
                <a:cs typeface="+mn-cs"/>
              </a:rPr>
              <a:t>return "Error: empty queue";</a:t>
            </a:r>
          </a:p>
          <a:p>
            <a:r>
              <a:rPr lang="en-US" sz="1200" b="0" i="0" kern="1200" dirty="0" smtClean="0">
                <a:solidFill>
                  <a:schemeClr val="tx1"/>
                </a:solidFill>
                <a:latin typeface="+mn-lt"/>
                <a:ea typeface="+mn-ea"/>
                <a:cs typeface="+mn-cs"/>
              </a:rPr>
              <a:t>return data;</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endParaRPr lang="en-US" altLang="ko-KR" b="1" u="none"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u="none"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u="none" dirty="0" smtClean="0"/>
              <a:t>-Stack</a:t>
            </a:r>
            <a:r>
              <a:rPr lang="en-US" altLang="ko-KR" b="1" u="none" baseline="0" dirty="0" smtClean="0"/>
              <a:t> </a:t>
            </a:r>
            <a:r>
              <a:rPr lang="ko-KR" altLang="en-US" b="1" u="none" baseline="0" dirty="0" smtClean="0"/>
              <a:t>클래스</a:t>
            </a:r>
            <a:endParaRPr lang="en-US" altLang="ko-KR" b="1" u="none"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u="none" baseline="0" dirty="0" smtClean="0"/>
          </a:p>
          <a:p>
            <a:r>
              <a:rPr lang="en-US" sz="1200" b="0" i="0" kern="1200" dirty="0" smtClean="0">
                <a:solidFill>
                  <a:schemeClr val="tx1"/>
                </a:solidFill>
                <a:latin typeface="+mn-lt"/>
                <a:ea typeface="+mn-ea"/>
                <a:cs typeface="+mn-cs"/>
              </a:rPr>
              <a:t>public class Stack {</a:t>
            </a:r>
          </a:p>
          <a:p>
            <a:r>
              <a:rPr lang="en-US" sz="1200" b="0" i="0" kern="1200" dirty="0" smtClean="0">
                <a:solidFill>
                  <a:schemeClr val="tx1"/>
                </a:solidFill>
                <a:latin typeface="+mn-lt"/>
                <a:ea typeface="+mn-ea"/>
                <a:cs typeface="+mn-cs"/>
              </a:rPr>
              <a:t>private </a:t>
            </a:r>
            <a:r>
              <a:rPr lang="en-US" sz="1200" b="0" i="0" kern="1200" dirty="0" err="1" smtClean="0">
                <a:solidFill>
                  <a:schemeClr val="tx1"/>
                </a:solidFill>
                <a:latin typeface="+mn-lt"/>
                <a:ea typeface="+mn-ea"/>
                <a:cs typeface="+mn-cs"/>
              </a:rPr>
              <a:t>LinkedList</a:t>
            </a:r>
            <a:r>
              <a:rPr lang="en-US" sz="1200" b="0" i="0" kern="1200" dirty="0" smtClean="0">
                <a:solidFill>
                  <a:schemeClr val="tx1"/>
                </a:solidFill>
                <a:latin typeface="+mn-lt"/>
                <a:ea typeface="+mn-ea"/>
                <a:cs typeface="+mn-cs"/>
              </a:rPr>
              <a:t> buffer;</a:t>
            </a:r>
          </a:p>
          <a:p>
            <a:r>
              <a:rPr lang="en-US" sz="1200" b="0" i="0" kern="1200" dirty="0" smtClean="0">
                <a:solidFill>
                  <a:schemeClr val="tx1"/>
                </a:solidFill>
                <a:latin typeface="+mn-lt"/>
                <a:ea typeface="+mn-ea"/>
                <a:cs typeface="+mn-cs"/>
              </a:rPr>
              <a:t>private </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limit;</a:t>
            </a:r>
          </a:p>
          <a:p>
            <a:r>
              <a:rPr lang="en-US" sz="1200" b="0" i="0" kern="1200" dirty="0" smtClean="0">
                <a:solidFill>
                  <a:schemeClr val="tx1"/>
                </a:solidFill>
                <a:latin typeface="+mn-lt"/>
                <a:ea typeface="+mn-ea"/>
                <a:cs typeface="+mn-cs"/>
              </a:rPr>
              <a:t>Stack(</a:t>
            </a:r>
            <a:r>
              <a:rPr lang="en-US" sz="1200" b="0" i="0" kern="1200" dirty="0" err="1" smtClean="0">
                <a:solidFill>
                  <a:schemeClr val="tx1"/>
                </a:solidFill>
                <a:latin typeface="+mn-lt"/>
                <a:ea typeface="+mn-ea"/>
                <a:cs typeface="+mn-cs"/>
              </a:rPr>
              <a:t>int</a:t>
            </a:r>
            <a:r>
              <a:rPr lang="en-US" sz="1200" b="0" i="0" kern="1200" dirty="0" smtClean="0">
                <a:solidFill>
                  <a:schemeClr val="tx1"/>
                </a:solidFill>
                <a:latin typeface="+mn-lt"/>
                <a:ea typeface="+mn-ea"/>
                <a:cs typeface="+mn-cs"/>
              </a:rPr>
              <a:t> size)</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buffer = new </a:t>
            </a:r>
            <a:r>
              <a:rPr lang="en-US" sz="1200" b="0" i="0" kern="1200" dirty="0" err="1" smtClean="0">
                <a:solidFill>
                  <a:schemeClr val="tx1"/>
                </a:solidFill>
                <a:latin typeface="+mn-lt"/>
                <a:ea typeface="+mn-ea"/>
                <a:cs typeface="+mn-cs"/>
              </a:rPr>
              <a:t>LinkedList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limit = size;</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public void push(String data)</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if(</a:t>
            </a:r>
            <a:r>
              <a:rPr lang="en-US" sz="1200" b="0" i="0" kern="1200" dirty="0" err="1" smtClean="0">
                <a:solidFill>
                  <a:schemeClr val="tx1"/>
                </a:solidFill>
                <a:latin typeface="+mn-lt"/>
                <a:ea typeface="+mn-ea"/>
                <a:cs typeface="+mn-cs"/>
              </a:rPr>
              <a:t>buffer.getLength</a:t>
            </a:r>
            <a:r>
              <a:rPr lang="en-US" sz="1200" b="0" i="0" kern="1200" dirty="0" smtClean="0">
                <a:solidFill>
                  <a:schemeClr val="tx1"/>
                </a:solidFill>
                <a:latin typeface="+mn-lt"/>
                <a:ea typeface="+mn-ea"/>
                <a:cs typeface="+mn-cs"/>
              </a:rPr>
              <a:t>() &gt; limit)</a:t>
            </a:r>
          </a:p>
          <a:p>
            <a:r>
              <a:rPr lang="en-US" sz="1200" b="0" i="0" kern="1200" dirty="0" smtClean="0">
                <a:solidFill>
                  <a:schemeClr val="tx1"/>
                </a:solidFill>
                <a:latin typeface="+mn-lt"/>
                <a:ea typeface="+mn-ea"/>
                <a:cs typeface="+mn-cs"/>
              </a:rPr>
              <a:t>return;</a:t>
            </a:r>
          </a:p>
          <a:p>
            <a:r>
              <a:rPr lang="en-US" sz="1200" b="0" i="0" kern="1200" dirty="0" err="1" smtClean="0">
                <a:solidFill>
                  <a:schemeClr val="tx1"/>
                </a:solidFill>
                <a:latin typeface="+mn-lt"/>
                <a:ea typeface="+mn-ea"/>
                <a:cs typeface="+mn-cs"/>
              </a:rPr>
              <a:t>buffer.insertFirst</a:t>
            </a:r>
            <a:r>
              <a:rPr lang="en-US" sz="1200" b="0" i="0" kern="1200" dirty="0" smtClean="0">
                <a:solidFill>
                  <a:schemeClr val="tx1"/>
                </a:solidFill>
                <a:latin typeface="+mn-lt"/>
                <a:ea typeface="+mn-ea"/>
                <a:cs typeface="+mn-cs"/>
              </a:rPr>
              <a:t>(data);</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public String pop()</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String data = </a:t>
            </a:r>
            <a:r>
              <a:rPr lang="en-US" sz="1200" b="0" i="0" kern="1200" dirty="0" err="1" smtClean="0">
                <a:solidFill>
                  <a:schemeClr val="tx1"/>
                </a:solidFill>
                <a:latin typeface="+mn-lt"/>
                <a:ea typeface="+mn-ea"/>
                <a:cs typeface="+mn-cs"/>
              </a:rPr>
              <a:t>buffer.getFirst</a:t>
            </a:r>
            <a:r>
              <a:rPr lang="en-US" sz="1200" b="0" i="0" kern="1200" dirty="0" smtClean="0">
                <a:solidFill>
                  <a:schemeClr val="tx1"/>
                </a:solidFill>
                <a:latin typeface="+mn-lt"/>
                <a:ea typeface="+mn-ea"/>
                <a:cs typeface="+mn-cs"/>
              </a:rPr>
              <a:t>();</a:t>
            </a:r>
          </a:p>
          <a:p>
            <a:r>
              <a:rPr lang="en-US" sz="1200" b="0" i="0" kern="1200" dirty="0" err="1" smtClean="0">
                <a:solidFill>
                  <a:schemeClr val="tx1"/>
                </a:solidFill>
                <a:latin typeface="+mn-lt"/>
                <a:ea typeface="+mn-ea"/>
                <a:cs typeface="+mn-cs"/>
              </a:rPr>
              <a:t>buffer.deleteFirst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return data;</a:t>
            </a: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u="none"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u="none"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u="none" dirty="0" smtClean="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a:t>
            </a:fld>
            <a:endParaRPr lang="ko-KR" altLang="en-US"/>
          </a:p>
        </p:txBody>
      </p:sp>
    </p:spTree>
    <p:extLst>
      <p:ext uri="{BB962C8B-B14F-4D97-AF65-F5344CB8AC3E}">
        <p14:creationId xmlns:p14="http://schemas.microsoft.com/office/powerpoint/2010/main" xmlns="" val="409136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lnSpcReduction="10000"/>
          </a:bodyPr>
          <a:lstStyle/>
          <a:p>
            <a:r>
              <a:rPr lang="en-US" altLang="ko-KR" b="1" dirty="0" smtClean="0"/>
              <a:t>*</a:t>
            </a:r>
            <a:r>
              <a:rPr lang="ko-KR" altLang="en-US" b="1" dirty="0" smtClean="0"/>
              <a:t>우리는 지금까지 </a:t>
            </a:r>
            <a:r>
              <a:rPr lang="en-US" altLang="ko-KR" b="1" dirty="0" err="1" smtClean="0"/>
              <a:t>LinkedList</a:t>
            </a:r>
            <a:r>
              <a:rPr lang="ko-KR" altLang="en-US" b="1" baseline="0" dirty="0" smtClean="0"/>
              <a:t>의 노드 형태로 </a:t>
            </a:r>
            <a:r>
              <a:rPr lang="en-US" altLang="ko-KR" b="1" baseline="0" dirty="0" smtClean="0"/>
              <a:t>Tree</a:t>
            </a:r>
            <a:r>
              <a:rPr lang="ko-KR" altLang="en-US" b="1" baseline="0" dirty="0" smtClean="0"/>
              <a:t>를 구현해봄</a:t>
            </a:r>
            <a:r>
              <a:rPr lang="en-US" altLang="ko-KR" b="1" baseline="0" dirty="0" smtClean="0"/>
              <a:t>.</a:t>
            </a:r>
          </a:p>
          <a:p>
            <a:r>
              <a:rPr lang="ko-KR" altLang="en-US" b="1" baseline="0" dirty="0" smtClean="0"/>
              <a:t>  이번엔 배열로 </a:t>
            </a:r>
            <a:r>
              <a:rPr lang="en-US" altLang="ko-KR" b="1" baseline="0" dirty="0" smtClean="0"/>
              <a:t>Tree</a:t>
            </a:r>
            <a:r>
              <a:rPr lang="ko-KR" altLang="en-US" b="1" baseline="0" dirty="0" smtClean="0"/>
              <a:t>를 어떻게 구현할 것인지 알아볼 것</a:t>
            </a:r>
            <a:r>
              <a:rPr lang="en-US" altLang="ko-KR" b="1" baseline="0" dirty="0" smtClean="0"/>
              <a:t>.</a:t>
            </a:r>
          </a:p>
          <a:p>
            <a:r>
              <a:rPr lang="ko-KR" altLang="en-US" b="1" baseline="0" dirty="0" smtClean="0"/>
              <a:t> </a:t>
            </a:r>
            <a:r>
              <a:rPr lang="en-US" altLang="ko-KR" b="1" baseline="0" dirty="0" smtClean="0"/>
              <a:t> (</a:t>
            </a:r>
            <a:r>
              <a:rPr lang="ko-KR" altLang="en-US" b="1" baseline="0" dirty="0" smtClean="0"/>
              <a:t>너무 만들기 쉽기에 직접 구현하지는 않겠음</a:t>
            </a:r>
            <a:r>
              <a:rPr lang="en-US" altLang="ko-KR" b="1" baseline="0" dirty="0" smtClean="0"/>
              <a:t>)</a:t>
            </a:r>
          </a:p>
          <a:p>
            <a:endParaRPr lang="en-US" altLang="ko-KR" b="1" baseline="0" dirty="0" smtClean="0"/>
          </a:p>
          <a:p>
            <a:r>
              <a:rPr lang="en-US" altLang="ko-KR" b="1" dirty="0" smtClean="0"/>
              <a:t>-root</a:t>
            </a:r>
            <a:r>
              <a:rPr lang="ko-KR" altLang="en-US" b="1" dirty="0" smtClean="0"/>
              <a:t>는 </a:t>
            </a:r>
            <a:r>
              <a:rPr lang="en-US" altLang="ko-KR" b="1" dirty="0" smtClean="0"/>
              <a:t>1, </a:t>
            </a:r>
            <a:r>
              <a:rPr lang="ko-KR" altLang="en-US" b="1" dirty="0" smtClean="0"/>
              <a:t>자식들은 그 뒤로 저장이 됨 </a:t>
            </a:r>
            <a:r>
              <a:rPr lang="en-US" altLang="ko-KR" b="1" dirty="0" smtClean="0"/>
              <a:t>(</a:t>
            </a:r>
            <a:r>
              <a:rPr lang="ko-KR" altLang="en-US" b="1" dirty="0" smtClean="0"/>
              <a:t>일단 </a:t>
            </a:r>
            <a:r>
              <a:rPr lang="en-US" altLang="ko-KR" b="1" dirty="0" smtClean="0"/>
              <a:t>0</a:t>
            </a:r>
            <a:r>
              <a:rPr lang="ko-KR" altLang="en-US" b="1" dirty="0" smtClean="0"/>
              <a:t>은 비워둠</a:t>
            </a:r>
            <a:r>
              <a:rPr lang="en-US" altLang="ko-KR" b="1" dirty="0" smtClean="0"/>
              <a:t>)</a:t>
            </a:r>
          </a:p>
          <a:p>
            <a:endParaRPr lang="en-US" altLang="ko-KR" b="1" dirty="0" smtClean="0"/>
          </a:p>
          <a:p>
            <a:r>
              <a:rPr lang="en-US" altLang="ko-KR" b="1" dirty="0" smtClean="0"/>
              <a:t>-</a:t>
            </a:r>
            <a:r>
              <a:rPr lang="ko-KR" altLang="en-US" b="1" dirty="0" smtClean="0"/>
              <a:t>단</a:t>
            </a:r>
            <a:r>
              <a:rPr lang="en-US" altLang="ko-KR" b="1" dirty="0" smtClean="0"/>
              <a:t>,</a:t>
            </a:r>
            <a:r>
              <a:rPr lang="en-US" altLang="ko-KR" b="1" baseline="0" dirty="0" smtClean="0"/>
              <a:t> </a:t>
            </a:r>
            <a:r>
              <a:rPr lang="ko-KR" altLang="en-US" b="1" baseline="0" dirty="0" smtClean="0"/>
              <a:t>규칙이 있음</a:t>
            </a:r>
            <a:r>
              <a:rPr lang="en-US" altLang="ko-KR" b="1" baseline="0" dirty="0" smtClean="0"/>
              <a:t>. </a:t>
            </a:r>
          </a:p>
          <a:p>
            <a:r>
              <a:rPr lang="ko-KR" altLang="en-US" b="1" baseline="0" dirty="0" smtClean="0"/>
              <a:t>부모 칸에 </a:t>
            </a:r>
            <a:r>
              <a:rPr lang="en-US" altLang="ko-KR" b="1" baseline="0" dirty="0" smtClean="0"/>
              <a:t> 2</a:t>
            </a:r>
            <a:r>
              <a:rPr lang="ko-KR" altLang="en-US" b="1" baseline="0" dirty="0" smtClean="0"/>
              <a:t>를 곱한 것은 그 부모의 왼쪽 자식 칸이 되고</a:t>
            </a:r>
            <a:r>
              <a:rPr lang="en-US" altLang="ko-KR" b="1" baseline="0" dirty="0" smtClean="0"/>
              <a:t>,</a:t>
            </a:r>
            <a:r>
              <a:rPr lang="ko-KR" altLang="en-US" b="1" baseline="0" dirty="0" smtClean="0"/>
              <a:t> </a:t>
            </a:r>
            <a:endParaRPr lang="en-US" altLang="ko-KR" b="1" baseline="0" dirty="0" smtClean="0"/>
          </a:p>
          <a:p>
            <a:r>
              <a:rPr lang="en-US" altLang="ko-KR" b="1" baseline="0" dirty="0" smtClean="0"/>
              <a:t>2</a:t>
            </a:r>
            <a:r>
              <a:rPr lang="ko-KR" altLang="en-US" b="1" baseline="0" dirty="0" smtClean="0"/>
              <a:t>를 곱한 후</a:t>
            </a:r>
            <a:r>
              <a:rPr lang="en-US" altLang="ko-KR" b="1" baseline="0" dirty="0" smtClean="0"/>
              <a:t> 1</a:t>
            </a:r>
            <a:r>
              <a:rPr lang="ko-KR" altLang="en-US" b="1" baseline="0" dirty="0" smtClean="0"/>
              <a:t>을 더한 것은 그 부모의 오른쪽 자식 칸이 됨 </a:t>
            </a:r>
            <a:endParaRPr lang="en-US" altLang="ko-KR" b="1" baseline="0" dirty="0" smtClean="0"/>
          </a:p>
          <a:p>
            <a:r>
              <a:rPr lang="en-US" altLang="ko-KR" b="1" baseline="0" dirty="0" smtClean="0"/>
              <a:t>(</a:t>
            </a:r>
            <a:r>
              <a:rPr lang="ko-KR" altLang="en-US" b="1" baseline="0" dirty="0" smtClean="0"/>
              <a:t>사진 참고</a:t>
            </a:r>
            <a:r>
              <a:rPr lang="en-US" altLang="ko-KR" b="1" baseline="0" dirty="0" smtClean="0"/>
              <a:t>)</a:t>
            </a:r>
          </a:p>
          <a:p>
            <a:r>
              <a:rPr lang="ko-KR" altLang="en-US" b="1" baseline="0" dirty="0" smtClean="0"/>
              <a:t>따라서 </a:t>
            </a:r>
            <a:r>
              <a:rPr lang="en-US" altLang="ko-KR" b="1" baseline="0" dirty="0" smtClean="0"/>
              <a:t>0</a:t>
            </a:r>
            <a:r>
              <a:rPr lang="ko-KR" altLang="en-US" b="1" baseline="0" dirty="0" smtClean="0"/>
              <a:t>의 칸은 어느 수를 곱해도 </a:t>
            </a:r>
            <a:r>
              <a:rPr lang="en-US" altLang="ko-KR" b="1" baseline="0" dirty="0" smtClean="0"/>
              <a:t>0</a:t>
            </a:r>
            <a:r>
              <a:rPr lang="ko-KR" altLang="en-US" b="1" baseline="0" dirty="0" smtClean="0"/>
              <a:t>이기에 비워줌 </a:t>
            </a:r>
            <a:endParaRPr lang="en-US" altLang="ko-KR" b="1" baseline="0" dirty="0" smtClean="0"/>
          </a:p>
          <a:p>
            <a:r>
              <a:rPr lang="ko-KR" altLang="en-US" b="1" baseline="0" dirty="0" smtClean="0"/>
              <a:t>이 규칙으로 각 칸에 계속해서 데이터를 저장해 나감</a:t>
            </a:r>
            <a:endParaRPr lang="en-US" altLang="ko-KR" b="1" baseline="0" dirty="0" smtClean="0"/>
          </a:p>
          <a:p>
            <a:endParaRPr lang="en-US" altLang="ko-KR" b="1" baseline="0" dirty="0" smtClean="0"/>
          </a:p>
          <a:p>
            <a:r>
              <a:rPr lang="en-US" altLang="ko-KR" b="1" baseline="0" dirty="0" smtClean="0"/>
              <a:t>-</a:t>
            </a:r>
            <a:r>
              <a:rPr lang="ko-KR" altLang="en-US" b="1" baseline="0" dirty="0" smtClean="0"/>
              <a:t>배열은 사이즈를 한번 잡으면 변경하기 굉장히 어려움</a:t>
            </a:r>
            <a:endParaRPr lang="en-US" altLang="ko-KR" b="1" baseline="0" dirty="0" smtClean="0"/>
          </a:p>
          <a:p>
            <a:r>
              <a:rPr lang="ko-KR" altLang="en-US" b="1" baseline="0" dirty="0" smtClean="0"/>
              <a:t>그럼 사이즈를 몇으로 잡아야 할까</a:t>
            </a:r>
            <a:r>
              <a:rPr lang="en-US" altLang="ko-KR" b="1" baseline="0" dirty="0" smtClean="0"/>
              <a:t>?</a:t>
            </a:r>
          </a:p>
          <a:p>
            <a:r>
              <a:rPr lang="en-US" altLang="ko-KR" b="1" baseline="0" dirty="0" smtClean="0"/>
              <a:t>(</a:t>
            </a:r>
            <a:r>
              <a:rPr lang="ko-KR" altLang="en-US" b="1" baseline="0" dirty="0" smtClean="0"/>
              <a:t>우선 배열은 </a:t>
            </a:r>
            <a:r>
              <a:rPr lang="en-US" altLang="ko-KR" b="1" baseline="0" dirty="0" smtClean="0"/>
              <a:t>0</a:t>
            </a:r>
            <a:r>
              <a:rPr lang="ko-KR" altLang="en-US" b="1" baseline="0" dirty="0" smtClean="0"/>
              <a:t>부터 시작하는 것을 고려함</a:t>
            </a:r>
            <a:r>
              <a:rPr lang="en-US" altLang="ko-KR" b="1" baseline="0" dirty="0" smtClean="0"/>
              <a:t>)</a:t>
            </a:r>
          </a:p>
          <a:p>
            <a:r>
              <a:rPr lang="ko-KR" altLang="en-US" b="1" baseline="0" dirty="0" smtClean="0"/>
              <a:t>몇 단계로 이뤄져 있는지 먼저 확인한 후 </a:t>
            </a:r>
            <a:r>
              <a:rPr lang="en-US" altLang="ko-KR" b="1" baseline="0" dirty="0" smtClean="0"/>
              <a:t>2</a:t>
            </a:r>
            <a:r>
              <a:rPr lang="ko-KR" altLang="en-US" b="1" baseline="0" dirty="0" smtClean="0"/>
              <a:t>에 그 단계만큼 제곱해준 수를 한 수를 사이즈로 잡으면 됨</a:t>
            </a:r>
            <a:endParaRPr lang="en-US" altLang="ko-KR" b="1" baseline="0" dirty="0" smtClean="0"/>
          </a:p>
          <a:p>
            <a:r>
              <a:rPr lang="en-US" altLang="ko-KR" b="1" baseline="0" dirty="0" smtClean="0"/>
              <a:t>(EX-</a:t>
            </a:r>
            <a:r>
              <a:rPr lang="ko-KR" altLang="en-US" b="1" baseline="0" dirty="0" smtClean="0"/>
              <a:t>위의 경우 총 </a:t>
            </a:r>
            <a:r>
              <a:rPr lang="en-US" altLang="ko-KR" b="1" baseline="0" dirty="0" smtClean="0"/>
              <a:t>4</a:t>
            </a:r>
            <a:r>
              <a:rPr lang="ko-KR" altLang="en-US" b="1" baseline="0" dirty="0" smtClean="0"/>
              <a:t>단계로 이뤄져 있기에 </a:t>
            </a:r>
            <a:r>
              <a:rPr lang="en-US" altLang="ko-KR" b="1" baseline="0" dirty="0" smtClean="0"/>
              <a:t>2</a:t>
            </a:r>
            <a:r>
              <a:rPr lang="ko-KR" altLang="en-US" b="1" baseline="0" dirty="0" smtClean="0"/>
              <a:t>의 </a:t>
            </a:r>
            <a:r>
              <a:rPr lang="en-US" altLang="ko-KR" b="1" baseline="0" dirty="0" smtClean="0"/>
              <a:t>4</a:t>
            </a:r>
            <a:r>
              <a:rPr lang="ko-KR" altLang="en-US" b="1" baseline="0" dirty="0" smtClean="0"/>
              <a:t>승</a:t>
            </a:r>
            <a:r>
              <a:rPr lang="en-US" altLang="ko-KR" b="1" baseline="0" dirty="0" smtClean="0"/>
              <a:t>, </a:t>
            </a:r>
            <a:r>
              <a:rPr lang="ko-KR" altLang="en-US" b="1" baseline="0" dirty="0" smtClean="0"/>
              <a:t>즉 </a:t>
            </a:r>
            <a:r>
              <a:rPr lang="en-US" altLang="ko-KR" b="1" baseline="0" dirty="0" smtClean="0"/>
              <a:t> </a:t>
            </a:r>
            <a:r>
              <a:rPr lang="ko-KR" altLang="en-US" b="1" baseline="0" dirty="0" smtClean="0"/>
              <a:t>최소 </a:t>
            </a:r>
            <a:r>
              <a:rPr lang="en-US" altLang="ko-KR" b="1" baseline="0" dirty="0" smtClean="0"/>
              <a:t>16</a:t>
            </a:r>
            <a:r>
              <a:rPr lang="ko-KR" altLang="en-US" b="1" baseline="0" dirty="0" smtClean="0"/>
              <a:t>만큼 사이즈를 잡아줘야 함</a:t>
            </a:r>
            <a:r>
              <a:rPr lang="en-US" altLang="ko-KR" b="1" baseline="0" dirty="0" smtClean="0"/>
              <a:t>)</a:t>
            </a:r>
          </a:p>
          <a:p>
            <a:r>
              <a:rPr lang="ko-KR" altLang="en-US" b="1" baseline="0" dirty="0" err="1" smtClean="0"/>
              <a:t>ㅡㅡㅡㅡㅡㅡㅡㅡㅡㅡㅡㅡㅡㅡㅡㅡㅡㅡㅡㅡㅡㅡㅡㅡㅡㅡㅡㅡㅡㅡㅡㅡㅡㅡㅡㅡㅡㅡㅡㅡㅡㅡㅡㅡㅡ</a:t>
            </a:r>
            <a:endParaRPr lang="en-US" altLang="ko-KR" b="1" baseline="0" dirty="0" smtClean="0"/>
          </a:p>
          <a:p>
            <a:r>
              <a:rPr lang="en-US" altLang="ko-KR" b="1" baseline="0" dirty="0" smtClean="0"/>
              <a:t>-</a:t>
            </a:r>
            <a:r>
              <a:rPr lang="ko-KR" altLang="en-US" b="1" baseline="0" dirty="0" smtClean="0"/>
              <a:t>위의 배열과 별개 </a:t>
            </a:r>
            <a:r>
              <a:rPr lang="en-US" altLang="ko-KR" b="1" baseline="0" dirty="0" smtClean="0"/>
              <a:t>(</a:t>
            </a:r>
            <a:r>
              <a:rPr lang="ko-KR" altLang="en-US" b="1" baseline="0" dirty="0" smtClean="0"/>
              <a:t>위는 </a:t>
            </a:r>
            <a:r>
              <a:rPr lang="en-US" altLang="ko-KR" b="1" baseline="0" dirty="0" smtClean="0"/>
              <a:t>Tree</a:t>
            </a:r>
            <a:r>
              <a:rPr lang="ko-KR" altLang="en-US" b="1" baseline="0" dirty="0" smtClean="0"/>
              <a:t>의 배열 형태를 설명한 것임</a:t>
            </a:r>
            <a:r>
              <a:rPr lang="en-US" altLang="ko-KR" b="1" baseline="0" dirty="0" smtClean="0"/>
              <a:t>)</a:t>
            </a:r>
          </a:p>
          <a:p>
            <a:r>
              <a:rPr lang="en-US" altLang="ko-KR" b="1" baseline="0" dirty="0" smtClean="0"/>
              <a:t>  Hash table</a:t>
            </a:r>
            <a:r>
              <a:rPr lang="ko-KR" altLang="en-US" b="1" baseline="0" dirty="0" smtClean="0"/>
              <a:t>로 넘어가기 위한 도입부</a:t>
            </a:r>
            <a:endParaRPr lang="en-US" altLang="ko-KR" b="1" baseline="0" dirty="0" smtClean="0"/>
          </a:p>
          <a:p>
            <a:endParaRPr lang="en-US" altLang="ko-KR" b="1" baseline="0" dirty="0" smtClean="0"/>
          </a:p>
          <a:p>
            <a:r>
              <a:rPr lang="en-US" altLang="ko-KR" b="1" baseline="0" dirty="0" smtClean="0"/>
              <a:t>Tree</a:t>
            </a:r>
            <a:r>
              <a:rPr lang="ko-KR" altLang="en-US" b="1" baseline="0" dirty="0" smtClean="0"/>
              <a:t>에서 </a:t>
            </a:r>
            <a:r>
              <a:rPr lang="en-US" altLang="ko-KR" b="1" baseline="0" dirty="0" smtClean="0"/>
              <a:t>find</a:t>
            </a:r>
            <a:r>
              <a:rPr lang="ko-KR" altLang="en-US" b="1" baseline="0" dirty="0" smtClean="0"/>
              <a:t>함수와 </a:t>
            </a:r>
            <a:r>
              <a:rPr lang="en-US" altLang="ko-KR" b="1" baseline="0" dirty="0" err="1" smtClean="0"/>
              <a:t>find_node</a:t>
            </a:r>
            <a:r>
              <a:rPr lang="en-US" altLang="ko-KR" b="1" baseline="0" dirty="0" smtClean="0"/>
              <a:t> </a:t>
            </a:r>
            <a:r>
              <a:rPr lang="ko-KR" altLang="en-US" b="1" baseline="0" dirty="0" smtClean="0"/>
              <a:t>함수를 이용해 찾고 싶은 데이터를 빨리 찾는 것처럼 </a:t>
            </a:r>
            <a:endParaRPr lang="en-US" altLang="ko-KR" b="1" baseline="0" dirty="0" smtClean="0"/>
          </a:p>
          <a:p>
            <a:r>
              <a:rPr lang="ko-KR" altLang="en-US" b="1" baseline="0" dirty="0" smtClean="0"/>
              <a:t>배열에서도 데이터를 빨리 찾으려면 어떻게 </a:t>
            </a:r>
            <a:r>
              <a:rPr lang="ko-KR" altLang="en-US" b="1" baseline="0" dirty="0" err="1" smtClean="0"/>
              <a:t>해야할까</a:t>
            </a:r>
            <a:r>
              <a:rPr lang="en-US" altLang="ko-KR" b="1" baseline="0" dirty="0" smtClean="0"/>
              <a:t>? </a:t>
            </a:r>
          </a:p>
          <a:p>
            <a:r>
              <a:rPr lang="en-US" altLang="ko-KR" b="1" baseline="0" dirty="0" smtClean="0"/>
              <a:t>  (</a:t>
            </a:r>
            <a:r>
              <a:rPr lang="ko-KR" altLang="en-US" b="1" baseline="0" dirty="0" smtClean="0"/>
              <a:t>내가 찾으려는 값이 있는지 없는지 빨리 찾는 법</a:t>
            </a:r>
            <a:r>
              <a:rPr lang="en-US" altLang="ko-KR" b="1" baseline="0" dirty="0" smtClean="0"/>
              <a:t>)</a:t>
            </a:r>
          </a:p>
          <a:p>
            <a:endParaRPr lang="en-US" altLang="ko-KR" b="1" baseline="0" dirty="0" smtClean="0"/>
          </a:p>
          <a:p>
            <a:r>
              <a:rPr lang="en-US" altLang="ko-KR" b="1" baseline="0" dirty="0" smtClean="0"/>
              <a:t>Ex) </a:t>
            </a:r>
          </a:p>
          <a:p>
            <a:r>
              <a:rPr lang="en-US" altLang="ko-KR" b="1" baseline="0" dirty="0" smtClean="0"/>
              <a:t>Exercise </a:t>
            </a:r>
            <a:r>
              <a:rPr lang="ko-KR" altLang="en-US" b="1" baseline="0" dirty="0" smtClean="0"/>
              <a:t>클래스에 바로 사용</a:t>
            </a:r>
            <a:endParaRPr lang="en-US" altLang="ko-KR" b="1" baseline="0" dirty="0" smtClean="0"/>
          </a:p>
          <a:p>
            <a:endParaRPr lang="en-US" altLang="ko-KR" b="1" baseline="0" dirty="0" smtClean="0"/>
          </a:p>
          <a:p>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 database = new </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[100];</a:t>
            </a:r>
          </a:p>
          <a:p>
            <a:r>
              <a:rPr lang="en-US" altLang="ko-KR" sz="1200" b="0" u="none" kern="1200" dirty="0" smtClean="0">
                <a:solidFill>
                  <a:schemeClr val="tx1"/>
                </a:solidFill>
                <a:latin typeface="+mn-lt"/>
                <a:ea typeface="+mn-ea"/>
                <a:cs typeface="+mn-cs"/>
              </a:rPr>
              <a:t>database[31] = 1;</a:t>
            </a:r>
          </a:p>
          <a:p>
            <a:r>
              <a:rPr lang="en-US" altLang="ko-KR" sz="1200" b="0" u="none" kern="1200" dirty="0" smtClean="0">
                <a:solidFill>
                  <a:schemeClr val="tx1"/>
                </a:solidFill>
                <a:latin typeface="+mn-lt"/>
                <a:ea typeface="+mn-ea"/>
                <a:cs typeface="+mn-cs"/>
              </a:rPr>
              <a:t>database[16] = 1;</a:t>
            </a:r>
          </a:p>
          <a:p>
            <a:r>
              <a:rPr lang="en-US" altLang="ko-KR" sz="1200" b="0" u="none" kern="1200" dirty="0" smtClean="0">
                <a:solidFill>
                  <a:schemeClr val="tx1"/>
                </a:solidFill>
                <a:latin typeface="+mn-lt"/>
                <a:ea typeface="+mn-ea"/>
                <a:cs typeface="+mn-cs"/>
              </a:rPr>
              <a:t>database[45] = 1;</a:t>
            </a:r>
          </a:p>
          <a:p>
            <a:r>
              <a:rPr lang="en-US" altLang="ko-KR" sz="1200" b="0" u="none" kern="1200" dirty="0" smtClean="0">
                <a:solidFill>
                  <a:schemeClr val="tx1"/>
                </a:solidFill>
                <a:latin typeface="+mn-lt"/>
                <a:ea typeface="+mn-ea"/>
                <a:cs typeface="+mn-cs"/>
              </a:rPr>
              <a:t>database[24] = 1;</a:t>
            </a:r>
          </a:p>
          <a:p>
            <a:r>
              <a:rPr lang="en-US" altLang="ko-KR" sz="1200" b="0" u="none" kern="1200" dirty="0" smtClean="0">
                <a:solidFill>
                  <a:schemeClr val="tx1"/>
                </a:solidFill>
                <a:latin typeface="+mn-lt"/>
                <a:ea typeface="+mn-ea"/>
                <a:cs typeface="+mn-cs"/>
              </a:rPr>
              <a:t>database[7] = 1;</a:t>
            </a:r>
          </a:p>
          <a:p>
            <a:r>
              <a:rPr lang="en-US" altLang="ko-KR" sz="1200" b="0" u="none" kern="1200" dirty="0" smtClean="0">
                <a:solidFill>
                  <a:schemeClr val="tx1"/>
                </a:solidFill>
                <a:latin typeface="+mn-lt"/>
                <a:ea typeface="+mn-ea"/>
                <a:cs typeface="+mn-cs"/>
              </a:rPr>
              <a:t>database[19] = 1;</a:t>
            </a:r>
          </a:p>
          <a:p>
            <a:r>
              <a:rPr lang="en-US" altLang="ko-KR" sz="1200" b="0" u="none" kern="1200" dirty="0" smtClean="0">
                <a:solidFill>
                  <a:schemeClr val="tx1"/>
                </a:solidFill>
                <a:latin typeface="+mn-lt"/>
                <a:ea typeface="+mn-ea"/>
                <a:cs typeface="+mn-cs"/>
              </a:rPr>
              <a:t>database[29] = 1;</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Scanner scan = new Scanner(</a:t>
            </a:r>
            <a:r>
              <a:rPr lang="en-US" altLang="ko-KR" sz="1200" b="0" u="none" kern="1200" dirty="0" err="1" smtClean="0">
                <a:solidFill>
                  <a:schemeClr val="tx1"/>
                </a:solidFill>
                <a:latin typeface="+mn-lt"/>
                <a:ea typeface="+mn-ea"/>
                <a:cs typeface="+mn-cs"/>
              </a:rPr>
              <a:t>System.</a:t>
            </a:r>
            <a:r>
              <a:rPr lang="en-US" altLang="ko-KR" sz="1200" b="0" i="1" u="none" kern="1200" dirty="0" err="1" smtClean="0">
                <a:solidFill>
                  <a:schemeClr val="tx1"/>
                </a:solidFill>
                <a:latin typeface="+mn-lt"/>
                <a:ea typeface="+mn-ea"/>
                <a:cs typeface="+mn-cs"/>
              </a:rPr>
              <a:t>in</a:t>
            </a:r>
            <a:r>
              <a:rPr lang="en-US" altLang="ko-KR" sz="1200" b="0" i="1"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int</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query</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scan. </a:t>
            </a:r>
            <a:r>
              <a:rPr lang="en-US" altLang="ko-KR" sz="1200" b="0" u="none" kern="1200" dirty="0" err="1" smtClean="0">
                <a:solidFill>
                  <a:schemeClr val="tx1"/>
                </a:solidFill>
                <a:latin typeface="+mn-lt"/>
                <a:ea typeface="+mn-ea"/>
                <a:cs typeface="+mn-cs"/>
              </a:rPr>
              <a:t>nextInt</a:t>
            </a:r>
            <a:r>
              <a:rPr lang="en-US" altLang="ko-KR" sz="1200" b="0" u="none" kern="1200" dirty="0" smtClean="0">
                <a:solidFill>
                  <a:schemeClr val="tx1"/>
                </a:solidFill>
                <a:latin typeface="+mn-lt"/>
                <a:ea typeface="+mn-ea"/>
                <a:cs typeface="+mn-cs"/>
              </a:rPr>
              <a:t>(); //</a:t>
            </a:r>
            <a:r>
              <a:rPr lang="ko-KR" altLang="en-US" sz="1200" b="0" u="none" kern="1200" dirty="0" smtClean="0">
                <a:solidFill>
                  <a:schemeClr val="tx1"/>
                </a:solidFill>
                <a:latin typeface="+mn-lt"/>
                <a:ea typeface="+mn-ea"/>
                <a:cs typeface="+mn-cs"/>
              </a:rPr>
              <a:t>이 </a:t>
            </a:r>
            <a:r>
              <a:rPr lang="en-US" altLang="ko-KR" sz="1200" b="0" u="none" kern="1200" dirty="0" smtClean="0">
                <a:solidFill>
                  <a:schemeClr val="tx1"/>
                </a:solidFill>
                <a:latin typeface="+mn-lt"/>
                <a:ea typeface="+mn-ea"/>
                <a:cs typeface="+mn-cs"/>
              </a:rPr>
              <a:t>query </a:t>
            </a:r>
            <a:r>
              <a:rPr lang="ko-KR" altLang="en-US" sz="1200" b="0" u="none" kern="1200" dirty="0" smtClean="0">
                <a:solidFill>
                  <a:schemeClr val="tx1"/>
                </a:solidFill>
                <a:latin typeface="+mn-lt"/>
                <a:ea typeface="+mn-ea"/>
                <a:cs typeface="+mn-cs"/>
              </a:rPr>
              <a:t>라는 값을 사용자에게 입력받아 그 칸에 데이터가 있는지 없는지 찾을 것</a:t>
            </a:r>
          </a:p>
          <a:p>
            <a:r>
              <a:rPr lang="en-US" altLang="ko-KR" sz="1200" b="0" u="none" kern="1200" dirty="0" smtClean="0">
                <a:solidFill>
                  <a:schemeClr val="tx1"/>
                </a:solidFill>
                <a:latin typeface="+mn-lt"/>
                <a:ea typeface="+mn-ea"/>
                <a:cs typeface="+mn-cs"/>
              </a:rPr>
              <a:t>//query</a:t>
            </a:r>
            <a:r>
              <a:rPr lang="ko-KR" altLang="en-US" sz="1200" b="0" u="none" kern="1200" dirty="0" smtClean="0">
                <a:solidFill>
                  <a:schemeClr val="tx1"/>
                </a:solidFill>
                <a:latin typeface="+mn-lt"/>
                <a:ea typeface="+mn-ea"/>
                <a:cs typeface="+mn-cs"/>
              </a:rPr>
              <a:t>가 방금 입력한 숫자들 가운데 있는 것이면 </a:t>
            </a:r>
            <a:r>
              <a:rPr lang="en-US" altLang="ko-KR" sz="1200" b="0" u="none" kern="1200" dirty="0" smtClean="0">
                <a:solidFill>
                  <a:schemeClr val="tx1"/>
                </a:solidFill>
                <a:latin typeface="+mn-lt"/>
                <a:ea typeface="+mn-ea"/>
                <a:cs typeface="+mn-cs"/>
              </a:rPr>
              <a:t>'</a:t>
            </a:r>
            <a:r>
              <a:rPr lang="ko-KR" altLang="en-US" sz="1200" b="0" u="none" kern="1200" dirty="0" smtClean="0">
                <a:solidFill>
                  <a:schemeClr val="tx1"/>
                </a:solidFill>
                <a:latin typeface="+mn-lt"/>
                <a:ea typeface="+mn-ea"/>
                <a:cs typeface="+mn-cs"/>
              </a:rPr>
              <a:t>있다</a:t>
            </a:r>
            <a:r>
              <a:rPr lang="en-US" altLang="ko-KR" sz="1200" b="0" u="none" kern="1200" dirty="0" smtClean="0">
                <a:solidFill>
                  <a:schemeClr val="tx1"/>
                </a:solidFill>
                <a:latin typeface="+mn-lt"/>
                <a:ea typeface="+mn-ea"/>
                <a:cs typeface="+mn-cs"/>
              </a:rPr>
              <a:t>', </a:t>
            </a:r>
            <a:r>
              <a:rPr lang="ko-KR" altLang="en-US" sz="1200" b="0" u="none" kern="1200" dirty="0" smtClean="0">
                <a:solidFill>
                  <a:schemeClr val="tx1"/>
                </a:solidFill>
                <a:latin typeface="+mn-lt"/>
                <a:ea typeface="+mn-ea"/>
                <a:cs typeface="+mn-cs"/>
              </a:rPr>
              <a:t>없으면 </a:t>
            </a:r>
            <a:r>
              <a:rPr lang="en-US" altLang="ko-KR" sz="1200" b="0" u="none" kern="1200" dirty="0" smtClean="0">
                <a:solidFill>
                  <a:schemeClr val="tx1"/>
                </a:solidFill>
                <a:latin typeface="+mn-lt"/>
                <a:ea typeface="+mn-ea"/>
                <a:cs typeface="+mn-cs"/>
              </a:rPr>
              <a:t>'</a:t>
            </a:r>
            <a:r>
              <a:rPr lang="ko-KR" altLang="en-US" sz="1200" b="0" u="none" kern="1200" dirty="0" smtClean="0">
                <a:solidFill>
                  <a:schemeClr val="tx1"/>
                </a:solidFill>
                <a:latin typeface="+mn-lt"/>
                <a:ea typeface="+mn-ea"/>
                <a:cs typeface="+mn-cs"/>
              </a:rPr>
              <a:t>없다</a:t>
            </a:r>
            <a:r>
              <a:rPr lang="en-US" altLang="ko-KR" sz="1200" b="0" u="none" kern="1200" dirty="0" smtClean="0">
                <a:solidFill>
                  <a:schemeClr val="tx1"/>
                </a:solidFill>
                <a:latin typeface="+mn-lt"/>
                <a:ea typeface="+mn-ea"/>
                <a:cs typeface="+mn-cs"/>
              </a:rPr>
              <a:t>'</a:t>
            </a:r>
            <a:r>
              <a:rPr lang="ko-KR" altLang="en-US" sz="1200" b="0" u="none" kern="1200" dirty="0" smtClean="0">
                <a:solidFill>
                  <a:schemeClr val="tx1"/>
                </a:solidFill>
                <a:latin typeface="+mn-lt"/>
                <a:ea typeface="+mn-ea"/>
                <a:cs typeface="+mn-cs"/>
              </a:rPr>
              <a:t>라고 출력할 것</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if(database[query] == 1)</a:t>
            </a:r>
          </a:p>
          <a:p>
            <a:r>
              <a:rPr lang="en-US" altLang="ko-KR" sz="1200" b="0" u="none" kern="1200" dirty="0" err="1" smtClean="0">
                <a:solidFill>
                  <a:schemeClr val="tx1"/>
                </a:solidFill>
                <a:latin typeface="+mn-lt"/>
                <a:ea typeface="+mn-ea"/>
                <a:cs typeface="+mn-cs"/>
              </a:rPr>
              <a:t>System.</a:t>
            </a:r>
            <a:r>
              <a:rPr lang="en-US" altLang="ko-KR" sz="1200" b="0" i="1" u="none" kern="1200" dirty="0" err="1" smtClean="0">
                <a:solidFill>
                  <a:schemeClr val="tx1"/>
                </a:solidFill>
                <a:latin typeface="+mn-lt"/>
                <a:ea typeface="+mn-ea"/>
                <a:cs typeface="+mn-cs"/>
              </a:rPr>
              <a:t>out.println</a:t>
            </a:r>
            <a:r>
              <a:rPr lang="en-US" altLang="ko-KR" sz="1200" b="0" i="1" u="none" kern="1200" dirty="0" smtClean="0">
                <a:solidFill>
                  <a:schemeClr val="tx1"/>
                </a:solidFill>
                <a:latin typeface="+mn-lt"/>
                <a:ea typeface="+mn-ea"/>
                <a:cs typeface="+mn-cs"/>
              </a:rPr>
              <a:t>("</a:t>
            </a:r>
            <a:r>
              <a:rPr lang="ko-KR" altLang="en-US" sz="1200" b="0" i="1" u="none" kern="1200" dirty="0" smtClean="0">
                <a:solidFill>
                  <a:schemeClr val="tx1"/>
                </a:solidFill>
                <a:latin typeface="+mn-lt"/>
                <a:ea typeface="+mn-ea"/>
                <a:cs typeface="+mn-cs"/>
              </a:rPr>
              <a:t>있다</a:t>
            </a:r>
            <a:r>
              <a:rPr lang="en-US" altLang="ko-KR" sz="1200" b="0" i="1"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else</a:t>
            </a:r>
          </a:p>
          <a:p>
            <a:r>
              <a:rPr lang="en-US" altLang="ko-KR" sz="1200" b="0" u="none" kern="1200" dirty="0" err="1" smtClean="0">
                <a:solidFill>
                  <a:schemeClr val="tx1"/>
                </a:solidFill>
                <a:latin typeface="+mn-lt"/>
                <a:ea typeface="+mn-ea"/>
                <a:cs typeface="+mn-cs"/>
              </a:rPr>
              <a:t>System.</a:t>
            </a:r>
            <a:r>
              <a:rPr lang="en-US" altLang="ko-KR" sz="1200" b="0" i="1" u="none" kern="1200" dirty="0" err="1" smtClean="0">
                <a:solidFill>
                  <a:schemeClr val="tx1"/>
                </a:solidFill>
                <a:latin typeface="+mn-lt"/>
                <a:ea typeface="+mn-ea"/>
                <a:cs typeface="+mn-cs"/>
              </a:rPr>
              <a:t>out.println</a:t>
            </a:r>
            <a:r>
              <a:rPr lang="en-US" altLang="ko-KR" sz="1200" b="0" i="1" u="none" kern="1200" dirty="0" smtClean="0">
                <a:solidFill>
                  <a:schemeClr val="tx1"/>
                </a:solidFill>
                <a:latin typeface="+mn-lt"/>
                <a:ea typeface="+mn-ea"/>
                <a:cs typeface="+mn-cs"/>
              </a:rPr>
              <a:t>("</a:t>
            </a:r>
            <a:r>
              <a:rPr lang="ko-KR" altLang="en-US" sz="1200" b="0" i="1" u="none" kern="1200" dirty="0" smtClean="0">
                <a:solidFill>
                  <a:schemeClr val="tx1"/>
                </a:solidFill>
                <a:latin typeface="+mn-lt"/>
                <a:ea typeface="+mn-ea"/>
                <a:cs typeface="+mn-cs"/>
              </a:rPr>
              <a:t>없다</a:t>
            </a:r>
            <a:r>
              <a:rPr lang="en-US" altLang="ko-KR" sz="1200" b="0" i="1"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err="1" smtClean="0">
                <a:solidFill>
                  <a:schemeClr val="tx1"/>
                </a:solidFill>
                <a:latin typeface="+mn-lt"/>
                <a:ea typeface="+mn-ea"/>
                <a:cs typeface="+mn-cs"/>
              </a:rPr>
              <a:t>scan.close</a:t>
            </a:r>
            <a:r>
              <a:rPr lang="en-US" altLang="ko-KR" sz="1200" b="0" u="none" kern="1200" dirty="0" smtClean="0">
                <a:solidFill>
                  <a:schemeClr val="tx1"/>
                </a:solidFill>
                <a:latin typeface="+mn-lt"/>
                <a:ea typeface="+mn-ea"/>
                <a:cs typeface="+mn-cs"/>
              </a:rPr>
              <a:t>();</a:t>
            </a:r>
          </a:p>
          <a:p>
            <a:endParaRPr lang="en-US" altLang="ko-KR" sz="1200" b="0" u="none" kern="1200" baseline="0" dirty="0" smtClean="0">
              <a:solidFill>
                <a:schemeClr val="tx1"/>
              </a:solidFill>
              <a:latin typeface="+mn-lt"/>
              <a:ea typeface="+mn-ea"/>
              <a:cs typeface="+mn-cs"/>
            </a:endParaRPr>
          </a:p>
          <a:p>
            <a:r>
              <a:rPr lang="en-US" altLang="ko-KR" b="1" baseline="0" dirty="0" smtClean="0"/>
              <a:t>Tree</a:t>
            </a:r>
            <a:r>
              <a:rPr lang="ko-KR" altLang="en-US" b="1" baseline="0" dirty="0" smtClean="0"/>
              <a:t>에서는 재귀함수를 이용해 여러 번 비교하지만</a:t>
            </a:r>
            <a:r>
              <a:rPr lang="en-US" altLang="ko-KR" b="1" baseline="0" dirty="0" smtClean="0"/>
              <a:t>, </a:t>
            </a:r>
            <a:r>
              <a:rPr lang="ko-KR" altLang="en-US" b="1" baseline="0" dirty="0" smtClean="0"/>
              <a:t>배열은 </a:t>
            </a:r>
            <a:r>
              <a:rPr lang="en-US" altLang="ko-KR" b="1" baseline="0" dirty="0" smtClean="0"/>
              <a:t>1</a:t>
            </a:r>
            <a:r>
              <a:rPr lang="ko-KR" altLang="en-US" b="1" baseline="0" dirty="0" smtClean="0"/>
              <a:t>번 만에 찾을 수 있음</a:t>
            </a:r>
            <a:endParaRPr lang="en-US" altLang="ko-KR" b="1" baseline="0" dirty="0" smtClean="0"/>
          </a:p>
          <a:p>
            <a:r>
              <a:rPr lang="ko-KR" altLang="en-US" b="1" baseline="0" dirty="0" smtClean="0"/>
              <a:t>다만 왜 사용하지 않느냐면 </a:t>
            </a:r>
            <a:r>
              <a:rPr lang="en-US" altLang="ko-KR" b="1" baseline="0" dirty="0" smtClean="0"/>
              <a:t>(=</a:t>
            </a:r>
            <a:r>
              <a:rPr lang="ko-KR" altLang="en-US" b="1" baseline="0" dirty="0" smtClean="0"/>
              <a:t>단점</a:t>
            </a:r>
            <a:r>
              <a:rPr lang="en-US" altLang="ko-KR" b="1" baseline="0" dirty="0" smtClean="0"/>
              <a:t>) </a:t>
            </a:r>
            <a:r>
              <a:rPr lang="ko-KR" altLang="en-US" b="1" baseline="0" dirty="0" smtClean="0"/>
              <a:t>데이터가 저장되지 않는 칸은 쓸모 없는 칸이 되어버리기 때문임</a:t>
            </a:r>
            <a:endParaRPr lang="en-US" altLang="ko-KR" b="1" baseline="0" dirty="0" smtClean="0"/>
          </a:p>
          <a:p>
            <a:r>
              <a:rPr lang="ko-KR" altLang="en-US" b="1" u="none" baseline="0" dirty="0" smtClean="0"/>
              <a:t>다시 말해</a:t>
            </a:r>
            <a:r>
              <a:rPr lang="en-US" altLang="ko-KR" b="1" u="none" baseline="0" dirty="0" smtClean="0"/>
              <a:t>,</a:t>
            </a:r>
            <a:r>
              <a:rPr lang="ko-KR" altLang="en-US" b="1" u="none" baseline="0" dirty="0" smtClean="0"/>
              <a:t> 데이터가 저장되지 않았음에도 불구하고 공간을 낭비하게 되어버리는 것임</a:t>
            </a:r>
            <a:endParaRPr lang="en-US" altLang="ko-KR" b="0" u="none" baseline="0" dirty="0" smtClean="0"/>
          </a:p>
          <a:p>
            <a:endParaRPr lang="en-US" altLang="ko-KR" b="1" i="0" baseline="0" dirty="0" smtClean="0"/>
          </a:p>
          <a:p>
            <a:r>
              <a:rPr lang="ko-KR" altLang="en-US" b="1" i="0" baseline="0" dirty="0" smtClean="0"/>
              <a:t>예시로 설명하자면 </a:t>
            </a:r>
            <a:r>
              <a:rPr lang="en-US" altLang="ko-KR" sz="1200" b="1" i="0" u="none" kern="1200" dirty="0" smtClean="0">
                <a:solidFill>
                  <a:schemeClr val="tx1"/>
                </a:solidFill>
                <a:latin typeface="+mn-lt"/>
                <a:ea typeface="+mn-ea"/>
                <a:cs typeface="+mn-cs"/>
              </a:rPr>
              <a:t>31</a:t>
            </a:r>
            <a:r>
              <a:rPr lang="en-US" altLang="ko-KR" sz="1200" b="1" u="none" kern="1200" dirty="0" smtClean="0">
                <a:solidFill>
                  <a:schemeClr val="tx1"/>
                </a:solidFill>
                <a:latin typeface="+mn-lt"/>
                <a:ea typeface="+mn-ea"/>
                <a:cs typeface="+mn-cs"/>
              </a:rPr>
              <a:t>, 16, 45, 24, 7, 19, 29 </a:t>
            </a:r>
            <a:r>
              <a:rPr lang="ko-KR" altLang="en-US" sz="1200" b="1" u="none" kern="1200" dirty="0" smtClean="0">
                <a:solidFill>
                  <a:schemeClr val="tx1"/>
                </a:solidFill>
                <a:latin typeface="+mn-lt"/>
                <a:ea typeface="+mn-ea"/>
                <a:cs typeface="+mn-cs"/>
              </a:rPr>
              <a:t>자리 외에는 쓸모 없는 칸</a:t>
            </a:r>
            <a:r>
              <a:rPr lang="en-US" altLang="ko-KR" sz="1200" b="1" u="none" kern="1200" dirty="0" smtClean="0">
                <a:solidFill>
                  <a:schemeClr val="tx1"/>
                </a:solidFill>
                <a:latin typeface="+mn-lt"/>
                <a:ea typeface="+mn-ea"/>
                <a:cs typeface="+mn-cs"/>
              </a:rPr>
              <a:t>(</a:t>
            </a:r>
            <a:r>
              <a:rPr lang="ko-KR" altLang="en-US" sz="1200" b="1" u="none" kern="1200" dirty="0" smtClean="0">
                <a:solidFill>
                  <a:schemeClr val="tx1"/>
                </a:solidFill>
                <a:latin typeface="+mn-lt"/>
                <a:ea typeface="+mn-ea"/>
                <a:cs typeface="+mn-cs"/>
              </a:rPr>
              <a:t>낭비</a:t>
            </a:r>
            <a:r>
              <a:rPr lang="en-US" altLang="ko-KR" sz="1200" b="1" u="none" kern="1200" dirty="0" smtClean="0">
                <a:solidFill>
                  <a:schemeClr val="tx1"/>
                </a:solidFill>
                <a:latin typeface="+mn-lt"/>
                <a:ea typeface="+mn-ea"/>
                <a:cs typeface="+mn-cs"/>
              </a:rPr>
              <a:t>)</a:t>
            </a:r>
            <a:r>
              <a:rPr lang="ko-KR" altLang="en-US" sz="1200" b="1" u="none" kern="1200" dirty="0" smtClean="0">
                <a:solidFill>
                  <a:schemeClr val="tx1"/>
                </a:solidFill>
                <a:latin typeface="+mn-lt"/>
                <a:ea typeface="+mn-ea"/>
                <a:cs typeface="+mn-cs"/>
              </a:rPr>
              <a:t>이 되어버림</a:t>
            </a:r>
            <a:endParaRPr lang="en-US" altLang="ko-KR" sz="1200" b="1" u="none" kern="1200" dirty="0" smtClean="0">
              <a:solidFill>
                <a:schemeClr val="tx1"/>
              </a:solidFill>
              <a:latin typeface="+mn-lt"/>
              <a:ea typeface="+mn-ea"/>
              <a:cs typeface="+mn-cs"/>
            </a:endParaRPr>
          </a:p>
          <a:p>
            <a:endParaRPr lang="en-US" altLang="ko-KR" sz="1200" b="1" u="none" kern="1200" baseline="0" dirty="0" smtClean="0">
              <a:solidFill>
                <a:schemeClr val="tx1"/>
              </a:solidFill>
              <a:latin typeface="+mn-lt"/>
              <a:ea typeface="+mn-ea"/>
              <a:cs typeface="+mn-cs"/>
            </a:endParaRPr>
          </a:p>
          <a:p>
            <a:r>
              <a:rPr lang="ko-KR" altLang="en-US" sz="1200" b="1" u="none" kern="1200" baseline="0" dirty="0" smtClean="0">
                <a:solidFill>
                  <a:schemeClr val="tx1"/>
                </a:solidFill>
                <a:latin typeface="+mn-lt"/>
                <a:ea typeface="+mn-ea"/>
                <a:cs typeface="+mn-cs"/>
              </a:rPr>
              <a:t>따라서 어느 한 사람은 </a:t>
            </a:r>
            <a:endParaRPr lang="en-US" altLang="ko-KR" sz="1200" b="1" u="none" kern="1200" baseline="0" dirty="0" smtClean="0">
              <a:solidFill>
                <a:schemeClr val="tx1"/>
              </a:solidFill>
              <a:latin typeface="+mn-lt"/>
              <a:ea typeface="+mn-ea"/>
              <a:cs typeface="+mn-cs"/>
            </a:endParaRPr>
          </a:p>
          <a:p>
            <a:r>
              <a:rPr lang="ko-KR" altLang="en-US" sz="1200" b="1" u="none" kern="1200" baseline="0" dirty="0" smtClean="0">
                <a:solidFill>
                  <a:schemeClr val="tx1"/>
                </a:solidFill>
                <a:latin typeface="+mn-lt"/>
                <a:ea typeface="+mn-ea"/>
                <a:cs typeface="+mn-cs"/>
              </a:rPr>
              <a:t>찾는 것</a:t>
            </a:r>
            <a:r>
              <a:rPr lang="en-US" altLang="ko-KR" sz="1200" b="1" u="none" kern="1200" baseline="0" dirty="0" smtClean="0">
                <a:solidFill>
                  <a:schemeClr val="tx1"/>
                </a:solidFill>
                <a:latin typeface="+mn-lt"/>
                <a:ea typeface="+mn-ea"/>
                <a:cs typeface="+mn-cs"/>
              </a:rPr>
              <a:t>(</a:t>
            </a:r>
            <a:r>
              <a:rPr lang="ko-KR" altLang="en-US" sz="1200" b="1" u="none" kern="1200" baseline="0" dirty="0" smtClean="0">
                <a:solidFill>
                  <a:schemeClr val="tx1"/>
                </a:solidFill>
                <a:latin typeface="+mn-lt"/>
                <a:ea typeface="+mn-ea"/>
                <a:cs typeface="+mn-cs"/>
              </a:rPr>
              <a:t>탐색</a:t>
            </a:r>
            <a:r>
              <a:rPr lang="en-US" altLang="ko-KR" sz="1200" b="1" u="none" kern="1200" baseline="0" dirty="0" smtClean="0">
                <a:solidFill>
                  <a:schemeClr val="tx1"/>
                </a:solidFill>
                <a:latin typeface="+mn-lt"/>
                <a:ea typeface="+mn-ea"/>
                <a:cs typeface="+mn-cs"/>
              </a:rPr>
              <a:t>)</a:t>
            </a:r>
            <a:r>
              <a:rPr lang="ko-KR" altLang="en-US" sz="1200" b="1" u="none" kern="1200" baseline="0" dirty="0" smtClean="0">
                <a:solidFill>
                  <a:schemeClr val="tx1"/>
                </a:solidFill>
                <a:latin typeface="+mn-lt"/>
                <a:ea typeface="+mn-ea"/>
                <a:cs typeface="+mn-cs"/>
              </a:rPr>
              <a:t>도 빠르고</a:t>
            </a:r>
            <a:r>
              <a:rPr lang="en-US" altLang="ko-KR" sz="1200" b="1" u="none" kern="1200" baseline="0" dirty="0" smtClean="0">
                <a:solidFill>
                  <a:schemeClr val="tx1"/>
                </a:solidFill>
                <a:latin typeface="+mn-lt"/>
                <a:ea typeface="+mn-ea"/>
                <a:cs typeface="+mn-cs"/>
              </a:rPr>
              <a:t>, </a:t>
            </a:r>
            <a:r>
              <a:rPr lang="ko-KR" altLang="en-US" sz="1200" b="1" u="none" kern="1200" baseline="0" dirty="0" smtClean="0">
                <a:solidFill>
                  <a:schemeClr val="tx1"/>
                </a:solidFill>
                <a:latin typeface="+mn-lt"/>
                <a:ea typeface="+mn-ea"/>
                <a:cs typeface="+mn-cs"/>
              </a:rPr>
              <a:t>공간도 효율적으로 사용할 수 있는 것이 무엇일까를 고민해본 후 </a:t>
            </a:r>
            <a:endParaRPr lang="en-US" altLang="ko-KR" sz="1200" b="1" u="none" kern="1200" baseline="0" dirty="0" smtClean="0">
              <a:solidFill>
                <a:schemeClr val="tx1"/>
              </a:solidFill>
              <a:latin typeface="+mn-lt"/>
              <a:ea typeface="+mn-ea"/>
              <a:cs typeface="+mn-cs"/>
            </a:endParaRPr>
          </a:p>
          <a:p>
            <a:r>
              <a:rPr lang="en-US" altLang="ko-KR" sz="1200" b="1" u="none" kern="1200" baseline="0" dirty="0" smtClean="0">
                <a:solidFill>
                  <a:schemeClr val="tx1"/>
                </a:solidFill>
                <a:latin typeface="+mn-lt"/>
                <a:ea typeface="+mn-ea"/>
                <a:cs typeface="+mn-cs"/>
              </a:rPr>
              <a:t>Hash</a:t>
            </a:r>
            <a:r>
              <a:rPr lang="ko-KR" altLang="en-US" sz="1200" b="1" u="none" kern="1200" baseline="0" dirty="0" smtClean="0">
                <a:solidFill>
                  <a:schemeClr val="tx1"/>
                </a:solidFill>
                <a:latin typeface="+mn-lt"/>
                <a:ea typeface="+mn-ea"/>
                <a:cs typeface="+mn-cs"/>
              </a:rPr>
              <a:t>를 만들게 되었음 </a:t>
            </a:r>
            <a:endParaRPr lang="en-US" altLang="ko-KR" b="1" u="none" baseline="0" dirty="0" smtClean="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14</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u="none" dirty="0" smtClean="0"/>
              <a:t>*Tree</a:t>
            </a:r>
            <a:r>
              <a:rPr lang="en-US" altLang="ko-KR" b="1" u="none" baseline="0" dirty="0" smtClean="0"/>
              <a:t> </a:t>
            </a:r>
            <a:r>
              <a:rPr lang="ko-KR" altLang="en-US" b="1" u="none" baseline="0" dirty="0" smtClean="0"/>
              <a:t>클래스에 과정을 표시한다면</a:t>
            </a:r>
            <a:r>
              <a:rPr lang="en-US" altLang="ko-KR" b="1" u="none" baseline="0" dirty="0" smtClean="0"/>
              <a:t>?   (insert, </a:t>
            </a:r>
            <a:r>
              <a:rPr lang="en-US" altLang="ko-KR" b="1" u="none" baseline="0" dirty="0" err="1" smtClean="0"/>
              <a:t>insertNode</a:t>
            </a:r>
            <a:r>
              <a:rPr lang="en-US" altLang="ko-KR" b="1" u="none" baseline="0" dirty="0" smtClean="0"/>
              <a:t> </a:t>
            </a:r>
            <a:r>
              <a:rPr lang="ko-KR" altLang="en-US" b="1" u="none" baseline="0" dirty="0" smtClean="0"/>
              <a:t>함수에 표시</a:t>
            </a:r>
            <a:r>
              <a:rPr lang="en-US" altLang="ko-KR" b="1" u="none" baseline="0" dirty="0" smtClean="0"/>
              <a:t>)</a:t>
            </a:r>
          </a:p>
          <a:p>
            <a:endParaRPr lang="en-US" altLang="ko-KR" b="1" u="none" baseline="0" dirty="0" smtClean="0"/>
          </a:p>
          <a:p>
            <a:r>
              <a:rPr lang="en-US" altLang="ko-KR" b="1" u="none" baseline="0" dirty="0" smtClean="0"/>
              <a:t>{</a:t>
            </a:r>
            <a:r>
              <a:rPr lang="ko-KR" altLang="en-US" b="1" u="none" baseline="0" dirty="0" smtClean="0"/>
              <a:t>참고</a:t>
            </a:r>
            <a:r>
              <a:rPr lang="en-US" altLang="ko-KR" b="1" u="none" baseline="0" dirty="0" smtClean="0"/>
              <a:t>: 7</a:t>
            </a:r>
            <a:r>
              <a:rPr lang="ko-KR" altLang="en-US" b="1" u="none" baseline="0" dirty="0" smtClean="0"/>
              <a:t>강과 달리 </a:t>
            </a:r>
            <a:r>
              <a:rPr lang="en-US" altLang="ko-KR" b="1" u="none" baseline="0" dirty="0" smtClean="0"/>
              <a:t>8</a:t>
            </a:r>
            <a:r>
              <a:rPr lang="ko-KR" altLang="en-US" b="1" u="none" baseline="0" dirty="0" smtClean="0"/>
              <a:t>강에 적은 </a:t>
            </a:r>
            <a:r>
              <a:rPr lang="en-US" altLang="ko-KR" b="1" u="none" baseline="0" dirty="0" smtClean="0"/>
              <a:t>Tree </a:t>
            </a:r>
            <a:r>
              <a:rPr lang="ko-KR" altLang="en-US" b="1" u="none" baseline="0" dirty="0" smtClean="0"/>
              <a:t>클래스의 </a:t>
            </a:r>
            <a:r>
              <a:rPr lang="en-US" altLang="ko-KR" b="1" u="none" baseline="0" dirty="0" err="1" smtClean="0"/>
              <a:t>insertNode</a:t>
            </a:r>
            <a:r>
              <a:rPr lang="ko-KR" altLang="en-US" b="1" u="none" baseline="0" dirty="0" smtClean="0"/>
              <a:t>함수는 기준 </a:t>
            </a:r>
            <a:r>
              <a:rPr lang="ko-KR" altLang="en-US" b="1" u="none" baseline="0" dirty="0" err="1" smtClean="0"/>
              <a:t>노드보다</a:t>
            </a:r>
            <a:r>
              <a:rPr lang="ko-KR" altLang="en-US" b="1" u="none" baseline="0" dirty="0" smtClean="0"/>
              <a:t> 크거나 같을 때 오른쪽에 배치한다고 적어둠 </a:t>
            </a:r>
            <a:endParaRPr lang="en-US" altLang="ko-KR" b="1" u="none" baseline="0" dirty="0" smtClean="0"/>
          </a:p>
          <a:p>
            <a:endParaRPr lang="en-US" altLang="ko-KR" b="0" u="none" baseline="0" dirty="0" smtClean="0"/>
          </a:p>
          <a:p>
            <a:r>
              <a:rPr lang="en-US" altLang="ko-KR" sz="1200" b="0" u="none" kern="1200" dirty="0" smtClean="0">
                <a:solidFill>
                  <a:schemeClr val="tx1"/>
                </a:solidFill>
                <a:latin typeface="+mn-lt"/>
                <a:ea typeface="+mn-ea"/>
                <a:cs typeface="+mn-cs"/>
              </a:rPr>
              <a:t>public class Tree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private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root;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Tree()</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root = null;</a:t>
            </a:r>
          </a:p>
          <a:p>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public void insert(</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data)</a:t>
            </a:r>
          </a:p>
          <a:p>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node</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new</a:t>
            </a:r>
            <a:r>
              <a:rPr lang="ko-KR" altLang="en-US"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(data); //</a:t>
            </a:r>
            <a:r>
              <a:rPr lang="ko-KR" altLang="en-US" sz="1200" b="0" u="none" kern="1200" dirty="0" smtClean="0">
                <a:solidFill>
                  <a:schemeClr val="tx1"/>
                </a:solidFill>
                <a:latin typeface="+mn-lt"/>
                <a:ea typeface="+mn-ea"/>
                <a:cs typeface="+mn-cs"/>
              </a:rPr>
              <a:t>새로운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a:t>
            </a:r>
            <a:r>
              <a:rPr lang="ko-KR" altLang="en-US" sz="1200" b="0" u="none" kern="1200" dirty="0" smtClean="0">
                <a:solidFill>
                  <a:schemeClr val="tx1"/>
                </a:solidFill>
                <a:latin typeface="+mn-lt"/>
                <a:ea typeface="+mn-ea"/>
                <a:cs typeface="+mn-cs"/>
              </a:rPr>
              <a:t>클래스가 생성될 때  </a:t>
            </a:r>
            <a:r>
              <a:rPr lang="en-US" altLang="ko-KR" sz="1200" b="0" u="none" kern="1200" dirty="0" smtClean="0">
                <a:solidFill>
                  <a:schemeClr val="tx1"/>
                </a:solidFill>
                <a:latin typeface="+mn-lt"/>
                <a:ea typeface="+mn-ea"/>
                <a:cs typeface="+mn-cs"/>
              </a:rPr>
              <a:t>//PPT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1</a:t>
            </a:r>
            <a:r>
              <a:rPr lang="ko-KR" altLang="en-US" sz="1200" b="0" u="none" kern="1200" dirty="0" smtClean="0">
                <a:solidFill>
                  <a:schemeClr val="tx1"/>
                </a:solidFill>
                <a:latin typeface="+mn-lt"/>
                <a:ea typeface="+mn-ea"/>
                <a:cs typeface="+mn-cs"/>
              </a:rPr>
              <a:t>번 과정</a:t>
            </a:r>
          </a:p>
          <a:p>
            <a:r>
              <a:rPr lang="en-US" altLang="ko-KR" sz="1200" b="0" u="none" kern="1200" dirty="0" smtClean="0">
                <a:solidFill>
                  <a:schemeClr val="tx1"/>
                </a:solidFill>
                <a:latin typeface="+mn-lt"/>
                <a:ea typeface="+mn-ea"/>
                <a:cs typeface="+mn-cs"/>
              </a:rPr>
              <a:t>if(root == null) //</a:t>
            </a:r>
            <a:r>
              <a:rPr lang="ko-KR" altLang="en-US" sz="1200" b="0" u="none" kern="1200" dirty="0" smtClean="0">
                <a:solidFill>
                  <a:schemeClr val="tx1"/>
                </a:solidFill>
                <a:latin typeface="+mn-lt"/>
                <a:ea typeface="+mn-ea"/>
                <a:cs typeface="+mn-cs"/>
              </a:rPr>
              <a:t>만약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가 없을 경우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root = node; //</a:t>
            </a:r>
            <a:r>
              <a:rPr lang="ko-KR" altLang="en-US" sz="1200" b="0" u="none" kern="1200" dirty="0" smtClean="0">
                <a:solidFill>
                  <a:schemeClr val="tx1"/>
                </a:solidFill>
                <a:latin typeface="+mn-lt"/>
                <a:ea typeface="+mn-ea"/>
                <a:cs typeface="+mn-cs"/>
              </a:rPr>
              <a:t>처음 </a:t>
            </a:r>
            <a:r>
              <a:rPr lang="en-US" altLang="ko-KR" sz="1200" b="0" u="none" kern="1200" dirty="0" smtClean="0">
                <a:solidFill>
                  <a:schemeClr val="tx1"/>
                </a:solidFill>
                <a:latin typeface="+mn-lt"/>
                <a:ea typeface="+mn-ea"/>
                <a:cs typeface="+mn-cs"/>
              </a:rPr>
              <a:t>node</a:t>
            </a:r>
            <a:r>
              <a:rPr lang="ko-KR" altLang="en-US" sz="1200" b="0" u="none" kern="1200" dirty="0" smtClean="0">
                <a:solidFill>
                  <a:schemeClr val="tx1"/>
                </a:solidFill>
                <a:latin typeface="+mn-lt"/>
                <a:ea typeface="+mn-ea"/>
                <a:cs typeface="+mn-cs"/>
              </a:rPr>
              <a:t>가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가 됨</a:t>
            </a:r>
          </a:p>
          <a:p>
            <a:r>
              <a:rPr lang="en-US" altLang="ko-KR" sz="1200" b="0" u="none" kern="1200" dirty="0" smtClean="0">
                <a:solidFill>
                  <a:schemeClr val="tx1"/>
                </a:solidFill>
                <a:latin typeface="+mn-lt"/>
                <a:ea typeface="+mn-ea"/>
                <a:cs typeface="+mn-cs"/>
              </a:rPr>
              <a:t>return;</a:t>
            </a:r>
          </a:p>
          <a:p>
            <a:r>
              <a:rPr lang="en-US" altLang="ko-KR" sz="1200" b="0"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(root, node); // </a:t>
            </a:r>
            <a:r>
              <a:rPr lang="ko-KR" altLang="en-US" sz="1200" b="0" u="none" kern="1200" dirty="0" smtClean="0">
                <a:solidFill>
                  <a:schemeClr val="tx1"/>
                </a:solidFill>
                <a:latin typeface="+mn-lt"/>
                <a:ea typeface="+mn-ea"/>
                <a:cs typeface="+mn-cs"/>
              </a:rPr>
              <a:t>재귀함수 사용 </a:t>
            </a:r>
            <a:r>
              <a:rPr lang="en-US" altLang="ko-KR" sz="1200" b="0" u="none" kern="1200" dirty="0" smtClean="0">
                <a:solidFill>
                  <a:schemeClr val="tx1"/>
                </a:solidFill>
                <a:latin typeface="+mn-lt"/>
                <a:ea typeface="+mn-ea"/>
                <a:cs typeface="+mn-cs"/>
              </a:rPr>
              <a:t>//PPT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번 과정</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void</a:t>
            </a:r>
            <a:r>
              <a:rPr lang="ko-KR" altLang="en-US"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current,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node) //</a:t>
            </a:r>
            <a:r>
              <a:rPr lang="ko-KR" altLang="en-US" sz="1200" b="0" u="none" kern="1200" dirty="0" smtClean="0">
                <a:solidFill>
                  <a:schemeClr val="tx1"/>
                </a:solidFill>
                <a:latin typeface="+mn-lt"/>
                <a:ea typeface="+mn-ea"/>
                <a:cs typeface="+mn-cs"/>
              </a:rPr>
              <a:t>붙일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a:t>
            </a:r>
            <a:r>
              <a:rPr lang="ko-KR" altLang="en-US" sz="1200" b="0" u="none" kern="1200" dirty="0" smtClean="0">
                <a:solidFill>
                  <a:schemeClr val="tx1"/>
                </a:solidFill>
                <a:latin typeface="+mn-lt"/>
                <a:ea typeface="+mn-ea"/>
                <a:cs typeface="+mn-cs"/>
              </a:rPr>
              <a:t>클래스와 현재 기준이 되는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a:t>
            </a:r>
            <a:r>
              <a:rPr lang="ko-KR" altLang="en-US" sz="1200" b="0" u="none" kern="1200" dirty="0" smtClean="0">
                <a:solidFill>
                  <a:schemeClr val="tx1"/>
                </a:solidFill>
                <a:latin typeface="+mn-lt"/>
                <a:ea typeface="+mn-ea"/>
                <a:cs typeface="+mn-cs"/>
              </a:rPr>
              <a:t>클래스를 비교하는 함수</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current.getData</a:t>
            </a:r>
            <a:r>
              <a:rPr lang="en-US" altLang="ko-KR" sz="1200" b="0" u="none" kern="1200" dirty="0" smtClean="0">
                <a:solidFill>
                  <a:schemeClr val="tx1"/>
                </a:solidFill>
                <a:latin typeface="+mn-lt"/>
                <a:ea typeface="+mn-ea"/>
                <a:cs typeface="+mn-cs"/>
              </a:rPr>
              <a:t>() &gt; </a:t>
            </a:r>
            <a:r>
              <a:rPr lang="en-US" altLang="ko-KR" sz="1200" b="0" u="none" kern="1200" dirty="0" err="1" smtClean="0">
                <a:solidFill>
                  <a:schemeClr val="tx1"/>
                </a:solidFill>
                <a:latin typeface="+mn-lt"/>
                <a:ea typeface="+mn-ea"/>
                <a:cs typeface="+mn-cs"/>
              </a:rPr>
              <a:t>node.getData</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current.left</a:t>
            </a:r>
            <a:r>
              <a:rPr lang="en-US" altLang="ko-KR" sz="1200" b="0" u="none" kern="1200" dirty="0" smtClean="0">
                <a:solidFill>
                  <a:schemeClr val="tx1"/>
                </a:solidFill>
                <a:latin typeface="+mn-lt"/>
                <a:ea typeface="+mn-ea"/>
                <a:cs typeface="+mn-cs"/>
              </a:rPr>
              <a:t> == null)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4-2</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current.left</a:t>
            </a:r>
            <a:r>
              <a:rPr lang="en-US" altLang="ko-KR" sz="1200" b="0" u="none" kern="1200" dirty="0" smtClean="0">
                <a:solidFill>
                  <a:schemeClr val="tx1"/>
                </a:solidFill>
                <a:latin typeface="+mn-lt"/>
                <a:ea typeface="+mn-ea"/>
                <a:cs typeface="+mn-cs"/>
              </a:rPr>
              <a:t> = node;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else</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의 </a:t>
            </a:r>
            <a:r>
              <a:rPr lang="en-US" altLang="ko-KR" sz="1200" b="0" u="none" kern="1200" dirty="0" smtClean="0">
                <a:solidFill>
                  <a:schemeClr val="tx1"/>
                </a:solidFill>
                <a:latin typeface="+mn-lt"/>
                <a:ea typeface="+mn-ea"/>
                <a:cs typeface="+mn-cs"/>
              </a:rPr>
              <a:t>left</a:t>
            </a:r>
            <a:r>
              <a:rPr lang="ko-KR" altLang="en-US" sz="1200" b="0" u="none" kern="1200" dirty="0" smtClean="0">
                <a:solidFill>
                  <a:schemeClr val="tx1"/>
                </a:solidFill>
                <a:latin typeface="+mn-lt"/>
                <a:ea typeface="+mn-ea"/>
                <a:cs typeface="+mn-cs"/>
              </a:rPr>
              <a:t>가 현재 차 있는 상태라면</a:t>
            </a:r>
            <a:r>
              <a:rPr lang="en-US" altLang="ko-KR" sz="1200" b="0" u="none" kern="1200" dirty="0" smtClean="0">
                <a:solidFill>
                  <a:schemeClr val="tx1"/>
                </a:solidFill>
                <a:latin typeface="+mn-lt"/>
                <a:ea typeface="+mn-ea"/>
                <a:cs typeface="+mn-cs"/>
              </a:rPr>
              <a:t>?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4-1</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current.left</a:t>
            </a:r>
            <a:r>
              <a:rPr lang="en-US" altLang="ko-KR" sz="1200" b="0" u="none" kern="1200" dirty="0" smtClean="0">
                <a:solidFill>
                  <a:schemeClr val="tx1"/>
                </a:solidFill>
                <a:latin typeface="+mn-lt"/>
                <a:ea typeface="+mn-ea"/>
                <a:cs typeface="+mn-cs"/>
              </a:rPr>
              <a:t>, node); //</a:t>
            </a:r>
            <a:r>
              <a:rPr lang="ko-KR" altLang="en-US" sz="1200" b="0" u="none" kern="1200" dirty="0" smtClean="0">
                <a:solidFill>
                  <a:schemeClr val="tx1"/>
                </a:solidFill>
                <a:latin typeface="+mn-lt"/>
                <a:ea typeface="+mn-ea"/>
                <a:cs typeface="+mn-cs"/>
              </a:rPr>
              <a:t>재귀함수</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else if(</a:t>
            </a:r>
            <a:r>
              <a:rPr lang="en-US" altLang="ko-KR" sz="1200" b="0" u="none" kern="1200" dirty="0" err="1" smtClean="0">
                <a:solidFill>
                  <a:schemeClr val="tx1"/>
                </a:solidFill>
                <a:latin typeface="+mn-lt"/>
                <a:ea typeface="+mn-ea"/>
                <a:cs typeface="+mn-cs"/>
              </a:rPr>
              <a:t>current.getData</a:t>
            </a:r>
            <a:r>
              <a:rPr lang="en-US" altLang="ko-KR" sz="1200" b="0" u="none" kern="1200" dirty="0" smtClean="0">
                <a:solidFill>
                  <a:schemeClr val="tx1"/>
                </a:solidFill>
                <a:latin typeface="+mn-lt"/>
                <a:ea typeface="+mn-ea"/>
                <a:cs typeface="+mn-cs"/>
              </a:rPr>
              <a:t>() &lt;= </a:t>
            </a:r>
            <a:r>
              <a:rPr lang="en-US" altLang="ko-KR" sz="1200" b="0" u="none" kern="1200" dirty="0" err="1" smtClean="0">
                <a:solidFill>
                  <a:schemeClr val="tx1"/>
                </a:solidFill>
                <a:latin typeface="+mn-lt"/>
                <a:ea typeface="+mn-ea"/>
                <a:cs typeface="+mn-cs"/>
              </a:rPr>
              <a:t>node.getData</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current.right</a:t>
            </a:r>
            <a:r>
              <a:rPr lang="en-US" altLang="ko-KR" sz="1200" b="0" u="none" kern="1200" dirty="0" smtClean="0">
                <a:solidFill>
                  <a:schemeClr val="tx1"/>
                </a:solidFill>
                <a:latin typeface="+mn-lt"/>
                <a:ea typeface="+mn-ea"/>
                <a:cs typeface="+mn-cs"/>
              </a:rPr>
              <a:t> == null)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3-2</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current.right</a:t>
            </a:r>
            <a:r>
              <a:rPr lang="en-US" altLang="ko-KR" sz="1200" b="0" u="none" kern="1200" dirty="0" smtClean="0">
                <a:solidFill>
                  <a:schemeClr val="tx1"/>
                </a:solidFill>
                <a:latin typeface="+mn-lt"/>
                <a:ea typeface="+mn-ea"/>
                <a:cs typeface="+mn-cs"/>
              </a:rPr>
              <a:t> = node;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else</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의 </a:t>
            </a:r>
            <a:r>
              <a:rPr lang="en-US" altLang="ko-KR" sz="1200" b="0" u="none" kern="1200" dirty="0" smtClean="0">
                <a:solidFill>
                  <a:schemeClr val="tx1"/>
                </a:solidFill>
                <a:latin typeface="+mn-lt"/>
                <a:ea typeface="+mn-ea"/>
                <a:cs typeface="+mn-cs"/>
              </a:rPr>
              <a:t>right</a:t>
            </a:r>
            <a:r>
              <a:rPr lang="ko-KR" altLang="en-US" sz="1200" b="0" u="none" kern="1200" dirty="0" smtClean="0">
                <a:solidFill>
                  <a:schemeClr val="tx1"/>
                </a:solidFill>
                <a:latin typeface="+mn-lt"/>
                <a:ea typeface="+mn-ea"/>
                <a:cs typeface="+mn-cs"/>
              </a:rPr>
              <a:t>가 현재 차 있는 상태라면</a:t>
            </a:r>
            <a:r>
              <a:rPr lang="en-US" altLang="ko-KR" sz="1200" b="0" u="none" kern="1200" dirty="0" smtClean="0">
                <a:solidFill>
                  <a:schemeClr val="tx1"/>
                </a:solidFill>
                <a:latin typeface="+mn-lt"/>
                <a:ea typeface="+mn-ea"/>
                <a:cs typeface="+mn-cs"/>
              </a:rPr>
              <a:t>?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3-1</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current.right</a:t>
            </a:r>
            <a:r>
              <a:rPr lang="en-US" altLang="ko-KR" sz="1200" b="0" u="none" kern="1200" dirty="0" smtClean="0">
                <a:solidFill>
                  <a:schemeClr val="tx1"/>
                </a:solidFill>
                <a:latin typeface="+mn-lt"/>
                <a:ea typeface="+mn-ea"/>
                <a:cs typeface="+mn-cs"/>
              </a:rPr>
              <a:t>, node); //</a:t>
            </a:r>
            <a:r>
              <a:rPr lang="ko-KR" altLang="en-US" sz="1200" b="0" u="none" kern="1200" dirty="0" smtClean="0">
                <a:solidFill>
                  <a:schemeClr val="tx1"/>
                </a:solidFill>
                <a:latin typeface="+mn-lt"/>
                <a:ea typeface="+mn-ea"/>
                <a:cs typeface="+mn-cs"/>
              </a:rPr>
              <a:t>재귀함수</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2</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40000" lnSpcReduction="20000"/>
          </a:bodyPr>
          <a:lstStyle/>
          <a:p>
            <a:r>
              <a:rPr lang="en-US" altLang="ko-KR" b="1" u="none" dirty="0" smtClean="0"/>
              <a:t>*</a:t>
            </a:r>
            <a:r>
              <a:rPr lang="ko-KR" altLang="en-US" b="1" u="none" dirty="0" smtClean="0"/>
              <a:t>특정 </a:t>
            </a:r>
            <a:r>
              <a:rPr lang="ko-KR" altLang="en-US" b="1" u="none" dirty="0" err="1" smtClean="0"/>
              <a:t>노드</a:t>
            </a:r>
            <a:r>
              <a:rPr lang="ko-KR" altLang="en-US" b="1" u="none" dirty="0" smtClean="0"/>
              <a:t> 탐색 함수</a:t>
            </a:r>
            <a:r>
              <a:rPr lang="en-US" altLang="ko-KR" b="1" u="none" dirty="0" smtClean="0"/>
              <a:t>(find</a:t>
            </a:r>
            <a:r>
              <a:rPr lang="en-US" altLang="ko-KR" b="1" u="none" baseline="0" dirty="0" smtClean="0"/>
              <a:t>, </a:t>
            </a:r>
            <a:r>
              <a:rPr lang="en-US" altLang="ko-KR" b="1" u="none" baseline="0" dirty="0" err="1" smtClean="0"/>
              <a:t>find_node</a:t>
            </a:r>
            <a:r>
              <a:rPr lang="en-US" altLang="ko-KR" b="1" u="none" dirty="0" smtClean="0"/>
              <a:t>)</a:t>
            </a:r>
          </a:p>
          <a:p>
            <a:endParaRPr lang="en-US" altLang="ko-KR" b="1" u="none" dirty="0" smtClean="0"/>
          </a:p>
          <a:p>
            <a:r>
              <a:rPr lang="en-US" altLang="ko-KR" b="1" u="none" dirty="0" smtClean="0"/>
              <a:t>-Tree </a:t>
            </a:r>
            <a:r>
              <a:rPr lang="ko-KR" altLang="en-US" b="1" u="none" dirty="0" smtClean="0"/>
              <a:t>클래스에서는</a:t>
            </a:r>
            <a:endParaRPr lang="en-US" altLang="ko-KR" b="1" u="none" dirty="0" smtClean="0"/>
          </a:p>
          <a:p>
            <a:endParaRPr lang="en-US" altLang="ko-KR" b="1" u="none" dirty="0" smtClean="0"/>
          </a:p>
          <a:p>
            <a:r>
              <a:rPr lang="en-US" altLang="ko-KR" sz="1200" b="0" u="none" kern="1200" dirty="0" smtClean="0">
                <a:solidFill>
                  <a:schemeClr val="tx1"/>
                </a:solidFill>
                <a:latin typeface="+mn-lt"/>
                <a:ea typeface="+mn-ea"/>
                <a:cs typeface="+mn-cs"/>
              </a:rPr>
              <a:t>public class Tree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private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root;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Tree()</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root = null;</a:t>
            </a:r>
          </a:p>
          <a:p>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public void insert(</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data)</a:t>
            </a:r>
          </a:p>
          <a:p>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node</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new</a:t>
            </a:r>
            <a:r>
              <a:rPr lang="ko-KR" altLang="en-US"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(data); //</a:t>
            </a:r>
            <a:r>
              <a:rPr lang="ko-KR" altLang="en-US" sz="1200" b="0" u="none" kern="1200" dirty="0" smtClean="0">
                <a:solidFill>
                  <a:schemeClr val="tx1"/>
                </a:solidFill>
                <a:latin typeface="+mn-lt"/>
                <a:ea typeface="+mn-ea"/>
                <a:cs typeface="+mn-cs"/>
              </a:rPr>
              <a:t>새로운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a:t>
            </a:r>
            <a:r>
              <a:rPr lang="ko-KR" altLang="en-US" sz="1200" b="0" u="none" kern="1200" dirty="0" smtClean="0">
                <a:solidFill>
                  <a:schemeClr val="tx1"/>
                </a:solidFill>
                <a:latin typeface="+mn-lt"/>
                <a:ea typeface="+mn-ea"/>
                <a:cs typeface="+mn-cs"/>
              </a:rPr>
              <a:t>클래스가 생성될 때  </a:t>
            </a:r>
            <a:r>
              <a:rPr lang="en-US" altLang="ko-KR" sz="1200" b="0" u="none" kern="1200" dirty="0" smtClean="0">
                <a:solidFill>
                  <a:schemeClr val="tx1"/>
                </a:solidFill>
                <a:latin typeface="+mn-lt"/>
                <a:ea typeface="+mn-ea"/>
                <a:cs typeface="+mn-cs"/>
              </a:rPr>
              <a:t>//PPT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1</a:t>
            </a:r>
            <a:r>
              <a:rPr lang="ko-KR" altLang="en-US" sz="1200" b="0" u="none" kern="1200" dirty="0" smtClean="0">
                <a:solidFill>
                  <a:schemeClr val="tx1"/>
                </a:solidFill>
                <a:latin typeface="+mn-lt"/>
                <a:ea typeface="+mn-ea"/>
                <a:cs typeface="+mn-cs"/>
              </a:rPr>
              <a:t>번 과정</a:t>
            </a:r>
          </a:p>
          <a:p>
            <a:r>
              <a:rPr lang="en-US" altLang="ko-KR" sz="1200" b="0" u="none" kern="1200" dirty="0" smtClean="0">
                <a:solidFill>
                  <a:schemeClr val="tx1"/>
                </a:solidFill>
                <a:latin typeface="+mn-lt"/>
                <a:ea typeface="+mn-ea"/>
                <a:cs typeface="+mn-cs"/>
              </a:rPr>
              <a:t>if(root == null) //</a:t>
            </a:r>
            <a:r>
              <a:rPr lang="ko-KR" altLang="en-US" sz="1200" b="0" u="none" kern="1200" dirty="0" smtClean="0">
                <a:solidFill>
                  <a:schemeClr val="tx1"/>
                </a:solidFill>
                <a:latin typeface="+mn-lt"/>
                <a:ea typeface="+mn-ea"/>
                <a:cs typeface="+mn-cs"/>
              </a:rPr>
              <a:t>만약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가 없을 경우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root = node; //</a:t>
            </a:r>
            <a:r>
              <a:rPr lang="ko-KR" altLang="en-US" sz="1200" b="0" u="none" kern="1200" dirty="0" smtClean="0">
                <a:solidFill>
                  <a:schemeClr val="tx1"/>
                </a:solidFill>
                <a:latin typeface="+mn-lt"/>
                <a:ea typeface="+mn-ea"/>
                <a:cs typeface="+mn-cs"/>
              </a:rPr>
              <a:t>처음 </a:t>
            </a:r>
            <a:r>
              <a:rPr lang="en-US" altLang="ko-KR" sz="1200" b="0" u="none" kern="1200" dirty="0" smtClean="0">
                <a:solidFill>
                  <a:schemeClr val="tx1"/>
                </a:solidFill>
                <a:latin typeface="+mn-lt"/>
                <a:ea typeface="+mn-ea"/>
                <a:cs typeface="+mn-cs"/>
              </a:rPr>
              <a:t>node</a:t>
            </a:r>
            <a:r>
              <a:rPr lang="ko-KR" altLang="en-US" sz="1200" b="0" u="none" kern="1200" dirty="0" smtClean="0">
                <a:solidFill>
                  <a:schemeClr val="tx1"/>
                </a:solidFill>
                <a:latin typeface="+mn-lt"/>
                <a:ea typeface="+mn-ea"/>
                <a:cs typeface="+mn-cs"/>
              </a:rPr>
              <a:t>가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가 됨</a:t>
            </a:r>
          </a:p>
          <a:p>
            <a:r>
              <a:rPr lang="en-US" altLang="ko-KR" sz="1200" b="0" u="none" kern="1200" dirty="0" smtClean="0">
                <a:solidFill>
                  <a:schemeClr val="tx1"/>
                </a:solidFill>
                <a:latin typeface="+mn-lt"/>
                <a:ea typeface="+mn-ea"/>
                <a:cs typeface="+mn-cs"/>
              </a:rPr>
              <a:t>return;</a:t>
            </a:r>
          </a:p>
          <a:p>
            <a:r>
              <a:rPr lang="en-US" altLang="ko-KR" sz="1200" b="0"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(root, node); // </a:t>
            </a:r>
            <a:r>
              <a:rPr lang="ko-KR" altLang="en-US" sz="1200" b="0" u="none" kern="1200" dirty="0" smtClean="0">
                <a:solidFill>
                  <a:schemeClr val="tx1"/>
                </a:solidFill>
                <a:latin typeface="+mn-lt"/>
                <a:ea typeface="+mn-ea"/>
                <a:cs typeface="+mn-cs"/>
              </a:rPr>
              <a:t>재귀함수 사용 </a:t>
            </a:r>
            <a:r>
              <a:rPr lang="en-US" altLang="ko-KR" sz="1200" b="0" u="none" kern="1200" dirty="0" smtClean="0">
                <a:solidFill>
                  <a:schemeClr val="tx1"/>
                </a:solidFill>
                <a:latin typeface="+mn-lt"/>
                <a:ea typeface="+mn-ea"/>
                <a:cs typeface="+mn-cs"/>
              </a:rPr>
              <a:t>//PPT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번 과정</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void</a:t>
            </a:r>
            <a:r>
              <a:rPr lang="ko-KR" altLang="en-US"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current,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node) //</a:t>
            </a:r>
            <a:r>
              <a:rPr lang="ko-KR" altLang="en-US" sz="1200" b="0" u="none" kern="1200" dirty="0" smtClean="0">
                <a:solidFill>
                  <a:schemeClr val="tx1"/>
                </a:solidFill>
                <a:latin typeface="+mn-lt"/>
                <a:ea typeface="+mn-ea"/>
                <a:cs typeface="+mn-cs"/>
              </a:rPr>
              <a:t>붙일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a:t>
            </a:r>
            <a:r>
              <a:rPr lang="ko-KR" altLang="en-US" sz="1200" b="0" u="none" kern="1200" dirty="0" smtClean="0">
                <a:solidFill>
                  <a:schemeClr val="tx1"/>
                </a:solidFill>
                <a:latin typeface="+mn-lt"/>
                <a:ea typeface="+mn-ea"/>
                <a:cs typeface="+mn-cs"/>
              </a:rPr>
              <a:t>클래스와 현재 기준이 되는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a:t>
            </a:r>
            <a:r>
              <a:rPr lang="ko-KR" altLang="en-US" sz="1200" b="0" u="none" kern="1200" dirty="0" smtClean="0">
                <a:solidFill>
                  <a:schemeClr val="tx1"/>
                </a:solidFill>
                <a:latin typeface="+mn-lt"/>
                <a:ea typeface="+mn-ea"/>
                <a:cs typeface="+mn-cs"/>
              </a:rPr>
              <a:t>클래스를 비교하는 함수</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current.getData</a:t>
            </a:r>
            <a:r>
              <a:rPr lang="en-US" altLang="ko-KR" sz="1200" b="0" u="none" kern="1200" dirty="0" smtClean="0">
                <a:solidFill>
                  <a:schemeClr val="tx1"/>
                </a:solidFill>
                <a:latin typeface="+mn-lt"/>
                <a:ea typeface="+mn-ea"/>
                <a:cs typeface="+mn-cs"/>
              </a:rPr>
              <a:t>() &gt; </a:t>
            </a:r>
            <a:r>
              <a:rPr lang="en-US" altLang="ko-KR" sz="1200" b="0" u="none" kern="1200" dirty="0" err="1" smtClean="0">
                <a:solidFill>
                  <a:schemeClr val="tx1"/>
                </a:solidFill>
                <a:latin typeface="+mn-lt"/>
                <a:ea typeface="+mn-ea"/>
                <a:cs typeface="+mn-cs"/>
              </a:rPr>
              <a:t>node.getData</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current.left</a:t>
            </a:r>
            <a:r>
              <a:rPr lang="en-US" altLang="ko-KR" sz="1200" b="0" u="none" kern="1200" dirty="0" smtClean="0">
                <a:solidFill>
                  <a:schemeClr val="tx1"/>
                </a:solidFill>
                <a:latin typeface="+mn-lt"/>
                <a:ea typeface="+mn-ea"/>
                <a:cs typeface="+mn-cs"/>
              </a:rPr>
              <a:t> == null)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4-2</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current.left</a:t>
            </a:r>
            <a:r>
              <a:rPr lang="en-US" altLang="ko-KR" sz="1200" b="0" u="none" kern="1200" dirty="0" smtClean="0">
                <a:solidFill>
                  <a:schemeClr val="tx1"/>
                </a:solidFill>
                <a:latin typeface="+mn-lt"/>
                <a:ea typeface="+mn-ea"/>
                <a:cs typeface="+mn-cs"/>
              </a:rPr>
              <a:t> = node;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else</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의 </a:t>
            </a:r>
            <a:r>
              <a:rPr lang="en-US" altLang="ko-KR" sz="1200" b="0" u="none" kern="1200" dirty="0" smtClean="0">
                <a:solidFill>
                  <a:schemeClr val="tx1"/>
                </a:solidFill>
                <a:latin typeface="+mn-lt"/>
                <a:ea typeface="+mn-ea"/>
                <a:cs typeface="+mn-cs"/>
              </a:rPr>
              <a:t>left</a:t>
            </a:r>
            <a:r>
              <a:rPr lang="ko-KR" altLang="en-US" sz="1200" b="0" u="none" kern="1200" dirty="0" smtClean="0">
                <a:solidFill>
                  <a:schemeClr val="tx1"/>
                </a:solidFill>
                <a:latin typeface="+mn-lt"/>
                <a:ea typeface="+mn-ea"/>
                <a:cs typeface="+mn-cs"/>
              </a:rPr>
              <a:t>가 현재 차 있는 상태라면</a:t>
            </a:r>
            <a:r>
              <a:rPr lang="en-US" altLang="ko-KR" sz="1200" b="0" u="none" kern="1200" dirty="0" smtClean="0">
                <a:solidFill>
                  <a:schemeClr val="tx1"/>
                </a:solidFill>
                <a:latin typeface="+mn-lt"/>
                <a:ea typeface="+mn-ea"/>
                <a:cs typeface="+mn-cs"/>
              </a:rPr>
              <a:t>?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4-1</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current.left</a:t>
            </a:r>
            <a:r>
              <a:rPr lang="en-US" altLang="ko-KR" sz="1200" b="0" u="none" kern="1200" dirty="0" smtClean="0">
                <a:solidFill>
                  <a:schemeClr val="tx1"/>
                </a:solidFill>
                <a:latin typeface="+mn-lt"/>
                <a:ea typeface="+mn-ea"/>
                <a:cs typeface="+mn-cs"/>
              </a:rPr>
              <a:t>, node); //</a:t>
            </a:r>
            <a:r>
              <a:rPr lang="ko-KR" altLang="en-US" sz="1200" b="0" u="none" kern="1200" dirty="0" smtClean="0">
                <a:solidFill>
                  <a:schemeClr val="tx1"/>
                </a:solidFill>
                <a:latin typeface="+mn-lt"/>
                <a:ea typeface="+mn-ea"/>
                <a:cs typeface="+mn-cs"/>
              </a:rPr>
              <a:t>재귀함수</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else if(</a:t>
            </a:r>
            <a:r>
              <a:rPr lang="en-US" altLang="ko-KR" sz="1200" b="0" u="none" kern="1200" dirty="0" err="1" smtClean="0">
                <a:solidFill>
                  <a:schemeClr val="tx1"/>
                </a:solidFill>
                <a:latin typeface="+mn-lt"/>
                <a:ea typeface="+mn-ea"/>
                <a:cs typeface="+mn-cs"/>
              </a:rPr>
              <a:t>current.getData</a:t>
            </a:r>
            <a:r>
              <a:rPr lang="en-US" altLang="ko-KR" sz="1200" b="0" u="none" kern="1200" dirty="0" smtClean="0">
                <a:solidFill>
                  <a:schemeClr val="tx1"/>
                </a:solidFill>
                <a:latin typeface="+mn-lt"/>
                <a:ea typeface="+mn-ea"/>
                <a:cs typeface="+mn-cs"/>
              </a:rPr>
              <a:t>() &lt;= </a:t>
            </a:r>
            <a:r>
              <a:rPr lang="en-US" altLang="ko-KR" sz="1200" b="0" u="none" kern="1200" dirty="0" err="1" smtClean="0">
                <a:solidFill>
                  <a:schemeClr val="tx1"/>
                </a:solidFill>
                <a:latin typeface="+mn-lt"/>
                <a:ea typeface="+mn-ea"/>
                <a:cs typeface="+mn-cs"/>
              </a:rPr>
              <a:t>node.getData</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current.right</a:t>
            </a:r>
            <a:r>
              <a:rPr lang="en-US" altLang="ko-KR" sz="1200" b="0" u="none" kern="1200" dirty="0" smtClean="0">
                <a:solidFill>
                  <a:schemeClr val="tx1"/>
                </a:solidFill>
                <a:latin typeface="+mn-lt"/>
                <a:ea typeface="+mn-ea"/>
                <a:cs typeface="+mn-cs"/>
              </a:rPr>
              <a:t> == null)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3-2</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current.right</a:t>
            </a:r>
            <a:r>
              <a:rPr lang="en-US" altLang="ko-KR" sz="1200" b="0" u="none" kern="1200" dirty="0" smtClean="0">
                <a:solidFill>
                  <a:schemeClr val="tx1"/>
                </a:solidFill>
                <a:latin typeface="+mn-lt"/>
                <a:ea typeface="+mn-ea"/>
                <a:cs typeface="+mn-cs"/>
              </a:rPr>
              <a:t> = node;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else</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의 </a:t>
            </a:r>
            <a:r>
              <a:rPr lang="en-US" altLang="ko-KR" sz="1200" b="0" u="none" kern="1200" dirty="0" smtClean="0">
                <a:solidFill>
                  <a:schemeClr val="tx1"/>
                </a:solidFill>
                <a:latin typeface="+mn-lt"/>
                <a:ea typeface="+mn-ea"/>
                <a:cs typeface="+mn-cs"/>
              </a:rPr>
              <a:t>right</a:t>
            </a:r>
            <a:r>
              <a:rPr lang="ko-KR" altLang="en-US" sz="1200" b="0" u="none" kern="1200" dirty="0" smtClean="0">
                <a:solidFill>
                  <a:schemeClr val="tx1"/>
                </a:solidFill>
                <a:latin typeface="+mn-lt"/>
                <a:ea typeface="+mn-ea"/>
                <a:cs typeface="+mn-cs"/>
              </a:rPr>
              <a:t>가 현재 차 있는 상태라면</a:t>
            </a:r>
            <a:r>
              <a:rPr lang="en-US" altLang="ko-KR" sz="1200" b="0" u="none" kern="1200" dirty="0" smtClean="0">
                <a:solidFill>
                  <a:schemeClr val="tx1"/>
                </a:solidFill>
                <a:latin typeface="+mn-lt"/>
                <a:ea typeface="+mn-ea"/>
                <a:cs typeface="+mn-cs"/>
              </a:rPr>
              <a:t>?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3-1</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current.right</a:t>
            </a:r>
            <a:r>
              <a:rPr lang="en-US" altLang="ko-KR" sz="1200" b="0" u="none" kern="1200" dirty="0" smtClean="0">
                <a:solidFill>
                  <a:schemeClr val="tx1"/>
                </a:solidFill>
                <a:latin typeface="+mn-lt"/>
                <a:ea typeface="+mn-ea"/>
                <a:cs typeface="+mn-cs"/>
              </a:rPr>
              <a:t>, node); //</a:t>
            </a:r>
            <a:r>
              <a:rPr lang="ko-KR" altLang="en-US" sz="1200" b="0" u="none" kern="1200" dirty="0" smtClean="0">
                <a:solidFill>
                  <a:schemeClr val="tx1"/>
                </a:solidFill>
                <a:latin typeface="+mn-lt"/>
                <a:ea typeface="+mn-ea"/>
                <a:cs typeface="+mn-cs"/>
              </a:rPr>
              <a:t>재귀함수</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a:t>
            </a:r>
            <a:r>
              <a:rPr lang="en-US" altLang="ko-KR" sz="1200" b="0" u="none" kern="1200" dirty="0" err="1" smtClean="0">
                <a:solidFill>
                  <a:schemeClr val="tx1"/>
                </a:solidFill>
                <a:latin typeface="+mn-lt"/>
                <a:ea typeface="+mn-ea"/>
                <a:cs typeface="+mn-cs"/>
              </a:rPr>
              <a:t>boolean</a:t>
            </a:r>
            <a:r>
              <a:rPr lang="en-US" altLang="ko-KR" sz="1200" b="0" u="none" kern="1200" dirty="0" smtClean="0">
                <a:solidFill>
                  <a:schemeClr val="tx1"/>
                </a:solidFill>
                <a:latin typeface="+mn-lt"/>
                <a:ea typeface="+mn-ea"/>
                <a:cs typeface="+mn-cs"/>
              </a:rPr>
              <a:t> find (</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data)</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return </a:t>
            </a:r>
            <a:r>
              <a:rPr lang="en-US" altLang="ko-KR" sz="1200" b="0" u="none" kern="1200" dirty="0" err="1" smtClean="0">
                <a:solidFill>
                  <a:schemeClr val="tx1"/>
                </a:solidFill>
                <a:latin typeface="+mn-lt"/>
                <a:ea typeface="+mn-ea"/>
                <a:cs typeface="+mn-cs"/>
              </a:rPr>
              <a:t>find_node</a:t>
            </a:r>
            <a:r>
              <a:rPr lang="en-US" altLang="ko-KR" sz="1200" b="0" u="none" kern="1200" dirty="0" smtClean="0">
                <a:solidFill>
                  <a:schemeClr val="tx1"/>
                </a:solidFill>
                <a:latin typeface="+mn-lt"/>
                <a:ea typeface="+mn-ea"/>
                <a:cs typeface="+mn-cs"/>
              </a:rPr>
              <a:t>(root, data);</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private </a:t>
            </a:r>
            <a:r>
              <a:rPr lang="en-US" altLang="ko-KR" sz="1200" b="0" u="none" kern="1200" dirty="0" err="1" smtClean="0">
                <a:solidFill>
                  <a:schemeClr val="tx1"/>
                </a:solidFill>
                <a:latin typeface="+mn-lt"/>
                <a:ea typeface="+mn-ea"/>
                <a:cs typeface="+mn-cs"/>
              </a:rPr>
              <a:t>boolean</a:t>
            </a:r>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find_node</a:t>
            </a:r>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cur, </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data)</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if(cur == null)</a:t>
            </a:r>
          </a:p>
          <a:p>
            <a:r>
              <a:rPr lang="en-US" altLang="ko-KR" sz="1200" b="0" u="none" kern="1200" dirty="0" smtClean="0">
                <a:solidFill>
                  <a:schemeClr val="tx1"/>
                </a:solidFill>
                <a:latin typeface="+mn-lt"/>
                <a:ea typeface="+mn-ea"/>
                <a:cs typeface="+mn-cs"/>
              </a:rPr>
              <a:t>return false;</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cur.getData</a:t>
            </a:r>
            <a:r>
              <a:rPr lang="en-US" altLang="ko-KR" sz="1200" b="0" u="none" kern="1200" dirty="0" smtClean="0">
                <a:solidFill>
                  <a:schemeClr val="tx1"/>
                </a:solidFill>
                <a:latin typeface="+mn-lt"/>
                <a:ea typeface="+mn-ea"/>
                <a:cs typeface="+mn-cs"/>
              </a:rPr>
              <a:t>() == data)</a:t>
            </a:r>
          </a:p>
          <a:p>
            <a:r>
              <a:rPr lang="en-US" altLang="ko-KR" sz="1200" b="0" u="none" kern="1200" dirty="0" smtClean="0">
                <a:solidFill>
                  <a:schemeClr val="tx1"/>
                </a:solidFill>
                <a:latin typeface="+mn-lt"/>
                <a:ea typeface="+mn-ea"/>
                <a:cs typeface="+mn-cs"/>
              </a:rPr>
              <a:t>return true;</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if (</a:t>
            </a:r>
            <a:r>
              <a:rPr lang="en-US" altLang="ko-KR" sz="1200" b="0" u="none" kern="1200" dirty="0" err="1" smtClean="0">
                <a:solidFill>
                  <a:schemeClr val="tx1"/>
                </a:solidFill>
                <a:latin typeface="+mn-lt"/>
                <a:ea typeface="+mn-ea"/>
                <a:cs typeface="+mn-cs"/>
              </a:rPr>
              <a:t>cur.getData</a:t>
            </a:r>
            <a:r>
              <a:rPr lang="en-US" altLang="ko-KR" sz="1200" b="0" u="none" kern="1200" dirty="0" smtClean="0">
                <a:solidFill>
                  <a:schemeClr val="tx1"/>
                </a:solidFill>
                <a:latin typeface="+mn-lt"/>
                <a:ea typeface="+mn-ea"/>
                <a:cs typeface="+mn-cs"/>
              </a:rPr>
              <a:t>() &gt; data)</a:t>
            </a:r>
          </a:p>
          <a:p>
            <a:r>
              <a:rPr lang="en-US" altLang="ko-KR" sz="1200" b="0" u="none" kern="1200" dirty="0" smtClean="0">
                <a:solidFill>
                  <a:schemeClr val="tx1"/>
                </a:solidFill>
                <a:latin typeface="+mn-lt"/>
                <a:ea typeface="+mn-ea"/>
                <a:cs typeface="+mn-cs"/>
              </a:rPr>
              <a:t>return </a:t>
            </a:r>
            <a:r>
              <a:rPr lang="en-US" altLang="ko-KR" sz="1200" b="0" u="none" kern="1200" dirty="0" err="1" smtClean="0">
                <a:solidFill>
                  <a:schemeClr val="tx1"/>
                </a:solidFill>
                <a:latin typeface="+mn-lt"/>
                <a:ea typeface="+mn-ea"/>
                <a:cs typeface="+mn-cs"/>
              </a:rPr>
              <a:t>find_node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cur.left</a:t>
            </a:r>
            <a:r>
              <a:rPr lang="en-US" altLang="ko-KR" sz="1200" b="0" u="none" kern="1200" dirty="0" smtClean="0">
                <a:solidFill>
                  <a:schemeClr val="tx1"/>
                </a:solidFill>
                <a:latin typeface="+mn-lt"/>
                <a:ea typeface="+mn-ea"/>
                <a:cs typeface="+mn-cs"/>
              </a:rPr>
              <a:t>, data);</a:t>
            </a:r>
          </a:p>
          <a:p>
            <a:r>
              <a:rPr lang="en-US" altLang="ko-KR" sz="1200" b="0" u="none" kern="1200" dirty="0" smtClean="0">
                <a:solidFill>
                  <a:schemeClr val="tx1"/>
                </a:solidFill>
                <a:latin typeface="+mn-lt"/>
                <a:ea typeface="+mn-ea"/>
                <a:cs typeface="+mn-cs"/>
              </a:rPr>
              <a:t>else</a:t>
            </a:r>
          </a:p>
          <a:p>
            <a:r>
              <a:rPr lang="en-US" altLang="ko-KR" sz="1200" b="0" u="none" kern="1200" dirty="0" smtClean="0">
                <a:solidFill>
                  <a:schemeClr val="tx1"/>
                </a:solidFill>
                <a:latin typeface="+mn-lt"/>
                <a:ea typeface="+mn-ea"/>
                <a:cs typeface="+mn-cs"/>
              </a:rPr>
              <a:t>return </a:t>
            </a:r>
            <a:r>
              <a:rPr lang="en-US" altLang="ko-KR" sz="1200" b="0" u="none" kern="1200" dirty="0" err="1" smtClean="0">
                <a:solidFill>
                  <a:schemeClr val="tx1"/>
                </a:solidFill>
                <a:latin typeface="+mn-lt"/>
                <a:ea typeface="+mn-ea"/>
                <a:cs typeface="+mn-cs"/>
              </a:rPr>
              <a:t>find_node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cur.right</a:t>
            </a:r>
            <a:r>
              <a:rPr lang="en-US" altLang="ko-KR" sz="1200" b="0" u="none" kern="1200" dirty="0" smtClean="0">
                <a:solidFill>
                  <a:schemeClr val="tx1"/>
                </a:solidFill>
                <a:latin typeface="+mn-lt"/>
                <a:ea typeface="+mn-ea"/>
                <a:cs typeface="+mn-cs"/>
              </a:rPr>
              <a:t>, data);</a:t>
            </a:r>
          </a:p>
          <a:p>
            <a:r>
              <a:rPr lang="en-US" altLang="ko-KR" sz="1200" b="0" u="none" kern="1200" dirty="0" smtClean="0">
                <a:solidFill>
                  <a:schemeClr val="tx1"/>
                </a:solidFill>
                <a:latin typeface="+mn-lt"/>
                <a:ea typeface="+mn-ea"/>
                <a:cs typeface="+mn-cs"/>
              </a:rPr>
              <a:t>}</a:t>
            </a:r>
          </a:p>
          <a:p>
            <a:endParaRPr lang="en-US" altLang="ko-KR" sz="1200" b="0" u="none" kern="1200" dirty="0" smtClean="0">
              <a:solidFill>
                <a:schemeClr val="tx1"/>
              </a:solidFill>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u="none" dirty="0" smtClean="0"/>
              <a:t>-</a:t>
            </a:r>
            <a:r>
              <a:rPr lang="ko-KR" altLang="en-US" b="1" u="none" dirty="0" smtClean="0"/>
              <a:t>이 후 </a:t>
            </a:r>
            <a:r>
              <a:rPr lang="en-US" altLang="ko-KR" b="1" u="none" dirty="0" smtClean="0"/>
              <a:t>Exercise </a:t>
            </a:r>
            <a:r>
              <a:rPr lang="ko-KR" altLang="en-US" b="1" u="none" dirty="0" smtClean="0"/>
              <a:t>클래스에서</a:t>
            </a:r>
            <a:r>
              <a:rPr lang="ko-KR" altLang="en-US" b="1" u="none" baseline="0" dirty="0" smtClean="0"/>
              <a:t> 이렇게 구현</a:t>
            </a:r>
            <a:endParaRPr lang="en-US" altLang="ko-KR" b="1" u="none"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0" u="none" dirty="0" smtClean="0"/>
          </a:p>
          <a:p>
            <a:r>
              <a:rPr lang="en-US" altLang="ko-KR" sz="1200" b="0" kern="1200" dirty="0" smtClean="0">
                <a:solidFill>
                  <a:schemeClr val="tx1"/>
                </a:solidFill>
                <a:latin typeface="+mn-lt"/>
                <a:ea typeface="+mn-ea"/>
                <a:cs typeface="+mn-cs"/>
              </a:rPr>
              <a:t>if(</a:t>
            </a:r>
            <a:r>
              <a:rPr lang="en-US" altLang="ko-KR" sz="1200" b="0" kern="1200" dirty="0" err="1" smtClean="0">
                <a:solidFill>
                  <a:schemeClr val="tx1"/>
                </a:solidFill>
                <a:latin typeface="+mn-lt"/>
                <a:ea typeface="+mn-ea"/>
                <a:cs typeface="+mn-cs"/>
              </a:rPr>
              <a:t>tree.find</a:t>
            </a:r>
            <a:r>
              <a:rPr lang="en-US" altLang="ko-KR" sz="1200" b="0" kern="1200" dirty="0" smtClean="0">
                <a:solidFill>
                  <a:schemeClr val="tx1"/>
                </a:solidFill>
                <a:latin typeface="+mn-lt"/>
                <a:ea typeface="+mn-ea"/>
                <a:cs typeface="+mn-cs"/>
              </a:rPr>
              <a:t>(19))</a:t>
            </a:r>
          </a:p>
          <a:p>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a:t>
            </a:r>
            <a:r>
              <a:rPr lang="ko-KR" altLang="en-US" sz="1200" b="0" i="1" kern="1200" dirty="0" smtClean="0">
                <a:solidFill>
                  <a:schemeClr val="tx1"/>
                </a:solidFill>
                <a:latin typeface="+mn-lt"/>
                <a:ea typeface="+mn-ea"/>
                <a:cs typeface="+mn-cs"/>
              </a:rPr>
              <a:t>있다</a:t>
            </a:r>
            <a:r>
              <a:rPr lang="en-US" altLang="ko-KR" sz="1200" b="0" i="1"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else</a:t>
            </a:r>
          </a:p>
          <a:p>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a:t>
            </a:r>
            <a:r>
              <a:rPr lang="ko-KR" altLang="en-US" sz="1200" b="0" i="1" kern="1200" dirty="0" smtClean="0">
                <a:solidFill>
                  <a:schemeClr val="tx1"/>
                </a:solidFill>
                <a:latin typeface="+mn-lt"/>
                <a:ea typeface="+mn-ea"/>
                <a:cs typeface="+mn-cs"/>
              </a:rPr>
              <a:t>없다</a:t>
            </a:r>
            <a:r>
              <a:rPr lang="en-US" altLang="ko-KR" sz="1200" b="0" i="1" kern="1200" dirty="0" smtClean="0">
                <a:solidFill>
                  <a:schemeClr val="tx1"/>
                </a:solidFill>
                <a:latin typeface="+mn-lt"/>
                <a:ea typeface="+mn-ea"/>
                <a:cs typeface="+mn-cs"/>
              </a:rPr>
              <a:t>");</a:t>
            </a:r>
          </a:p>
          <a:p>
            <a:endParaRPr lang="en-US" altLang="ko-KR" b="0" u="none" dirty="0" smtClean="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6</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32500" lnSpcReduction="20000"/>
          </a:bodyPr>
          <a:lstStyle/>
          <a:p>
            <a:r>
              <a:rPr lang="en-US" altLang="ko-KR" b="1" u="none" dirty="0" smtClean="0"/>
              <a:t>*Pre-order</a:t>
            </a:r>
            <a:r>
              <a:rPr lang="en-US" altLang="ko-KR" b="1" u="none" baseline="0" dirty="0" smtClean="0"/>
              <a:t> </a:t>
            </a:r>
            <a:r>
              <a:rPr lang="en-US" altLang="ko-KR" b="1" u="none" dirty="0" smtClean="0"/>
              <a:t>traverse (traverse </a:t>
            </a:r>
            <a:r>
              <a:rPr lang="ko-KR" altLang="en-US" b="1" u="none" dirty="0" smtClean="0"/>
              <a:t>함수</a:t>
            </a:r>
            <a:r>
              <a:rPr lang="en-US" altLang="ko-KR" b="1" u="none" dirty="0" smtClean="0"/>
              <a:t>,</a:t>
            </a:r>
            <a:r>
              <a:rPr lang="en-US" altLang="ko-KR" b="1" u="none" baseline="0" dirty="0" smtClean="0"/>
              <a:t> </a:t>
            </a:r>
            <a:r>
              <a:rPr lang="en-US" altLang="ko-KR" b="1" u="none" baseline="0" dirty="0" err="1" smtClean="0"/>
              <a:t>traverse_preorder</a:t>
            </a:r>
            <a:r>
              <a:rPr lang="en-US" altLang="ko-KR" b="1" u="none" baseline="0" dirty="0" smtClean="0"/>
              <a:t> </a:t>
            </a:r>
            <a:r>
              <a:rPr lang="ko-KR" altLang="en-US" b="1" u="none" baseline="0" dirty="0" smtClean="0"/>
              <a:t>함수</a:t>
            </a:r>
            <a:r>
              <a:rPr lang="en-US" altLang="ko-KR" b="1" u="none" baseline="0" dirty="0" smtClean="0"/>
              <a:t>)  </a:t>
            </a:r>
            <a:r>
              <a:rPr lang="ko-KR" altLang="en-US" b="1" u="none" baseline="0" dirty="0" smtClean="0"/>
              <a:t>→</a:t>
            </a:r>
            <a:r>
              <a:rPr lang="en-US" altLang="ko-KR" b="1" u="none" baseline="0" dirty="0" smtClean="0"/>
              <a:t>root</a:t>
            </a:r>
            <a:r>
              <a:rPr lang="ko-KR" altLang="en-US" b="1" u="none" baseline="0" dirty="0" smtClean="0"/>
              <a:t>부터 출력</a:t>
            </a:r>
            <a:endParaRPr lang="en-US" altLang="ko-KR" b="1" u="none" baseline="0" dirty="0" smtClean="0"/>
          </a:p>
          <a:p>
            <a:endParaRPr lang="en-US" altLang="ko-KR" b="0" u="none" baseline="0" dirty="0" smtClean="0"/>
          </a:p>
          <a:p>
            <a:r>
              <a:rPr lang="en-US" altLang="ko-KR" sz="1200" b="0" u="none" kern="1200" dirty="0" smtClean="0">
                <a:solidFill>
                  <a:schemeClr val="tx1"/>
                </a:solidFill>
                <a:latin typeface="+mn-lt"/>
                <a:ea typeface="+mn-ea"/>
                <a:cs typeface="+mn-cs"/>
              </a:rPr>
              <a:t>public class Tree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private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root;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Tree()</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root = null;</a:t>
            </a:r>
          </a:p>
          <a:p>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public void insert(</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data)</a:t>
            </a:r>
          </a:p>
          <a:p>
            <a:r>
              <a:rPr lang="en-US" altLang="ko-KR" sz="1200" b="0" u="none"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node</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new</a:t>
            </a:r>
            <a:r>
              <a:rPr lang="ko-KR" altLang="en-US"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(data); //</a:t>
            </a:r>
            <a:r>
              <a:rPr lang="ko-KR" altLang="en-US" sz="1200" b="0" u="none" kern="1200" dirty="0" smtClean="0">
                <a:solidFill>
                  <a:schemeClr val="tx1"/>
                </a:solidFill>
                <a:latin typeface="+mn-lt"/>
                <a:ea typeface="+mn-ea"/>
                <a:cs typeface="+mn-cs"/>
              </a:rPr>
              <a:t>새로운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a:t>
            </a:r>
            <a:r>
              <a:rPr lang="ko-KR" altLang="en-US" sz="1200" b="0" u="none" kern="1200" dirty="0" smtClean="0">
                <a:solidFill>
                  <a:schemeClr val="tx1"/>
                </a:solidFill>
                <a:latin typeface="+mn-lt"/>
                <a:ea typeface="+mn-ea"/>
                <a:cs typeface="+mn-cs"/>
              </a:rPr>
              <a:t>클래스가 생성될 때  </a:t>
            </a:r>
            <a:r>
              <a:rPr lang="en-US" altLang="ko-KR" sz="1200" b="0" u="none" kern="1200" dirty="0" smtClean="0">
                <a:solidFill>
                  <a:schemeClr val="tx1"/>
                </a:solidFill>
                <a:latin typeface="+mn-lt"/>
                <a:ea typeface="+mn-ea"/>
                <a:cs typeface="+mn-cs"/>
              </a:rPr>
              <a:t>//PPT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1</a:t>
            </a:r>
            <a:r>
              <a:rPr lang="ko-KR" altLang="en-US" sz="1200" b="0" u="none" kern="1200" dirty="0" smtClean="0">
                <a:solidFill>
                  <a:schemeClr val="tx1"/>
                </a:solidFill>
                <a:latin typeface="+mn-lt"/>
                <a:ea typeface="+mn-ea"/>
                <a:cs typeface="+mn-cs"/>
              </a:rPr>
              <a:t>번 과정</a:t>
            </a:r>
          </a:p>
          <a:p>
            <a:r>
              <a:rPr lang="en-US" altLang="ko-KR" sz="1200" b="0" u="none" kern="1200" dirty="0" smtClean="0">
                <a:solidFill>
                  <a:schemeClr val="tx1"/>
                </a:solidFill>
                <a:latin typeface="+mn-lt"/>
                <a:ea typeface="+mn-ea"/>
                <a:cs typeface="+mn-cs"/>
              </a:rPr>
              <a:t>if(root == null) //</a:t>
            </a:r>
            <a:r>
              <a:rPr lang="ko-KR" altLang="en-US" sz="1200" b="0" u="none" kern="1200" dirty="0" smtClean="0">
                <a:solidFill>
                  <a:schemeClr val="tx1"/>
                </a:solidFill>
                <a:latin typeface="+mn-lt"/>
                <a:ea typeface="+mn-ea"/>
                <a:cs typeface="+mn-cs"/>
              </a:rPr>
              <a:t>만약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가 없을 경우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root = node; //</a:t>
            </a:r>
            <a:r>
              <a:rPr lang="ko-KR" altLang="en-US" sz="1200" b="0" u="none" kern="1200" dirty="0" smtClean="0">
                <a:solidFill>
                  <a:schemeClr val="tx1"/>
                </a:solidFill>
                <a:latin typeface="+mn-lt"/>
                <a:ea typeface="+mn-ea"/>
                <a:cs typeface="+mn-cs"/>
              </a:rPr>
              <a:t>처음 </a:t>
            </a:r>
            <a:r>
              <a:rPr lang="en-US" altLang="ko-KR" sz="1200" b="0" u="none" kern="1200" dirty="0" smtClean="0">
                <a:solidFill>
                  <a:schemeClr val="tx1"/>
                </a:solidFill>
                <a:latin typeface="+mn-lt"/>
                <a:ea typeface="+mn-ea"/>
                <a:cs typeface="+mn-cs"/>
              </a:rPr>
              <a:t>node</a:t>
            </a:r>
            <a:r>
              <a:rPr lang="ko-KR" altLang="en-US" sz="1200" b="0" u="none" kern="1200" dirty="0" smtClean="0">
                <a:solidFill>
                  <a:schemeClr val="tx1"/>
                </a:solidFill>
                <a:latin typeface="+mn-lt"/>
                <a:ea typeface="+mn-ea"/>
                <a:cs typeface="+mn-cs"/>
              </a:rPr>
              <a:t>가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가 됨</a:t>
            </a:r>
          </a:p>
          <a:p>
            <a:r>
              <a:rPr lang="en-US" altLang="ko-KR" sz="1200" b="0" u="none" kern="1200" dirty="0" smtClean="0">
                <a:solidFill>
                  <a:schemeClr val="tx1"/>
                </a:solidFill>
                <a:latin typeface="+mn-lt"/>
                <a:ea typeface="+mn-ea"/>
                <a:cs typeface="+mn-cs"/>
              </a:rPr>
              <a:t>return;</a:t>
            </a:r>
          </a:p>
          <a:p>
            <a:r>
              <a:rPr lang="en-US" altLang="ko-KR" sz="1200" b="0"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(root, node); // </a:t>
            </a:r>
            <a:r>
              <a:rPr lang="ko-KR" altLang="en-US" sz="1200" b="0" u="none" kern="1200" dirty="0" smtClean="0">
                <a:solidFill>
                  <a:schemeClr val="tx1"/>
                </a:solidFill>
                <a:latin typeface="+mn-lt"/>
                <a:ea typeface="+mn-ea"/>
                <a:cs typeface="+mn-cs"/>
              </a:rPr>
              <a:t>재귀함수 사용 </a:t>
            </a:r>
            <a:r>
              <a:rPr lang="en-US" altLang="ko-KR" sz="1200" b="0" u="none" kern="1200" dirty="0" smtClean="0">
                <a:solidFill>
                  <a:schemeClr val="tx1"/>
                </a:solidFill>
                <a:latin typeface="+mn-lt"/>
                <a:ea typeface="+mn-ea"/>
                <a:cs typeface="+mn-cs"/>
              </a:rPr>
              <a:t>//PPT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번 과정</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void</a:t>
            </a:r>
            <a:r>
              <a:rPr lang="ko-KR" altLang="en-US"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current,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node) //</a:t>
            </a:r>
            <a:r>
              <a:rPr lang="ko-KR" altLang="en-US" sz="1200" b="0" u="none" kern="1200" dirty="0" smtClean="0">
                <a:solidFill>
                  <a:schemeClr val="tx1"/>
                </a:solidFill>
                <a:latin typeface="+mn-lt"/>
                <a:ea typeface="+mn-ea"/>
                <a:cs typeface="+mn-cs"/>
              </a:rPr>
              <a:t>붙일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a:t>
            </a:r>
            <a:r>
              <a:rPr lang="ko-KR" altLang="en-US" sz="1200" b="0" u="none" kern="1200" dirty="0" smtClean="0">
                <a:solidFill>
                  <a:schemeClr val="tx1"/>
                </a:solidFill>
                <a:latin typeface="+mn-lt"/>
                <a:ea typeface="+mn-ea"/>
                <a:cs typeface="+mn-cs"/>
              </a:rPr>
              <a:t>클래스와 현재 기준이 되는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a:t>
            </a:r>
            <a:r>
              <a:rPr lang="ko-KR" altLang="en-US" sz="1200" b="0" u="none" kern="1200" dirty="0" smtClean="0">
                <a:solidFill>
                  <a:schemeClr val="tx1"/>
                </a:solidFill>
                <a:latin typeface="+mn-lt"/>
                <a:ea typeface="+mn-ea"/>
                <a:cs typeface="+mn-cs"/>
              </a:rPr>
              <a:t>클래스를 비교하는 함수</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current.getData</a:t>
            </a:r>
            <a:r>
              <a:rPr lang="en-US" altLang="ko-KR" sz="1200" b="0" u="none" kern="1200" dirty="0" smtClean="0">
                <a:solidFill>
                  <a:schemeClr val="tx1"/>
                </a:solidFill>
                <a:latin typeface="+mn-lt"/>
                <a:ea typeface="+mn-ea"/>
                <a:cs typeface="+mn-cs"/>
              </a:rPr>
              <a:t>() &gt; </a:t>
            </a:r>
            <a:r>
              <a:rPr lang="en-US" altLang="ko-KR" sz="1200" b="0" u="none" kern="1200" dirty="0" err="1" smtClean="0">
                <a:solidFill>
                  <a:schemeClr val="tx1"/>
                </a:solidFill>
                <a:latin typeface="+mn-lt"/>
                <a:ea typeface="+mn-ea"/>
                <a:cs typeface="+mn-cs"/>
              </a:rPr>
              <a:t>node.getData</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current.left</a:t>
            </a:r>
            <a:r>
              <a:rPr lang="en-US" altLang="ko-KR" sz="1200" b="0" u="none" kern="1200" dirty="0" smtClean="0">
                <a:solidFill>
                  <a:schemeClr val="tx1"/>
                </a:solidFill>
                <a:latin typeface="+mn-lt"/>
                <a:ea typeface="+mn-ea"/>
                <a:cs typeface="+mn-cs"/>
              </a:rPr>
              <a:t> == null)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4-2</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current.left</a:t>
            </a:r>
            <a:r>
              <a:rPr lang="en-US" altLang="ko-KR" sz="1200" b="0" u="none" kern="1200" dirty="0" smtClean="0">
                <a:solidFill>
                  <a:schemeClr val="tx1"/>
                </a:solidFill>
                <a:latin typeface="+mn-lt"/>
                <a:ea typeface="+mn-ea"/>
                <a:cs typeface="+mn-cs"/>
              </a:rPr>
              <a:t> = node;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else</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의 </a:t>
            </a:r>
            <a:r>
              <a:rPr lang="en-US" altLang="ko-KR" sz="1200" b="0" u="none" kern="1200" dirty="0" smtClean="0">
                <a:solidFill>
                  <a:schemeClr val="tx1"/>
                </a:solidFill>
                <a:latin typeface="+mn-lt"/>
                <a:ea typeface="+mn-ea"/>
                <a:cs typeface="+mn-cs"/>
              </a:rPr>
              <a:t>left</a:t>
            </a:r>
            <a:r>
              <a:rPr lang="ko-KR" altLang="en-US" sz="1200" b="0" u="none" kern="1200" dirty="0" smtClean="0">
                <a:solidFill>
                  <a:schemeClr val="tx1"/>
                </a:solidFill>
                <a:latin typeface="+mn-lt"/>
                <a:ea typeface="+mn-ea"/>
                <a:cs typeface="+mn-cs"/>
              </a:rPr>
              <a:t>가 현재 차 있는 상태라면</a:t>
            </a:r>
            <a:r>
              <a:rPr lang="en-US" altLang="ko-KR" sz="1200" b="0" u="none" kern="1200" dirty="0" smtClean="0">
                <a:solidFill>
                  <a:schemeClr val="tx1"/>
                </a:solidFill>
                <a:latin typeface="+mn-lt"/>
                <a:ea typeface="+mn-ea"/>
                <a:cs typeface="+mn-cs"/>
              </a:rPr>
              <a:t>?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4-1</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current.left</a:t>
            </a:r>
            <a:r>
              <a:rPr lang="en-US" altLang="ko-KR" sz="1200" b="0" u="none" kern="1200" dirty="0" smtClean="0">
                <a:solidFill>
                  <a:schemeClr val="tx1"/>
                </a:solidFill>
                <a:latin typeface="+mn-lt"/>
                <a:ea typeface="+mn-ea"/>
                <a:cs typeface="+mn-cs"/>
              </a:rPr>
              <a:t>, node); //</a:t>
            </a:r>
            <a:r>
              <a:rPr lang="ko-KR" altLang="en-US" sz="1200" b="0" u="none" kern="1200" dirty="0" smtClean="0">
                <a:solidFill>
                  <a:schemeClr val="tx1"/>
                </a:solidFill>
                <a:latin typeface="+mn-lt"/>
                <a:ea typeface="+mn-ea"/>
                <a:cs typeface="+mn-cs"/>
              </a:rPr>
              <a:t>재귀함수</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else if(</a:t>
            </a:r>
            <a:r>
              <a:rPr lang="en-US" altLang="ko-KR" sz="1200" b="0" u="none" kern="1200" dirty="0" err="1" smtClean="0">
                <a:solidFill>
                  <a:schemeClr val="tx1"/>
                </a:solidFill>
                <a:latin typeface="+mn-lt"/>
                <a:ea typeface="+mn-ea"/>
                <a:cs typeface="+mn-cs"/>
              </a:rPr>
              <a:t>current.getData</a:t>
            </a:r>
            <a:r>
              <a:rPr lang="en-US" altLang="ko-KR" sz="1200" b="0" u="none" kern="1200" dirty="0" smtClean="0">
                <a:solidFill>
                  <a:schemeClr val="tx1"/>
                </a:solidFill>
                <a:latin typeface="+mn-lt"/>
                <a:ea typeface="+mn-ea"/>
                <a:cs typeface="+mn-cs"/>
              </a:rPr>
              <a:t>() &lt;= </a:t>
            </a:r>
            <a:r>
              <a:rPr lang="en-US" altLang="ko-KR" sz="1200" b="0" u="none" kern="1200" dirty="0" err="1" smtClean="0">
                <a:solidFill>
                  <a:schemeClr val="tx1"/>
                </a:solidFill>
                <a:latin typeface="+mn-lt"/>
                <a:ea typeface="+mn-ea"/>
                <a:cs typeface="+mn-cs"/>
              </a:rPr>
              <a:t>node.getData</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current.right</a:t>
            </a:r>
            <a:r>
              <a:rPr lang="en-US" altLang="ko-KR" sz="1200" b="0" u="none" kern="1200" dirty="0" smtClean="0">
                <a:solidFill>
                  <a:schemeClr val="tx1"/>
                </a:solidFill>
                <a:latin typeface="+mn-lt"/>
                <a:ea typeface="+mn-ea"/>
                <a:cs typeface="+mn-cs"/>
              </a:rPr>
              <a:t> == null)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3-2</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err="1" smtClean="0">
                <a:solidFill>
                  <a:schemeClr val="tx1"/>
                </a:solidFill>
                <a:latin typeface="+mn-lt"/>
                <a:ea typeface="+mn-ea"/>
                <a:cs typeface="+mn-cs"/>
              </a:rPr>
              <a:t>current.right</a:t>
            </a:r>
            <a:r>
              <a:rPr lang="en-US" altLang="ko-KR" sz="1200" b="0" u="none" kern="1200" dirty="0" smtClean="0">
                <a:solidFill>
                  <a:schemeClr val="tx1"/>
                </a:solidFill>
                <a:latin typeface="+mn-lt"/>
                <a:ea typeface="+mn-ea"/>
                <a:cs typeface="+mn-cs"/>
              </a:rPr>
              <a:t> = node;</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else</a:t>
            </a:r>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//root</a:t>
            </a:r>
            <a:r>
              <a:rPr lang="ko-KR" altLang="en-US" sz="1200" b="0" u="none" kern="1200" dirty="0" smtClean="0">
                <a:solidFill>
                  <a:schemeClr val="tx1"/>
                </a:solidFill>
                <a:latin typeface="+mn-lt"/>
                <a:ea typeface="+mn-ea"/>
                <a:cs typeface="+mn-cs"/>
              </a:rPr>
              <a:t>의 </a:t>
            </a:r>
            <a:r>
              <a:rPr lang="en-US" altLang="ko-KR" sz="1200" b="0" u="none" kern="1200" dirty="0" smtClean="0">
                <a:solidFill>
                  <a:schemeClr val="tx1"/>
                </a:solidFill>
                <a:latin typeface="+mn-lt"/>
                <a:ea typeface="+mn-ea"/>
                <a:cs typeface="+mn-cs"/>
              </a:rPr>
              <a:t>right</a:t>
            </a:r>
            <a:r>
              <a:rPr lang="ko-KR" altLang="en-US" sz="1200" b="0" u="none" kern="1200" dirty="0" smtClean="0">
                <a:solidFill>
                  <a:schemeClr val="tx1"/>
                </a:solidFill>
                <a:latin typeface="+mn-lt"/>
                <a:ea typeface="+mn-ea"/>
                <a:cs typeface="+mn-cs"/>
              </a:rPr>
              <a:t>가 현재 차 있는 상태라면</a:t>
            </a:r>
            <a:r>
              <a:rPr lang="en-US" altLang="ko-KR" sz="1200" b="0" u="none" kern="1200" dirty="0" smtClean="0">
                <a:solidFill>
                  <a:schemeClr val="tx1"/>
                </a:solidFill>
                <a:latin typeface="+mn-lt"/>
                <a:ea typeface="+mn-ea"/>
                <a:cs typeface="+mn-cs"/>
              </a:rPr>
              <a:t>? //PPT 8</a:t>
            </a:r>
            <a:r>
              <a:rPr lang="ko-KR" altLang="en-US" sz="1200" b="0" u="none" kern="1200" dirty="0" smtClean="0">
                <a:solidFill>
                  <a:schemeClr val="tx1"/>
                </a:solidFill>
                <a:latin typeface="+mn-lt"/>
                <a:ea typeface="+mn-ea"/>
                <a:cs typeface="+mn-cs"/>
              </a:rPr>
              <a:t>강 </a:t>
            </a:r>
            <a:r>
              <a:rPr lang="en-US" altLang="ko-KR" sz="1200" b="0" u="none" kern="1200" dirty="0" smtClean="0">
                <a:solidFill>
                  <a:schemeClr val="tx1"/>
                </a:solidFill>
                <a:latin typeface="+mn-lt"/>
                <a:ea typeface="+mn-ea"/>
                <a:cs typeface="+mn-cs"/>
              </a:rPr>
              <a:t>2</a:t>
            </a:r>
            <a:r>
              <a:rPr lang="ko-KR" altLang="en-US" sz="1200" b="0" u="none" kern="1200" dirty="0" smtClean="0">
                <a:solidFill>
                  <a:schemeClr val="tx1"/>
                </a:solidFill>
                <a:latin typeface="+mn-lt"/>
                <a:ea typeface="+mn-ea"/>
                <a:cs typeface="+mn-cs"/>
              </a:rPr>
              <a:t>페이지 </a:t>
            </a:r>
            <a:r>
              <a:rPr lang="en-US" altLang="ko-KR" sz="1200" b="0" u="none" kern="1200" dirty="0" smtClean="0">
                <a:solidFill>
                  <a:schemeClr val="tx1"/>
                </a:solidFill>
                <a:latin typeface="+mn-lt"/>
                <a:ea typeface="+mn-ea"/>
                <a:cs typeface="+mn-cs"/>
              </a:rPr>
              <a:t>3-1</a:t>
            </a:r>
            <a:r>
              <a:rPr lang="ko-KR" altLang="en-US" sz="1200" b="0" u="none" kern="1200" dirty="0" smtClean="0">
                <a:solidFill>
                  <a:schemeClr val="tx1"/>
                </a:solidFill>
                <a:latin typeface="+mn-lt"/>
                <a:ea typeface="+mn-ea"/>
                <a:cs typeface="+mn-cs"/>
              </a:rPr>
              <a:t>번 과정</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insertNode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current.right</a:t>
            </a:r>
            <a:r>
              <a:rPr lang="en-US" altLang="ko-KR" sz="1200" b="0" u="none" kern="1200" dirty="0" smtClean="0">
                <a:solidFill>
                  <a:schemeClr val="tx1"/>
                </a:solidFill>
                <a:latin typeface="+mn-lt"/>
                <a:ea typeface="+mn-ea"/>
                <a:cs typeface="+mn-cs"/>
              </a:rPr>
              <a:t>, node); //</a:t>
            </a:r>
            <a:r>
              <a:rPr lang="ko-KR" altLang="en-US" sz="1200" b="0" u="none" kern="1200" dirty="0" smtClean="0">
                <a:solidFill>
                  <a:schemeClr val="tx1"/>
                </a:solidFill>
                <a:latin typeface="+mn-lt"/>
                <a:ea typeface="+mn-ea"/>
                <a:cs typeface="+mn-cs"/>
              </a:rPr>
              <a:t>재귀함수</a:t>
            </a:r>
          </a:p>
          <a:p>
            <a:r>
              <a:rPr lang="ko-KR" altLang="en-US" sz="1200" b="0" u="none" kern="1200" dirty="0" smtClean="0">
                <a:solidFill>
                  <a:schemeClr val="tx1"/>
                </a:solidFill>
                <a:latin typeface="+mn-lt"/>
                <a:ea typeface="+mn-ea"/>
                <a:cs typeface="+mn-cs"/>
              </a:rPr>
              <a:t>  </a:t>
            </a:r>
            <a:r>
              <a:rPr lang="en-US" altLang="ko-KR" sz="1200" b="0" u="none" kern="1200" dirty="0" smtClean="0">
                <a:solidFill>
                  <a:schemeClr val="tx1"/>
                </a:solidFill>
                <a:latin typeface="+mn-lt"/>
                <a:ea typeface="+mn-ea"/>
                <a:cs typeface="+mn-cs"/>
              </a:rPr>
              <a:t>} </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a:t>
            </a:r>
            <a:r>
              <a:rPr lang="en-US" altLang="ko-KR" sz="1200" b="0" u="none" kern="1200" dirty="0" err="1" smtClean="0">
                <a:solidFill>
                  <a:schemeClr val="tx1"/>
                </a:solidFill>
                <a:latin typeface="+mn-lt"/>
                <a:ea typeface="+mn-ea"/>
                <a:cs typeface="+mn-cs"/>
              </a:rPr>
              <a:t>boolean</a:t>
            </a:r>
            <a:r>
              <a:rPr lang="en-US" altLang="ko-KR" sz="1200" b="0" u="none" kern="1200" dirty="0" smtClean="0">
                <a:solidFill>
                  <a:schemeClr val="tx1"/>
                </a:solidFill>
                <a:latin typeface="+mn-lt"/>
                <a:ea typeface="+mn-ea"/>
                <a:cs typeface="+mn-cs"/>
              </a:rPr>
              <a:t> find (</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data)</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return </a:t>
            </a:r>
            <a:r>
              <a:rPr lang="en-US" altLang="ko-KR" sz="1200" b="0" u="none" kern="1200" dirty="0" err="1" smtClean="0">
                <a:solidFill>
                  <a:schemeClr val="tx1"/>
                </a:solidFill>
                <a:latin typeface="+mn-lt"/>
                <a:ea typeface="+mn-ea"/>
                <a:cs typeface="+mn-cs"/>
              </a:rPr>
              <a:t>find_node</a:t>
            </a:r>
            <a:r>
              <a:rPr lang="en-US" altLang="ko-KR" sz="1200" b="0" u="none" kern="1200" dirty="0" smtClean="0">
                <a:solidFill>
                  <a:schemeClr val="tx1"/>
                </a:solidFill>
                <a:latin typeface="+mn-lt"/>
                <a:ea typeface="+mn-ea"/>
                <a:cs typeface="+mn-cs"/>
              </a:rPr>
              <a:t>(root, data);</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private </a:t>
            </a:r>
            <a:r>
              <a:rPr lang="en-US" altLang="ko-KR" sz="1200" b="0" u="none" kern="1200" dirty="0" err="1" smtClean="0">
                <a:solidFill>
                  <a:schemeClr val="tx1"/>
                </a:solidFill>
                <a:latin typeface="+mn-lt"/>
                <a:ea typeface="+mn-ea"/>
                <a:cs typeface="+mn-cs"/>
              </a:rPr>
              <a:t>boolean</a:t>
            </a:r>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find_node</a:t>
            </a:r>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TNode</a:t>
            </a:r>
            <a:r>
              <a:rPr lang="en-US" altLang="ko-KR" sz="1200" b="0" u="none" kern="1200" dirty="0" smtClean="0">
                <a:solidFill>
                  <a:schemeClr val="tx1"/>
                </a:solidFill>
                <a:latin typeface="+mn-lt"/>
                <a:ea typeface="+mn-ea"/>
                <a:cs typeface="+mn-cs"/>
              </a:rPr>
              <a:t> cur, </a:t>
            </a:r>
            <a:r>
              <a:rPr lang="en-US" altLang="ko-KR" sz="1200" b="0" u="none" kern="1200" dirty="0" err="1" smtClean="0">
                <a:solidFill>
                  <a:schemeClr val="tx1"/>
                </a:solidFill>
                <a:latin typeface="+mn-lt"/>
                <a:ea typeface="+mn-ea"/>
                <a:cs typeface="+mn-cs"/>
              </a:rPr>
              <a:t>int</a:t>
            </a:r>
            <a:r>
              <a:rPr lang="en-US" altLang="ko-KR" sz="1200" b="0" u="none" kern="1200" dirty="0" smtClean="0">
                <a:solidFill>
                  <a:schemeClr val="tx1"/>
                </a:solidFill>
                <a:latin typeface="+mn-lt"/>
                <a:ea typeface="+mn-ea"/>
                <a:cs typeface="+mn-cs"/>
              </a:rPr>
              <a:t> data)</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if(cur == null)</a:t>
            </a:r>
          </a:p>
          <a:p>
            <a:r>
              <a:rPr lang="en-US" altLang="ko-KR" sz="1200" b="0" u="none" kern="1200" dirty="0" smtClean="0">
                <a:solidFill>
                  <a:schemeClr val="tx1"/>
                </a:solidFill>
                <a:latin typeface="+mn-lt"/>
                <a:ea typeface="+mn-ea"/>
                <a:cs typeface="+mn-cs"/>
              </a:rPr>
              <a:t>return false;</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if(</a:t>
            </a:r>
            <a:r>
              <a:rPr lang="en-US" altLang="ko-KR" sz="1200" b="0" u="none" kern="1200" dirty="0" err="1" smtClean="0">
                <a:solidFill>
                  <a:schemeClr val="tx1"/>
                </a:solidFill>
                <a:latin typeface="+mn-lt"/>
                <a:ea typeface="+mn-ea"/>
                <a:cs typeface="+mn-cs"/>
              </a:rPr>
              <a:t>cur.getData</a:t>
            </a:r>
            <a:r>
              <a:rPr lang="en-US" altLang="ko-KR" sz="1200" b="0" u="none" kern="1200" dirty="0" smtClean="0">
                <a:solidFill>
                  <a:schemeClr val="tx1"/>
                </a:solidFill>
                <a:latin typeface="+mn-lt"/>
                <a:ea typeface="+mn-ea"/>
                <a:cs typeface="+mn-cs"/>
              </a:rPr>
              <a:t>() == data)</a:t>
            </a:r>
          </a:p>
          <a:p>
            <a:r>
              <a:rPr lang="en-US" altLang="ko-KR" sz="1200" b="0" u="none" kern="1200" dirty="0" smtClean="0">
                <a:solidFill>
                  <a:schemeClr val="tx1"/>
                </a:solidFill>
                <a:latin typeface="+mn-lt"/>
                <a:ea typeface="+mn-ea"/>
                <a:cs typeface="+mn-cs"/>
              </a:rPr>
              <a:t>return true;</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if (</a:t>
            </a:r>
            <a:r>
              <a:rPr lang="en-US" altLang="ko-KR" sz="1200" b="0" u="none" kern="1200" dirty="0" err="1" smtClean="0">
                <a:solidFill>
                  <a:schemeClr val="tx1"/>
                </a:solidFill>
                <a:latin typeface="+mn-lt"/>
                <a:ea typeface="+mn-ea"/>
                <a:cs typeface="+mn-cs"/>
              </a:rPr>
              <a:t>cur.getData</a:t>
            </a:r>
            <a:r>
              <a:rPr lang="en-US" altLang="ko-KR" sz="1200" b="0" u="none" kern="1200" dirty="0" smtClean="0">
                <a:solidFill>
                  <a:schemeClr val="tx1"/>
                </a:solidFill>
                <a:latin typeface="+mn-lt"/>
                <a:ea typeface="+mn-ea"/>
                <a:cs typeface="+mn-cs"/>
              </a:rPr>
              <a:t>() &gt; data)</a:t>
            </a:r>
          </a:p>
          <a:p>
            <a:r>
              <a:rPr lang="en-US" altLang="ko-KR" sz="1200" b="0" u="none" kern="1200" dirty="0" smtClean="0">
                <a:solidFill>
                  <a:schemeClr val="tx1"/>
                </a:solidFill>
                <a:latin typeface="+mn-lt"/>
                <a:ea typeface="+mn-ea"/>
                <a:cs typeface="+mn-cs"/>
              </a:rPr>
              <a:t>return </a:t>
            </a:r>
            <a:r>
              <a:rPr lang="en-US" altLang="ko-KR" sz="1200" b="0" u="none" kern="1200" dirty="0" err="1" smtClean="0">
                <a:solidFill>
                  <a:schemeClr val="tx1"/>
                </a:solidFill>
                <a:latin typeface="+mn-lt"/>
                <a:ea typeface="+mn-ea"/>
                <a:cs typeface="+mn-cs"/>
              </a:rPr>
              <a:t>find_node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cur.left</a:t>
            </a:r>
            <a:r>
              <a:rPr lang="en-US" altLang="ko-KR" sz="1200" b="0" u="none" kern="1200" dirty="0" smtClean="0">
                <a:solidFill>
                  <a:schemeClr val="tx1"/>
                </a:solidFill>
                <a:latin typeface="+mn-lt"/>
                <a:ea typeface="+mn-ea"/>
                <a:cs typeface="+mn-cs"/>
              </a:rPr>
              <a:t>, data);</a:t>
            </a:r>
          </a:p>
          <a:p>
            <a:r>
              <a:rPr lang="en-US" altLang="ko-KR" sz="1200" b="0" u="none" kern="1200" dirty="0" smtClean="0">
                <a:solidFill>
                  <a:schemeClr val="tx1"/>
                </a:solidFill>
                <a:latin typeface="+mn-lt"/>
                <a:ea typeface="+mn-ea"/>
                <a:cs typeface="+mn-cs"/>
              </a:rPr>
              <a:t>else</a:t>
            </a:r>
          </a:p>
          <a:p>
            <a:r>
              <a:rPr lang="en-US" altLang="ko-KR" sz="1200" b="0" u="none" kern="1200" dirty="0" smtClean="0">
                <a:solidFill>
                  <a:schemeClr val="tx1"/>
                </a:solidFill>
                <a:latin typeface="+mn-lt"/>
                <a:ea typeface="+mn-ea"/>
                <a:cs typeface="+mn-cs"/>
              </a:rPr>
              <a:t>return </a:t>
            </a:r>
            <a:r>
              <a:rPr lang="en-US" altLang="ko-KR" sz="1200" b="0" u="none" kern="1200" dirty="0" err="1" smtClean="0">
                <a:solidFill>
                  <a:schemeClr val="tx1"/>
                </a:solidFill>
                <a:latin typeface="+mn-lt"/>
                <a:ea typeface="+mn-ea"/>
                <a:cs typeface="+mn-cs"/>
              </a:rPr>
              <a:t>find_node</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cur.right</a:t>
            </a:r>
            <a:r>
              <a:rPr lang="en-US" altLang="ko-KR" sz="1200" b="0" u="none" kern="1200" dirty="0" smtClean="0">
                <a:solidFill>
                  <a:schemeClr val="tx1"/>
                </a:solidFill>
                <a:latin typeface="+mn-lt"/>
                <a:ea typeface="+mn-ea"/>
                <a:cs typeface="+mn-cs"/>
              </a:rPr>
              <a:t>, data);</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public void traverse()</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traverse_preorder</a:t>
            </a:r>
            <a:r>
              <a:rPr lang="en-US" altLang="ko-KR" sz="1200" b="0" u="none" kern="1200" dirty="0" smtClean="0">
                <a:solidFill>
                  <a:schemeClr val="tx1"/>
                </a:solidFill>
                <a:latin typeface="+mn-lt"/>
                <a:ea typeface="+mn-ea"/>
                <a:cs typeface="+mn-cs"/>
              </a:rPr>
              <a:t>(root);</a:t>
            </a:r>
          </a:p>
          <a:p>
            <a:r>
              <a:rPr lang="en-US" altLang="ko-KR" sz="1200" b="0" u="none" kern="1200" dirty="0" err="1" smtClean="0">
                <a:solidFill>
                  <a:schemeClr val="tx1"/>
                </a:solidFill>
                <a:latin typeface="+mn-lt"/>
                <a:ea typeface="+mn-ea"/>
                <a:cs typeface="+mn-cs"/>
              </a:rPr>
              <a:t>traverse_inorder</a:t>
            </a:r>
            <a:r>
              <a:rPr lang="en-US" altLang="ko-KR" sz="1200" b="0" u="none" kern="1200" dirty="0" smtClean="0">
                <a:solidFill>
                  <a:schemeClr val="tx1"/>
                </a:solidFill>
                <a:latin typeface="+mn-lt"/>
                <a:ea typeface="+mn-ea"/>
                <a:cs typeface="+mn-cs"/>
              </a:rPr>
              <a:t>(root);</a:t>
            </a:r>
          </a:p>
          <a:p>
            <a:r>
              <a:rPr lang="en-US" altLang="ko-KR" sz="1200" b="0" u="none" kern="1200" dirty="0" smtClean="0">
                <a:solidFill>
                  <a:schemeClr val="tx1"/>
                </a:solidFill>
                <a:latin typeface="+mn-lt"/>
                <a:ea typeface="+mn-ea"/>
                <a:cs typeface="+mn-cs"/>
              </a:rPr>
              <a:t>}</a:t>
            </a:r>
          </a:p>
          <a:p>
            <a:endParaRPr lang="ko-KR" altLang="en-US" sz="1200" b="0" u="none" kern="1200" dirty="0" smtClean="0">
              <a:solidFill>
                <a:schemeClr val="tx1"/>
              </a:solidFill>
              <a:latin typeface="+mn-lt"/>
              <a:ea typeface="+mn-ea"/>
              <a:cs typeface="+mn-cs"/>
            </a:endParaRPr>
          </a:p>
          <a:p>
            <a:r>
              <a:rPr lang="fr-FR" altLang="ko-KR" sz="1200" b="0" u="none" kern="1200" dirty="0" smtClean="0">
                <a:solidFill>
                  <a:schemeClr val="tx1"/>
                </a:solidFill>
                <a:latin typeface="+mn-lt"/>
                <a:ea typeface="+mn-ea"/>
                <a:cs typeface="+mn-cs"/>
              </a:rPr>
              <a:t>public void traverse_preorder (TNode cur)</a:t>
            </a:r>
          </a:p>
          <a:p>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if(cur == null)</a:t>
            </a:r>
          </a:p>
          <a:p>
            <a:r>
              <a:rPr lang="en-US" altLang="ko-KR" sz="1200" b="0" u="none" kern="1200" dirty="0" smtClean="0">
                <a:solidFill>
                  <a:schemeClr val="tx1"/>
                </a:solidFill>
                <a:latin typeface="+mn-lt"/>
                <a:ea typeface="+mn-ea"/>
                <a:cs typeface="+mn-cs"/>
              </a:rPr>
              <a:t>   return;</a:t>
            </a:r>
          </a:p>
          <a:p>
            <a:endParaRPr lang="ko-KR" altLang="en-US" sz="1200" b="0" u="none" kern="1200" dirty="0" smtClean="0">
              <a:solidFill>
                <a:schemeClr val="tx1"/>
              </a:solidFill>
              <a:latin typeface="+mn-lt"/>
              <a:ea typeface="+mn-ea"/>
              <a:cs typeface="+mn-cs"/>
            </a:endParaRP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System.</a:t>
            </a:r>
            <a:r>
              <a:rPr lang="en-US" altLang="ko-KR" sz="1200" b="0" i="1" u="none" kern="1200" dirty="0" err="1" smtClean="0">
                <a:solidFill>
                  <a:schemeClr val="tx1"/>
                </a:solidFill>
                <a:latin typeface="+mn-lt"/>
                <a:ea typeface="+mn-ea"/>
                <a:cs typeface="+mn-cs"/>
              </a:rPr>
              <a:t>out.println</a:t>
            </a:r>
            <a:r>
              <a:rPr lang="en-US" altLang="ko-KR" sz="1200" b="0" i="1" u="none" kern="1200" dirty="0" smtClean="0">
                <a:solidFill>
                  <a:schemeClr val="tx1"/>
                </a:solidFill>
                <a:latin typeface="+mn-lt"/>
                <a:ea typeface="+mn-ea"/>
                <a:cs typeface="+mn-cs"/>
              </a:rPr>
              <a:t>(</a:t>
            </a:r>
            <a:r>
              <a:rPr lang="en-US" altLang="ko-KR" sz="1200" b="0" i="1" u="none" kern="1200" dirty="0" err="1" smtClean="0">
                <a:solidFill>
                  <a:schemeClr val="tx1"/>
                </a:solidFill>
                <a:latin typeface="+mn-lt"/>
                <a:ea typeface="+mn-ea"/>
                <a:cs typeface="+mn-cs"/>
              </a:rPr>
              <a:t>cur.getData</a:t>
            </a:r>
            <a:r>
              <a:rPr lang="en-US" altLang="ko-KR" sz="1200" b="0" i="1"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traverse_preorder</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cur.left</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   </a:t>
            </a:r>
            <a:r>
              <a:rPr lang="en-US" altLang="ko-KR" sz="1200" b="0" u="none" kern="1200" dirty="0" err="1" smtClean="0">
                <a:solidFill>
                  <a:schemeClr val="tx1"/>
                </a:solidFill>
                <a:latin typeface="+mn-lt"/>
                <a:ea typeface="+mn-ea"/>
                <a:cs typeface="+mn-cs"/>
              </a:rPr>
              <a:t>traverse_preorder</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cur.right</a:t>
            </a:r>
            <a:r>
              <a:rPr lang="en-US" altLang="ko-KR" sz="1200" b="0" u="none" kern="1200" dirty="0" smtClean="0">
                <a:solidFill>
                  <a:schemeClr val="tx1"/>
                </a:solidFill>
                <a:latin typeface="+mn-lt"/>
                <a:ea typeface="+mn-ea"/>
                <a:cs typeface="+mn-cs"/>
              </a:rPr>
              <a:t>);</a:t>
            </a:r>
          </a:p>
          <a:p>
            <a:r>
              <a:rPr lang="en-US" altLang="ko-KR" sz="1200" b="0" u="none" kern="1200" dirty="0" smtClean="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7</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8</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25000" lnSpcReduction="20000"/>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u="none" dirty="0" smtClean="0"/>
              <a:t>*In</a:t>
            </a:r>
            <a:r>
              <a:rPr lang="en-US" altLang="ko-KR" b="1" u="none" baseline="0" dirty="0" smtClean="0"/>
              <a:t> </a:t>
            </a:r>
            <a:r>
              <a:rPr lang="en-US" altLang="ko-KR" b="1" u="none" dirty="0" smtClean="0"/>
              <a:t>order</a:t>
            </a:r>
            <a:r>
              <a:rPr lang="en-US" altLang="ko-KR" b="1" u="none" baseline="0" dirty="0" smtClean="0"/>
              <a:t> </a:t>
            </a:r>
            <a:r>
              <a:rPr lang="en-US" altLang="ko-KR" b="1" u="none" dirty="0" smtClean="0"/>
              <a:t>traverse (traverse </a:t>
            </a:r>
            <a:r>
              <a:rPr lang="ko-KR" altLang="en-US" b="1" u="none" dirty="0" smtClean="0"/>
              <a:t>함수</a:t>
            </a:r>
            <a:r>
              <a:rPr lang="en-US" altLang="ko-KR" b="1" u="none" dirty="0" smtClean="0"/>
              <a:t>,</a:t>
            </a:r>
            <a:r>
              <a:rPr lang="en-US" altLang="ko-KR" b="1" u="none" baseline="0" dirty="0" smtClean="0"/>
              <a:t> </a:t>
            </a:r>
            <a:r>
              <a:rPr lang="en-US" altLang="ko-KR" b="1" u="none" baseline="0" dirty="0" err="1" smtClean="0"/>
              <a:t>traverse_inorder</a:t>
            </a:r>
            <a:r>
              <a:rPr lang="en-US" altLang="ko-KR" b="1" u="none" baseline="0" dirty="0" smtClean="0"/>
              <a:t> </a:t>
            </a:r>
            <a:r>
              <a:rPr lang="ko-KR" altLang="en-US" b="1" u="none" baseline="0" dirty="0" smtClean="0"/>
              <a:t>함수</a:t>
            </a:r>
            <a:r>
              <a:rPr lang="en-US" altLang="ko-KR" b="1" u="none" baseline="0" dirty="0" smtClean="0"/>
              <a:t>)  </a:t>
            </a:r>
            <a:r>
              <a:rPr lang="ko-KR" altLang="en-US" b="1" u="none" baseline="0" dirty="0" smtClean="0"/>
              <a:t>→왼쪽의 깊은 곳부터 탐색해서 출력</a:t>
            </a:r>
            <a:endParaRPr lang="en-US" altLang="ko-KR" b="1" u="none" baseline="0" dirty="0" smtClean="0"/>
          </a:p>
          <a:p>
            <a:endParaRPr lang="en-US" altLang="ko-KR" dirty="0" smtClean="0"/>
          </a:p>
          <a:p>
            <a:r>
              <a:rPr lang="en-US" altLang="ko-KR" sz="1200" b="1" kern="1200" dirty="0" smtClean="0">
                <a:solidFill>
                  <a:schemeClr val="tx1"/>
                </a:solidFill>
                <a:latin typeface="+mn-lt"/>
                <a:ea typeface="+mn-ea"/>
                <a:cs typeface="+mn-cs"/>
              </a:rPr>
              <a:t>public class Tree </a:t>
            </a:r>
          </a:p>
          <a:p>
            <a:r>
              <a:rPr lang="en-US" altLang="ko-KR" sz="1200"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private </a:t>
            </a:r>
            <a:r>
              <a:rPr lang="en-US" altLang="ko-KR" sz="1200" b="1" kern="1200" dirty="0" err="1" smtClean="0">
                <a:solidFill>
                  <a:schemeClr val="tx1"/>
                </a:solidFill>
                <a:latin typeface="+mn-lt"/>
                <a:ea typeface="+mn-ea"/>
                <a:cs typeface="+mn-cs"/>
              </a:rPr>
              <a:t>TNode</a:t>
            </a:r>
            <a:r>
              <a:rPr lang="en-US" altLang="ko-KR" sz="1200" b="1" kern="1200" dirty="0" smtClean="0">
                <a:solidFill>
                  <a:schemeClr val="tx1"/>
                </a:solidFill>
                <a:latin typeface="+mn-lt"/>
                <a:ea typeface="+mn-ea"/>
                <a:cs typeface="+mn-cs"/>
              </a:rPr>
              <a:t> root;</a:t>
            </a:r>
          </a:p>
          <a:p>
            <a:endParaRPr lang="ko-KR" altLang="en-US" sz="1200" kern="1200" dirty="0" smtClean="0">
              <a:solidFill>
                <a:schemeClr val="tx1"/>
              </a:solidFill>
              <a:latin typeface="+mn-lt"/>
              <a:ea typeface="+mn-ea"/>
              <a:cs typeface="+mn-cs"/>
            </a:endParaRPr>
          </a:p>
          <a:p>
            <a:r>
              <a:rPr lang="en-US" altLang="ko-KR" sz="1200" kern="1200" dirty="0" smtClean="0">
                <a:solidFill>
                  <a:schemeClr val="tx1"/>
                </a:solidFill>
                <a:latin typeface="+mn-lt"/>
                <a:ea typeface="+mn-ea"/>
                <a:cs typeface="+mn-cs"/>
              </a:rPr>
              <a:t>Tree()</a:t>
            </a:r>
          </a:p>
          <a:p>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root = </a:t>
            </a:r>
            <a:r>
              <a:rPr lang="en-US" altLang="ko-KR" sz="1200" b="1" kern="1200" dirty="0" smtClean="0">
                <a:solidFill>
                  <a:schemeClr val="tx1"/>
                </a:solidFill>
                <a:latin typeface="+mn-lt"/>
                <a:ea typeface="+mn-ea"/>
                <a:cs typeface="+mn-cs"/>
              </a:rPr>
              <a:t>null;</a:t>
            </a:r>
          </a:p>
          <a:p>
            <a:r>
              <a:rPr lang="en-US" altLang="ko-KR" sz="1200" kern="1200" dirty="0" smtClean="0">
                <a:solidFill>
                  <a:schemeClr val="tx1"/>
                </a:solidFill>
                <a:latin typeface="+mn-lt"/>
                <a:ea typeface="+mn-ea"/>
                <a:cs typeface="+mn-cs"/>
              </a:rPr>
              <a:t>}</a:t>
            </a:r>
          </a:p>
          <a:p>
            <a:r>
              <a:rPr lang="ko-KR" altLang="en-US" sz="1200" kern="1200" dirty="0" smtClean="0">
                <a:solidFill>
                  <a:schemeClr val="tx1"/>
                </a:solidFill>
                <a:latin typeface="+mn-lt"/>
                <a:ea typeface="+mn-ea"/>
                <a:cs typeface="+mn-cs"/>
              </a:rPr>
              <a:t>    </a:t>
            </a:r>
          </a:p>
          <a:p>
            <a:r>
              <a:rPr lang="en-US" altLang="ko-KR" sz="1200" b="1" kern="1200" dirty="0" smtClean="0">
                <a:solidFill>
                  <a:schemeClr val="tx1"/>
                </a:solidFill>
                <a:latin typeface="+mn-lt"/>
                <a:ea typeface="+mn-ea"/>
                <a:cs typeface="+mn-cs"/>
              </a:rPr>
              <a:t>public void insert(</a:t>
            </a:r>
            <a:r>
              <a:rPr lang="en-US" altLang="ko-KR" sz="1200" b="1" kern="1200" dirty="0" err="1" smtClean="0">
                <a:solidFill>
                  <a:schemeClr val="tx1"/>
                </a:solidFill>
                <a:latin typeface="+mn-lt"/>
                <a:ea typeface="+mn-ea"/>
                <a:cs typeface="+mn-cs"/>
              </a:rPr>
              <a:t>int</a:t>
            </a:r>
            <a:r>
              <a:rPr lang="en-US" altLang="ko-KR" sz="1200" b="1" kern="1200" dirty="0" smtClean="0">
                <a:solidFill>
                  <a:schemeClr val="tx1"/>
                </a:solidFill>
                <a:latin typeface="+mn-lt"/>
                <a:ea typeface="+mn-ea"/>
                <a:cs typeface="+mn-cs"/>
              </a:rPr>
              <a:t> data)</a:t>
            </a:r>
          </a:p>
          <a:p>
            <a:r>
              <a:rPr lang="en-US" altLang="ko-KR" sz="1200" kern="1200" dirty="0" smtClean="0">
                <a:solidFill>
                  <a:schemeClr val="tx1"/>
                </a:solidFill>
                <a:latin typeface="+mn-lt"/>
                <a:ea typeface="+mn-ea"/>
                <a:cs typeface="+mn-cs"/>
              </a:rPr>
              <a:t>{</a:t>
            </a:r>
          </a:p>
          <a:p>
            <a:r>
              <a:rPr lang="ko-KR" altLang="en-US" sz="1200" kern="1200" dirty="0" smtClean="0">
                <a:solidFill>
                  <a:schemeClr val="tx1"/>
                </a:solidFill>
                <a:latin typeface="+mn-lt"/>
                <a:ea typeface="+mn-ea"/>
                <a:cs typeface="+mn-cs"/>
              </a:rPr>
              <a:t>    </a:t>
            </a:r>
            <a:r>
              <a:rPr lang="en-US" altLang="ko-KR" sz="1200" kern="1200" dirty="0" err="1" smtClean="0">
                <a:solidFill>
                  <a:schemeClr val="tx1"/>
                </a:solidFill>
                <a:latin typeface="+mn-lt"/>
                <a:ea typeface="+mn-ea"/>
                <a:cs typeface="+mn-cs"/>
              </a:rPr>
              <a:t>TNode</a:t>
            </a:r>
            <a:r>
              <a:rPr lang="en-US" altLang="ko-KR" sz="1200" kern="1200" dirty="0" smtClean="0">
                <a:solidFill>
                  <a:schemeClr val="tx1"/>
                </a:solidFill>
                <a:latin typeface="+mn-lt"/>
                <a:ea typeface="+mn-ea"/>
                <a:cs typeface="+mn-cs"/>
              </a:rPr>
              <a:t> node</a:t>
            </a:r>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new</a:t>
            </a:r>
            <a:r>
              <a:rPr lang="ko-KR" altLang="en-US"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TNode</a:t>
            </a:r>
            <a:r>
              <a:rPr lang="en-US" altLang="ko-KR" sz="1200" b="1" kern="1200" dirty="0" smtClean="0">
                <a:solidFill>
                  <a:schemeClr val="tx1"/>
                </a:solidFill>
                <a:latin typeface="+mn-lt"/>
                <a:ea typeface="+mn-ea"/>
                <a:cs typeface="+mn-cs"/>
              </a:rPr>
              <a:t>(data); //</a:t>
            </a:r>
            <a:r>
              <a:rPr lang="ko-KR" altLang="en-US" sz="1200" b="1" kern="1200" dirty="0" smtClean="0">
                <a:solidFill>
                  <a:schemeClr val="tx1"/>
                </a:solidFill>
                <a:latin typeface="+mn-lt"/>
                <a:ea typeface="+mn-ea"/>
                <a:cs typeface="+mn-cs"/>
              </a:rPr>
              <a:t>새로운 </a:t>
            </a:r>
            <a:r>
              <a:rPr lang="en-US" altLang="ko-KR" sz="1200" b="1" kern="1200" dirty="0" err="1" smtClean="0">
                <a:solidFill>
                  <a:schemeClr val="tx1"/>
                </a:solidFill>
                <a:latin typeface="+mn-lt"/>
                <a:ea typeface="+mn-ea"/>
                <a:cs typeface="+mn-cs"/>
              </a:rPr>
              <a:t>TNode</a:t>
            </a:r>
            <a:r>
              <a:rPr lang="en-US" altLang="ko-KR" sz="1200" b="1" kern="1200" dirty="0" smtClean="0">
                <a:solidFill>
                  <a:schemeClr val="tx1"/>
                </a:solidFill>
                <a:latin typeface="+mn-lt"/>
                <a:ea typeface="+mn-ea"/>
                <a:cs typeface="+mn-cs"/>
              </a:rPr>
              <a:t> </a:t>
            </a:r>
            <a:r>
              <a:rPr lang="ko-KR" altLang="en-US" sz="1200" b="1" kern="1200" dirty="0" smtClean="0">
                <a:solidFill>
                  <a:schemeClr val="tx1"/>
                </a:solidFill>
                <a:latin typeface="+mn-lt"/>
                <a:ea typeface="+mn-ea"/>
                <a:cs typeface="+mn-cs"/>
              </a:rPr>
              <a:t>클래스가 생성될 때  </a:t>
            </a:r>
            <a:r>
              <a:rPr lang="en-US" altLang="ko-KR" sz="1200" b="1" kern="1200" dirty="0" smtClean="0">
                <a:solidFill>
                  <a:schemeClr val="tx1"/>
                </a:solidFill>
                <a:latin typeface="+mn-lt"/>
                <a:ea typeface="+mn-ea"/>
                <a:cs typeface="+mn-cs"/>
              </a:rPr>
              <a:t>//PPT 8</a:t>
            </a:r>
            <a:r>
              <a:rPr lang="ko-KR" altLang="en-US" sz="1200" b="1" kern="1200" dirty="0" smtClean="0">
                <a:solidFill>
                  <a:schemeClr val="tx1"/>
                </a:solidFill>
                <a:latin typeface="+mn-lt"/>
                <a:ea typeface="+mn-ea"/>
                <a:cs typeface="+mn-cs"/>
              </a:rPr>
              <a:t>강 </a:t>
            </a:r>
            <a:r>
              <a:rPr lang="en-US" altLang="ko-KR" sz="1200" b="1" kern="1200" dirty="0" smtClean="0">
                <a:solidFill>
                  <a:schemeClr val="tx1"/>
                </a:solidFill>
                <a:latin typeface="+mn-lt"/>
                <a:ea typeface="+mn-ea"/>
                <a:cs typeface="+mn-cs"/>
              </a:rPr>
              <a:t>2</a:t>
            </a:r>
            <a:r>
              <a:rPr lang="ko-KR" altLang="en-US" sz="1200" b="1" kern="1200" dirty="0" smtClean="0">
                <a:solidFill>
                  <a:schemeClr val="tx1"/>
                </a:solidFill>
                <a:latin typeface="+mn-lt"/>
                <a:ea typeface="+mn-ea"/>
                <a:cs typeface="+mn-cs"/>
              </a:rPr>
              <a:t>페이지 </a:t>
            </a:r>
            <a:r>
              <a:rPr lang="en-US" altLang="ko-KR" sz="1200" b="1" kern="1200" dirty="0" smtClean="0">
                <a:solidFill>
                  <a:schemeClr val="tx1"/>
                </a:solidFill>
                <a:latin typeface="+mn-lt"/>
                <a:ea typeface="+mn-ea"/>
                <a:cs typeface="+mn-cs"/>
              </a:rPr>
              <a:t>1</a:t>
            </a:r>
            <a:r>
              <a:rPr lang="ko-KR" altLang="en-US" sz="1200" b="1" kern="1200" dirty="0" smtClean="0">
                <a:solidFill>
                  <a:schemeClr val="tx1"/>
                </a:solidFill>
                <a:latin typeface="+mn-lt"/>
                <a:ea typeface="+mn-ea"/>
                <a:cs typeface="+mn-cs"/>
              </a:rPr>
              <a:t>번 과정</a:t>
            </a:r>
          </a:p>
          <a:p>
            <a:r>
              <a:rPr lang="en-US" altLang="ko-KR" sz="1200" b="1" kern="1200" dirty="0" smtClean="0">
                <a:solidFill>
                  <a:schemeClr val="tx1"/>
                </a:solidFill>
                <a:latin typeface="+mn-lt"/>
                <a:ea typeface="+mn-ea"/>
                <a:cs typeface="+mn-cs"/>
              </a:rPr>
              <a:t>if(root == null) //</a:t>
            </a:r>
            <a:r>
              <a:rPr lang="ko-KR" altLang="en-US" sz="1200" b="1" kern="1200" dirty="0" smtClean="0">
                <a:solidFill>
                  <a:schemeClr val="tx1"/>
                </a:solidFill>
                <a:latin typeface="+mn-lt"/>
                <a:ea typeface="+mn-ea"/>
                <a:cs typeface="+mn-cs"/>
              </a:rPr>
              <a:t>만약 </a:t>
            </a:r>
            <a:r>
              <a:rPr lang="en-US" altLang="ko-KR" sz="1200" b="1" kern="1200" dirty="0" smtClean="0">
                <a:solidFill>
                  <a:schemeClr val="tx1"/>
                </a:solidFill>
                <a:latin typeface="+mn-lt"/>
                <a:ea typeface="+mn-ea"/>
                <a:cs typeface="+mn-cs"/>
              </a:rPr>
              <a:t>root</a:t>
            </a:r>
            <a:r>
              <a:rPr lang="ko-KR" altLang="en-US" sz="1200" b="1" kern="1200" dirty="0" smtClean="0">
                <a:solidFill>
                  <a:schemeClr val="tx1"/>
                </a:solidFill>
                <a:latin typeface="+mn-lt"/>
                <a:ea typeface="+mn-ea"/>
                <a:cs typeface="+mn-cs"/>
              </a:rPr>
              <a:t>가 없을 경우 </a:t>
            </a:r>
          </a:p>
          <a:p>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root = node; //</a:t>
            </a:r>
            <a:r>
              <a:rPr lang="ko-KR" altLang="en-US" sz="1200" kern="1200" dirty="0" smtClean="0">
                <a:solidFill>
                  <a:schemeClr val="tx1"/>
                </a:solidFill>
                <a:latin typeface="+mn-lt"/>
                <a:ea typeface="+mn-ea"/>
                <a:cs typeface="+mn-cs"/>
              </a:rPr>
              <a:t>처음 </a:t>
            </a:r>
            <a:r>
              <a:rPr lang="en-US" altLang="ko-KR" sz="1200" kern="1200" dirty="0" smtClean="0">
                <a:solidFill>
                  <a:schemeClr val="tx1"/>
                </a:solidFill>
                <a:latin typeface="+mn-lt"/>
                <a:ea typeface="+mn-ea"/>
                <a:cs typeface="+mn-cs"/>
              </a:rPr>
              <a:t>node</a:t>
            </a:r>
            <a:r>
              <a:rPr lang="ko-KR" altLang="en-US" sz="1200" kern="1200" dirty="0" smtClean="0">
                <a:solidFill>
                  <a:schemeClr val="tx1"/>
                </a:solidFill>
                <a:latin typeface="+mn-lt"/>
                <a:ea typeface="+mn-ea"/>
                <a:cs typeface="+mn-cs"/>
              </a:rPr>
              <a:t>가 </a:t>
            </a:r>
            <a:r>
              <a:rPr lang="en-US" altLang="ko-KR" sz="1200" kern="1200" dirty="0" smtClean="0">
                <a:solidFill>
                  <a:schemeClr val="tx1"/>
                </a:solidFill>
                <a:latin typeface="+mn-lt"/>
                <a:ea typeface="+mn-ea"/>
                <a:cs typeface="+mn-cs"/>
              </a:rPr>
              <a:t>root</a:t>
            </a:r>
            <a:r>
              <a:rPr lang="ko-KR" altLang="en-US" sz="1200" kern="1200" dirty="0" smtClean="0">
                <a:solidFill>
                  <a:schemeClr val="tx1"/>
                </a:solidFill>
                <a:latin typeface="+mn-lt"/>
                <a:ea typeface="+mn-ea"/>
                <a:cs typeface="+mn-cs"/>
              </a:rPr>
              <a:t>가 됨</a:t>
            </a:r>
          </a:p>
          <a:p>
            <a:r>
              <a:rPr lang="en-US" altLang="ko-KR" sz="1200" b="1" kern="1200" dirty="0" smtClean="0">
                <a:solidFill>
                  <a:schemeClr val="tx1"/>
                </a:solidFill>
                <a:latin typeface="+mn-lt"/>
                <a:ea typeface="+mn-ea"/>
                <a:cs typeface="+mn-cs"/>
              </a:rPr>
              <a:t>return;</a:t>
            </a:r>
          </a:p>
          <a:p>
            <a:r>
              <a:rPr lang="en-US" altLang="ko-KR" sz="1200" kern="1200" dirty="0" smtClean="0">
                <a:solidFill>
                  <a:schemeClr val="tx1"/>
                </a:solidFill>
                <a:latin typeface="+mn-lt"/>
                <a:ea typeface="+mn-ea"/>
                <a:cs typeface="+mn-cs"/>
              </a:rPr>
              <a:t>}</a:t>
            </a:r>
          </a:p>
          <a:p>
            <a:r>
              <a:rPr lang="en-US" altLang="ko-KR" sz="1200" kern="1200" dirty="0" err="1" smtClean="0">
                <a:solidFill>
                  <a:schemeClr val="tx1"/>
                </a:solidFill>
                <a:latin typeface="+mn-lt"/>
                <a:ea typeface="+mn-ea"/>
                <a:cs typeface="+mn-cs"/>
              </a:rPr>
              <a:t>insertNode</a:t>
            </a:r>
            <a:r>
              <a:rPr lang="en-US" altLang="ko-KR" sz="1200" kern="1200" dirty="0" smtClean="0">
                <a:solidFill>
                  <a:schemeClr val="tx1"/>
                </a:solidFill>
                <a:latin typeface="+mn-lt"/>
                <a:ea typeface="+mn-ea"/>
                <a:cs typeface="+mn-cs"/>
              </a:rPr>
              <a:t>(root, node); // </a:t>
            </a:r>
            <a:r>
              <a:rPr lang="ko-KR" altLang="en-US" sz="1200" kern="1200" dirty="0" smtClean="0">
                <a:solidFill>
                  <a:schemeClr val="tx1"/>
                </a:solidFill>
                <a:latin typeface="+mn-lt"/>
                <a:ea typeface="+mn-ea"/>
                <a:cs typeface="+mn-cs"/>
              </a:rPr>
              <a:t>재귀함수 사용 </a:t>
            </a:r>
            <a:r>
              <a:rPr lang="en-US" altLang="ko-KR" sz="1200" kern="1200" dirty="0" smtClean="0">
                <a:solidFill>
                  <a:schemeClr val="tx1"/>
                </a:solidFill>
                <a:latin typeface="+mn-lt"/>
                <a:ea typeface="+mn-ea"/>
                <a:cs typeface="+mn-cs"/>
              </a:rPr>
              <a:t>//PPT 8</a:t>
            </a:r>
            <a:r>
              <a:rPr lang="ko-KR" altLang="en-US" sz="1200" kern="1200" dirty="0" smtClean="0">
                <a:solidFill>
                  <a:schemeClr val="tx1"/>
                </a:solidFill>
                <a:latin typeface="+mn-lt"/>
                <a:ea typeface="+mn-ea"/>
                <a:cs typeface="+mn-cs"/>
              </a:rPr>
              <a:t>강 </a:t>
            </a:r>
            <a:r>
              <a:rPr lang="en-US" altLang="ko-KR" sz="1200" kern="1200" dirty="0" smtClean="0">
                <a:solidFill>
                  <a:schemeClr val="tx1"/>
                </a:solidFill>
                <a:latin typeface="+mn-lt"/>
                <a:ea typeface="+mn-ea"/>
                <a:cs typeface="+mn-cs"/>
              </a:rPr>
              <a:t>2</a:t>
            </a:r>
            <a:r>
              <a:rPr lang="ko-KR" altLang="en-US" sz="1200" kern="1200" dirty="0" smtClean="0">
                <a:solidFill>
                  <a:schemeClr val="tx1"/>
                </a:solidFill>
                <a:latin typeface="+mn-lt"/>
                <a:ea typeface="+mn-ea"/>
                <a:cs typeface="+mn-cs"/>
              </a:rPr>
              <a:t>페이지 </a:t>
            </a:r>
            <a:r>
              <a:rPr lang="en-US" altLang="ko-KR" sz="1200" kern="1200" dirty="0" smtClean="0">
                <a:solidFill>
                  <a:schemeClr val="tx1"/>
                </a:solidFill>
                <a:latin typeface="+mn-lt"/>
                <a:ea typeface="+mn-ea"/>
                <a:cs typeface="+mn-cs"/>
              </a:rPr>
              <a:t>2</a:t>
            </a:r>
            <a:r>
              <a:rPr lang="ko-KR" altLang="en-US" sz="1200" kern="1200" dirty="0" smtClean="0">
                <a:solidFill>
                  <a:schemeClr val="tx1"/>
                </a:solidFill>
                <a:latin typeface="+mn-lt"/>
                <a:ea typeface="+mn-ea"/>
                <a:cs typeface="+mn-cs"/>
              </a:rPr>
              <a:t>번 과정</a:t>
            </a:r>
          </a:p>
          <a:p>
            <a:r>
              <a:rPr lang="en-US" altLang="ko-KR" sz="1200" kern="1200" dirty="0" smtClean="0">
                <a:solidFill>
                  <a:schemeClr val="tx1"/>
                </a:solidFill>
                <a:latin typeface="+mn-lt"/>
                <a:ea typeface="+mn-ea"/>
                <a:cs typeface="+mn-cs"/>
              </a:rPr>
              <a:t>}</a:t>
            </a:r>
          </a:p>
          <a:p>
            <a:endParaRPr lang="ko-KR" altLang="en-US" sz="120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public</a:t>
            </a:r>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void</a:t>
            </a:r>
            <a:r>
              <a:rPr lang="ko-KR" altLang="en-US"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insertNode</a:t>
            </a:r>
            <a:r>
              <a:rPr lang="en-US" altLang="ko-KR" sz="1200" b="1" kern="1200" dirty="0" smtClean="0">
                <a:solidFill>
                  <a:schemeClr val="tx1"/>
                </a:solidFill>
                <a:latin typeface="+mn-lt"/>
                <a:ea typeface="+mn-ea"/>
                <a:cs typeface="+mn-cs"/>
              </a:rPr>
              <a:t>(</a:t>
            </a:r>
            <a:r>
              <a:rPr lang="en-US" altLang="ko-KR" sz="1200" b="1" kern="1200" dirty="0" err="1" smtClean="0">
                <a:solidFill>
                  <a:schemeClr val="tx1"/>
                </a:solidFill>
                <a:latin typeface="+mn-lt"/>
                <a:ea typeface="+mn-ea"/>
                <a:cs typeface="+mn-cs"/>
              </a:rPr>
              <a:t>TNode</a:t>
            </a:r>
            <a:r>
              <a:rPr lang="en-US" altLang="ko-KR" sz="1200" b="1" kern="1200" dirty="0" smtClean="0">
                <a:solidFill>
                  <a:schemeClr val="tx1"/>
                </a:solidFill>
                <a:latin typeface="+mn-lt"/>
                <a:ea typeface="+mn-ea"/>
                <a:cs typeface="+mn-cs"/>
              </a:rPr>
              <a:t> current, </a:t>
            </a:r>
            <a:r>
              <a:rPr lang="en-US" altLang="ko-KR" sz="1200" b="1" kern="1200" dirty="0" err="1" smtClean="0">
                <a:solidFill>
                  <a:schemeClr val="tx1"/>
                </a:solidFill>
                <a:latin typeface="+mn-lt"/>
                <a:ea typeface="+mn-ea"/>
                <a:cs typeface="+mn-cs"/>
              </a:rPr>
              <a:t>TNode</a:t>
            </a:r>
            <a:r>
              <a:rPr lang="en-US" altLang="ko-KR" sz="1200" b="1" kern="1200" dirty="0" smtClean="0">
                <a:solidFill>
                  <a:schemeClr val="tx1"/>
                </a:solidFill>
                <a:latin typeface="+mn-lt"/>
                <a:ea typeface="+mn-ea"/>
                <a:cs typeface="+mn-cs"/>
              </a:rPr>
              <a:t> node) //</a:t>
            </a:r>
            <a:r>
              <a:rPr lang="ko-KR" altLang="en-US" sz="1200" b="1" kern="1200" dirty="0" smtClean="0">
                <a:solidFill>
                  <a:schemeClr val="tx1"/>
                </a:solidFill>
                <a:latin typeface="+mn-lt"/>
                <a:ea typeface="+mn-ea"/>
                <a:cs typeface="+mn-cs"/>
              </a:rPr>
              <a:t>붙일 </a:t>
            </a:r>
            <a:r>
              <a:rPr lang="en-US" altLang="ko-KR" sz="1200" b="1" kern="1200" dirty="0" err="1" smtClean="0">
                <a:solidFill>
                  <a:schemeClr val="tx1"/>
                </a:solidFill>
                <a:latin typeface="+mn-lt"/>
                <a:ea typeface="+mn-ea"/>
                <a:cs typeface="+mn-cs"/>
              </a:rPr>
              <a:t>TNode</a:t>
            </a:r>
            <a:r>
              <a:rPr lang="en-US" altLang="ko-KR" sz="1200" b="1" kern="1200" dirty="0" smtClean="0">
                <a:solidFill>
                  <a:schemeClr val="tx1"/>
                </a:solidFill>
                <a:latin typeface="+mn-lt"/>
                <a:ea typeface="+mn-ea"/>
                <a:cs typeface="+mn-cs"/>
              </a:rPr>
              <a:t> </a:t>
            </a:r>
            <a:r>
              <a:rPr lang="ko-KR" altLang="en-US" sz="1200" b="1" kern="1200" dirty="0" smtClean="0">
                <a:solidFill>
                  <a:schemeClr val="tx1"/>
                </a:solidFill>
                <a:latin typeface="+mn-lt"/>
                <a:ea typeface="+mn-ea"/>
                <a:cs typeface="+mn-cs"/>
              </a:rPr>
              <a:t>클래스와 현재 기준이 되는 </a:t>
            </a:r>
            <a:r>
              <a:rPr lang="en-US" altLang="ko-KR" sz="1200" b="1" kern="1200" dirty="0" err="1" smtClean="0">
                <a:solidFill>
                  <a:schemeClr val="tx1"/>
                </a:solidFill>
                <a:latin typeface="+mn-lt"/>
                <a:ea typeface="+mn-ea"/>
                <a:cs typeface="+mn-cs"/>
              </a:rPr>
              <a:t>TNode</a:t>
            </a:r>
            <a:r>
              <a:rPr lang="en-US" altLang="ko-KR" sz="1200" b="1" kern="1200" dirty="0" smtClean="0">
                <a:solidFill>
                  <a:schemeClr val="tx1"/>
                </a:solidFill>
                <a:latin typeface="+mn-lt"/>
                <a:ea typeface="+mn-ea"/>
                <a:cs typeface="+mn-cs"/>
              </a:rPr>
              <a:t> </a:t>
            </a:r>
            <a:r>
              <a:rPr lang="ko-KR" altLang="en-US" sz="1200" b="1" kern="1200" dirty="0" smtClean="0">
                <a:solidFill>
                  <a:schemeClr val="tx1"/>
                </a:solidFill>
                <a:latin typeface="+mn-lt"/>
                <a:ea typeface="+mn-ea"/>
                <a:cs typeface="+mn-cs"/>
              </a:rPr>
              <a:t>클래스를 비교하는 함수</a:t>
            </a:r>
          </a:p>
          <a:p>
            <a:r>
              <a:rPr lang="en-US" altLang="ko-KR" sz="1200"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if(</a:t>
            </a:r>
            <a:r>
              <a:rPr lang="en-US" altLang="ko-KR" sz="1200" b="1" kern="1200" dirty="0" err="1" smtClean="0">
                <a:solidFill>
                  <a:schemeClr val="tx1"/>
                </a:solidFill>
                <a:latin typeface="+mn-lt"/>
                <a:ea typeface="+mn-ea"/>
                <a:cs typeface="+mn-cs"/>
              </a:rPr>
              <a:t>current.getData</a:t>
            </a:r>
            <a:r>
              <a:rPr lang="en-US" altLang="ko-KR" sz="1200" b="1" kern="1200" dirty="0" smtClean="0">
                <a:solidFill>
                  <a:schemeClr val="tx1"/>
                </a:solidFill>
                <a:latin typeface="+mn-lt"/>
                <a:ea typeface="+mn-ea"/>
                <a:cs typeface="+mn-cs"/>
              </a:rPr>
              <a:t>() &gt; </a:t>
            </a:r>
            <a:r>
              <a:rPr lang="en-US" altLang="ko-KR" sz="1200" b="1" kern="1200" dirty="0" err="1" smtClean="0">
                <a:solidFill>
                  <a:schemeClr val="tx1"/>
                </a:solidFill>
                <a:latin typeface="+mn-lt"/>
                <a:ea typeface="+mn-ea"/>
                <a:cs typeface="+mn-cs"/>
              </a:rPr>
              <a:t>node.getData</a:t>
            </a:r>
            <a:r>
              <a:rPr lang="en-US" altLang="ko-KR" sz="1200" b="1" kern="1200" dirty="0" smtClean="0">
                <a:solidFill>
                  <a:schemeClr val="tx1"/>
                </a:solidFill>
                <a:latin typeface="+mn-lt"/>
                <a:ea typeface="+mn-ea"/>
                <a:cs typeface="+mn-cs"/>
              </a:rPr>
              <a:t>()) </a:t>
            </a:r>
          </a:p>
          <a:p>
            <a:r>
              <a:rPr lang="en-US" altLang="ko-KR" sz="1200" kern="1200" dirty="0" smtClean="0">
                <a:solidFill>
                  <a:schemeClr val="tx1"/>
                </a:solidFill>
                <a:latin typeface="+mn-lt"/>
                <a:ea typeface="+mn-ea"/>
                <a:cs typeface="+mn-cs"/>
              </a:rPr>
              <a:t>{   </a:t>
            </a:r>
          </a:p>
          <a:p>
            <a:r>
              <a:rPr lang="en-US" altLang="ko-KR" sz="1200" b="1" kern="1200" dirty="0" smtClean="0">
                <a:solidFill>
                  <a:schemeClr val="tx1"/>
                </a:solidFill>
                <a:latin typeface="+mn-lt"/>
                <a:ea typeface="+mn-ea"/>
                <a:cs typeface="+mn-cs"/>
              </a:rPr>
              <a:t>if(</a:t>
            </a:r>
            <a:r>
              <a:rPr lang="en-US" altLang="ko-KR" sz="1200" b="1" kern="1200" dirty="0" err="1" smtClean="0">
                <a:solidFill>
                  <a:schemeClr val="tx1"/>
                </a:solidFill>
                <a:latin typeface="+mn-lt"/>
                <a:ea typeface="+mn-ea"/>
                <a:cs typeface="+mn-cs"/>
              </a:rPr>
              <a:t>current.left</a:t>
            </a:r>
            <a:r>
              <a:rPr lang="en-US" altLang="ko-KR" sz="1200" b="1" kern="1200" dirty="0" smtClean="0">
                <a:solidFill>
                  <a:schemeClr val="tx1"/>
                </a:solidFill>
                <a:latin typeface="+mn-lt"/>
                <a:ea typeface="+mn-ea"/>
                <a:cs typeface="+mn-cs"/>
              </a:rPr>
              <a:t> == null) //PPT 8</a:t>
            </a:r>
            <a:r>
              <a:rPr lang="ko-KR" altLang="en-US" sz="1200" b="1" kern="1200" dirty="0" smtClean="0">
                <a:solidFill>
                  <a:schemeClr val="tx1"/>
                </a:solidFill>
                <a:latin typeface="+mn-lt"/>
                <a:ea typeface="+mn-ea"/>
                <a:cs typeface="+mn-cs"/>
              </a:rPr>
              <a:t>강 </a:t>
            </a:r>
            <a:r>
              <a:rPr lang="en-US" altLang="ko-KR" sz="1200" b="1" kern="1200" dirty="0" smtClean="0">
                <a:solidFill>
                  <a:schemeClr val="tx1"/>
                </a:solidFill>
                <a:latin typeface="+mn-lt"/>
                <a:ea typeface="+mn-ea"/>
                <a:cs typeface="+mn-cs"/>
              </a:rPr>
              <a:t>2</a:t>
            </a:r>
            <a:r>
              <a:rPr lang="ko-KR" altLang="en-US" sz="1200" b="1" kern="1200" dirty="0" smtClean="0">
                <a:solidFill>
                  <a:schemeClr val="tx1"/>
                </a:solidFill>
                <a:latin typeface="+mn-lt"/>
                <a:ea typeface="+mn-ea"/>
                <a:cs typeface="+mn-cs"/>
              </a:rPr>
              <a:t>페이지 </a:t>
            </a:r>
            <a:r>
              <a:rPr lang="en-US" altLang="ko-KR" sz="1200" b="1" kern="1200" dirty="0" smtClean="0">
                <a:solidFill>
                  <a:schemeClr val="tx1"/>
                </a:solidFill>
                <a:latin typeface="+mn-lt"/>
                <a:ea typeface="+mn-ea"/>
                <a:cs typeface="+mn-cs"/>
              </a:rPr>
              <a:t>4-2</a:t>
            </a:r>
            <a:r>
              <a:rPr lang="ko-KR" altLang="en-US" sz="1200" b="1" kern="1200" dirty="0" smtClean="0">
                <a:solidFill>
                  <a:schemeClr val="tx1"/>
                </a:solidFill>
                <a:latin typeface="+mn-lt"/>
                <a:ea typeface="+mn-ea"/>
                <a:cs typeface="+mn-cs"/>
              </a:rPr>
              <a:t>번 과정</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p>
          <a:p>
            <a:r>
              <a:rPr lang="en-US" altLang="ko-KR" sz="1200" kern="1200" dirty="0" err="1" smtClean="0">
                <a:solidFill>
                  <a:schemeClr val="tx1"/>
                </a:solidFill>
                <a:latin typeface="+mn-lt"/>
                <a:ea typeface="+mn-ea"/>
                <a:cs typeface="+mn-cs"/>
              </a:rPr>
              <a:t>current.left</a:t>
            </a:r>
            <a:r>
              <a:rPr lang="en-US" altLang="ko-KR" sz="1200" kern="1200" dirty="0" smtClean="0">
                <a:solidFill>
                  <a:schemeClr val="tx1"/>
                </a:solidFill>
                <a:latin typeface="+mn-lt"/>
                <a:ea typeface="+mn-ea"/>
                <a:cs typeface="+mn-cs"/>
              </a:rPr>
              <a:t> = node;</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else</a:t>
            </a:r>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//root</a:t>
            </a:r>
            <a:r>
              <a:rPr lang="ko-KR" altLang="en-US" sz="1200" b="1" kern="1200" dirty="0" smtClean="0">
                <a:solidFill>
                  <a:schemeClr val="tx1"/>
                </a:solidFill>
                <a:latin typeface="+mn-lt"/>
                <a:ea typeface="+mn-ea"/>
                <a:cs typeface="+mn-cs"/>
              </a:rPr>
              <a:t>의 </a:t>
            </a:r>
            <a:r>
              <a:rPr lang="en-US" altLang="ko-KR" sz="1200" b="1" kern="1200" dirty="0" smtClean="0">
                <a:solidFill>
                  <a:schemeClr val="tx1"/>
                </a:solidFill>
                <a:latin typeface="+mn-lt"/>
                <a:ea typeface="+mn-ea"/>
                <a:cs typeface="+mn-cs"/>
              </a:rPr>
              <a:t>left</a:t>
            </a:r>
            <a:r>
              <a:rPr lang="ko-KR" altLang="en-US" sz="1200" b="1" kern="1200" dirty="0" smtClean="0">
                <a:solidFill>
                  <a:schemeClr val="tx1"/>
                </a:solidFill>
                <a:latin typeface="+mn-lt"/>
                <a:ea typeface="+mn-ea"/>
                <a:cs typeface="+mn-cs"/>
              </a:rPr>
              <a:t>가 현재 차 있는 상태라면</a:t>
            </a:r>
            <a:r>
              <a:rPr lang="en-US" altLang="ko-KR" sz="1200" b="1" kern="1200" dirty="0" smtClean="0">
                <a:solidFill>
                  <a:schemeClr val="tx1"/>
                </a:solidFill>
                <a:latin typeface="+mn-lt"/>
                <a:ea typeface="+mn-ea"/>
                <a:cs typeface="+mn-cs"/>
              </a:rPr>
              <a:t>? //PPT 8</a:t>
            </a:r>
            <a:r>
              <a:rPr lang="ko-KR" altLang="en-US" sz="1200" b="1" kern="1200" dirty="0" smtClean="0">
                <a:solidFill>
                  <a:schemeClr val="tx1"/>
                </a:solidFill>
                <a:latin typeface="+mn-lt"/>
                <a:ea typeface="+mn-ea"/>
                <a:cs typeface="+mn-cs"/>
              </a:rPr>
              <a:t>강 </a:t>
            </a:r>
            <a:r>
              <a:rPr lang="en-US" altLang="ko-KR" sz="1200" b="1" kern="1200" dirty="0" smtClean="0">
                <a:solidFill>
                  <a:schemeClr val="tx1"/>
                </a:solidFill>
                <a:latin typeface="+mn-lt"/>
                <a:ea typeface="+mn-ea"/>
                <a:cs typeface="+mn-cs"/>
              </a:rPr>
              <a:t>2</a:t>
            </a:r>
            <a:r>
              <a:rPr lang="ko-KR" altLang="en-US" sz="1200" b="1" kern="1200" dirty="0" smtClean="0">
                <a:solidFill>
                  <a:schemeClr val="tx1"/>
                </a:solidFill>
                <a:latin typeface="+mn-lt"/>
                <a:ea typeface="+mn-ea"/>
                <a:cs typeface="+mn-cs"/>
              </a:rPr>
              <a:t>페이지 </a:t>
            </a:r>
            <a:r>
              <a:rPr lang="en-US" altLang="ko-KR" sz="1200" b="1" kern="1200" dirty="0" smtClean="0">
                <a:solidFill>
                  <a:schemeClr val="tx1"/>
                </a:solidFill>
                <a:latin typeface="+mn-lt"/>
                <a:ea typeface="+mn-ea"/>
                <a:cs typeface="+mn-cs"/>
              </a:rPr>
              <a:t>4-1</a:t>
            </a:r>
            <a:r>
              <a:rPr lang="ko-KR" altLang="en-US" sz="1200" b="1" kern="1200" dirty="0" smtClean="0">
                <a:solidFill>
                  <a:schemeClr val="tx1"/>
                </a:solidFill>
                <a:latin typeface="+mn-lt"/>
                <a:ea typeface="+mn-ea"/>
                <a:cs typeface="+mn-cs"/>
              </a:rPr>
              <a:t>번 과정</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kern="1200" dirty="0" err="1" smtClean="0">
                <a:solidFill>
                  <a:schemeClr val="tx1"/>
                </a:solidFill>
                <a:latin typeface="+mn-lt"/>
                <a:ea typeface="+mn-ea"/>
                <a:cs typeface="+mn-cs"/>
              </a:rPr>
              <a:t>insertNode</a:t>
            </a:r>
            <a:r>
              <a:rPr lang="en-US" altLang="ko-KR" sz="1200" kern="1200" dirty="0" smtClean="0">
                <a:solidFill>
                  <a:schemeClr val="tx1"/>
                </a:solidFill>
                <a:latin typeface="+mn-lt"/>
                <a:ea typeface="+mn-ea"/>
                <a:cs typeface="+mn-cs"/>
              </a:rPr>
              <a:t>(</a:t>
            </a:r>
            <a:r>
              <a:rPr lang="en-US" altLang="ko-KR" sz="1200" kern="1200" dirty="0" err="1" smtClean="0">
                <a:solidFill>
                  <a:schemeClr val="tx1"/>
                </a:solidFill>
                <a:latin typeface="+mn-lt"/>
                <a:ea typeface="+mn-ea"/>
                <a:cs typeface="+mn-cs"/>
              </a:rPr>
              <a:t>current.left</a:t>
            </a:r>
            <a:r>
              <a:rPr lang="en-US" altLang="ko-KR" sz="1200" kern="1200" dirty="0" smtClean="0">
                <a:solidFill>
                  <a:schemeClr val="tx1"/>
                </a:solidFill>
                <a:latin typeface="+mn-lt"/>
                <a:ea typeface="+mn-ea"/>
                <a:cs typeface="+mn-cs"/>
              </a:rPr>
              <a:t>, node); //</a:t>
            </a:r>
            <a:r>
              <a:rPr lang="ko-KR" altLang="en-US" sz="1200" kern="1200" dirty="0" smtClean="0">
                <a:solidFill>
                  <a:schemeClr val="tx1"/>
                </a:solidFill>
                <a:latin typeface="+mn-lt"/>
                <a:ea typeface="+mn-ea"/>
                <a:cs typeface="+mn-cs"/>
              </a:rPr>
              <a:t>재귀함수</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else if(</a:t>
            </a:r>
            <a:r>
              <a:rPr lang="en-US" altLang="ko-KR" sz="1200" b="1" kern="1200" dirty="0" err="1" smtClean="0">
                <a:solidFill>
                  <a:schemeClr val="tx1"/>
                </a:solidFill>
                <a:latin typeface="+mn-lt"/>
                <a:ea typeface="+mn-ea"/>
                <a:cs typeface="+mn-cs"/>
              </a:rPr>
              <a:t>current.getData</a:t>
            </a:r>
            <a:r>
              <a:rPr lang="en-US" altLang="ko-KR" sz="1200" b="1" kern="1200" dirty="0" smtClean="0">
                <a:solidFill>
                  <a:schemeClr val="tx1"/>
                </a:solidFill>
                <a:latin typeface="+mn-lt"/>
                <a:ea typeface="+mn-ea"/>
                <a:cs typeface="+mn-cs"/>
              </a:rPr>
              <a:t>() &lt;= </a:t>
            </a:r>
            <a:r>
              <a:rPr lang="en-US" altLang="ko-KR" sz="1200" b="1" kern="1200" dirty="0" err="1" smtClean="0">
                <a:solidFill>
                  <a:schemeClr val="tx1"/>
                </a:solidFill>
                <a:latin typeface="+mn-lt"/>
                <a:ea typeface="+mn-ea"/>
                <a:cs typeface="+mn-cs"/>
              </a:rPr>
              <a:t>node.getData</a:t>
            </a:r>
            <a:r>
              <a:rPr lang="en-US" altLang="ko-KR" sz="1200" b="1" kern="1200" dirty="0" smtClean="0">
                <a:solidFill>
                  <a:schemeClr val="tx1"/>
                </a:solidFill>
                <a:latin typeface="+mn-lt"/>
                <a:ea typeface="+mn-ea"/>
                <a:cs typeface="+mn-cs"/>
              </a:rPr>
              <a:t>()) </a:t>
            </a:r>
          </a:p>
          <a:p>
            <a:r>
              <a:rPr lang="en-US" altLang="ko-KR" sz="1200"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if(</a:t>
            </a:r>
            <a:r>
              <a:rPr lang="en-US" altLang="ko-KR" sz="1200" b="1" kern="1200" dirty="0" err="1" smtClean="0">
                <a:solidFill>
                  <a:schemeClr val="tx1"/>
                </a:solidFill>
                <a:latin typeface="+mn-lt"/>
                <a:ea typeface="+mn-ea"/>
                <a:cs typeface="+mn-cs"/>
              </a:rPr>
              <a:t>current.right</a:t>
            </a:r>
            <a:r>
              <a:rPr lang="en-US" altLang="ko-KR" sz="1200" b="1" kern="1200" dirty="0" smtClean="0">
                <a:solidFill>
                  <a:schemeClr val="tx1"/>
                </a:solidFill>
                <a:latin typeface="+mn-lt"/>
                <a:ea typeface="+mn-ea"/>
                <a:cs typeface="+mn-cs"/>
              </a:rPr>
              <a:t> == null) //PPT 8</a:t>
            </a:r>
            <a:r>
              <a:rPr lang="ko-KR" altLang="en-US" sz="1200" b="1" kern="1200" dirty="0" smtClean="0">
                <a:solidFill>
                  <a:schemeClr val="tx1"/>
                </a:solidFill>
                <a:latin typeface="+mn-lt"/>
                <a:ea typeface="+mn-ea"/>
                <a:cs typeface="+mn-cs"/>
              </a:rPr>
              <a:t>강 </a:t>
            </a:r>
            <a:r>
              <a:rPr lang="en-US" altLang="ko-KR" sz="1200" b="1" kern="1200" dirty="0" smtClean="0">
                <a:solidFill>
                  <a:schemeClr val="tx1"/>
                </a:solidFill>
                <a:latin typeface="+mn-lt"/>
                <a:ea typeface="+mn-ea"/>
                <a:cs typeface="+mn-cs"/>
              </a:rPr>
              <a:t>2</a:t>
            </a:r>
            <a:r>
              <a:rPr lang="ko-KR" altLang="en-US" sz="1200" b="1" kern="1200" dirty="0" smtClean="0">
                <a:solidFill>
                  <a:schemeClr val="tx1"/>
                </a:solidFill>
                <a:latin typeface="+mn-lt"/>
                <a:ea typeface="+mn-ea"/>
                <a:cs typeface="+mn-cs"/>
              </a:rPr>
              <a:t>페이지 </a:t>
            </a:r>
            <a:r>
              <a:rPr lang="en-US" altLang="ko-KR" sz="1200" b="1" kern="1200" dirty="0" smtClean="0">
                <a:solidFill>
                  <a:schemeClr val="tx1"/>
                </a:solidFill>
                <a:latin typeface="+mn-lt"/>
                <a:ea typeface="+mn-ea"/>
                <a:cs typeface="+mn-cs"/>
              </a:rPr>
              <a:t>3-2</a:t>
            </a:r>
            <a:r>
              <a:rPr lang="ko-KR" altLang="en-US" sz="1200" b="1" kern="1200" dirty="0" smtClean="0">
                <a:solidFill>
                  <a:schemeClr val="tx1"/>
                </a:solidFill>
                <a:latin typeface="+mn-lt"/>
                <a:ea typeface="+mn-ea"/>
                <a:cs typeface="+mn-cs"/>
              </a:rPr>
              <a:t>번 과정</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p>
          <a:p>
            <a:r>
              <a:rPr lang="en-US" altLang="ko-KR" sz="1200" kern="1200" dirty="0" err="1" smtClean="0">
                <a:solidFill>
                  <a:schemeClr val="tx1"/>
                </a:solidFill>
                <a:latin typeface="+mn-lt"/>
                <a:ea typeface="+mn-ea"/>
                <a:cs typeface="+mn-cs"/>
              </a:rPr>
              <a:t>current.right</a:t>
            </a:r>
            <a:r>
              <a:rPr lang="en-US" altLang="ko-KR" sz="1200" kern="1200" dirty="0" smtClean="0">
                <a:solidFill>
                  <a:schemeClr val="tx1"/>
                </a:solidFill>
                <a:latin typeface="+mn-lt"/>
                <a:ea typeface="+mn-ea"/>
                <a:cs typeface="+mn-cs"/>
              </a:rPr>
              <a:t> = node;</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else</a:t>
            </a:r>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//root</a:t>
            </a:r>
            <a:r>
              <a:rPr lang="ko-KR" altLang="en-US" sz="1200" b="1" kern="1200" dirty="0" smtClean="0">
                <a:solidFill>
                  <a:schemeClr val="tx1"/>
                </a:solidFill>
                <a:latin typeface="+mn-lt"/>
                <a:ea typeface="+mn-ea"/>
                <a:cs typeface="+mn-cs"/>
              </a:rPr>
              <a:t>의 </a:t>
            </a:r>
            <a:r>
              <a:rPr lang="en-US" altLang="ko-KR" sz="1200" b="1" kern="1200" dirty="0" smtClean="0">
                <a:solidFill>
                  <a:schemeClr val="tx1"/>
                </a:solidFill>
                <a:latin typeface="+mn-lt"/>
                <a:ea typeface="+mn-ea"/>
                <a:cs typeface="+mn-cs"/>
              </a:rPr>
              <a:t>right</a:t>
            </a:r>
            <a:r>
              <a:rPr lang="ko-KR" altLang="en-US" sz="1200" b="1" kern="1200" dirty="0" smtClean="0">
                <a:solidFill>
                  <a:schemeClr val="tx1"/>
                </a:solidFill>
                <a:latin typeface="+mn-lt"/>
                <a:ea typeface="+mn-ea"/>
                <a:cs typeface="+mn-cs"/>
              </a:rPr>
              <a:t>가 현재 차 있는 상태라면</a:t>
            </a:r>
            <a:r>
              <a:rPr lang="en-US" altLang="ko-KR" sz="1200" b="1" kern="1200" dirty="0" smtClean="0">
                <a:solidFill>
                  <a:schemeClr val="tx1"/>
                </a:solidFill>
                <a:latin typeface="+mn-lt"/>
                <a:ea typeface="+mn-ea"/>
                <a:cs typeface="+mn-cs"/>
              </a:rPr>
              <a:t>? //PPT 8</a:t>
            </a:r>
            <a:r>
              <a:rPr lang="ko-KR" altLang="en-US" sz="1200" b="1" kern="1200" dirty="0" smtClean="0">
                <a:solidFill>
                  <a:schemeClr val="tx1"/>
                </a:solidFill>
                <a:latin typeface="+mn-lt"/>
                <a:ea typeface="+mn-ea"/>
                <a:cs typeface="+mn-cs"/>
              </a:rPr>
              <a:t>강 </a:t>
            </a:r>
            <a:r>
              <a:rPr lang="en-US" altLang="ko-KR" sz="1200" b="1" kern="1200" dirty="0" smtClean="0">
                <a:solidFill>
                  <a:schemeClr val="tx1"/>
                </a:solidFill>
                <a:latin typeface="+mn-lt"/>
                <a:ea typeface="+mn-ea"/>
                <a:cs typeface="+mn-cs"/>
              </a:rPr>
              <a:t>2</a:t>
            </a:r>
            <a:r>
              <a:rPr lang="ko-KR" altLang="en-US" sz="1200" b="1" kern="1200" dirty="0" smtClean="0">
                <a:solidFill>
                  <a:schemeClr val="tx1"/>
                </a:solidFill>
                <a:latin typeface="+mn-lt"/>
                <a:ea typeface="+mn-ea"/>
                <a:cs typeface="+mn-cs"/>
              </a:rPr>
              <a:t>페이지 </a:t>
            </a:r>
            <a:r>
              <a:rPr lang="en-US" altLang="ko-KR" sz="1200" b="1" kern="1200" dirty="0" smtClean="0">
                <a:solidFill>
                  <a:schemeClr val="tx1"/>
                </a:solidFill>
                <a:latin typeface="+mn-lt"/>
                <a:ea typeface="+mn-ea"/>
                <a:cs typeface="+mn-cs"/>
              </a:rPr>
              <a:t>3-1</a:t>
            </a:r>
            <a:r>
              <a:rPr lang="ko-KR" altLang="en-US" sz="1200" b="1" kern="1200" dirty="0" smtClean="0">
                <a:solidFill>
                  <a:schemeClr val="tx1"/>
                </a:solidFill>
                <a:latin typeface="+mn-lt"/>
                <a:ea typeface="+mn-ea"/>
                <a:cs typeface="+mn-cs"/>
              </a:rPr>
              <a:t>번 과정</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kern="1200" dirty="0" err="1" smtClean="0">
                <a:solidFill>
                  <a:schemeClr val="tx1"/>
                </a:solidFill>
                <a:latin typeface="+mn-lt"/>
                <a:ea typeface="+mn-ea"/>
                <a:cs typeface="+mn-cs"/>
              </a:rPr>
              <a:t>insertNode</a:t>
            </a:r>
            <a:r>
              <a:rPr lang="en-US" altLang="ko-KR" sz="1200" kern="1200" dirty="0" smtClean="0">
                <a:solidFill>
                  <a:schemeClr val="tx1"/>
                </a:solidFill>
                <a:latin typeface="+mn-lt"/>
                <a:ea typeface="+mn-ea"/>
                <a:cs typeface="+mn-cs"/>
              </a:rPr>
              <a:t>(</a:t>
            </a:r>
            <a:r>
              <a:rPr lang="en-US" altLang="ko-KR" sz="1200" kern="1200" dirty="0" err="1" smtClean="0">
                <a:solidFill>
                  <a:schemeClr val="tx1"/>
                </a:solidFill>
                <a:latin typeface="+mn-lt"/>
                <a:ea typeface="+mn-ea"/>
                <a:cs typeface="+mn-cs"/>
              </a:rPr>
              <a:t>current.right</a:t>
            </a:r>
            <a:r>
              <a:rPr lang="en-US" altLang="ko-KR" sz="1200" kern="1200" dirty="0" smtClean="0">
                <a:solidFill>
                  <a:schemeClr val="tx1"/>
                </a:solidFill>
                <a:latin typeface="+mn-lt"/>
                <a:ea typeface="+mn-ea"/>
                <a:cs typeface="+mn-cs"/>
              </a:rPr>
              <a:t>, node); //</a:t>
            </a:r>
            <a:r>
              <a:rPr lang="ko-KR" altLang="en-US" sz="1200" kern="1200" dirty="0" smtClean="0">
                <a:solidFill>
                  <a:schemeClr val="tx1"/>
                </a:solidFill>
                <a:latin typeface="+mn-lt"/>
                <a:ea typeface="+mn-ea"/>
                <a:cs typeface="+mn-cs"/>
              </a:rPr>
              <a:t>재귀함수</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 </a:t>
            </a:r>
          </a:p>
          <a:p>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a:t>
            </a:r>
          </a:p>
          <a:p>
            <a:endParaRPr lang="ko-KR" altLang="en-US" sz="120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public </a:t>
            </a:r>
            <a:r>
              <a:rPr lang="en-US" altLang="ko-KR" sz="1200" b="1" kern="1200" dirty="0" err="1" smtClean="0">
                <a:solidFill>
                  <a:schemeClr val="tx1"/>
                </a:solidFill>
                <a:latin typeface="+mn-lt"/>
                <a:ea typeface="+mn-ea"/>
                <a:cs typeface="+mn-cs"/>
              </a:rPr>
              <a:t>boolean</a:t>
            </a:r>
            <a:r>
              <a:rPr lang="en-US" altLang="ko-KR" sz="1200" b="1" kern="1200" dirty="0" smtClean="0">
                <a:solidFill>
                  <a:schemeClr val="tx1"/>
                </a:solidFill>
                <a:latin typeface="+mn-lt"/>
                <a:ea typeface="+mn-ea"/>
                <a:cs typeface="+mn-cs"/>
              </a:rPr>
              <a:t> find (</a:t>
            </a:r>
            <a:r>
              <a:rPr lang="en-US" altLang="ko-KR" sz="1200" b="1" kern="1200" dirty="0" err="1" smtClean="0">
                <a:solidFill>
                  <a:schemeClr val="tx1"/>
                </a:solidFill>
                <a:latin typeface="+mn-lt"/>
                <a:ea typeface="+mn-ea"/>
                <a:cs typeface="+mn-cs"/>
              </a:rPr>
              <a:t>int</a:t>
            </a:r>
            <a:r>
              <a:rPr lang="en-US" altLang="ko-KR" sz="1200" b="1" kern="1200" dirty="0" smtClean="0">
                <a:solidFill>
                  <a:schemeClr val="tx1"/>
                </a:solidFill>
                <a:latin typeface="+mn-lt"/>
                <a:ea typeface="+mn-ea"/>
                <a:cs typeface="+mn-cs"/>
              </a:rPr>
              <a:t> data)</a:t>
            </a:r>
          </a:p>
          <a:p>
            <a:r>
              <a:rPr lang="en-US" altLang="ko-KR" sz="1200"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return </a:t>
            </a:r>
            <a:r>
              <a:rPr lang="en-US" altLang="ko-KR" sz="1200" b="1" kern="1200" dirty="0" err="1" smtClean="0">
                <a:solidFill>
                  <a:schemeClr val="tx1"/>
                </a:solidFill>
                <a:latin typeface="+mn-lt"/>
                <a:ea typeface="+mn-ea"/>
                <a:cs typeface="+mn-cs"/>
              </a:rPr>
              <a:t>find_node</a:t>
            </a:r>
            <a:r>
              <a:rPr lang="en-US" altLang="ko-KR" sz="1200" b="1" kern="1200" dirty="0" smtClean="0">
                <a:solidFill>
                  <a:schemeClr val="tx1"/>
                </a:solidFill>
                <a:latin typeface="+mn-lt"/>
                <a:ea typeface="+mn-ea"/>
                <a:cs typeface="+mn-cs"/>
              </a:rPr>
              <a:t>(root, data);</a:t>
            </a:r>
          </a:p>
          <a:p>
            <a:r>
              <a:rPr lang="en-US" altLang="ko-KR" sz="1200" kern="1200" dirty="0" smtClean="0">
                <a:solidFill>
                  <a:schemeClr val="tx1"/>
                </a:solidFill>
                <a:latin typeface="+mn-lt"/>
                <a:ea typeface="+mn-ea"/>
                <a:cs typeface="+mn-cs"/>
              </a:rPr>
              <a:t>}</a:t>
            </a:r>
          </a:p>
          <a:p>
            <a:endParaRPr lang="ko-KR" altLang="en-US" sz="120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private </a:t>
            </a:r>
            <a:r>
              <a:rPr lang="en-US" altLang="ko-KR" sz="1200" b="1" kern="1200" dirty="0" err="1" smtClean="0">
                <a:solidFill>
                  <a:schemeClr val="tx1"/>
                </a:solidFill>
                <a:latin typeface="+mn-lt"/>
                <a:ea typeface="+mn-ea"/>
                <a:cs typeface="+mn-cs"/>
              </a:rPr>
              <a:t>boolean</a:t>
            </a:r>
            <a:r>
              <a:rPr lang="en-US" altLang="ko-KR"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find_node</a:t>
            </a:r>
            <a:r>
              <a:rPr lang="en-US" altLang="ko-KR"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TNode</a:t>
            </a:r>
            <a:r>
              <a:rPr lang="en-US" altLang="ko-KR" sz="1200" b="1" kern="1200" dirty="0" smtClean="0">
                <a:solidFill>
                  <a:schemeClr val="tx1"/>
                </a:solidFill>
                <a:latin typeface="+mn-lt"/>
                <a:ea typeface="+mn-ea"/>
                <a:cs typeface="+mn-cs"/>
              </a:rPr>
              <a:t> cur, </a:t>
            </a:r>
            <a:r>
              <a:rPr lang="en-US" altLang="ko-KR" sz="1200" b="1" kern="1200" dirty="0" err="1" smtClean="0">
                <a:solidFill>
                  <a:schemeClr val="tx1"/>
                </a:solidFill>
                <a:latin typeface="+mn-lt"/>
                <a:ea typeface="+mn-ea"/>
                <a:cs typeface="+mn-cs"/>
              </a:rPr>
              <a:t>int</a:t>
            </a:r>
            <a:r>
              <a:rPr lang="en-US" altLang="ko-KR" sz="1200" b="1" kern="1200" dirty="0" smtClean="0">
                <a:solidFill>
                  <a:schemeClr val="tx1"/>
                </a:solidFill>
                <a:latin typeface="+mn-lt"/>
                <a:ea typeface="+mn-ea"/>
                <a:cs typeface="+mn-cs"/>
              </a:rPr>
              <a:t> data)</a:t>
            </a:r>
          </a:p>
          <a:p>
            <a:r>
              <a:rPr lang="en-US" altLang="ko-KR" sz="1200"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if(cur == null)</a:t>
            </a:r>
          </a:p>
          <a:p>
            <a:r>
              <a:rPr lang="en-US" altLang="ko-KR" sz="1200" b="1" kern="1200" dirty="0" smtClean="0">
                <a:solidFill>
                  <a:schemeClr val="tx1"/>
                </a:solidFill>
                <a:latin typeface="+mn-lt"/>
                <a:ea typeface="+mn-ea"/>
                <a:cs typeface="+mn-cs"/>
              </a:rPr>
              <a:t>return false;</a:t>
            </a:r>
          </a:p>
          <a:p>
            <a:endParaRPr lang="ko-KR" altLang="en-US" sz="120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if(</a:t>
            </a:r>
            <a:r>
              <a:rPr lang="en-US" altLang="ko-KR" sz="1200" b="1" kern="1200" dirty="0" err="1" smtClean="0">
                <a:solidFill>
                  <a:schemeClr val="tx1"/>
                </a:solidFill>
                <a:latin typeface="+mn-lt"/>
                <a:ea typeface="+mn-ea"/>
                <a:cs typeface="+mn-cs"/>
              </a:rPr>
              <a:t>cur.getData</a:t>
            </a:r>
            <a:r>
              <a:rPr lang="en-US" altLang="ko-KR" sz="1200" b="1" kern="1200" dirty="0" smtClean="0">
                <a:solidFill>
                  <a:schemeClr val="tx1"/>
                </a:solidFill>
                <a:latin typeface="+mn-lt"/>
                <a:ea typeface="+mn-ea"/>
                <a:cs typeface="+mn-cs"/>
              </a:rPr>
              <a:t>() == data)</a:t>
            </a:r>
          </a:p>
          <a:p>
            <a:r>
              <a:rPr lang="en-US" altLang="ko-KR" sz="1200" b="1" kern="1200" dirty="0" smtClean="0">
                <a:solidFill>
                  <a:schemeClr val="tx1"/>
                </a:solidFill>
                <a:latin typeface="+mn-lt"/>
                <a:ea typeface="+mn-ea"/>
                <a:cs typeface="+mn-cs"/>
              </a:rPr>
              <a:t>return true;</a:t>
            </a:r>
          </a:p>
          <a:p>
            <a:endParaRPr lang="ko-KR" altLang="en-US" sz="120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if (</a:t>
            </a:r>
            <a:r>
              <a:rPr lang="en-US" altLang="ko-KR" sz="1200" b="1" kern="1200" dirty="0" err="1" smtClean="0">
                <a:solidFill>
                  <a:schemeClr val="tx1"/>
                </a:solidFill>
                <a:latin typeface="+mn-lt"/>
                <a:ea typeface="+mn-ea"/>
                <a:cs typeface="+mn-cs"/>
              </a:rPr>
              <a:t>cur.getData</a:t>
            </a:r>
            <a:r>
              <a:rPr lang="en-US" altLang="ko-KR" sz="1200" b="1" kern="1200" dirty="0" smtClean="0">
                <a:solidFill>
                  <a:schemeClr val="tx1"/>
                </a:solidFill>
                <a:latin typeface="+mn-lt"/>
                <a:ea typeface="+mn-ea"/>
                <a:cs typeface="+mn-cs"/>
              </a:rPr>
              <a:t>() &gt; data)</a:t>
            </a:r>
          </a:p>
          <a:p>
            <a:r>
              <a:rPr lang="en-US" altLang="ko-KR" sz="1200" b="1" kern="1200" dirty="0" smtClean="0">
                <a:solidFill>
                  <a:schemeClr val="tx1"/>
                </a:solidFill>
                <a:latin typeface="+mn-lt"/>
                <a:ea typeface="+mn-ea"/>
                <a:cs typeface="+mn-cs"/>
              </a:rPr>
              <a:t>return </a:t>
            </a:r>
            <a:r>
              <a:rPr lang="en-US" altLang="ko-KR" sz="1200" b="1" kern="1200" dirty="0" err="1" smtClean="0">
                <a:solidFill>
                  <a:schemeClr val="tx1"/>
                </a:solidFill>
                <a:latin typeface="+mn-lt"/>
                <a:ea typeface="+mn-ea"/>
                <a:cs typeface="+mn-cs"/>
              </a:rPr>
              <a:t>find_node</a:t>
            </a:r>
            <a:r>
              <a:rPr lang="en-US" altLang="ko-KR" sz="1200" b="1" kern="1200" dirty="0" smtClean="0">
                <a:solidFill>
                  <a:schemeClr val="tx1"/>
                </a:solidFill>
                <a:latin typeface="+mn-lt"/>
                <a:ea typeface="+mn-ea"/>
                <a:cs typeface="+mn-cs"/>
              </a:rPr>
              <a:t>(</a:t>
            </a:r>
            <a:r>
              <a:rPr lang="en-US" altLang="ko-KR" sz="1200" b="1" kern="1200" dirty="0" err="1" smtClean="0">
                <a:solidFill>
                  <a:schemeClr val="tx1"/>
                </a:solidFill>
                <a:latin typeface="+mn-lt"/>
                <a:ea typeface="+mn-ea"/>
                <a:cs typeface="+mn-cs"/>
              </a:rPr>
              <a:t>cur.left</a:t>
            </a:r>
            <a:r>
              <a:rPr lang="en-US" altLang="ko-KR" sz="1200" b="1" kern="1200" dirty="0" smtClean="0">
                <a:solidFill>
                  <a:schemeClr val="tx1"/>
                </a:solidFill>
                <a:latin typeface="+mn-lt"/>
                <a:ea typeface="+mn-ea"/>
                <a:cs typeface="+mn-cs"/>
              </a:rPr>
              <a:t>, data);</a:t>
            </a:r>
          </a:p>
          <a:p>
            <a:r>
              <a:rPr lang="en-US" altLang="ko-KR" sz="1200" b="1" kern="1200" dirty="0" smtClean="0">
                <a:solidFill>
                  <a:schemeClr val="tx1"/>
                </a:solidFill>
                <a:latin typeface="+mn-lt"/>
                <a:ea typeface="+mn-ea"/>
                <a:cs typeface="+mn-cs"/>
              </a:rPr>
              <a:t>else</a:t>
            </a:r>
          </a:p>
          <a:p>
            <a:r>
              <a:rPr lang="en-US" altLang="ko-KR" sz="1200" b="1" kern="1200" dirty="0" smtClean="0">
                <a:solidFill>
                  <a:schemeClr val="tx1"/>
                </a:solidFill>
                <a:latin typeface="+mn-lt"/>
                <a:ea typeface="+mn-ea"/>
                <a:cs typeface="+mn-cs"/>
              </a:rPr>
              <a:t>return </a:t>
            </a:r>
            <a:r>
              <a:rPr lang="en-US" altLang="ko-KR" sz="1200" b="1" kern="1200" dirty="0" err="1" smtClean="0">
                <a:solidFill>
                  <a:schemeClr val="tx1"/>
                </a:solidFill>
                <a:latin typeface="+mn-lt"/>
                <a:ea typeface="+mn-ea"/>
                <a:cs typeface="+mn-cs"/>
              </a:rPr>
              <a:t>find_node</a:t>
            </a:r>
            <a:r>
              <a:rPr lang="en-US" altLang="ko-KR" sz="1200" b="1" kern="1200" dirty="0" smtClean="0">
                <a:solidFill>
                  <a:schemeClr val="tx1"/>
                </a:solidFill>
                <a:latin typeface="+mn-lt"/>
                <a:ea typeface="+mn-ea"/>
                <a:cs typeface="+mn-cs"/>
              </a:rPr>
              <a:t>(</a:t>
            </a:r>
            <a:r>
              <a:rPr lang="en-US" altLang="ko-KR" sz="1200" b="1" kern="1200" dirty="0" err="1" smtClean="0">
                <a:solidFill>
                  <a:schemeClr val="tx1"/>
                </a:solidFill>
                <a:latin typeface="+mn-lt"/>
                <a:ea typeface="+mn-ea"/>
                <a:cs typeface="+mn-cs"/>
              </a:rPr>
              <a:t>cur.right</a:t>
            </a:r>
            <a:r>
              <a:rPr lang="en-US" altLang="ko-KR" sz="1200" b="1" kern="1200" dirty="0" smtClean="0">
                <a:solidFill>
                  <a:schemeClr val="tx1"/>
                </a:solidFill>
                <a:latin typeface="+mn-lt"/>
                <a:ea typeface="+mn-ea"/>
                <a:cs typeface="+mn-cs"/>
              </a:rPr>
              <a:t>, data);</a:t>
            </a:r>
          </a:p>
          <a:p>
            <a:r>
              <a:rPr lang="en-US" altLang="ko-KR" sz="1200" kern="1200" dirty="0" smtClean="0">
                <a:solidFill>
                  <a:schemeClr val="tx1"/>
                </a:solidFill>
                <a:latin typeface="+mn-lt"/>
                <a:ea typeface="+mn-ea"/>
                <a:cs typeface="+mn-cs"/>
              </a:rPr>
              <a:t>}</a:t>
            </a:r>
          </a:p>
          <a:p>
            <a:endParaRPr lang="ko-KR" altLang="en-US" sz="120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public void traverse()</a:t>
            </a:r>
          </a:p>
          <a:p>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a:t>
            </a:r>
            <a:r>
              <a:rPr lang="en-US" altLang="ko-KR" sz="1200" kern="1200" dirty="0" err="1" smtClean="0">
                <a:solidFill>
                  <a:schemeClr val="tx1"/>
                </a:solidFill>
                <a:latin typeface="+mn-lt"/>
                <a:ea typeface="+mn-ea"/>
                <a:cs typeface="+mn-cs"/>
              </a:rPr>
              <a:t>traverse_preorder</a:t>
            </a:r>
            <a:r>
              <a:rPr lang="en-US" altLang="ko-KR" sz="1200" kern="1200" dirty="0" smtClean="0">
                <a:solidFill>
                  <a:schemeClr val="tx1"/>
                </a:solidFill>
                <a:latin typeface="+mn-lt"/>
                <a:ea typeface="+mn-ea"/>
                <a:cs typeface="+mn-cs"/>
              </a:rPr>
              <a:t>(root);</a:t>
            </a:r>
          </a:p>
          <a:p>
            <a:r>
              <a:rPr lang="en-US" altLang="ko-KR" sz="1200" kern="1200" dirty="0" err="1" smtClean="0">
                <a:solidFill>
                  <a:schemeClr val="tx1"/>
                </a:solidFill>
                <a:latin typeface="+mn-lt"/>
                <a:ea typeface="+mn-ea"/>
                <a:cs typeface="+mn-cs"/>
              </a:rPr>
              <a:t>traverse_inorder</a:t>
            </a:r>
            <a:r>
              <a:rPr lang="en-US" altLang="ko-KR" sz="1200" kern="1200" dirty="0" smtClean="0">
                <a:solidFill>
                  <a:schemeClr val="tx1"/>
                </a:solidFill>
                <a:latin typeface="+mn-lt"/>
                <a:ea typeface="+mn-ea"/>
                <a:cs typeface="+mn-cs"/>
              </a:rPr>
              <a:t>(root);</a:t>
            </a:r>
          </a:p>
          <a:p>
            <a:r>
              <a:rPr lang="en-US" altLang="ko-KR" sz="1200" kern="1200" dirty="0" smtClean="0">
                <a:solidFill>
                  <a:schemeClr val="tx1"/>
                </a:solidFill>
                <a:latin typeface="+mn-lt"/>
                <a:ea typeface="+mn-ea"/>
                <a:cs typeface="+mn-cs"/>
              </a:rPr>
              <a:t>}</a:t>
            </a:r>
          </a:p>
          <a:p>
            <a:endParaRPr lang="ko-KR" altLang="en-US" sz="1200" kern="1200" dirty="0" smtClean="0">
              <a:solidFill>
                <a:schemeClr val="tx1"/>
              </a:solidFill>
              <a:latin typeface="+mn-lt"/>
              <a:ea typeface="+mn-ea"/>
              <a:cs typeface="+mn-cs"/>
            </a:endParaRPr>
          </a:p>
          <a:p>
            <a:r>
              <a:rPr lang="fr-FR" altLang="ko-KR" sz="1200" b="1" kern="1200" dirty="0" smtClean="0">
                <a:solidFill>
                  <a:schemeClr val="tx1"/>
                </a:solidFill>
                <a:latin typeface="+mn-lt"/>
                <a:ea typeface="+mn-ea"/>
                <a:cs typeface="+mn-cs"/>
              </a:rPr>
              <a:t>public void traverse_preorder (TNode cur)</a:t>
            </a:r>
          </a:p>
          <a:p>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if(cur == null)</a:t>
            </a:r>
          </a:p>
          <a:p>
            <a:r>
              <a:rPr lang="en-US" altLang="ko-KR"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return;</a:t>
            </a:r>
          </a:p>
          <a:p>
            <a:endParaRPr lang="ko-KR" altLang="en-US" sz="1200" kern="1200" dirty="0" smtClean="0">
              <a:solidFill>
                <a:schemeClr val="tx1"/>
              </a:solidFill>
              <a:latin typeface="+mn-lt"/>
              <a:ea typeface="+mn-ea"/>
              <a:cs typeface="+mn-cs"/>
            </a:endParaRPr>
          </a:p>
          <a:p>
            <a:r>
              <a:rPr lang="en-US" altLang="ko-KR" sz="1200" kern="1200" dirty="0" smtClean="0">
                <a:solidFill>
                  <a:schemeClr val="tx1"/>
                </a:solidFill>
                <a:latin typeface="+mn-lt"/>
                <a:ea typeface="+mn-ea"/>
                <a:cs typeface="+mn-cs"/>
              </a:rPr>
              <a:t>   </a:t>
            </a:r>
            <a:r>
              <a:rPr lang="en-US" altLang="ko-KR" sz="1200" kern="1200" dirty="0" err="1" smtClean="0">
                <a:solidFill>
                  <a:schemeClr val="tx1"/>
                </a:solidFill>
                <a:latin typeface="+mn-lt"/>
                <a:ea typeface="+mn-ea"/>
                <a:cs typeface="+mn-cs"/>
              </a:rPr>
              <a:t>System.</a:t>
            </a:r>
            <a:r>
              <a:rPr lang="en-US" altLang="ko-KR" sz="1200" b="1" i="1" kern="1200" dirty="0" err="1" smtClean="0">
                <a:solidFill>
                  <a:schemeClr val="tx1"/>
                </a:solidFill>
                <a:latin typeface="+mn-lt"/>
                <a:ea typeface="+mn-ea"/>
                <a:cs typeface="+mn-cs"/>
              </a:rPr>
              <a:t>out.println</a:t>
            </a:r>
            <a:r>
              <a:rPr lang="en-US" altLang="ko-KR" sz="1200" b="1" i="1" kern="1200" dirty="0" smtClean="0">
                <a:solidFill>
                  <a:schemeClr val="tx1"/>
                </a:solidFill>
                <a:latin typeface="+mn-lt"/>
                <a:ea typeface="+mn-ea"/>
                <a:cs typeface="+mn-cs"/>
              </a:rPr>
              <a:t>(</a:t>
            </a:r>
            <a:r>
              <a:rPr lang="en-US" altLang="ko-KR" sz="1200" b="1" i="1" kern="1200" dirty="0" err="1" smtClean="0">
                <a:solidFill>
                  <a:schemeClr val="tx1"/>
                </a:solidFill>
                <a:latin typeface="+mn-lt"/>
                <a:ea typeface="+mn-ea"/>
                <a:cs typeface="+mn-cs"/>
              </a:rPr>
              <a:t>cur.getData</a:t>
            </a:r>
            <a:r>
              <a:rPr lang="en-US" altLang="ko-KR" sz="1200" b="1" i="1"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kern="1200" dirty="0" err="1" smtClean="0">
                <a:solidFill>
                  <a:schemeClr val="tx1"/>
                </a:solidFill>
                <a:latin typeface="+mn-lt"/>
                <a:ea typeface="+mn-ea"/>
                <a:cs typeface="+mn-cs"/>
              </a:rPr>
              <a:t>traverse_preorder</a:t>
            </a:r>
            <a:r>
              <a:rPr lang="en-US" altLang="ko-KR" sz="1200" kern="1200" dirty="0" smtClean="0">
                <a:solidFill>
                  <a:schemeClr val="tx1"/>
                </a:solidFill>
                <a:latin typeface="+mn-lt"/>
                <a:ea typeface="+mn-ea"/>
                <a:cs typeface="+mn-cs"/>
              </a:rPr>
              <a:t>(</a:t>
            </a:r>
            <a:r>
              <a:rPr lang="en-US" altLang="ko-KR" sz="1200" kern="1200" dirty="0" err="1" smtClean="0">
                <a:solidFill>
                  <a:schemeClr val="tx1"/>
                </a:solidFill>
                <a:latin typeface="+mn-lt"/>
                <a:ea typeface="+mn-ea"/>
                <a:cs typeface="+mn-cs"/>
              </a:rPr>
              <a:t>cur.left</a:t>
            </a:r>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kern="1200" dirty="0" err="1" smtClean="0">
                <a:solidFill>
                  <a:schemeClr val="tx1"/>
                </a:solidFill>
                <a:latin typeface="+mn-lt"/>
                <a:ea typeface="+mn-ea"/>
                <a:cs typeface="+mn-cs"/>
              </a:rPr>
              <a:t>traverse_preorder</a:t>
            </a:r>
            <a:r>
              <a:rPr lang="en-US" altLang="ko-KR" sz="1200" kern="1200" dirty="0" smtClean="0">
                <a:solidFill>
                  <a:schemeClr val="tx1"/>
                </a:solidFill>
                <a:latin typeface="+mn-lt"/>
                <a:ea typeface="+mn-ea"/>
                <a:cs typeface="+mn-cs"/>
              </a:rPr>
              <a:t>(</a:t>
            </a:r>
            <a:r>
              <a:rPr lang="en-US" altLang="ko-KR" sz="1200" kern="1200" dirty="0" err="1" smtClean="0">
                <a:solidFill>
                  <a:schemeClr val="tx1"/>
                </a:solidFill>
                <a:latin typeface="+mn-lt"/>
                <a:ea typeface="+mn-ea"/>
                <a:cs typeface="+mn-cs"/>
              </a:rPr>
              <a:t>cur.right</a:t>
            </a:r>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a:t>
            </a:r>
          </a:p>
          <a:p>
            <a:endParaRPr lang="ko-KR" altLang="en-US" sz="120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public void </a:t>
            </a:r>
            <a:r>
              <a:rPr lang="en-US" altLang="ko-KR" sz="1200" b="1" kern="1200" dirty="0" err="1" smtClean="0">
                <a:solidFill>
                  <a:schemeClr val="tx1"/>
                </a:solidFill>
                <a:latin typeface="+mn-lt"/>
                <a:ea typeface="+mn-ea"/>
                <a:cs typeface="+mn-cs"/>
              </a:rPr>
              <a:t>traverse_inorder</a:t>
            </a:r>
            <a:r>
              <a:rPr lang="en-US" altLang="ko-KR" sz="1200" b="1" kern="1200" dirty="0" smtClean="0">
                <a:solidFill>
                  <a:schemeClr val="tx1"/>
                </a:solidFill>
                <a:latin typeface="+mn-lt"/>
                <a:ea typeface="+mn-ea"/>
                <a:cs typeface="+mn-cs"/>
              </a:rPr>
              <a:t>(</a:t>
            </a:r>
            <a:r>
              <a:rPr lang="en-US" altLang="ko-KR" sz="1200" b="1" kern="1200" dirty="0" err="1" smtClean="0">
                <a:solidFill>
                  <a:schemeClr val="tx1"/>
                </a:solidFill>
                <a:latin typeface="+mn-lt"/>
                <a:ea typeface="+mn-ea"/>
                <a:cs typeface="+mn-cs"/>
              </a:rPr>
              <a:t>TNode</a:t>
            </a:r>
            <a:r>
              <a:rPr lang="en-US" altLang="ko-KR" sz="1200" b="1" kern="1200" dirty="0" smtClean="0">
                <a:solidFill>
                  <a:schemeClr val="tx1"/>
                </a:solidFill>
                <a:latin typeface="+mn-lt"/>
                <a:ea typeface="+mn-ea"/>
                <a:cs typeface="+mn-cs"/>
              </a:rPr>
              <a:t> cur)</a:t>
            </a:r>
          </a:p>
          <a:p>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if(cur == null)</a:t>
            </a:r>
          </a:p>
          <a:p>
            <a:r>
              <a:rPr lang="en-US" altLang="ko-KR"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return;</a:t>
            </a:r>
          </a:p>
          <a:p>
            <a:r>
              <a:rPr lang="ko-KR" altLang="en-US" sz="1200" kern="1200" dirty="0" smtClean="0">
                <a:solidFill>
                  <a:schemeClr val="tx1"/>
                </a:solidFill>
                <a:latin typeface="+mn-lt"/>
                <a:ea typeface="+mn-ea"/>
                <a:cs typeface="+mn-cs"/>
              </a:rPr>
              <a:t> </a:t>
            </a:r>
          </a:p>
          <a:p>
            <a:r>
              <a:rPr lang="en-US" altLang="ko-KR"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if (</a:t>
            </a:r>
            <a:r>
              <a:rPr lang="en-US" altLang="ko-KR" sz="1200" b="1" kern="1200" dirty="0" err="1" smtClean="0">
                <a:solidFill>
                  <a:schemeClr val="tx1"/>
                </a:solidFill>
                <a:latin typeface="+mn-lt"/>
                <a:ea typeface="+mn-ea"/>
                <a:cs typeface="+mn-cs"/>
              </a:rPr>
              <a:t>cur.left</a:t>
            </a:r>
            <a:r>
              <a:rPr lang="en-US" altLang="ko-KR" sz="1200" b="1" kern="1200" dirty="0" smtClean="0">
                <a:solidFill>
                  <a:schemeClr val="tx1"/>
                </a:solidFill>
                <a:latin typeface="+mn-lt"/>
                <a:ea typeface="+mn-ea"/>
                <a:cs typeface="+mn-cs"/>
              </a:rPr>
              <a:t> == null &amp;&amp; </a:t>
            </a:r>
            <a:r>
              <a:rPr lang="en-US" altLang="ko-KR" sz="1200" b="1" kern="1200" dirty="0" err="1" smtClean="0">
                <a:solidFill>
                  <a:schemeClr val="tx1"/>
                </a:solidFill>
                <a:latin typeface="+mn-lt"/>
                <a:ea typeface="+mn-ea"/>
                <a:cs typeface="+mn-cs"/>
              </a:rPr>
              <a:t>cur.right</a:t>
            </a:r>
            <a:r>
              <a:rPr lang="en-US" altLang="ko-KR" sz="1200" b="1" kern="1200" dirty="0" smtClean="0">
                <a:solidFill>
                  <a:schemeClr val="tx1"/>
                </a:solidFill>
                <a:latin typeface="+mn-lt"/>
                <a:ea typeface="+mn-ea"/>
                <a:cs typeface="+mn-cs"/>
              </a:rPr>
              <a:t> == null)</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kern="1200" dirty="0" err="1" smtClean="0">
                <a:solidFill>
                  <a:schemeClr val="tx1"/>
                </a:solidFill>
                <a:latin typeface="+mn-lt"/>
                <a:ea typeface="+mn-ea"/>
                <a:cs typeface="+mn-cs"/>
              </a:rPr>
              <a:t>System.</a:t>
            </a:r>
            <a:r>
              <a:rPr lang="en-US" altLang="ko-KR" sz="1200" b="1" i="1" kern="1200" dirty="0" err="1" smtClean="0">
                <a:solidFill>
                  <a:schemeClr val="tx1"/>
                </a:solidFill>
                <a:latin typeface="+mn-lt"/>
                <a:ea typeface="+mn-ea"/>
                <a:cs typeface="+mn-cs"/>
              </a:rPr>
              <a:t>out.println</a:t>
            </a:r>
            <a:r>
              <a:rPr lang="en-US" altLang="ko-KR" sz="1200" b="1" i="1" kern="1200" dirty="0" smtClean="0">
                <a:solidFill>
                  <a:schemeClr val="tx1"/>
                </a:solidFill>
                <a:latin typeface="+mn-lt"/>
                <a:ea typeface="+mn-ea"/>
                <a:cs typeface="+mn-cs"/>
              </a:rPr>
              <a:t>(</a:t>
            </a:r>
            <a:r>
              <a:rPr lang="en-US" altLang="ko-KR" sz="1200" b="1" i="1" kern="1200" dirty="0" err="1" smtClean="0">
                <a:solidFill>
                  <a:schemeClr val="tx1"/>
                </a:solidFill>
                <a:latin typeface="+mn-lt"/>
                <a:ea typeface="+mn-ea"/>
                <a:cs typeface="+mn-cs"/>
              </a:rPr>
              <a:t>cur.getData</a:t>
            </a:r>
            <a:r>
              <a:rPr lang="en-US" altLang="ko-KR" sz="1200" b="1" i="1" kern="1200" dirty="0" smtClean="0">
                <a:solidFill>
                  <a:schemeClr val="tx1"/>
                </a:solidFill>
                <a:latin typeface="+mn-lt"/>
                <a:ea typeface="+mn-ea"/>
                <a:cs typeface="+mn-cs"/>
              </a:rPr>
              <a:t>());</a:t>
            </a:r>
          </a:p>
          <a:p>
            <a:r>
              <a:rPr lang="ko-KR" altLang="en-US" sz="1200" kern="1200" dirty="0" smtClean="0">
                <a:solidFill>
                  <a:schemeClr val="tx1"/>
                </a:solidFill>
                <a:latin typeface="+mn-lt"/>
                <a:ea typeface="+mn-ea"/>
                <a:cs typeface="+mn-cs"/>
              </a:rPr>
              <a:t>    </a:t>
            </a:r>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else</a:t>
            </a:r>
          </a:p>
          <a:p>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kern="1200" dirty="0" err="1" smtClean="0">
                <a:solidFill>
                  <a:schemeClr val="tx1"/>
                </a:solidFill>
                <a:latin typeface="+mn-lt"/>
                <a:ea typeface="+mn-ea"/>
                <a:cs typeface="+mn-cs"/>
              </a:rPr>
              <a:t>traverse_inorder</a:t>
            </a:r>
            <a:r>
              <a:rPr lang="en-US" altLang="ko-KR" sz="1200" kern="1200" dirty="0" smtClean="0">
                <a:solidFill>
                  <a:schemeClr val="tx1"/>
                </a:solidFill>
                <a:latin typeface="+mn-lt"/>
                <a:ea typeface="+mn-ea"/>
                <a:cs typeface="+mn-cs"/>
              </a:rPr>
              <a:t>(</a:t>
            </a:r>
            <a:r>
              <a:rPr lang="en-US" altLang="ko-KR" sz="1200" kern="1200" dirty="0" err="1" smtClean="0">
                <a:solidFill>
                  <a:schemeClr val="tx1"/>
                </a:solidFill>
                <a:latin typeface="+mn-lt"/>
                <a:ea typeface="+mn-ea"/>
                <a:cs typeface="+mn-cs"/>
              </a:rPr>
              <a:t>cur.left</a:t>
            </a:r>
            <a:r>
              <a:rPr lang="en-US" altLang="ko-KR" sz="1200"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kern="1200" dirty="0" err="1" smtClean="0">
                <a:solidFill>
                  <a:schemeClr val="tx1"/>
                </a:solidFill>
                <a:latin typeface="+mn-lt"/>
                <a:ea typeface="+mn-ea"/>
                <a:cs typeface="+mn-cs"/>
              </a:rPr>
              <a:t>System.</a:t>
            </a:r>
            <a:r>
              <a:rPr lang="en-US" altLang="ko-KR" sz="1200" b="1" i="1" kern="1200" dirty="0" err="1" smtClean="0">
                <a:solidFill>
                  <a:schemeClr val="tx1"/>
                </a:solidFill>
                <a:latin typeface="+mn-lt"/>
                <a:ea typeface="+mn-ea"/>
                <a:cs typeface="+mn-cs"/>
              </a:rPr>
              <a:t>out.println</a:t>
            </a:r>
            <a:r>
              <a:rPr lang="en-US" altLang="ko-KR" sz="1200" b="1" i="1" kern="1200" dirty="0" smtClean="0">
                <a:solidFill>
                  <a:schemeClr val="tx1"/>
                </a:solidFill>
                <a:latin typeface="+mn-lt"/>
                <a:ea typeface="+mn-ea"/>
                <a:cs typeface="+mn-cs"/>
              </a:rPr>
              <a:t>(</a:t>
            </a:r>
            <a:r>
              <a:rPr lang="en-US" altLang="ko-KR" sz="1200" b="1" i="1" kern="1200" dirty="0" err="1" smtClean="0">
                <a:solidFill>
                  <a:schemeClr val="tx1"/>
                </a:solidFill>
                <a:latin typeface="+mn-lt"/>
                <a:ea typeface="+mn-ea"/>
                <a:cs typeface="+mn-cs"/>
              </a:rPr>
              <a:t>cur.getData</a:t>
            </a:r>
            <a:r>
              <a:rPr lang="en-US" altLang="ko-KR" sz="1200" b="1" i="1" kern="1200" dirty="0" smtClean="0">
                <a:solidFill>
                  <a:schemeClr val="tx1"/>
                </a:solidFill>
                <a:latin typeface="+mn-lt"/>
                <a:ea typeface="+mn-ea"/>
                <a:cs typeface="+mn-cs"/>
              </a:rPr>
              <a:t>());</a:t>
            </a:r>
          </a:p>
          <a:p>
            <a:r>
              <a:rPr lang="en-US" altLang="ko-KR" sz="1200" kern="1200" dirty="0" smtClean="0">
                <a:solidFill>
                  <a:schemeClr val="tx1"/>
                </a:solidFill>
                <a:latin typeface="+mn-lt"/>
                <a:ea typeface="+mn-ea"/>
                <a:cs typeface="+mn-cs"/>
              </a:rPr>
              <a:t> </a:t>
            </a:r>
            <a:r>
              <a:rPr lang="en-US" altLang="ko-KR" sz="1200" kern="1200" dirty="0" err="1" smtClean="0">
                <a:solidFill>
                  <a:schemeClr val="tx1"/>
                </a:solidFill>
                <a:latin typeface="+mn-lt"/>
                <a:ea typeface="+mn-ea"/>
                <a:cs typeface="+mn-cs"/>
              </a:rPr>
              <a:t>traverse_inorder</a:t>
            </a:r>
            <a:r>
              <a:rPr lang="en-US" altLang="ko-KR" sz="1200" kern="1200" dirty="0" smtClean="0">
                <a:solidFill>
                  <a:schemeClr val="tx1"/>
                </a:solidFill>
                <a:latin typeface="+mn-lt"/>
                <a:ea typeface="+mn-ea"/>
                <a:cs typeface="+mn-cs"/>
              </a:rPr>
              <a:t>(</a:t>
            </a:r>
            <a:r>
              <a:rPr lang="en-US" altLang="ko-KR" sz="1200" kern="1200" dirty="0" err="1" smtClean="0">
                <a:solidFill>
                  <a:schemeClr val="tx1"/>
                </a:solidFill>
                <a:latin typeface="+mn-lt"/>
                <a:ea typeface="+mn-ea"/>
                <a:cs typeface="+mn-cs"/>
              </a:rPr>
              <a:t>cur.right</a:t>
            </a:r>
            <a:r>
              <a:rPr lang="en-US" altLang="ko-KR" sz="1200" kern="1200" dirty="0" smtClean="0">
                <a:solidFill>
                  <a:schemeClr val="tx1"/>
                </a:solidFill>
                <a:latin typeface="+mn-lt"/>
                <a:ea typeface="+mn-ea"/>
                <a:cs typeface="+mn-cs"/>
              </a:rPr>
              <a:t>);    </a:t>
            </a:r>
          </a:p>
          <a:p>
            <a:r>
              <a:rPr lang="en-US" altLang="ko-KR" sz="1200" kern="1200" dirty="0" smtClean="0">
                <a:solidFill>
                  <a:schemeClr val="tx1"/>
                </a:solidFill>
                <a:latin typeface="+mn-lt"/>
                <a:ea typeface="+mn-ea"/>
                <a:cs typeface="+mn-cs"/>
              </a:rPr>
              <a:t>} </a:t>
            </a:r>
          </a:p>
          <a:p>
            <a:r>
              <a:rPr lang="en-US" altLang="ko-KR" sz="1200" kern="1200" dirty="0" smtClean="0">
                <a:solidFill>
                  <a:schemeClr val="tx1"/>
                </a:solidFill>
                <a:latin typeface="+mn-lt"/>
                <a:ea typeface="+mn-ea"/>
                <a:cs typeface="+mn-cs"/>
              </a:rPr>
              <a:t>}</a:t>
            </a:r>
          </a:p>
          <a:p>
            <a:endParaRPr lang="ko-KR" altLang="en-US" sz="1200" kern="1200" dirty="0" smtClean="0">
              <a:solidFill>
                <a:schemeClr val="tx1"/>
              </a:solidFill>
              <a:latin typeface="+mn-lt"/>
              <a:ea typeface="+mn-ea"/>
              <a:cs typeface="+mn-cs"/>
            </a:endParaRPr>
          </a:p>
          <a:p>
            <a:r>
              <a:rPr lang="en-US" altLang="ko-KR" sz="1200" kern="1200" dirty="0" smtClean="0">
                <a:solidFill>
                  <a:schemeClr val="tx1"/>
                </a:solidFill>
                <a:latin typeface="+mn-lt"/>
                <a:ea typeface="+mn-ea"/>
                <a:cs typeface="+mn-cs"/>
              </a:rPr>
              <a:t>}</a:t>
            </a:r>
          </a:p>
          <a:p>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9</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a:t>
            </a:r>
            <a:r>
              <a:rPr lang="ko-KR" altLang="en-US" b="1" dirty="0" smtClean="0"/>
              <a:t>총 몇</a:t>
            </a:r>
            <a:r>
              <a:rPr lang="ko-KR" altLang="en-US" b="1" baseline="0" dirty="0" smtClean="0"/>
              <a:t> 단계까지 이뤄져 있는지 출력하는 것 </a:t>
            </a:r>
            <a:r>
              <a:rPr lang="en-US" altLang="ko-KR" b="1" baseline="0" dirty="0" smtClean="0"/>
              <a:t>( </a:t>
            </a:r>
            <a:r>
              <a:rPr lang="en-US" altLang="ko-KR" b="1" baseline="0" dirty="0" err="1" smtClean="0"/>
              <a:t>traverse_inorder</a:t>
            </a:r>
            <a:r>
              <a:rPr lang="en-US" altLang="ko-KR" b="1" baseline="0" dirty="0" smtClean="0"/>
              <a:t> </a:t>
            </a:r>
            <a:r>
              <a:rPr lang="ko-KR" altLang="en-US" b="1" baseline="0" dirty="0" smtClean="0"/>
              <a:t>함수 이용해서 만들어봄 </a:t>
            </a:r>
            <a:r>
              <a:rPr lang="en-US" altLang="ko-KR" b="1" baseline="0" dirty="0" smtClean="0"/>
              <a:t>)</a:t>
            </a:r>
          </a:p>
          <a:p>
            <a:endParaRPr lang="en-US" altLang="ko-KR" b="0" baseline="0" dirty="0" smtClean="0"/>
          </a:p>
          <a:p>
            <a:r>
              <a:rPr lang="en-US" altLang="ko-KR" sz="1200" b="0" kern="1200" dirty="0" smtClean="0">
                <a:solidFill>
                  <a:schemeClr val="tx1"/>
                </a:solidFill>
                <a:latin typeface="+mn-lt"/>
                <a:ea typeface="+mn-ea"/>
                <a:cs typeface="+mn-cs"/>
              </a:rPr>
              <a:t>public void traverse()</a:t>
            </a:r>
          </a:p>
          <a:p>
            <a:r>
              <a:rPr lang="en-US" altLang="ko-KR" sz="1200" b="0" kern="1200" dirty="0" smtClean="0">
                <a:solidFill>
                  <a:schemeClr val="tx1"/>
                </a:solidFill>
                <a:latin typeface="+mn-lt"/>
                <a:ea typeface="+mn-ea"/>
                <a:cs typeface="+mn-cs"/>
              </a:rPr>
              <a:t>{</a:t>
            </a:r>
          </a:p>
          <a:p>
            <a:r>
              <a:rPr lang="en-US" altLang="ko-KR" sz="1200" b="0" kern="1200" dirty="0" err="1" smtClean="0">
                <a:solidFill>
                  <a:schemeClr val="tx1"/>
                </a:solidFill>
                <a:latin typeface="+mn-lt"/>
                <a:ea typeface="+mn-ea"/>
                <a:cs typeface="+mn-cs"/>
              </a:rPr>
              <a:t>traverse_inorder</a:t>
            </a:r>
            <a:r>
              <a:rPr lang="en-US" altLang="ko-KR" sz="1200" b="0" kern="1200" dirty="0" smtClean="0">
                <a:solidFill>
                  <a:schemeClr val="tx1"/>
                </a:solidFill>
                <a:latin typeface="+mn-lt"/>
                <a:ea typeface="+mn-ea"/>
                <a:cs typeface="+mn-cs"/>
              </a:rPr>
              <a:t>(root, 1);</a:t>
            </a:r>
          </a:p>
          <a:p>
            <a:r>
              <a:rPr lang="en-US" altLang="ko-KR" sz="1200" b="0" kern="1200" dirty="0" smtClean="0">
                <a:solidFill>
                  <a:schemeClr val="tx1"/>
                </a:solidFill>
                <a:latin typeface="+mn-lt"/>
                <a:ea typeface="+mn-ea"/>
                <a:cs typeface="+mn-cs"/>
              </a:rPr>
              <a:t>}</a:t>
            </a:r>
          </a:p>
          <a:p>
            <a:endParaRPr lang="en-US" altLang="ko-KR" b="0" baseline="0" dirty="0" smtClean="0"/>
          </a:p>
          <a:p>
            <a:r>
              <a:rPr lang="fr-FR" altLang="ko-KR" sz="1200" b="0" kern="1200" dirty="0" smtClean="0">
                <a:solidFill>
                  <a:schemeClr val="tx1"/>
                </a:solidFill>
                <a:latin typeface="+mn-lt"/>
                <a:ea typeface="+mn-ea"/>
                <a:cs typeface="+mn-cs"/>
              </a:rPr>
              <a:t>public void traverse_inorder(TNode cur, int depth)</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if(cur == null)</a:t>
            </a:r>
          </a:p>
          <a:p>
            <a:r>
              <a:rPr lang="en-US" altLang="ko-KR" sz="1200" b="0" kern="1200" dirty="0" smtClean="0">
                <a:solidFill>
                  <a:schemeClr val="tx1"/>
                </a:solidFill>
                <a:latin typeface="+mn-lt"/>
                <a:ea typeface="+mn-ea"/>
                <a:cs typeface="+mn-cs"/>
              </a:rPr>
              <a:t>   return;</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traverse_inorder</a:t>
            </a:r>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cur.left</a:t>
            </a:r>
            <a:r>
              <a:rPr lang="en-US" altLang="ko-KR" sz="1200" b="0" kern="1200" dirty="0" smtClean="0">
                <a:solidFill>
                  <a:schemeClr val="tx1"/>
                </a:solidFill>
                <a:latin typeface="+mn-lt"/>
                <a:ea typeface="+mn-ea"/>
                <a:cs typeface="+mn-cs"/>
              </a:rPr>
              <a:t>, depth + 1);</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 depth = " + depth + " data = " + </a:t>
            </a:r>
            <a:r>
              <a:rPr lang="en-US" altLang="ko-KR" sz="1200" b="0" i="1" kern="1200" dirty="0" err="1" smtClean="0">
                <a:solidFill>
                  <a:schemeClr val="tx1"/>
                </a:solidFill>
                <a:latin typeface="+mn-lt"/>
                <a:ea typeface="+mn-ea"/>
                <a:cs typeface="+mn-cs"/>
              </a:rPr>
              <a:t>cur.getData</a:t>
            </a:r>
            <a:r>
              <a:rPr lang="en-US" altLang="ko-KR" sz="1200" b="0" i="1"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traverse_inorder</a:t>
            </a:r>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cur.right</a:t>
            </a:r>
            <a:r>
              <a:rPr lang="en-US" altLang="ko-KR" sz="1200" b="0" kern="1200" dirty="0" smtClean="0">
                <a:solidFill>
                  <a:schemeClr val="tx1"/>
                </a:solidFill>
                <a:latin typeface="+mn-lt"/>
                <a:ea typeface="+mn-ea"/>
                <a:cs typeface="+mn-cs"/>
              </a:rPr>
              <a:t>, depth + 1);       </a:t>
            </a:r>
          </a:p>
          <a:p>
            <a:r>
              <a:rPr lang="en-US" altLang="ko-KR" sz="1200" b="0" kern="1200" dirty="0" smtClean="0">
                <a:solidFill>
                  <a:schemeClr val="tx1"/>
                </a:solidFill>
                <a:latin typeface="+mn-lt"/>
                <a:ea typeface="+mn-ea"/>
                <a:cs typeface="+mn-cs"/>
              </a:rPr>
              <a:t>}</a:t>
            </a:r>
            <a:endParaRPr lang="en-US" altLang="ko-KR" b="0" baseline="0" dirty="0" smtClean="0"/>
          </a:p>
          <a:p>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10</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a:t>
            </a:r>
            <a:r>
              <a:rPr lang="ko-KR" altLang="en-US" b="1" dirty="0" smtClean="0"/>
              <a:t>삭제는 복잡해서 따로 구현하지는 않겠습니다</a:t>
            </a:r>
            <a:r>
              <a:rPr lang="en-US" altLang="ko-KR" b="1" dirty="0" smtClean="0"/>
              <a:t>.</a:t>
            </a:r>
          </a:p>
          <a:p>
            <a:r>
              <a:rPr lang="ko-KR" altLang="en-US" b="1" dirty="0" smtClean="0"/>
              <a:t>그러나 말로만 설명할게요</a:t>
            </a:r>
            <a:r>
              <a:rPr lang="en-US" altLang="ko-KR" b="1" dirty="0" smtClean="0"/>
              <a:t>.</a:t>
            </a:r>
          </a:p>
          <a:p>
            <a:r>
              <a:rPr lang="ko-KR" altLang="en-US" b="1" dirty="0" smtClean="0"/>
              <a:t>삭제는 세 가지 경우가 있음</a:t>
            </a:r>
            <a:endParaRPr lang="en-US" altLang="ko-KR" b="1" dirty="0" smtClean="0"/>
          </a:p>
          <a:p>
            <a:endParaRPr lang="en-US" altLang="ko-KR" b="1" dirty="0" smtClean="0"/>
          </a:p>
          <a:p>
            <a:r>
              <a:rPr lang="en-US" altLang="ko-KR" b="1" dirty="0" smtClean="0"/>
              <a:t>-</a:t>
            </a:r>
            <a:r>
              <a:rPr lang="ko-KR" altLang="en-US" b="1" dirty="0" smtClean="0"/>
              <a:t>마지막을 삭제할 경우</a:t>
            </a:r>
            <a:endParaRPr lang="en-US" altLang="ko-KR" b="1" dirty="0" smtClean="0"/>
          </a:p>
          <a:p>
            <a:r>
              <a:rPr lang="en-US" altLang="ko-KR" b="1" dirty="0" smtClean="0"/>
              <a:t>X</a:t>
            </a:r>
            <a:r>
              <a:rPr lang="ko-KR" altLang="en-US" b="1" dirty="0" smtClean="0"/>
              <a:t>를 </a:t>
            </a:r>
            <a:r>
              <a:rPr lang="en-US" altLang="ko-KR" b="1" dirty="0" smtClean="0"/>
              <a:t>null</a:t>
            </a:r>
            <a:r>
              <a:rPr lang="ko-KR" altLang="en-US" b="1" dirty="0" smtClean="0"/>
              <a:t>로 만들어주면 됨</a:t>
            </a:r>
            <a:endParaRPr lang="en-US" altLang="ko-KR" b="1" dirty="0" smtClean="0"/>
          </a:p>
          <a:p>
            <a:endParaRPr lang="en-US" altLang="ko-KR" b="1" dirty="0" smtClean="0"/>
          </a:p>
          <a:p>
            <a:r>
              <a:rPr lang="en-US" altLang="ko-KR" b="1" dirty="0" smtClean="0"/>
              <a:t>-</a:t>
            </a:r>
            <a:r>
              <a:rPr lang="ko-KR" altLang="en-US" b="1" dirty="0" smtClean="0"/>
              <a:t>중간 것을 삭제할 경우</a:t>
            </a:r>
            <a:endParaRPr lang="en-US" altLang="ko-KR" b="1"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baseline="0" dirty="0" smtClean="0"/>
              <a:t>G</a:t>
            </a:r>
            <a:r>
              <a:rPr lang="ko-KR" altLang="en-US" b="1" baseline="0" dirty="0" smtClean="0"/>
              <a:t>를 가리키던 </a:t>
            </a:r>
            <a:r>
              <a:rPr lang="en-US" altLang="ko-KR" b="1" baseline="0" dirty="0" smtClean="0"/>
              <a:t>F</a:t>
            </a:r>
            <a:r>
              <a:rPr lang="ko-KR" altLang="en-US" b="1" baseline="0" dirty="0" smtClean="0"/>
              <a:t>의 </a:t>
            </a:r>
            <a:r>
              <a:rPr lang="en-US" altLang="ko-KR" b="1" baseline="0" dirty="0" smtClean="0"/>
              <a:t>right</a:t>
            </a:r>
            <a:r>
              <a:rPr lang="ko-KR" altLang="en-US" b="1" baseline="0" dirty="0" smtClean="0"/>
              <a:t>를 </a:t>
            </a:r>
            <a:r>
              <a:rPr lang="en-US" altLang="ko-KR" b="1" baseline="0" dirty="0" smtClean="0"/>
              <a:t>G</a:t>
            </a:r>
            <a:r>
              <a:rPr lang="ko-KR" altLang="en-US" b="1" baseline="0" dirty="0" smtClean="0"/>
              <a:t>의 </a:t>
            </a:r>
            <a:r>
              <a:rPr lang="en-US" altLang="ko-KR" b="1" baseline="0" dirty="0" smtClean="0"/>
              <a:t>right</a:t>
            </a:r>
            <a:r>
              <a:rPr lang="ko-KR" altLang="en-US" b="1" baseline="0" dirty="0" smtClean="0"/>
              <a:t>로 가리키게 만들어 주면 됨 </a:t>
            </a:r>
            <a:endParaRPr lang="en-US" altLang="ko-KR" b="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baseline="0" dirty="0" smtClean="0"/>
              <a:t>(</a:t>
            </a:r>
            <a:r>
              <a:rPr lang="en-US" altLang="ko-KR" b="1" baseline="0" dirty="0" err="1" smtClean="0"/>
              <a:t>LinkedList</a:t>
            </a:r>
            <a:r>
              <a:rPr lang="ko-KR" altLang="en-US" b="1" baseline="0" dirty="0" smtClean="0"/>
              <a:t>에서 중간의 노드를 삭제하는 것과 같음</a:t>
            </a:r>
            <a:r>
              <a:rPr lang="en-US" altLang="ko-KR" b="1" baseline="0" dirty="0" smtClean="0"/>
              <a:t>)</a:t>
            </a:r>
          </a:p>
          <a:p>
            <a:endParaRPr lang="en-US" altLang="ko-KR" b="1" baseline="0" dirty="0" smtClean="0"/>
          </a:p>
          <a:p>
            <a:r>
              <a:rPr lang="en-US" altLang="ko-KR" b="1" baseline="0" dirty="0" smtClean="0"/>
              <a:t>-</a:t>
            </a:r>
            <a:r>
              <a:rPr lang="ko-KR" altLang="en-US" b="1" baseline="0" dirty="0" smtClean="0"/>
              <a:t>밑에 자식들이 둘 다 있는 경우</a:t>
            </a:r>
            <a:endParaRPr lang="en-US" altLang="ko-KR" b="1" baseline="0" dirty="0" smtClean="0"/>
          </a:p>
          <a:p>
            <a:r>
              <a:rPr lang="en-US" altLang="ko-KR" b="1" baseline="0" dirty="0" smtClean="0"/>
              <a:t>D</a:t>
            </a:r>
            <a:r>
              <a:rPr lang="ko-KR" altLang="en-US" b="1" baseline="0" dirty="0" smtClean="0"/>
              <a:t>를 지운다면 </a:t>
            </a:r>
            <a:r>
              <a:rPr lang="en-US" altLang="ko-KR" b="1" baseline="0" dirty="0" smtClean="0"/>
              <a:t>D</a:t>
            </a:r>
            <a:r>
              <a:rPr lang="ko-KR" altLang="en-US" b="1" baseline="0" dirty="0" smtClean="0"/>
              <a:t>의 오른쪽에 있는 노드들 중 가장 작은 </a:t>
            </a:r>
            <a:r>
              <a:rPr lang="ko-KR" altLang="en-US" b="1" baseline="0" dirty="0" err="1" smtClean="0"/>
              <a:t>노드를</a:t>
            </a:r>
            <a:r>
              <a:rPr lang="ko-KR" altLang="en-US" b="1" baseline="0" dirty="0" smtClean="0"/>
              <a:t> </a:t>
            </a:r>
            <a:r>
              <a:rPr lang="en-US" altLang="ko-KR" b="1" baseline="0" dirty="0" smtClean="0"/>
              <a:t>D </a:t>
            </a:r>
            <a:r>
              <a:rPr lang="ko-KR" altLang="en-US" b="1" baseline="0" dirty="0" smtClean="0"/>
              <a:t>자리로 옮겨 줌</a:t>
            </a:r>
            <a:endParaRPr lang="en-US" altLang="ko-KR" b="1" baseline="0" dirty="0" smtClean="0"/>
          </a:p>
          <a:p>
            <a:r>
              <a:rPr lang="en-US" altLang="ko-KR" b="1" baseline="0" dirty="0" smtClean="0"/>
              <a:t>(</a:t>
            </a:r>
            <a:r>
              <a:rPr lang="ko-KR" altLang="en-US" b="1" baseline="0" dirty="0" smtClean="0"/>
              <a:t>구조 변경을 최소화 하기 위해서임</a:t>
            </a:r>
            <a:r>
              <a:rPr lang="en-US" altLang="ko-KR" b="1" baseline="0" dirty="0" smtClean="0"/>
              <a:t>)</a:t>
            </a:r>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12</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a:t>
            </a:r>
            <a:r>
              <a:rPr lang="ko-KR" altLang="en-US" b="1" dirty="0" smtClean="0"/>
              <a:t>장점</a:t>
            </a:r>
            <a:endParaRPr lang="en-US" altLang="ko-KR" b="1" dirty="0" smtClean="0"/>
          </a:p>
          <a:p>
            <a:endParaRPr lang="en-US" altLang="ko-KR" b="1" dirty="0" smtClean="0"/>
          </a:p>
          <a:p>
            <a:r>
              <a:rPr lang="en-US" altLang="ko-KR" b="1" dirty="0" smtClean="0"/>
              <a:t>=</a:t>
            </a:r>
            <a:r>
              <a:rPr lang="ko-KR" altLang="en-US" b="1" dirty="0" smtClean="0"/>
              <a:t>검색이 굉장히 쉬움</a:t>
            </a:r>
            <a:endParaRPr lang="en-US" altLang="ko-KR" b="1" dirty="0" smtClean="0"/>
          </a:p>
          <a:p>
            <a:endParaRPr lang="en-US" altLang="ko-KR" b="1" dirty="0" smtClean="0"/>
          </a:p>
          <a:p>
            <a:r>
              <a:rPr lang="en-US" altLang="ko-KR" b="1" dirty="0" smtClean="0"/>
              <a:t>*</a:t>
            </a:r>
            <a:r>
              <a:rPr lang="ko-KR" altLang="en-US" b="1" dirty="0" smtClean="0"/>
              <a:t>단점 </a:t>
            </a:r>
            <a:endParaRPr lang="en-US" altLang="ko-KR" b="1" dirty="0" smtClean="0"/>
          </a:p>
          <a:p>
            <a:endParaRPr lang="en-US" altLang="ko-KR" b="1" dirty="0" smtClean="0"/>
          </a:p>
          <a:p>
            <a:r>
              <a:rPr lang="en-US" altLang="ko-KR" b="1" dirty="0" smtClean="0"/>
              <a:t>=</a:t>
            </a:r>
            <a:r>
              <a:rPr lang="ko-KR" altLang="en-US" b="1" dirty="0" err="1" smtClean="0"/>
              <a:t>트리의</a:t>
            </a:r>
            <a:r>
              <a:rPr lang="ko-KR" altLang="en-US" b="1" dirty="0" smtClean="0"/>
              <a:t> 구성은 넣는 순서에 따라 달라짐</a:t>
            </a:r>
            <a:r>
              <a:rPr lang="en-US" altLang="ko-KR" b="1" dirty="0" smtClean="0"/>
              <a:t>,</a:t>
            </a:r>
          </a:p>
          <a:p>
            <a:r>
              <a:rPr lang="ko-KR" altLang="en-US" b="1" dirty="0" smtClean="0"/>
              <a:t>따라서 작은 것에서 큰 것 순서로 집어 넣은 다면 편향으로 구성이 됨 </a:t>
            </a:r>
            <a:endParaRPr lang="en-US" altLang="ko-KR" b="1" dirty="0" smtClean="0"/>
          </a:p>
          <a:p>
            <a:r>
              <a:rPr lang="en-US" altLang="ko-KR" b="1" dirty="0" smtClean="0"/>
              <a:t>(</a:t>
            </a:r>
            <a:r>
              <a:rPr lang="en-US" altLang="ko-KR" b="1" dirty="0" err="1" smtClean="0"/>
              <a:t>LinkedList</a:t>
            </a:r>
            <a:r>
              <a:rPr lang="ko-KR" altLang="en-US" b="1" dirty="0" smtClean="0"/>
              <a:t>와 똑같아 짐으로 </a:t>
            </a:r>
            <a:r>
              <a:rPr lang="en-US" altLang="ko-KR" b="1" dirty="0" err="1" smtClean="0"/>
              <a:t>LinkedList</a:t>
            </a:r>
            <a:r>
              <a:rPr lang="ko-KR" altLang="en-US" b="1" dirty="0" smtClean="0"/>
              <a:t>의 단점을 가지게 됨</a:t>
            </a:r>
            <a:endParaRPr lang="en-US" altLang="ko-KR" b="1" dirty="0" smtClean="0"/>
          </a:p>
          <a:p>
            <a:r>
              <a:rPr lang="en-US" altLang="ko-KR" b="1" dirty="0" smtClean="0"/>
              <a:t>=</a:t>
            </a:r>
            <a:r>
              <a:rPr lang="ko-KR" altLang="en-US" b="1" dirty="0" smtClean="0"/>
              <a:t>탐색하는 데</a:t>
            </a:r>
            <a:r>
              <a:rPr lang="ko-KR" altLang="en-US" b="1" baseline="0" dirty="0" smtClean="0"/>
              <a:t> 최악</a:t>
            </a:r>
            <a:r>
              <a:rPr lang="en-US" altLang="ko-KR" b="1" baseline="0" dirty="0" smtClean="0"/>
              <a:t>, </a:t>
            </a:r>
            <a:r>
              <a:rPr lang="ko-KR" altLang="en-US" b="1" baseline="0" dirty="0" smtClean="0"/>
              <a:t>끝이 어딘지 모르기 때문</a:t>
            </a:r>
            <a:r>
              <a:rPr lang="en-US" altLang="ko-KR" b="1" dirty="0" smtClean="0"/>
              <a:t>)</a:t>
            </a:r>
            <a:endParaRPr lang="ko-KR" altLang="en-US" b="1"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13</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4" name="그림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제목 1"/>
          <p:cNvSpPr>
            <a:spLocks noGrp="1"/>
          </p:cNvSpPr>
          <p:nvPr>
            <p:ph type="ctrTitle" hasCustomPrompt="1"/>
          </p:nvPr>
        </p:nvSpPr>
        <p:spPr>
          <a:xfrm>
            <a:off x="755576" y="5215062"/>
            <a:ext cx="7632848" cy="803323"/>
          </a:xfrm>
          <a:prstGeom prst="rect">
            <a:avLst/>
          </a:prstGeom>
          <a:noFill/>
        </p:spPr>
        <p:txBody>
          <a:bodyPr wrap="none" lIns="0" tIns="0" rIns="0" bIns="0" rtlCol="0" anchor="ctr">
            <a:noAutofit/>
            <a:scene3d>
              <a:camera prst="orthographicFront"/>
              <a:lightRig rig="threePt" dir="t"/>
            </a:scene3d>
            <a:sp3d>
              <a:bevelT w="1270" h="1270"/>
              <a:contourClr>
                <a:schemeClr val="bg1"/>
              </a:contourClr>
            </a:sp3d>
          </a:bodyPr>
          <a:lstStyle>
            <a:lvl1pPr algn="ctr">
              <a:defRPr lang="ko-KR" altLang="en-US" sz="4800" baseline="0" dirty="0">
                <a:solidFill>
                  <a:schemeClr val="bg1"/>
                </a:solidFill>
                <a:latin typeface="+mn-ea"/>
                <a:ea typeface="+mn-ea"/>
                <a:cs typeface="한국외대체 B" pitchFamily="18" charset="-127"/>
              </a:defRPr>
            </a:lvl1pPr>
          </a:lstStyle>
          <a:p>
            <a:pPr marL="0" lvl="0"/>
            <a:r>
              <a:rPr lang="ko-KR" altLang="en-US" dirty="0"/>
              <a:t>프로젝트</a:t>
            </a:r>
            <a:r>
              <a:rPr lang="en-US" altLang="ko-KR" dirty="0"/>
              <a:t> </a:t>
            </a:r>
            <a:r>
              <a:rPr lang="ko-KR" altLang="en-US" dirty="0"/>
              <a:t>제목을</a:t>
            </a:r>
            <a:r>
              <a:rPr lang="en-US" altLang="ko-KR" dirty="0"/>
              <a:t> </a:t>
            </a:r>
            <a:r>
              <a:rPr lang="ko-KR" altLang="en-US" dirty="0"/>
              <a:t>입력하세요</a:t>
            </a:r>
          </a:p>
        </p:txBody>
      </p:sp>
    </p:spTree>
    <p:extLst>
      <p:ext uri="{BB962C8B-B14F-4D97-AF65-F5344CB8AC3E}">
        <p14:creationId xmlns:p14="http://schemas.microsoft.com/office/powerpoint/2010/main" xmlns="" val="3981925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323850" y="1125537"/>
            <a:ext cx="8496300" cy="5183187"/>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4BCA1-CC29-4734-AC98-7DDE21266633}" type="slidenum">
              <a:rPr lang="ko-KR" altLang="en-US" smtClean="0"/>
              <a:pPr/>
              <a:t>‹#›</a:t>
            </a:fld>
            <a:endParaRPr lang="ko-KR" altLang="en-US"/>
          </a:p>
        </p:txBody>
      </p:sp>
      <p:sp>
        <p:nvSpPr>
          <p:cNvPr id="8" name="제목 개체 틀 1"/>
          <p:cNvSpPr>
            <a:spLocks noGrp="1"/>
          </p:cNvSpPr>
          <p:nvPr>
            <p:ph type="title"/>
          </p:nvPr>
        </p:nvSpPr>
        <p:spPr>
          <a:xfrm>
            <a:off x="0" y="0"/>
            <a:ext cx="7704000" cy="828000"/>
          </a:xfrm>
          <a:prstGeom prst="rect">
            <a:avLst/>
          </a:prstGeom>
          <a:noFill/>
        </p:spPr>
        <p:txBody>
          <a:bodyPr wrap="none" lIns="324000" tIns="252000" rIns="0" bIns="0" rtlCol="0" anchor="t">
            <a:noAutofit/>
            <a:scene3d>
              <a:camera prst="orthographicFront"/>
              <a:lightRig rig="threePt" dir="t"/>
            </a:scene3d>
            <a:sp3d>
              <a:bevelT w="1270" h="1270"/>
              <a:contourClr>
                <a:schemeClr val="bg1"/>
              </a:contourClr>
            </a:sp3d>
          </a:bodyPr>
          <a:lstStyle>
            <a:lvl1pPr>
              <a:defRPr lang="ko-KR" altLang="en-US" dirty="0"/>
            </a:lvl1pPr>
          </a:lstStyle>
          <a:p>
            <a:pPr marL="0" lvl="0"/>
            <a:r>
              <a:rPr lang="ko-KR" altLang="en-US" dirty="0"/>
              <a:t>마스터 제목 스타일 편집</a:t>
            </a:r>
          </a:p>
        </p:txBody>
      </p:sp>
    </p:spTree>
    <p:extLst>
      <p:ext uri="{BB962C8B-B14F-4D97-AF65-F5344CB8AC3E}">
        <p14:creationId xmlns:p14="http://schemas.microsoft.com/office/powerpoint/2010/main" xmlns="" val="40470561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323850" y="1125537"/>
            <a:ext cx="8496300" cy="5183187"/>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5455724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322492" y="1125539"/>
            <a:ext cx="4141558" cy="5183186"/>
          </a:xfrm>
        </p:spPr>
        <p:txBody>
          <a:bodyPr vert="horz" lIns="91440" tIns="45720" rIns="91440" bIns="45720" rtlCol="0">
            <a:normAutofit/>
          </a:bodyPr>
          <a:lstStyle>
            <a:lvl1pPr>
              <a:defRPr lang="ko-KR" altLang="en-US" smtClean="0"/>
            </a:lvl1pPr>
            <a:lvl2pPr>
              <a:defRPr lang="ko-KR" altLang="en-US" smtClean="0"/>
            </a:lvl2pPr>
            <a:lvl3pPr>
              <a:defRPr lang="ko-KR" altLang="en-US" smtClean="0"/>
            </a:lvl3pPr>
            <a:lvl4pPr>
              <a:defRPr lang="ko-KR" altLang="en-US" smtClean="0"/>
            </a:lvl4pPr>
            <a:lvl5pPr>
              <a:defRPr lang="ko-KR" altLang="en-US"/>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679950" y="1125538"/>
            <a:ext cx="4140200" cy="5183187"/>
          </a:xfrm>
        </p:spPr>
        <p:txBody>
          <a:bodyPr vert="horz" lIns="91440" tIns="45720" rIns="91440" bIns="45720" rtlCol="0">
            <a:normAutofit/>
          </a:bodyPr>
          <a:lstStyle>
            <a:lvl1pPr>
              <a:defRPr lang="ko-KR" altLang="en-US" smtClean="0"/>
            </a:lvl1pPr>
            <a:lvl2pPr>
              <a:defRPr lang="ko-KR" altLang="en-US" smtClean="0"/>
            </a:lvl2pPr>
            <a:lvl3pPr>
              <a:defRPr lang="ko-KR" altLang="en-US" smtClean="0"/>
            </a:lvl3pPr>
            <a:lvl4pPr>
              <a:defRPr lang="ko-KR" altLang="en-US" smtClean="0"/>
            </a:lvl4pPr>
            <a:lvl5pPr>
              <a:defRPr lang="ko-KR" altLang="en-US"/>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2690791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323850" y="1125538"/>
            <a:ext cx="4140200" cy="75529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4" name="내용 개체 틀 3"/>
          <p:cNvSpPr>
            <a:spLocks noGrp="1"/>
          </p:cNvSpPr>
          <p:nvPr>
            <p:ph sz="half" idx="2"/>
          </p:nvPr>
        </p:nvSpPr>
        <p:spPr>
          <a:xfrm>
            <a:off x="323850" y="1971796"/>
            <a:ext cx="4140200" cy="4319885"/>
          </a:xfrm>
        </p:spPr>
        <p:txBody>
          <a:bodyPr vert="horz" lIns="91440" tIns="45720" rIns="91440" bIns="45720" rtlCol="0">
            <a:normAutofit/>
          </a:bodyPr>
          <a:lstStyle>
            <a:lvl1pPr>
              <a:defRPr lang="ko-KR" altLang="en-US" sz="2000" dirty="0" smtClean="0"/>
            </a:lvl1pPr>
            <a:lvl2pPr>
              <a:defRPr lang="ko-KR" altLang="en-US" sz="1800" dirty="0" smtClean="0"/>
            </a:lvl2pPr>
            <a:lvl3pPr>
              <a:defRPr lang="ko-KR" altLang="en-US" sz="1600" dirty="0" smtClean="0"/>
            </a:lvl3pPr>
            <a:lvl4pPr>
              <a:defRPr lang="ko-KR" altLang="en-US" sz="1400" dirty="0" smtClean="0"/>
            </a:lvl4pPr>
            <a:lvl5pPr>
              <a:defRPr lang="ko-KR" altLang="en-US" sz="1400" dirty="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4687792" y="1125538"/>
            <a:ext cx="4132358" cy="75529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4679950" y="1971795"/>
            <a:ext cx="4140200" cy="4336929"/>
          </a:xfrm>
        </p:spPr>
        <p:txBody>
          <a:bodyPr vert="horz" lIns="91440" tIns="45720" rIns="91440" bIns="45720" rtlCol="0">
            <a:normAutofit/>
          </a:bodyPr>
          <a:lstStyle>
            <a:lvl1pPr>
              <a:defRPr lang="ko-KR" altLang="en-US" sz="2000" smtClean="0"/>
            </a:lvl1pPr>
            <a:lvl2pPr>
              <a:defRPr lang="ko-KR" altLang="en-US" sz="1800" smtClean="0"/>
            </a:lvl2pPr>
            <a:lvl3pPr>
              <a:defRPr lang="ko-KR" altLang="en-US" sz="1600" smtClean="0"/>
            </a:lvl3pPr>
            <a:lvl4pPr>
              <a:defRPr lang="ko-KR" altLang="en-US" sz="1400" smtClean="0"/>
            </a:lvl4pPr>
            <a:lvl5pPr>
              <a:defRPr lang="ko-KR" altLang="en-US" sz="1400"/>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7193339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19757186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4091804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3" name="내용 개체 틀 2"/>
          <p:cNvSpPr>
            <a:spLocks noGrp="1"/>
          </p:cNvSpPr>
          <p:nvPr>
            <p:ph idx="1"/>
          </p:nvPr>
        </p:nvSpPr>
        <p:spPr>
          <a:xfrm>
            <a:off x="3703617" y="1125538"/>
            <a:ext cx="5111750" cy="5183187"/>
          </a:xfrm>
        </p:spPr>
        <p:txBody>
          <a:bodyPr vert="horz" lIns="91440" tIns="45720" rIns="91440" bIns="45720" rtlCol="0">
            <a:normAutofit/>
          </a:bodyPr>
          <a:lstStyle>
            <a:lvl1pPr>
              <a:defRPr lang="ko-KR" altLang="en-US" dirty="0" smtClean="0"/>
            </a:lvl1pPr>
            <a:lvl2pPr>
              <a:defRPr lang="ko-KR" altLang="en-US" dirty="0" smtClean="0"/>
            </a:lvl2pPr>
            <a:lvl3pPr>
              <a:defRPr lang="ko-KR" altLang="en-US" dirty="0" smtClean="0"/>
            </a:lvl3pPr>
            <a:lvl4pPr>
              <a:defRPr lang="ko-KR" altLang="en-US" dirty="0" smtClean="0"/>
            </a:lvl4pPr>
            <a:lvl5pPr>
              <a:defRPr lang="ko-KR" altLang="en-US" dirty="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323850" y="1125538"/>
            <a:ext cx="3111559" cy="51831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8874763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그림">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323850" y="1125538"/>
            <a:ext cx="8496300" cy="4283681"/>
          </a:xfrm>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323850" y="5579914"/>
            <a:ext cx="8496300" cy="7288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5794484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엔딩">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20816858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0" y="0"/>
            <a:ext cx="9143998" cy="6857998"/>
          </a:xfrm>
          <a:prstGeom prst="rect">
            <a:avLst/>
          </a:prstGeom>
        </p:spPr>
      </p:pic>
      <p:sp>
        <p:nvSpPr>
          <p:cNvPr id="3" name="텍스트 개체 틀 2"/>
          <p:cNvSpPr>
            <a:spLocks noGrp="1"/>
          </p:cNvSpPr>
          <p:nvPr>
            <p:ph type="body" idx="1"/>
          </p:nvPr>
        </p:nvSpPr>
        <p:spPr>
          <a:xfrm>
            <a:off x="323850" y="1125538"/>
            <a:ext cx="8496300" cy="5183187"/>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323850" y="6466036"/>
            <a:ext cx="2133600" cy="288000"/>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3"/>
          </p:nvPr>
        </p:nvSpPr>
        <p:spPr>
          <a:xfrm>
            <a:off x="3124200" y="6466036"/>
            <a:ext cx="2895600" cy="288000"/>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ko-KR" altLang="en-US"/>
          </a:p>
        </p:txBody>
      </p:sp>
      <p:sp>
        <p:nvSpPr>
          <p:cNvPr id="6" name="슬라이드 번호 개체 틀 5"/>
          <p:cNvSpPr>
            <a:spLocks noGrp="1"/>
          </p:cNvSpPr>
          <p:nvPr>
            <p:ph type="sldNum" sz="quarter" idx="4"/>
          </p:nvPr>
        </p:nvSpPr>
        <p:spPr>
          <a:xfrm>
            <a:off x="6686550" y="6466036"/>
            <a:ext cx="2133600" cy="288000"/>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D904BCA1-CC29-4734-AC98-7DDE21266633}" type="slidenum">
              <a:rPr lang="ko-KR" altLang="en-US" smtClean="0"/>
              <a:pPr/>
              <a:t>‹#›</a:t>
            </a:fld>
            <a:endParaRPr lang="ko-KR" altLang="en-US"/>
          </a:p>
        </p:txBody>
      </p:sp>
      <p:sp>
        <p:nvSpPr>
          <p:cNvPr id="7" name="제목 개체 틀 1"/>
          <p:cNvSpPr>
            <a:spLocks noGrp="1"/>
          </p:cNvSpPr>
          <p:nvPr>
            <p:ph type="title"/>
          </p:nvPr>
        </p:nvSpPr>
        <p:spPr>
          <a:xfrm>
            <a:off x="0" y="0"/>
            <a:ext cx="7704348" cy="836712"/>
          </a:xfrm>
          <a:prstGeom prst="rect">
            <a:avLst/>
          </a:prstGeom>
        </p:spPr>
        <p:txBody>
          <a:bodyPr lIns="432000" tIns="216000" rIns="0" bIns="0"/>
          <a:lstStyle/>
          <a:p>
            <a:pPr marL="0" lvl="0" eaLnBrk="0" fontAlgn="base" hangingPunct="0">
              <a:spcAft>
                <a:spcPct val="0"/>
              </a:spcAft>
            </a:pPr>
            <a:r>
              <a:rPr lang="ko-KR" altLang="en-US" dirty="0"/>
              <a:t>제목을 입력하십시오</a:t>
            </a:r>
          </a:p>
        </p:txBody>
      </p:sp>
    </p:spTree>
    <p:extLst>
      <p:ext uri="{BB962C8B-B14F-4D97-AF65-F5344CB8AC3E}">
        <p14:creationId xmlns:p14="http://schemas.microsoft.com/office/powerpoint/2010/main" xmlns="" val="151558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9" r:id="rId9"/>
    <p:sldLayoutId id="2147483660" r:id="rId10"/>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1" hangingPunct="1">
        <a:spcBef>
          <a:spcPct val="0"/>
        </a:spcBef>
        <a:buNone/>
        <a:defRPr kumimoji="1" lang="ko-KR" altLang="en-US" sz="3500" b="0" kern="1200" dirty="0" smtClean="0">
          <a:solidFill>
            <a:schemeClr val="tx1">
              <a:lumMod val="85000"/>
              <a:lumOff val="15000"/>
            </a:schemeClr>
          </a:solidFill>
          <a:effectLst/>
          <a:latin typeface="한국외대체 M" panose="02020503020101020101" pitchFamily="18" charset="-127"/>
          <a:ea typeface="한국외대체 M" panose="02020503020101020101" pitchFamily="18" charset="-127"/>
          <a:cs typeface="한국외대체 M" pitchFamily="18" charset="-127"/>
        </a:defRPr>
      </a:lvl1pPr>
    </p:titleStyle>
    <p:bodyStyle>
      <a:lvl1pPr marL="252000" indent="-252000" algn="l" defTabSz="914400" rtl="0" eaLnBrk="1" latinLnBrk="1" hangingPunct="1">
        <a:spcBef>
          <a:spcPts val="400"/>
        </a:spcBef>
        <a:buFont typeface="Arial" pitchFamily="34" charset="0"/>
        <a:buChar char="•"/>
        <a:defRPr sz="2400" kern="1200">
          <a:solidFill>
            <a:schemeClr val="tx1">
              <a:lumMod val="85000"/>
              <a:lumOff val="15000"/>
            </a:schemeClr>
          </a:solidFill>
          <a:latin typeface="+mn-ea"/>
          <a:ea typeface="+mn-ea"/>
          <a:cs typeface="+mn-cs"/>
        </a:defRPr>
      </a:lvl1pPr>
      <a:lvl2pPr marL="538163" indent="-273050" algn="l" defTabSz="914400" rtl="0" eaLnBrk="1" latinLnBrk="1" hangingPunct="1">
        <a:spcBef>
          <a:spcPct val="20000"/>
        </a:spcBef>
        <a:buFont typeface="Arial" pitchFamily="34" charset="0"/>
        <a:buChar char="–"/>
        <a:defRPr sz="2000" kern="1200">
          <a:solidFill>
            <a:schemeClr val="tx1">
              <a:lumMod val="85000"/>
              <a:lumOff val="15000"/>
            </a:schemeClr>
          </a:solidFill>
          <a:latin typeface="+mn-ea"/>
          <a:ea typeface="+mn-ea"/>
          <a:cs typeface="+mn-cs"/>
        </a:defRPr>
      </a:lvl2pPr>
      <a:lvl3pPr marL="717550" indent="-179388" algn="l" defTabSz="914400" rtl="0" eaLnBrk="1" latinLnBrk="1" hangingPunct="1">
        <a:spcBef>
          <a:spcPct val="20000"/>
        </a:spcBef>
        <a:buFont typeface="Arial" pitchFamily="34" charset="0"/>
        <a:buChar char="•"/>
        <a:defRPr sz="1800" kern="1200">
          <a:solidFill>
            <a:schemeClr val="tx1">
              <a:lumMod val="85000"/>
              <a:lumOff val="15000"/>
            </a:schemeClr>
          </a:solidFill>
          <a:latin typeface="+mn-ea"/>
          <a:ea typeface="+mn-ea"/>
          <a:cs typeface="+mn-cs"/>
        </a:defRPr>
      </a:lvl3pPr>
      <a:lvl4pPr marL="896938" indent="-179388" algn="l" defTabSz="914400" rtl="0" eaLnBrk="1" latinLnBrk="1" hangingPunct="1">
        <a:spcBef>
          <a:spcPct val="20000"/>
        </a:spcBef>
        <a:buFont typeface="Arial" pitchFamily="34" charset="0"/>
        <a:buChar char="–"/>
        <a:tabLst/>
        <a:defRPr sz="1600" kern="1200">
          <a:solidFill>
            <a:schemeClr val="tx1">
              <a:lumMod val="85000"/>
              <a:lumOff val="15000"/>
            </a:schemeClr>
          </a:solidFill>
          <a:latin typeface="+mn-ea"/>
          <a:ea typeface="+mn-ea"/>
          <a:cs typeface="+mn-cs"/>
        </a:defRPr>
      </a:lvl4pPr>
      <a:lvl5pPr marL="1076325" indent="-179388" algn="l" defTabSz="914400" rtl="0" eaLnBrk="1" latinLnBrk="1" hangingPunct="1">
        <a:spcBef>
          <a:spcPct val="20000"/>
        </a:spcBef>
        <a:buFont typeface="Arial" pitchFamily="34" charset="0"/>
        <a:buChar char="»"/>
        <a:defRPr sz="1600" kern="1200">
          <a:solidFill>
            <a:schemeClr val="tx1">
              <a:lumMod val="85000"/>
              <a:lumOff val="15000"/>
            </a:schemeClr>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s://en.wikipedia.org/wiki/File:Sorted_binary_tree_preorder.svg" TargetMode="External"/><Relationship Id="rId4" Type="http://schemas.openxmlformats.org/officeDocument/2006/relationships/hyperlink" Target="https://en.wikipedia.org/w/index.php?title=Tree_traversal&amp;action=edit&amp;section=4"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ndex.php?title=Tree_traversal&amp;action=edit&amp;section=5"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hyperlink" Target="https://en.wikipedia.org/wiki/File:Sorted_binary_tree_inorder.sv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ko-KR" altLang="en-US" sz="3600" dirty="0"/>
              <a:t>데이터구조</a:t>
            </a:r>
            <a:r>
              <a:rPr lang="en-US" altLang="ko-KR" sz="3600"/>
              <a:t> 8</a:t>
            </a:r>
            <a:r>
              <a:rPr lang="ko-KR" altLang="en-US" sz="3600"/>
              <a:t>강 </a:t>
            </a:r>
            <a:r>
              <a:rPr lang="ko-KR" altLang="en-US" sz="1800" dirty="0"/>
              <a:t>해시</a:t>
            </a:r>
            <a:endParaRPr lang="ko-KR" altLang="en-US" sz="3600" dirty="0"/>
          </a:p>
        </p:txBody>
      </p:sp>
    </p:spTree>
    <p:extLst>
      <p:ext uri="{BB962C8B-B14F-4D97-AF65-F5344CB8AC3E}">
        <p14:creationId xmlns:p14="http://schemas.microsoft.com/office/powerpoint/2010/main" xmlns="" val="7451894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Traverse()</a:t>
            </a:r>
            <a:r>
              <a:rPr lang="ko-KR" altLang="en-US" dirty="0"/>
              <a:t>로 데이터를 출력할 때</a:t>
            </a:r>
            <a:r>
              <a:rPr lang="en-US" altLang="ko-KR" dirty="0"/>
              <a:t> </a:t>
            </a:r>
            <a:r>
              <a:rPr lang="ko-KR" altLang="en-US" dirty="0"/>
              <a:t>해당 데이터의 </a:t>
            </a:r>
            <a:r>
              <a:rPr lang="en-US" altLang="ko-KR" dirty="0"/>
              <a:t>depth</a:t>
            </a:r>
            <a:r>
              <a:rPr lang="ko-KR" altLang="en-US" dirty="0"/>
              <a:t>도 함께 </a:t>
            </a:r>
            <a:r>
              <a:rPr lang="ko-KR" altLang="en-US" dirty="0" err="1"/>
              <a:t>출력하시오</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연습 문제</a:t>
            </a:r>
          </a:p>
        </p:txBody>
      </p:sp>
    </p:spTree>
    <p:extLst>
      <p:ext uri="{BB962C8B-B14F-4D97-AF65-F5344CB8AC3E}">
        <p14:creationId xmlns="" xmlns:p14="http://schemas.microsoft.com/office/powerpoint/2010/main" val="15092431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다음의 데이터를 이용하여 </a:t>
            </a:r>
            <a:r>
              <a:rPr lang="en-US" altLang="ko-KR" dirty="0"/>
              <a:t>Tree</a:t>
            </a:r>
            <a:r>
              <a:rPr lang="ko-KR" altLang="en-US" dirty="0"/>
              <a:t>를 </a:t>
            </a:r>
            <a:r>
              <a:rPr lang="ko-KR" altLang="en-US" dirty="0" err="1"/>
              <a:t>구성하시오</a:t>
            </a:r>
            <a:endParaRPr lang="en-US" altLang="ko-KR" dirty="0"/>
          </a:p>
          <a:p>
            <a:pPr lvl="1"/>
            <a:r>
              <a:rPr lang="en-US" altLang="ko-KR" dirty="0"/>
              <a:t>Pre-order</a:t>
            </a:r>
            <a:r>
              <a:rPr lang="ko-KR" altLang="en-US" dirty="0"/>
              <a:t>로 데이터들을 화면에 </a:t>
            </a:r>
            <a:r>
              <a:rPr lang="ko-KR" altLang="en-US" dirty="0" err="1"/>
              <a:t>출력하시오</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실습</a:t>
            </a:r>
          </a:p>
        </p:txBody>
      </p:sp>
      <p:pic>
        <p:nvPicPr>
          <p:cNvPr id="4" name="그림 3" descr="화면 캡처"/>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5576" y="2359588"/>
            <a:ext cx="6840503" cy="2715084"/>
          </a:xfrm>
          <a:prstGeom prst="rect">
            <a:avLst/>
          </a:prstGeom>
        </p:spPr>
      </p:pic>
    </p:spTree>
    <p:extLst>
      <p:ext uri="{BB962C8B-B14F-4D97-AF65-F5344CB8AC3E}">
        <p14:creationId xmlns:p14="http://schemas.microsoft.com/office/powerpoint/2010/main" xmlns="" val="14745637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어떤 기능을 추가할 것인가</a:t>
            </a:r>
            <a:r>
              <a:rPr lang="en-US" altLang="ko-KR" dirty="0"/>
              <a:t>? </a:t>
            </a:r>
          </a:p>
          <a:p>
            <a:pPr lvl="1"/>
            <a:r>
              <a:rPr lang="ko-KR" altLang="en-US" dirty="0"/>
              <a:t>삭제</a:t>
            </a:r>
          </a:p>
        </p:txBody>
      </p:sp>
      <p:sp>
        <p:nvSpPr>
          <p:cNvPr id="3" name="제목 2"/>
          <p:cNvSpPr>
            <a:spLocks noGrp="1"/>
          </p:cNvSpPr>
          <p:nvPr>
            <p:ph type="title"/>
          </p:nvPr>
        </p:nvSpPr>
        <p:spPr/>
        <p:txBody>
          <a:bodyPr/>
          <a:lstStyle/>
          <a:p>
            <a:r>
              <a:rPr lang="ko-KR" altLang="en-US" dirty="0"/>
              <a:t>이진 탐색 트리를 구현해 보자</a:t>
            </a:r>
            <a:r>
              <a:rPr lang="en-US" altLang="ko-KR" dirty="0"/>
              <a:t>!</a:t>
            </a:r>
            <a:endParaRPr lang="ko-KR" altLang="en-US" dirty="0"/>
          </a:p>
        </p:txBody>
      </p:sp>
      <p:pic>
        <p:nvPicPr>
          <p:cNvPr id="4098" name="Picture 2" descr="http://www.codeproject.com/KB/recipes/BinarySearchTree/treeDelete1.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07804" y="1696288"/>
            <a:ext cx="3852428" cy="51006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237618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이진 탐색 트리의 단점</a:t>
            </a:r>
          </a:p>
        </p:txBody>
      </p:sp>
      <p:grpSp>
        <p:nvGrpSpPr>
          <p:cNvPr id="5" name="그룹 4"/>
          <p:cNvGrpSpPr/>
          <p:nvPr/>
        </p:nvGrpSpPr>
        <p:grpSpPr>
          <a:xfrm>
            <a:off x="1799692" y="1484784"/>
            <a:ext cx="4762500" cy="3645696"/>
            <a:chOff x="1799692" y="1484784"/>
            <a:chExt cx="4762500" cy="3645696"/>
          </a:xfrm>
        </p:grpSpPr>
        <p:pic>
          <p:nvPicPr>
            <p:cNvPr id="4098" name="Picture 2" descr="https://t1.daumcdn.net/cfile/tistory/99F87C395BAC80042B"/>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99692" y="1484784"/>
              <a:ext cx="4762500" cy="296227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051720" y="4761148"/>
              <a:ext cx="3195105" cy="369332"/>
            </a:xfrm>
            <a:prstGeom prst="rect">
              <a:avLst/>
            </a:prstGeom>
            <a:noFill/>
          </p:spPr>
          <p:txBody>
            <a:bodyPr wrap="none" rtlCol="0">
              <a:spAutoFit/>
            </a:bodyPr>
            <a:lstStyle/>
            <a:p>
              <a:r>
                <a:rPr lang="ko-KR" altLang="en-US" dirty="0"/>
                <a:t>최악의 상황 </a:t>
              </a:r>
              <a:r>
                <a:rPr lang="en-US" altLang="ko-KR" dirty="0"/>
                <a:t>(</a:t>
              </a:r>
              <a:r>
                <a:rPr lang="ko-KR" altLang="en-US" dirty="0"/>
                <a:t>편향</a:t>
              </a:r>
              <a:r>
                <a:rPr lang="en-US" altLang="ko-KR" dirty="0"/>
                <a:t>)</a:t>
              </a:r>
              <a:r>
                <a:rPr lang="ko-KR" altLang="en-US" dirty="0"/>
                <a:t>이 존재함</a:t>
              </a:r>
              <a:r>
                <a:rPr lang="en-US" altLang="ko-KR" dirty="0"/>
                <a:t>.</a:t>
              </a:r>
              <a:endParaRPr lang="ko-KR" altLang="en-US" dirty="0"/>
            </a:p>
          </p:txBody>
        </p:sp>
      </p:grpSp>
    </p:spTree>
    <p:extLst>
      <p:ext uri="{BB962C8B-B14F-4D97-AF65-F5344CB8AC3E}">
        <p14:creationId xmlns:p14="http://schemas.microsoft.com/office/powerpoint/2010/main" xmlns="" val="11781754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가정 트리 밑의 자식은 두개만 있다</a:t>
            </a:r>
            <a:r>
              <a:rPr lang="en-US" altLang="ko-KR" dirty="0"/>
              <a:t>. (</a:t>
            </a:r>
            <a:r>
              <a:rPr lang="ko-KR" altLang="en-US" dirty="0" err="1"/>
              <a:t>이진트리</a:t>
            </a:r>
            <a:r>
              <a:rPr lang="en-US" altLang="ko-KR" dirty="0"/>
              <a:t>)</a:t>
            </a:r>
          </a:p>
          <a:p>
            <a:r>
              <a:rPr lang="ko-KR" altLang="en-US" dirty="0"/>
              <a:t>구현은 무엇으로 할까</a:t>
            </a:r>
            <a:r>
              <a:rPr lang="en-US" altLang="ko-KR" dirty="0"/>
              <a:t>?</a:t>
            </a:r>
          </a:p>
          <a:p>
            <a:pPr lvl="1"/>
            <a:r>
              <a:rPr lang="ko-KR" altLang="en-US" dirty="0"/>
              <a:t>배열 </a:t>
            </a:r>
            <a:r>
              <a:rPr lang="en-US" altLang="ko-KR" dirty="0"/>
              <a:t>vs. Linked List </a:t>
            </a:r>
            <a:r>
              <a:rPr lang="ko-KR" altLang="en-US" dirty="0"/>
              <a:t>형태</a:t>
            </a:r>
            <a:r>
              <a:rPr lang="en-US" altLang="ko-KR" dirty="0"/>
              <a:t>?</a:t>
            </a:r>
          </a:p>
          <a:p>
            <a:pPr lvl="1"/>
            <a:endParaRPr lang="en-US" altLang="ko-KR" dirty="0"/>
          </a:p>
          <a:p>
            <a:pPr lvl="1"/>
            <a:endParaRPr lang="en-US" altLang="ko-KR" dirty="0"/>
          </a:p>
          <a:p>
            <a:r>
              <a:rPr lang="en-US" altLang="ko-KR" dirty="0"/>
              <a:t>Option 2. </a:t>
            </a:r>
            <a:r>
              <a:rPr lang="ko-KR" altLang="en-US" dirty="0"/>
              <a:t>배열</a:t>
            </a:r>
            <a:endParaRPr lang="en-US" altLang="ko-KR" dirty="0"/>
          </a:p>
          <a:p>
            <a:pPr lvl="1"/>
            <a:endParaRPr lang="ko-KR" altLang="en-US" dirty="0"/>
          </a:p>
        </p:txBody>
      </p:sp>
      <p:sp>
        <p:nvSpPr>
          <p:cNvPr id="3" name="제목 2"/>
          <p:cNvSpPr>
            <a:spLocks noGrp="1"/>
          </p:cNvSpPr>
          <p:nvPr>
            <p:ph type="title"/>
          </p:nvPr>
        </p:nvSpPr>
        <p:spPr/>
        <p:txBody>
          <a:bodyPr/>
          <a:lstStyle/>
          <a:p>
            <a:r>
              <a:rPr lang="en-US" altLang="ko-KR" dirty="0"/>
              <a:t>Tree </a:t>
            </a:r>
            <a:r>
              <a:rPr lang="ko-KR" altLang="en-US" dirty="0"/>
              <a:t>클래스를 구현해 보자</a:t>
            </a:r>
            <a:r>
              <a:rPr lang="en-US" altLang="ko-KR" dirty="0"/>
              <a:t>.</a:t>
            </a:r>
            <a:endParaRPr lang="ko-KR" altLang="en-US" dirty="0"/>
          </a:p>
        </p:txBody>
      </p:sp>
      <p:pic>
        <p:nvPicPr>
          <p:cNvPr id="1026" name="Picture 2" descr="Image result for java tree êµ¬ì¡°"/>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80112" y="1844824"/>
            <a:ext cx="2987984" cy="1693191"/>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https://t1.daumcdn.net/cfile/tistory/2234953A563AF25F0D"/>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41362" y="3872585"/>
            <a:ext cx="5238750" cy="27336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213747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lnSpcReduction="10000"/>
          </a:bodyPr>
          <a:lstStyle/>
          <a:p>
            <a:r>
              <a:rPr lang="ko-KR" altLang="en-US" b="1" dirty="0" smtClean="0"/>
              <a:t>기준 </a:t>
            </a:r>
            <a:r>
              <a:rPr lang="en-US" altLang="ko-KR" b="1" dirty="0" err="1" smtClean="0"/>
              <a:t>TNode</a:t>
            </a:r>
            <a:r>
              <a:rPr lang="ko-KR" altLang="en-US" b="1" dirty="0" smtClean="0"/>
              <a:t>를 </a:t>
            </a:r>
            <a:r>
              <a:rPr lang="en-US" altLang="ko-KR" b="1" dirty="0" smtClean="0"/>
              <a:t>root</a:t>
            </a:r>
            <a:r>
              <a:rPr lang="ko-KR" altLang="en-US" b="1" dirty="0" smtClean="0"/>
              <a:t>부터 시작</a:t>
            </a:r>
            <a:endParaRPr lang="en-US" altLang="ko-KR" b="1" dirty="0" smtClean="0"/>
          </a:p>
          <a:p>
            <a:pPr marL="457200" indent="-457200">
              <a:lnSpc>
                <a:spcPct val="150000"/>
              </a:lnSpc>
              <a:buAutoNum type="arabicPeriod"/>
            </a:pPr>
            <a:r>
              <a:rPr lang="ko-KR" altLang="en-US" b="1" dirty="0" smtClean="0"/>
              <a:t>새로운 데이터가 추가되면</a:t>
            </a:r>
            <a:endParaRPr lang="en-US" altLang="ko-KR" b="1" dirty="0" smtClean="0"/>
          </a:p>
          <a:p>
            <a:pPr marL="457200" indent="-457200">
              <a:lnSpc>
                <a:spcPct val="150000"/>
              </a:lnSpc>
              <a:buAutoNum type="arabicPeriod"/>
            </a:pPr>
            <a:r>
              <a:rPr lang="ko-KR" altLang="en-US" b="1" dirty="0" smtClean="0"/>
              <a:t>기준 </a:t>
            </a:r>
            <a:r>
              <a:rPr lang="en-US" altLang="ko-KR" b="1" dirty="0" err="1" smtClean="0"/>
              <a:t>TNode</a:t>
            </a:r>
            <a:r>
              <a:rPr lang="en-US" altLang="ko-KR" b="1" dirty="0" smtClean="0"/>
              <a:t> </a:t>
            </a:r>
            <a:r>
              <a:rPr lang="ko-KR" altLang="en-US" b="1" dirty="0" smtClean="0"/>
              <a:t>와 새로운 데이터의 크기를 비교</a:t>
            </a:r>
            <a:endParaRPr lang="en-US" altLang="ko-KR" b="1" dirty="0" smtClean="0"/>
          </a:p>
          <a:p>
            <a:pPr marL="457200" indent="-457200">
              <a:lnSpc>
                <a:spcPct val="150000"/>
              </a:lnSpc>
              <a:buAutoNum type="arabicPeriod"/>
            </a:pPr>
            <a:r>
              <a:rPr lang="ko-KR" altLang="en-US" b="1" dirty="0" smtClean="0"/>
              <a:t>새로운 데이터가 크면 기준 </a:t>
            </a:r>
            <a:r>
              <a:rPr lang="ko-KR" altLang="en-US" b="1" dirty="0" err="1" smtClean="0"/>
              <a:t>노드의</a:t>
            </a:r>
            <a:r>
              <a:rPr lang="ko-KR" altLang="en-US" b="1" dirty="0" smtClean="0"/>
              <a:t> 오른쪽에 붙임</a:t>
            </a:r>
            <a:endParaRPr lang="en-US" altLang="ko-KR" b="1" dirty="0" smtClean="0"/>
          </a:p>
          <a:p>
            <a:pPr marL="457200" indent="-457200">
              <a:buNone/>
            </a:pPr>
            <a:r>
              <a:rPr lang="en-US" altLang="ko-KR" sz="2000" dirty="0" smtClean="0"/>
              <a:t>    -1. </a:t>
            </a:r>
            <a:r>
              <a:rPr lang="ko-KR" altLang="en-US" sz="2000" dirty="0" smtClean="0"/>
              <a:t>만약 기준 </a:t>
            </a:r>
            <a:r>
              <a:rPr lang="ko-KR" altLang="en-US" sz="2000" dirty="0" err="1" smtClean="0"/>
              <a:t>노드의</a:t>
            </a:r>
            <a:r>
              <a:rPr lang="ko-KR" altLang="en-US" sz="2000" dirty="0" smtClean="0"/>
              <a:t> 오른쪽에 이미 다른 </a:t>
            </a:r>
            <a:r>
              <a:rPr lang="ko-KR" altLang="en-US" sz="2000" dirty="0" err="1" smtClean="0"/>
              <a:t>노드가</a:t>
            </a:r>
            <a:r>
              <a:rPr lang="ko-KR" altLang="en-US" sz="2000" dirty="0" smtClean="0"/>
              <a:t> 자식으로 붙어 있으면 그 자식 </a:t>
            </a:r>
            <a:r>
              <a:rPr lang="ko-KR" altLang="en-US" sz="2000" dirty="0" err="1" smtClean="0"/>
              <a:t>노드를</a:t>
            </a:r>
            <a:r>
              <a:rPr lang="ko-KR" altLang="en-US" sz="2000" dirty="0" smtClean="0"/>
              <a:t> 기준으로 </a:t>
            </a:r>
            <a:r>
              <a:rPr lang="en-US" altLang="ko-KR" sz="2000" dirty="0" smtClean="0"/>
              <a:t>2</a:t>
            </a:r>
            <a:r>
              <a:rPr lang="ko-KR" altLang="en-US" sz="2000" dirty="0" smtClean="0"/>
              <a:t>번부터 다시 반복</a:t>
            </a:r>
            <a:endParaRPr lang="en-US" altLang="ko-KR" sz="2000" dirty="0" smtClean="0"/>
          </a:p>
          <a:p>
            <a:pPr marL="457200" indent="-457200">
              <a:lnSpc>
                <a:spcPct val="150000"/>
              </a:lnSpc>
              <a:buNone/>
            </a:pPr>
            <a:r>
              <a:rPr lang="en-US" altLang="ko-KR" sz="2000" dirty="0" smtClean="0"/>
              <a:t>    -2. </a:t>
            </a:r>
            <a:r>
              <a:rPr lang="ko-KR" altLang="en-US" sz="2000" dirty="0" smtClean="0"/>
              <a:t>아니면 그냥 자식으로 붙임</a:t>
            </a:r>
            <a:endParaRPr lang="en-US" altLang="ko-KR" sz="2000" dirty="0" smtClean="0"/>
          </a:p>
          <a:p>
            <a:pPr marL="457200" indent="-457200">
              <a:lnSpc>
                <a:spcPct val="150000"/>
              </a:lnSpc>
              <a:buAutoNum type="arabicPeriod" startAt="4"/>
            </a:pPr>
            <a:r>
              <a:rPr lang="ko-KR" altLang="en-US" b="1" dirty="0" smtClean="0"/>
              <a:t>새로운 데이터가 작으면 기준 </a:t>
            </a:r>
            <a:r>
              <a:rPr lang="ko-KR" altLang="en-US" b="1" dirty="0" err="1" smtClean="0"/>
              <a:t>노드의</a:t>
            </a:r>
            <a:r>
              <a:rPr lang="ko-KR" altLang="en-US" b="1" dirty="0" smtClean="0"/>
              <a:t> 왼쪽에 붙임</a:t>
            </a:r>
            <a:endParaRPr lang="en-US" altLang="ko-KR" b="1" dirty="0" smtClean="0"/>
          </a:p>
          <a:p>
            <a:pPr marL="457200" indent="-457200">
              <a:buNone/>
            </a:pPr>
            <a:r>
              <a:rPr lang="en-US" altLang="ko-KR" sz="2000" dirty="0" smtClean="0"/>
              <a:t>    -1. </a:t>
            </a:r>
            <a:r>
              <a:rPr lang="ko-KR" altLang="en-US" sz="2000" dirty="0" smtClean="0"/>
              <a:t>만약 기준 </a:t>
            </a:r>
            <a:r>
              <a:rPr lang="ko-KR" altLang="en-US" sz="2000" dirty="0" err="1" smtClean="0"/>
              <a:t>노드의</a:t>
            </a:r>
            <a:r>
              <a:rPr lang="ko-KR" altLang="en-US" sz="2000" dirty="0" smtClean="0"/>
              <a:t> 왼쪽에 이미 다른 </a:t>
            </a:r>
            <a:r>
              <a:rPr lang="ko-KR" altLang="en-US" sz="2000" dirty="0" err="1" smtClean="0"/>
              <a:t>노드가</a:t>
            </a:r>
            <a:r>
              <a:rPr lang="ko-KR" altLang="en-US" sz="2000" dirty="0" smtClean="0"/>
              <a:t> 자식으로 붙어 있으면 그 자식 </a:t>
            </a:r>
            <a:r>
              <a:rPr lang="ko-KR" altLang="en-US" sz="2000" dirty="0" err="1" smtClean="0"/>
              <a:t>노드를</a:t>
            </a:r>
            <a:r>
              <a:rPr lang="ko-KR" altLang="en-US" sz="2000" dirty="0" smtClean="0"/>
              <a:t> 기준으로 </a:t>
            </a:r>
            <a:r>
              <a:rPr lang="en-US" altLang="ko-KR" sz="2000" dirty="0" smtClean="0"/>
              <a:t>2</a:t>
            </a:r>
            <a:r>
              <a:rPr lang="ko-KR" altLang="en-US" sz="2000" dirty="0" smtClean="0"/>
              <a:t>번부터 다시 반복</a:t>
            </a:r>
            <a:endParaRPr lang="en-US" altLang="ko-KR" sz="2000" dirty="0" smtClean="0"/>
          </a:p>
          <a:p>
            <a:pPr marL="457200" indent="-457200">
              <a:lnSpc>
                <a:spcPct val="150000"/>
              </a:lnSpc>
              <a:buNone/>
            </a:pPr>
            <a:r>
              <a:rPr lang="en-US" altLang="ko-KR" sz="2000" dirty="0" smtClean="0"/>
              <a:t>    -2. </a:t>
            </a:r>
            <a:r>
              <a:rPr lang="ko-KR" altLang="en-US" sz="2000" dirty="0" smtClean="0"/>
              <a:t>아니면 그냥 자식으로 붙임</a:t>
            </a:r>
            <a:endParaRPr lang="en-US" altLang="ko-KR" sz="2000" dirty="0" smtClean="0"/>
          </a:p>
          <a:p>
            <a:pPr marL="457200" indent="-457200">
              <a:buNone/>
            </a:pPr>
            <a:endParaRPr lang="ko-KR" altLang="en-US" sz="2000" dirty="0"/>
          </a:p>
        </p:txBody>
      </p:sp>
      <p:sp>
        <p:nvSpPr>
          <p:cNvPr id="3" name="제목 2"/>
          <p:cNvSpPr>
            <a:spLocks noGrp="1"/>
          </p:cNvSpPr>
          <p:nvPr>
            <p:ph type="title"/>
          </p:nvPr>
        </p:nvSpPr>
        <p:spPr/>
        <p:txBody>
          <a:bodyPr/>
          <a:lstStyle/>
          <a:p>
            <a:r>
              <a:rPr lang="en-US" altLang="ko-KR" dirty="0" smtClean="0"/>
              <a:t>Tree</a:t>
            </a:r>
            <a:r>
              <a:rPr lang="en-US" altLang="ko-KR" sz="2400" dirty="0" smtClean="0"/>
              <a:t>(</a:t>
            </a:r>
            <a:r>
              <a:rPr sz="2400" smtClean="0"/>
              <a:t>저번 시간에 우리가 구현했던 내용</a:t>
            </a:r>
            <a:r>
              <a:rPr lang="en-US" altLang="ko-KR" sz="2400" dirty="0" smtClean="0"/>
              <a:t>)</a:t>
            </a:r>
            <a:endParaRPr lang="ko-KR" altLang="en-US" sz="2400" dirty="0"/>
          </a:p>
        </p:txBody>
      </p:sp>
      <p:pic>
        <p:nvPicPr>
          <p:cNvPr id="5122" name="Picture 2" descr="Related imag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72264" y="5572140"/>
            <a:ext cx="2084222" cy="11671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575271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가정</a:t>
            </a:r>
            <a:r>
              <a:rPr lang="en-US" altLang="ko-KR" dirty="0" smtClean="0"/>
              <a:t>:</a:t>
            </a:r>
            <a:r>
              <a:rPr lang="ko-KR" altLang="en-US" dirty="0" smtClean="0"/>
              <a:t> </a:t>
            </a:r>
            <a:r>
              <a:rPr lang="ko-KR" altLang="en-US" dirty="0"/>
              <a:t>트리 밑의 자식은 두개만 있다</a:t>
            </a:r>
            <a:r>
              <a:rPr lang="en-US" altLang="ko-KR" dirty="0"/>
              <a:t>. </a:t>
            </a:r>
            <a:endParaRPr lang="en-US" altLang="ko-KR" dirty="0" smtClean="0"/>
          </a:p>
          <a:p>
            <a:pPr>
              <a:buNone/>
            </a:pPr>
            <a:r>
              <a:rPr lang="en-US" altLang="ko-KR" dirty="0" smtClean="0"/>
              <a:t> </a:t>
            </a:r>
            <a:r>
              <a:rPr lang="ko-KR" altLang="en-US" dirty="0" smtClean="0"/>
              <a:t>이때 자식이 </a:t>
            </a:r>
            <a:r>
              <a:rPr lang="ko-KR" altLang="en-US" dirty="0" err="1" smtClean="0"/>
              <a:t>두개만</a:t>
            </a:r>
            <a:r>
              <a:rPr lang="ko-KR" altLang="en-US" dirty="0" smtClean="0"/>
              <a:t> 있는 </a:t>
            </a:r>
            <a:r>
              <a:rPr lang="ko-KR" altLang="en-US" dirty="0" err="1" smtClean="0"/>
              <a:t>트리를</a:t>
            </a:r>
            <a:r>
              <a:rPr lang="ko-KR" altLang="en-US" dirty="0" smtClean="0"/>
              <a:t> </a:t>
            </a:r>
            <a:endParaRPr lang="en-US" altLang="ko-KR" dirty="0" smtClean="0"/>
          </a:p>
          <a:p>
            <a:pPr>
              <a:buNone/>
            </a:pPr>
            <a:r>
              <a:rPr lang="en-US" altLang="ko-KR" dirty="0" smtClean="0"/>
              <a:t> ‘</a:t>
            </a:r>
            <a:r>
              <a:rPr lang="ko-KR" altLang="en-US" dirty="0" err="1" smtClean="0"/>
              <a:t>이진트리</a:t>
            </a:r>
            <a:r>
              <a:rPr lang="en-US" altLang="ko-KR" dirty="0" smtClean="0"/>
              <a:t>’ </a:t>
            </a:r>
            <a:r>
              <a:rPr lang="ko-KR" altLang="en-US" dirty="0" smtClean="0"/>
              <a:t>라고 부른다</a:t>
            </a:r>
            <a:endParaRPr lang="en-US" altLang="ko-KR" dirty="0" smtClean="0"/>
          </a:p>
          <a:p>
            <a:pPr>
              <a:buNone/>
            </a:pPr>
            <a:endParaRPr lang="en-US" altLang="ko-KR" dirty="0"/>
          </a:p>
          <a:p>
            <a:r>
              <a:rPr lang="ko-KR" altLang="en-US" dirty="0"/>
              <a:t>구현은 무엇으로 할까</a:t>
            </a:r>
            <a:r>
              <a:rPr lang="en-US" altLang="ko-KR" dirty="0"/>
              <a:t>?</a:t>
            </a:r>
          </a:p>
          <a:p>
            <a:pPr lvl="1"/>
            <a:r>
              <a:rPr lang="ko-KR" altLang="en-US" dirty="0"/>
              <a:t>배열 </a:t>
            </a:r>
            <a:r>
              <a:rPr lang="en-US" altLang="ko-KR" dirty="0"/>
              <a:t>vs. Linked List </a:t>
            </a:r>
            <a:r>
              <a:rPr lang="ko-KR" altLang="en-US" dirty="0"/>
              <a:t>형태</a:t>
            </a:r>
            <a:r>
              <a:rPr lang="en-US" altLang="ko-KR" dirty="0"/>
              <a:t>?</a:t>
            </a:r>
          </a:p>
          <a:p>
            <a:pPr lvl="1"/>
            <a:endParaRPr lang="en-US" altLang="ko-KR" dirty="0"/>
          </a:p>
          <a:p>
            <a:pPr lvl="1"/>
            <a:endParaRPr lang="en-US" altLang="ko-KR" dirty="0"/>
          </a:p>
          <a:p>
            <a:r>
              <a:rPr lang="en-US" altLang="ko-KR" dirty="0"/>
              <a:t>Option 1. Linked List</a:t>
            </a:r>
          </a:p>
          <a:p>
            <a:pPr lvl="1"/>
            <a:endParaRPr lang="ko-KR" altLang="en-US" dirty="0"/>
          </a:p>
        </p:txBody>
      </p:sp>
      <p:sp>
        <p:nvSpPr>
          <p:cNvPr id="3" name="제목 2"/>
          <p:cNvSpPr>
            <a:spLocks noGrp="1"/>
          </p:cNvSpPr>
          <p:nvPr>
            <p:ph type="title"/>
          </p:nvPr>
        </p:nvSpPr>
        <p:spPr/>
        <p:txBody>
          <a:bodyPr/>
          <a:lstStyle/>
          <a:p>
            <a:r>
              <a:rPr lang="en-US" altLang="ko-KR" dirty="0"/>
              <a:t>Tree </a:t>
            </a:r>
            <a:r>
              <a:rPr lang="ko-KR" altLang="en-US" dirty="0"/>
              <a:t>클래스를 구현해 보자</a:t>
            </a:r>
            <a:r>
              <a:rPr lang="en-US" altLang="ko-KR" dirty="0"/>
              <a:t>.</a:t>
            </a:r>
            <a:endParaRPr lang="ko-KR" altLang="en-US" dirty="0"/>
          </a:p>
        </p:txBody>
      </p:sp>
      <p:pic>
        <p:nvPicPr>
          <p:cNvPr id="1026" name="Picture 2" descr="Image result for java tree êµ¬ì¡°"/>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80112" y="1844824"/>
            <a:ext cx="2987984" cy="169319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직사각형 4"/>
          <p:cNvSpPr/>
          <p:nvPr/>
        </p:nvSpPr>
        <p:spPr>
          <a:xfrm>
            <a:off x="500034" y="4929198"/>
            <a:ext cx="3261809" cy="1477328"/>
          </a:xfrm>
          <a:prstGeom prst="rect">
            <a:avLst/>
          </a:prstGeom>
        </p:spPr>
        <p:txBody>
          <a:bodyPr wrap="square">
            <a:spAutoFit/>
          </a:bodyPr>
          <a:lstStyle/>
          <a:p>
            <a:r>
              <a:rPr lang="en-US" altLang="ko-KR" b="1" dirty="0">
                <a:solidFill>
                  <a:srgbClr val="7F0055"/>
                </a:solidFill>
                <a:latin typeface="Consolas" panose="020B0609020204030204" pitchFamily="49" charset="0"/>
              </a:rPr>
              <a:t>public</a:t>
            </a:r>
            <a:r>
              <a:rPr lang="en-US" altLang="ko-KR" b="1" dirty="0">
                <a:solidFill>
                  <a:srgbClr val="000000"/>
                </a:solidFill>
                <a:latin typeface="Consolas" panose="020B0609020204030204" pitchFamily="49" charset="0"/>
              </a:rPr>
              <a:t> </a:t>
            </a:r>
            <a:r>
              <a:rPr lang="en-US" altLang="ko-KR" b="1" dirty="0">
                <a:solidFill>
                  <a:srgbClr val="7F0055"/>
                </a:solidFill>
                <a:latin typeface="Consolas" panose="020B0609020204030204" pitchFamily="49" charset="0"/>
              </a:rPr>
              <a:t>class</a:t>
            </a:r>
            <a:r>
              <a:rPr lang="en-US" altLang="ko-KR" b="1" dirty="0">
                <a:solidFill>
                  <a:srgbClr val="000000"/>
                </a:solidFill>
                <a:latin typeface="Consolas" panose="020B0609020204030204" pitchFamily="49" charset="0"/>
              </a:rPr>
              <a:t> </a:t>
            </a:r>
            <a:r>
              <a:rPr lang="en-US" altLang="ko-KR" b="1" dirty="0" err="1">
                <a:solidFill>
                  <a:srgbClr val="000000"/>
                </a:solidFill>
                <a:latin typeface="Consolas" panose="020B0609020204030204" pitchFamily="49" charset="0"/>
              </a:rPr>
              <a:t>TNode</a:t>
            </a:r>
            <a:r>
              <a:rPr lang="en-US" altLang="ko-KR" b="1" dirty="0">
                <a:solidFill>
                  <a:srgbClr val="000000"/>
                </a:solidFill>
                <a:latin typeface="Consolas" panose="020B0609020204030204" pitchFamily="49" charset="0"/>
              </a:rPr>
              <a:t> {</a:t>
            </a:r>
          </a:p>
          <a:p>
            <a:pPr lvl="1"/>
            <a:r>
              <a:rPr lang="en-US" altLang="ko-KR" b="1" dirty="0" err="1">
                <a:solidFill>
                  <a:srgbClr val="7F0055"/>
                </a:solidFill>
                <a:latin typeface="Consolas" panose="020B0609020204030204" pitchFamily="49" charset="0"/>
              </a:rPr>
              <a:t>int</a:t>
            </a:r>
            <a:r>
              <a:rPr lang="en-US" altLang="ko-KR" b="1" dirty="0">
                <a:solidFill>
                  <a:srgbClr val="000000"/>
                </a:solidFill>
                <a:latin typeface="Consolas" panose="020B0609020204030204" pitchFamily="49" charset="0"/>
              </a:rPr>
              <a:t> </a:t>
            </a:r>
            <a:r>
              <a:rPr lang="en-US" altLang="ko-KR" b="1" dirty="0">
                <a:solidFill>
                  <a:srgbClr val="0000C0"/>
                </a:solidFill>
                <a:latin typeface="Consolas" panose="020B0609020204030204" pitchFamily="49" charset="0"/>
              </a:rPr>
              <a:t>data</a:t>
            </a:r>
            <a:r>
              <a:rPr lang="en-US" altLang="ko-KR" b="1" dirty="0">
                <a:solidFill>
                  <a:srgbClr val="000000"/>
                </a:solidFill>
                <a:latin typeface="Consolas" panose="020B0609020204030204" pitchFamily="49" charset="0"/>
              </a:rPr>
              <a:t>;</a:t>
            </a:r>
          </a:p>
          <a:p>
            <a:pPr lvl="1"/>
            <a:r>
              <a:rPr lang="en-US" altLang="ko-KR" dirty="0" err="1">
                <a:solidFill>
                  <a:srgbClr val="000000"/>
                </a:solidFill>
                <a:latin typeface="Consolas" panose="020B0609020204030204" pitchFamily="49" charset="0"/>
              </a:rPr>
              <a:t>TNode</a:t>
            </a:r>
            <a:r>
              <a:rPr lang="en-US" altLang="ko-KR" dirty="0">
                <a:solidFill>
                  <a:srgbClr val="000000"/>
                </a:solidFill>
                <a:latin typeface="Consolas" panose="020B0609020204030204" pitchFamily="49" charset="0"/>
              </a:rPr>
              <a:t> </a:t>
            </a:r>
            <a:r>
              <a:rPr lang="en-US" altLang="ko-KR" dirty="0" err="1">
                <a:solidFill>
                  <a:srgbClr val="0000C0"/>
                </a:solidFill>
                <a:latin typeface="Consolas" panose="020B0609020204030204" pitchFamily="49" charset="0"/>
              </a:rPr>
              <a:t>leftChild</a:t>
            </a:r>
            <a:r>
              <a:rPr lang="en-US" altLang="ko-KR" dirty="0">
                <a:solidFill>
                  <a:srgbClr val="000000"/>
                </a:solidFill>
                <a:latin typeface="Consolas" panose="020B0609020204030204" pitchFamily="49" charset="0"/>
              </a:rPr>
              <a:t>;</a:t>
            </a:r>
          </a:p>
          <a:p>
            <a:pPr lvl="1"/>
            <a:r>
              <a:rPr lang="en-US" altLang="ko-KR" dirty="0" err="1">
                <a:solidFill>
                  <a:srgbClr val="000000"/>
                </a:solidFill>
                <a:latin typeface="Consolas" panose="020B0609020204030204" pitchFamily="49" charset="0"/>
              </a:rPr>
              <a:t>TNode</a:t>
            </a:r>
            <a:r>
              <a:rPr lang="en-US" altLang="ko-KR" dirty="0">
                <a:solidFill>
                  <a:srgbClr val="000000"/>
                </a:solidFill>
                <a:latin typeface="Consolas" panose="020B0609020204030204" pitchFamily="49" charset="0"/>
              </a:rPr>
              <a:t> </a:t>
            </a:r>
            <a:r>
              <a:rPr lang="en-US" altLang="ko-KR" dirty="0" err="1">
                <a:solidFill>
                  <a:srgbClr val="0000C0"/>
                </a:solidFill>
                <a:latin typeface="Consolas" panose="020B0609020204030204" pitchFamily="49" charset="0"/>
              </a:rPr>
              <a:t>rightChild</a:t>
            </a:r>
            <a:r>
              <a:rPr lang="en-US" altLang="ko-KR" dirty="0">
                <a:solidFill>
                  <a:srgbClr val="000000"/>
                </a:solidFill>
                <a:latin typeface="Consolas" panose="020B0609020204030204" pitchFamily="49" charset="0"/>
              </a:rPr>
              <a:t>;</a:t>
            </a:r>
          </a:p>
          <a:p>
            <a:r>
              <a:rPr lang="en-US" altLang="ko-KR" dirty="0">
                <a:solidFill>
                  <a:srgbClr val="000000"/>
                </a:solidFill>
                <a:latin typeface="Consolas" panose="020B0609020204030204" pitchFamily="49" charset="0"/>
              </a:rPr>
              <a:t>}</a:t>
            </a:r>
          </a:p>
        </p:txBody>
      </p:sp>
      <p:sp>
        <p:nvSpPr>
          <p:cNvPr id="6" name="직사각형 5"/>
          <p:cNvSpPr/>
          <p:nvPr/>
        </p:nvSpPr>
        <p:spPr>
          <a:xfrm>
            <a:off x="3857620" y="4929198"/>
            <a:ext cx="4572000" cy="1200329"/>
          </a:xfrm>
          <a:prstGeom prst="rect">
            <a:avLst/>
          </a:prstGeom>
        </p:spPr>
        <p:txBody>
          <a:bodyPr>
            <a:spAutoFit/>
          </a:bodyPr>
          <a:lstStyle/>
          <a:p>
            <a:r>
              <a:rPr lang="en-US" altLang="ko-KR" b="1" dirty="0">
                <a:solidFill>
                  <a:srgbClr val="7F0055"/>
                </a:solidFill>
                <a:latin typeface="Consolas" panose="020B0609020204030204" pitchFamily="49" charset="0"/>
              </a:rPr>
              <a:t>public</a:t>
            </a:r>
            <a:r>
              <a:rPr lang="en-US" altLang="ko-KR" b="1" dirty="0">
                <a:solidFill>
                  <a:srgbClr val="000000"/>
                </a:solidFill>
                <a:latin typeface="Consolas" panose="020B0609020204030204" pitchFamily="49" charset="0"/>
              </a:rPr>
              <a:t> </a:t>
            </a:r>
            <a:r>
              <a:rPr lang="en-US" altLang="ko-KR" b="1" dirty="0">
                <a:solidFill>
                  <a:srgbClr val="7F0055"/>
                </a:solidFill>
                <a:latin typeface="Consolas" panose="020B0609020204030204" pitchFamily="49" charset="0"/>
              </a:rPr>
              <a:t>class</a:t>
            </a:r>
            <a:r>
              <a:rPr lang="en-US" altLang="ko-KR" b="1" dirty="0">
                <a:solidFill>
                  <a:srgbClr val="000000"/>
                </a:solidFill>
                <a:latin typeface="Consolas" panose="020B0609020204030204" pitchFamily="49" charset="0"/>
              </a:rPr>
              <a:t> Tree {</a:t>
            </a:r>
          </a:p>
          <a:p>
            <a:endParaRPr lang="ko-KR" altLang="en-US" dirty="0">
              <a:latin typeface="Consolas" panose="020B0609020204030204" pitchFamily="49" charset="0"/>
            </a:endParaRPr>
          </a:p>
          <a:p>
            <a:r>
              <a:rPr lang="en-US" altLang="ko-KR" dirty="0">
                <a:solidFill>
                  <a:srgbClr val="000000"/>
                </a:solidFill>
                <a:latin typeface="Consolas" panose="020B0609020204030204" pitchFamily="49" charset="0"/>
              </a:rPr>
              <a:t>   </a:t>
            </a:r>
            <a:r>
              <a:rPr lang="en-US" altLang="ko-KR" dirty="0" err="1">
                <a:solidFill>
                  <a:srgbClr val="000000"/>
                </a:solidFill>
                <a:latin typeface="Consolas" panose="020B0609020204030204" pitchFamily="49" charset="0"/>
              </a:rPr>
              <a:t>TNode</a:t>
            </a:r>
            <a:r>
              <a:rPr lang="en-US" altLang="ko-KR" dirty="0">
                <a:solidFill>
                  <a:srgbClr val="000000"/>
                </a:solidFill>
                <a:latin typeface="Consolas" panose="020B0609020204030204" pitchFamily="49" charset="0"/>
              </a:rPr>
              <a:t> </a:t>
            </a:r>
            <a:r>
              <a:rPr lang="en-US" altLang="ko-KR" dirty="0">
                <a:solidFill>
                  <a:srgbClr val="0000C0"/>
                </a:solidFill>
                <a:latin typeface="Consolas" panose="020B0609020204030204" pitchFamily="49" charset="0"/>
              </a:rPr>
              <a:t>root</a:t>
            </a:r>
            <a:r>
              <a:rPr lang="en-US" altLang="ko-KR" dirty="0">
                <a:solidFill>
                  <a:srgbClr val="000000"/>
                </a:solidFill>
                <a:latin typeface="Consolas" panose="020B0609020204030204" pitchFamily="49" charset="0"/>
              </a:rPr>
              <a:t> = </a:t>
            </a:r>
            <a:r>
              <a:rPr lang="en-US" altLang="ko-KR" b="1" dirty="0">
                <a:solidFill>
                  <a:srgbClr val="7F0055"/>
                </a:solidFill>
                <a:latin typeface="Consolas" panose="020B0609020204030204" pitchFamily="49" charset="0"/>
              </a:rPr>
              <a:t>null</a:t>
            </a:r>
            <a:r>
              <a:rPr lang="en-US" altLang="ko-KR" b="1" dirty="0">
                <a:solidFill>
                  <a:srgbClr val="000000"/>
                </a:solidFill>
                <a:latin typeface="Consolas" panose="020B0609020204030204" pitchFamily="49" charset="0"/>
              </a:rPr>
              <a:t>;</a:t>
            </a:r>
          </a:p>
          <a:p>
            <a:r>
              <a:rPr lang="en-US" altLang="ko-KR" dirty="0">
                <a:solidFill>
                  <a:srgbClr val="000000"/>
                </a:solidFill>
                <a:latin typeface="Consolas" panose="020B0609020204030204" pitchFamily="49" charset="0"/>
              </a:rPr>
              <a:t>}</a:t>
            </a:r>
            <a:endParaRPr lang="ko-KR" altLang="en-US" dirty="0"/>
          </a:p>
        </p:txBody>
      </p:sp>
    </p:spTree>
    <p:extLst>
      <p:ext uri="{BB962C8B-B14F-4D97-AF65-F5344CB8AC3E}">
        <p14:creationId xmlns:p14="http://schemas.microsoft.com/office/powerpoint/2010/main" xmlns="" val="5417759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850" y="1125537"/>
            <a:ext cx="4572186" cy="5183187"/>
          </a:xfrm>
        </p:spPr>
        <p:txBody>
          <a:bodyPr/>
          <a:lstStyle/>
          <a:p>
            <a:r>
              <a:rPr lang="ko-KR" altLang="en-US" dirty="0"/>
              <a:t>이진 탐색 트리</a:t>
            </a:r>
            <a:r>
              <a:rPr lang="en-US" altLang="ko-KR" dirty="0"/>
              <a:t>(BST)</a:t>
            </a:r>
          </a:p>
          <a:p>
            <a:pPr lvl="1"/>
            <a:r>
              <a:rPr lang="ko-KR" altLang="en-US" dirty="0"/>
              <a:t>각 노드들은 </a:t>
            </a:r>
            <a:r>
              <a:rPr lang="en-US" altLang="ko-KR" dirty="0"/>
              <a:t>2</a:t>
            </a:r>
            <a:r>
              <a:rPr lang="ko-KR" altLang="en-US" dirty="0"/>
              <a:t>개의 자식이 있다</a:t>
            </a:r>
            <a:r>
              <a:rPr lang="en-US" altLang="ko-KR" dirty="0"/>
              <a:t>.</a:t>
            </a:r>
          </a:p>
          <a:p>
            <a:pPr lvl="1"/>
            <a:endParaRPr lang="en-US" altLang="ko-KR" dirty="0"/>
          </a:p>
          <a:p>
            <a:pPr lvl="1"/>
            <a:r>
              <a:rPr lang="ko-KR" altLang="en-US" dirty="0"/>
              <a:t>노드의 왼쪽 자식 노드는 부모 노드보다 작은 값이</a:t>
            </a:r>
            <a:r>
              <a:rPr lang="en-US" altLang="ko-KR" dirty="0"/>
              <a:t>, </a:t>
            </a:r>
            <a:r>
              <a:rPr lang="ko-KR" altLang="en-US" dirty="0"/>
              <a:t>오른쪽 자식 노드는 부모 노드보다 큰 값을 가진다</a:t>
            </a:r>
            <a:r>
              <a:rPr lang="en-US" altLang="ko-KR" dirty="0"/>
              <a:t>.</a:t>
            </a:r>
          </a:p>
          <a:p>
            <a:pPr lvl="1"/>
            <a:endParaRPr lang="en-US" altLang="ko-KR" dirty="0"/>
          </a:p>
          <a:p>
            <a:pPr lvl="1"/>
            <a:r>
              <a:rPr lang="ko-KR" altLang="en-US" dirty="0"/>
              <a:t>자식 노드는 또 다른 자식들을 가지며 그 구조는 이진 트리이다</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이진 탐색 트리를 구현해 보자</a:t>
            </a:r>
            <a:r>
              <a:rPr lang="en-US" altLang="ko-KR" dirty="0"/>
              <a:t>!</a:t>
            </a:r>
            <a:endParaRPr lang="ko-KR" altLang="en-US" dirty="0"/>
          </a:p>
        </p:txBody>
      </p:sp>
      <p:pic>
        <p:nvPicPr>
          <p:cNvPr id="1026" name="Picture 2" descr="https://i.imgur.com/nCYjtI7.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10175" y="2257424"/>
            <a:ext cx="3933825" cy="46005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35853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어떻게 구현할 것인가</a:t>
            </a:r>
            <a:r>
              <a:rPr lang="en-US" altLang="ko-KR" dirty="0"/>
              <a:t>?</a:t>
            </a:r>
          </a:p>
          <a:p>
            <a:pPr lvl="1"/>
            <a:r>
              <a:rPr lang="ko-KR" altLang="en-US" dirty="0"/>
              <a:t>자료구조 </a:t>
            </a:r>
            <a:r>
              <a:rPr lang="en-US" altLang="ko-KR" dirty="0"/>
              <a:t>: </a:t>
            </a:r>
            <a:r>
              <a:rPr lang="ko-KR" altLang="en-US" dirty="0"/>
              <a:t>배열 </a:t>
            </a:r>
            <a:r>
              <a:rPr lang="en-US" altLang="ko-KR" dirty="0"/>
              <a:t>vs. </a:t>
            </a:r>
            <a:r>
              <a:rPr lang="ko-KR" altLang="en-US" dirty="0"/>
              <a:t>연결 리스트</a:t>
            </a:r>
            <a:endParaRPr lang="en-US" altLang="ko-KR" dirty="0"/>
          </a:p>
          <a:p>
            <a:pPr lvl="1"/>
            <a:endParaRPr lang="en-US" altLang="ko-KR" dirty="0"/>
          </a:p>
          <a:p>
            <a:r>
              <a:rPr lang="ko-KR" altLang="en-US" dirty="0"/>
              <a:t>어떤 기능을 추가할 것인가</a:t>
            </a:r>
            <a:r>
              <a:rPr lang="en-US" altLang="ko-KR" dirty="0"/>
              <a:t>?</a:t>
            </a:r>
          </a:p>
          <a:p>
            <a:pPr lvl="1"/>
            <a:r>
              <a:rPr lang="ko-KR" altLang="en-US" dirty="0"/>
              <a:t>삽입</a:t>
            </a:r>
            <a:endParaRPr lang="en-US" altLang="ko-KR" dirty="0"/>
          </a:p>
          <a:p>
            <a:endParaRPr lang="ko-KR" altLang="en-US" dirty="0"/>
          </a:p>
        </p:txBody>
      </p:sp>
      <p:sp>
        <p:nvSpPr>
          <p:cNvPr id="3" name="제목 2"/>
          <p:cNvSpPr>
            <a:spLocks noGrp="1"/>
          </p:cNvSpPr>
          <p:nvPr>
            <p:ph type="title"/>
          </p:nvPr>
        </p:nvSpPr>
        <p:spPr/>
        <p:txBody>
          <a:bodyPr/>
          <a:lstStyle/>
          <a:p>
            <a:r>
              <a:rPr lang="ko-KR" altLang="en-US" dirty="0"/>
              <a:t>이진 탐색 트리를 구현해 보자</a:t>
            </a:r>
            <a:r>
              <a:rPr lang="en-US" altLang="ko-KR" dirty="0"/>
              <a:t>!</a:t>
            </a:r>
            <a:endParaRPr lang="ko-KR" altLang="en-US" dirty="0"/>
          </a:p>
        </p:txBody>
      </p:sp>
      <p:pic>
        <p:nvPicPr>
          <p:cNvPr id="2052" name="Picture 4" descr="http://csegeek.com/csegeeks/view/tutorials/algorithms/trees/tree5.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63688" y="3514048"/>
            <a:ext cx="5220580" cy="33439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97724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어떤 기능을 추가할 것인가</a:t>
            </a:r>
            <a:r>
              <a:rPr lang="en-US" altLang="ko-KR" dirty="0"/>
              <a:t>?</a:t>
            </a:r>
          </a:p>
          <a:p>
            <a:pPr lvl="1"/>
            <a:r>
              <a:rPr lang="ko-KR" altLang="en-US" dirty="0"/>
              <a:t>탐색</a:t>
            </a:r>
          </a:p>
        </p:txBody>
      </p:sp>
      <p:sp>
        <p:nvSpPr>
          <p:cNvPr id="3" name="제목 2"/>
          <p:cNvSpPr>
            <a:spLocks noGrp="1"/>
          </p:cNvSpPr>
          <p:nvPr>
            <p:ph type="title"/>
          </p:nvPr>
        </p:nvSpPr>
        <p:spPr/>
        <p:txBody>
          <a:bodyPr/>
          <a:lstStyle/>
          <a:p>
            <a:r>
              <a:rPr lang="ko-KR" altLang="en-US" dirty="0"/>
              <a:t>이진 탐색 트리를 구현해 보자</a:t>
            </a:r>
            <a:r>
              <a:rPr lang="en-US" altLang="ko-KR" dirty="0"/>
              <a:t>!</a:t>
            </a:r>
            <a:endParaRPr lang="ko-KR" altLang="en-US" dirty="0"/>
          </a:p>
        </p:txBody>
      </p:sp>
      <p:pic>
        <p:nvPicPr>
          <p:cNvPr id="3076" name="Picture 4" descr="https://upload.wikimedia.org/wikipedia/commons/thumb/9/92/Binary_search_tree_search_4.svg/2000px-Binary_search_tree_search_4.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95736" y="1752242"/>
            <a:ext cx="5751207" cy="48540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6570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어떤 기능을 추가할 것인가</a:t>
            </a:r>
            <a:r>
              <a:rPr lang="en-US" altLang="ko-KR" dirty="0"/>
              <a:t>?</a:t>
            </a:r>
          </a:p>
          <a:p>
            <a:pPr lvl="1"/>
            <a:r>
              <a:rPr lang="en-US" altLang="ko-KR" dirty="0"/>
              <a:t>traverse()</a:t>
            </a:r>
          </a:p>
        </p:txBody>
      </p:sp>
      <p:sp>
        <p:nvSpPr>
          <p:cNvPr id="3" name="제목 2"/>
          <p:cNvSpPr>
            <a:spLocks noGrp="1"/>
          </p:cNvSpPr>
          <p:nvPr>
            <p:ph type="title"/>
          </p:nvPr>
        </p:nvSpPr>
        <p:spPr/>
        <p:txBody>
          <a:bodyPr/>
          <a:lstStyle/>
          <a:p>
            <a:r>
              <a:rPr lang="ko-KR" altLang="en-US" dirty="0"/>
              <a:t>이진 탐색 트리를 구현해 보자</a:t>
            </a:r>
            <a:r>
              <a:rPr lang="en-US" altLang="ko-KR" dirty="0"/>
              <a:t>!</a:t>
            </a:r>
            <a:endParaRPr lang="ko-KR" altLang="en-US" dirty="0"/>
          </a:p>
        </p:txBody>
      </p:sp>
      <p:pic>
        <p:nvPicPr>
          <p:cNvPr id="1026" name="Picture 2" descr="https://upload.wikimedia.org/wikipedia/commons/thumb/d/d4/Sorted_binary_tree_preorder.svg/800px-Sorted_binary_tree_preorder.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15816" y="1886598"/>
            <a:ext cx="3312368" cy="2827935"/>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2"/>
          <p:cNvSpPr>
            <a:spLocks noChangeArrowheads="1"/>
          </p:cNvSpPr>
          <p:nvPr/>
        </p:nvSpPr>
        <p:spPr bwMode="auto">
          <a:xfrm>
            <a:off x="323850" y="5001168"/>
            <a:ext cx="6163129" cy="1663902"/>
          </a:xfrm>
          <a:prstGeom prst="rect">
            <a:avLst/>
          </a:prstGeom>
          <a:noFill/>
          <a:ln>
            <a:noFill/>
          </a:ln>
          <a:effectLst/>
        </p:spPr>
        <p:txBody>
          <a:bodyPr vert="horz" wrap="none" lIns="50784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Pre-order</a:t>
            </a:r>
            <a:r>
              <a:rPr kumimoji="0" lang="ko-KR" altLang="ko-KR"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(NLR)</a:t>
            </a:r>
            <a:r>
              <a:rPr kumimoji="0" lang="ko-KR" altLang="ko-KR" sz="1400" b="0" i="0" u="none" strike="noStrike" cap="none" normalizeH="0" baseline="0" dirty="0">
                <a:ln>
                  <a:noFill/>
                </a:ln>
                <a:solidFill>
                  <a:srgbClr val="54595D"/>
                </a:solidFill>
                <a:effectLst/>
                <a:latin typeface="Arial" panose="020B0604020202020204" pitchFamily="34" charset="0"/>
                <a:cs typeface="Arial" panose="020B0604020202020204" pitchFamily="34" charset="0"/>
              </a:rPr>
              <a:t>[</a:t>
            </a:r>
            <a:r>
              <a:rPr kumimoji="0" lang="ko-KR" altLang="ko-KR" sz="1400" b="0" i="0" u="none" strike="noStrike" cap="none" normalizeH="0" baseline="0" dirty="0" err="1">
                <a:ln>
                  <a:noFill/>
                </a:ln>
                <a:solidFill>
                  <a:srgbClr val="0B0080"/>
                </a:solidFill>
                <a:effectLst/>
                <a:latin typeface="Arial" panose="020B0604020202020204" pitchFamily="34" charset="0"/>
                <a:cs typeface="Arial" panose="020B0604020202020204" pitchFamily="34" charset="0"/>
                <a:hlinkClick r:id="rId4" tooltip="Edit section: Pre-order (NLR)"/>
              </a:rPr>
              <a:t>edit</a:t>
            </a:r>
            <a:r>
              <a:rPr kumimoji="0" lang="ko-KR" altLang="ko-KR" sz="1400" b="0" i="0" u="none" strike="noStrike" cap="none" normalizeH="0" baseline="0" dirty="0">
                <a:ln>
                  <a:noFill/>
                </a:ln>
                <a:solidFill>
                  <a:srgbClr val="54595D"/>
                </a:solidFill>
                <a:effectLst/>
                <a:latin typeface="Arial" panose="020B0604020202020204" pitchFamily="34" charset="0"/>
                <a:cs typeface="Arial" panose="020B0604020202020204" pitchFamily="34" charset="0"/>
              </a:rPr>
              <a:t>]</a:t>
            </a:r>
            <a:endParaRPr kumimoji="0" lang="ko-KR" altLang="ko-KR"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a:rPr>
              <a:t>  </a:t>
            </a:r>
            <a:endParaRPr kumimoji="0" lang="ko-KR" altLang="ko-KR" sz="232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Pre-order</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F</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B</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D</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C,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I</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H</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ko-KR" altLang="ko-K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Check</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if</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current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node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is</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empty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or</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null</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Display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data</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part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of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root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or</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current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node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Traverse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left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subtree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by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recursively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calling</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pre-order</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function</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Traverse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right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subtree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by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recursively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calling</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pre-order</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function</a:t>
            </a:r>
            <a:endPar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200" b="0" i="0" u="none" strike="noStrike" cap="none" normalizeH="0" baseline="0" dirty="0">
              <a:ln>
                <a:noFill/>
              </a:ln>
              <a:solidFill>
                <a:srgbClr val="0B008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125841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기준점은 </a:t>
            </a:r>
            <a:r>
              <a:rPr lang="en-US" altLang="ko-KR" dirty="0" smtClean="0"/>
              <a:t>root</a:t>
            </a:r>
            <a:r>
              <a:rPr lang="ko-KR" altLang="en-US" dirty="0" smtClean="0"/>
              <a:t>부터 시작</a:t>
            </a:r>
            <a:endParaRPr lang="en-US" altLang="ko-KR" dirty="0" smtClean="0"/>
          </a:p>
          <a:p>
            <a:pPr>
              <a:buNone/>
            </a:pPr>
            <a:r>
              <a:rPr lang="en-US" altLang="ko-KR" dirty="0" smtClean="0"/>
              <a:t>- </a:t>
            </a:r>
            <a:r>
              <a:rPr lang="ko-KR" altLang="en-US" dirty="0" smtClean="0"/>
              <a:t>기준점의 데이터를 화면에 출력</a:t>
            </a:r>
            <a:endParaRPr lang="en-US" altLang="ko-KR" dirty="0" smtClean="0"/>
          </a:p>
          <a:p>
            <a:pPr>
              <a:buFontTx/>
              <a:buChar char="-"/>
            </a:pPr>
            <a:r>
              <a:rPr lang="ko-KR" altLang="en-US" dirty="0" smtClean="0"/>
              <a:t>기준점의 왼쪽을 새로운 기준점으로 새로 탐색</a:t>
            </a:r>
            <a:endParaRPr lang="en-US" altLang="ko-KR" dirty="0" smtClean="0"/>
          </a:p>
          <a:p>
            <a:pPr>
              <a:buFontTx/>
              <a:buChar char="-"/>
            </a:pPr>
            <a:r>
              <a:rPr lang="ko-KR" altLang="en-US" dirty="0" smtClean="0"/>
              <a:t>기준점의 왼쪽이 더 이상 없을 경우 위로 하나씩 올라가며 오른쪽 있는 것을 탐색</a:t>
            </a:r>
            <a:r>
              <a:rPr lang="en-US" altLang="ko-KR" dirty="0" smtClean="0"/>
              <a:t>, </a:t>
            </a:r>
            <a:r>
              <a:rPr lang="ko-KR" altLang="en-US" dirty="0" smtClean="0"/>
              <a:t>근데 또 그 오른쪽에 왼쪽이 있으면 왼쪽을 끝까지 탐색</a:t>
            </a:r>
            <a:endParaRPr lang="en-US" altLang="ko-KR" dirty="0" smtClean="0"/>
          </a:p>
          <a:p>
            <a:pPr>
              <a:buFontTx/>
              <a:buChar char="-"/>
            </a:pPr>
            <a:r>
              <a:rPr lang="en-US" altLang="ko-KR" dirty="0" smtClean="0"/>
              <a:t>root</a:t>
            </a:r>
            <a:r>
              <a:rPr lang="ko-KR" altLang="en-US" dirty="0" smtClean="0"/>
              <a:t>의 왼쪽 파트를 모두 탐색했으면 오른쪽 파트로 넘어가 다시 위의 내용 반복</a:t>
            </a:r>
            <a:endParaRPr lang="en-US" altLang="ko-KR" dirty="0" smtClean="0"/>
          </a:p>
          <a:p>
            <a:pPr>
              <a:buFontTx/>
              <a:buChar char="-"/>
            </a:pPr>
            <a:endParaRPr lang="en-US" altLang="ko-KR" dirty="0" smtClean="0"/>
          </a:p>
        </p:txBody>
      </p:sp>
      <p:sp>
        <p:nvSpPr>
          <p:cNvPr id="3" name="제목 2"/>
          <p:cNvSpPr>
            <a:spLocks noGrp="1"/>
          </p:cNvSpPr>
          <p:nvPr>
            <p:ph type="title"/>
          </p:nvPr>
        </p:nvSpPr>
        <p:spPr/>
        <p:txBody>
          <a:bodyPr/>
          <a:lstStyle/>
          <a:p>
            <a:r>
              <a:rPr lang="en-US" altLang="en-US" dirty="0" smtClean="0"/>
              <a:t>Pre-order</a:t>
            </a:r>
            <a:r>
              <a:rPr altLang="en-US" smtClean="0"/>
              <a:t>구현 방식 </a:t>
            </a:r>
            <a:r>
              <a:rPr lang="en-US" altLang="en-US" sz="2000" dirty="0" smtClean="0"/>
              <a:t>( </a:t>
            </a:r>
            <a:r>
              <a:rPr altLang="en-US" sz="2000" smtClean="0"/>
              <a:t>출력</a:t>
            </a:r>
            <a:r>
              <a:rPr lang="en-US" altLang="en-US" sz="2000" dirty="0" smtClean="0"/>
              <a:t>-</a:t>
            </a:r>
            <a:r>
              <a:rPr altLang="en-US" sz="2000" smtClean="0"/>
              <a:t>탐색</a:t>
            </a:r>
            <a:r>
              <a:rPr lang="en-US" altLang="en-US" sz="2000" dirty="0" smtClean="0"/>
              <a:t>-</a:t>
            </a:r>
            <a:r>
              <a:rPr altLang="en-US" sz="2000" smtClean="0"/>
              <a:t>출력</a:t>
            </a:r>
            <a:r>
              <a:rPr lang="en-US" altLang="en-US" sz="2000" dirty="0" smtClean="0"/>
              <a:t>-</a:t>
            </a:r>
            <a:r>
              <a:rPr altLang="en-US" sz="2000" smtClean="0"/>
              <a:t>탐색 → </a:t>
            </a:r>
            <a:r>
              <a:rPr lang="en-US" altLang="en-US" sz="2000" dirty="0" smtClean="0"/>
              <a:t>{</a:t>
            </a:r>
            <a:r>
              <a:rPr altLang="en-US" sz="2000" smtClean="0"/>
              <a:t>반복</a:t>
            </a:r>
            <a:r>
              <a:rPr lang="en-US" altLang="en-US" sz="2000" dirty="0" smtClean="0"/>
              <a:t>} )</a:t>
            </a:r>
            <a:endParaRPr lang="ko-KR" altLang="en-US"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어떤 기능을 추가할 것인가</a:t>
            </a:r>
            <a:r>
              <a:rPr lang="en-US" altLang="ko-KR" dirty="0"/>
              <a:t>?</a:t>
            </a:r>
          </a:p>
          <a:p>
            <a:pPr lvl="1"/>
            <a:r>
              <a:rPr lang="en-US" altLang="ko-KR" dirty="0"/>
              <a:t>traverse()</a:t>
            </a:r>
          </a:p>
        </p:txBody>
      </p:sp>
      <p:sp>
        <p:nvSpPr>
          <p:cNvPr id="3" name="제목 2"/>
          <p:cNvSpPr>
            <a:spLocks noGrp="1"/>
          </p:cNvSpPr>
          <p:nvPr>
            <p:ph type="title"/>
          </p:nvPr>
        </p:nvSpPr>
        <p:spPr/>
        <p:txBody>
          <a:bodyPr/>
          <a:lstStyle/>
          <a:p>
            <a:r>
              <a:rPr lang="ko-KR" altLang="en-US" dirty="0"/>
              <a:t>이진 탐색 트리를 구현해 보자</a:t>
            </a:r>
            <a:r>
              <a:rPr lang="en-US" altLang="ko-KR" dirty="0"/>
              <a:t>!</a:t>
            </a:r>
            <a:endParaRPr lang="ko-KR" altLang="en-US" dirty="0"/>
          </a:p>
        </p:txBody>
      </p:sp>
      <p:sp>
        <p:nvSpPr>
          <p:cNvPr id="4" name="Rectangle 2"/>
          <p:cNvSpPr>
            <a:spLocks noChangeArrowheads="1"/>
          </p:cNvSpPr>
          <p:nvPr/>
        </p:nvSpPr>
        <p:spPr bwMode="auto">
          <a:xfrm>
            <a:off x="143508" y="5013615"/>
            <a:ext cx="8303690" cy="1663902"/>
          </a:xfrm>
          <a:prstGeom prst="rect">
            <a:avLst/>
          </a:prstGeom>
          <a:noFill/>
          <a:ln>
            <a:noFill/>
          </a:ln>
          <a:effectLst/>
        </p:spPr>
        <p:txBody>
          <a:bodyPr vert="horz" wrap="square" lIns="50784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In-order</a:t>
            </a:r>
            <a:r>
              <a:rPr kumimoji="0" lang="ko-KR" altLang="ko-KR"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(LNR)</a:t>
            </a:r>
            <a:r>
              <a:rPr kumimoji="0" lang="ko-KR" altLang="ko-KR" sz="1400" b="0" i="0" u="none" strike="noStrike" cap="none" normalizeH="0" baseline="0" dirty="0">
                <a:ln>
                  <a:noFill/>
                </a:ln>
                <a:solidFill>
                  <a:srgbClr val="54595D"/>
                </a:solidFill>
                <a:effectLst/>
                <a:latin typeface="Arial" panose="020B0604020202020204" pitchFamily="34" charset="0"/>
                <a:cs typeface="Arial" panose="020B0604020202020204" pitchFamily="34" charset="0"/>
              </a:rPr>
              <a:t>[</a:t>
            </a:r>
            <a:r>
              <a:rPr kumimoji="0" lang="ko-KR" altLang="ko-KR" sz="1400" b="0" i="0" u="none" strike="noStrike" cap="none" normalizeH="0" baseline="0" dirty="0" err="1">
                <a:ln>
                  <a:noFill/>
                </a:ln>
                <a:solidFill>
                  <a:srgbClr val="0B0080"/>
                </a:solidFill>
                <a:effectLst/>
                <a:latin typeface="Arial" panose="020B0604020202020204" pitchFamily="34" charset="0"/>
                <a:cs typeface="Arial" panose="020B0604020202020204" pitchFamily="34" charset="0"/>
                <a:hlinkClick r:id="rId3" tooltip="Edit section: In-order (LNR)"/>
              </a:rPr>
              <a:t>edit</a:t>
            </a:r>
            <a:r>
              <a:rPr kumimoji="0" lang="ko-KR" altLang="ko-KR" sz="1400" b="0" i="0" u="none" strike="noStrike" cap="none" normalizeH="0" baseline="0" dirty="0">
                <a:ln>
                  <a:noFill/>
                </a:ln>
                <a:solidFill>
                  <a:srgbClr val="54595D"/>
                </a:solidFill>
                <a:effectLst/>
                <a:latin typeface="Arial" panose="020B0604020202020204" pitchFamily="34" charset="0"/>
                <a:cs typeface="Arial" panose="020B0604020202020204" pitchFamily="34" charset="0"/>
              </a:rPr>
              <a:t>]</a:t>
            </a:r>
            <a:endParaRPr kumimoji="0" lang="ko-KR" altLang="ko-KR"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a:rPr>
              <a:t>  </a:t>
            </a:r>
            <a:endParaRPr kumimoji="0" lang="ko-KR" altLang="ko-KR" sz="232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In-order</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B</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C,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D</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F</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H</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2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I</a:t>
            </a:r>
            <a:r>
              <a:rPr kumimoji="0" lang="ko-KR" altLang="ko-KR"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ko-KR" altLang="ko-K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Check</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if</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current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node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is</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empty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or</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null</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Traverse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left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subtree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by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recursively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calling</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in-order</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function</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Display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data</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part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of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root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or</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current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node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Traverse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right</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subtree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by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recursively</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calling</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the</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in-order</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ko-KR" altLang="ko-KR" sz="14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function</a:t>
            </a:r>
            <a:r>
              <a:rPr kumimoji="0" lang="ko-KR" altLang="ko-KR" sz="14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200" b="0" i="0" u="none" strike="noStrike" cap="none" normalizeH="0" baseline="0" dirty="0">
              <a:ln>
                <a:noFill/>
              </a:ln>
              <a:solidFill>
                <a:srgbClr val="0B0080"/>
              </a:solidFill>
              <a:effectLst/>
              <a:latin typeface="Arial" panose="020B0604020202020204" pitchFamily="34" charset="0"/>
              <a:cs typeface="Arial" panose="020B0604020202020204" pitchFamily="34" charset="0"/>
            </a:endParaRPr>
          </a:p>
        </p:txBody>
      </p:sp>
      <p:pic>
        <p:nvPicPr>
          <p:cNvPr id="3077" name="Picture 5" descr="https://upload.wikimedia.org/wikipedia/commons/thumb/7/77/Sorted_binary_tree_inorder.svg/800px-Sorted_binary_tree_inorder.svg.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203848" y="1849535"/>
            <a:ext cx="3419599" cy="29194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272253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한국외대체">
      <a:majorFont>
        <a:latin typeface="한국외대체 B"/>
        <a:ea typeface="한국외대체 B"/>
        <a:cs typeface=""/>
      </a:majorFont>
      <a:minorFont>
        <a:latin typeface="한국외대체 M"/>
        <a:ea typeface="한국외대체 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2125</TotalTime>
  <Words>2536</Words>
  <Application>Microsoft Office PowerPoint</Application>
  <PresentationFormat>화면 슬라이드 쇼(4:3)</PresentationFormat>
  <Paragraphs>745</Paragraphs>
  <Slides>14</Slides>
  <Notes>10</Notes>
  <HiddenSlides>0</HiddenSlides>
  <MMClips>0</MMClips>
  <ScaleCrop>false</ScaleCrop>
  <HeadingPairs>
    <vt:vector size="4" baseType="variant">
      <vt:variant>
        <vt:lpstr>테마</vt:lpstr>
      </vt:variant>
      <vt:variant>
        <vt:i4>1</vt:i4>
      </vt:variant>
      <vt:variant>
        <vt:lpstr>슬라이드 제목</vt:lpstr>
      </vt:variant>
      <vt:variant>
        <vt:i4>14</vt:i4>
      </vt:variant>
    </vt:vector>
  </HeadingPairs>
  <TitlesOfParts>
    <vt:vector size="15" baseType="lpstr">
      <vt:lpstr>Office 테마</vt:lpstr>
      <vt:lpstr>데이터구조 8강 해시</vt:lpstr>
      <vt:lpstr>Tree(저번 시간에 우리가 구현했던 내용)</vt:lpstr>
      <vt:lpstr>Tree 클래스를 구현해 보자.</vt:lpstr>
      <vt:lpstr>이진 탐색 트리를 구현해 보자!</vt:lpstr>
      <vt:lpstr>이진 탐색 트리를 구현해 보자!</vt:lpstr>
      <vt:lpstr>이진 탐색 트리를 구현해 보자!</vt:lpstr>
      <vt:lpstr>이진 탐색 트리를 구현해 보자!</vt:lpstr>
      <vt:lpstr>Pre-order구현 방식 ( 출력-탐색-출력-탐색 → {반복} )</vt:lpstr>
      <vt:lpstr>이진 탐색 트리를 구현해 보자!</vt:lpstr>
      <vt:lpstr>연습 문제</vt:lpstr>
      <vt:lpstr>실습</vt:lpstr>
      <vt:lpstr>이진 탐색 트리를 구현해 보자!</vt:lpstr>
      <vt:lpstr>이진 탐색 트리의 단점</vt:lpstr>
      <vt:lpstr>Tree 클래스를 구현해 보자.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ptlineH</dc:creator>
  <cp:lastModifiedBy>?? ?</cp:lastModifiedBy>
  <cp:revision>230</cp:revision>
  <dcterms:created xsi:type="dcterms:W3CDTF">2016-03-04T01:50:51Z</dcterms:created>
  <dcterms:modified xsi:type="dcterms:W3CDTF">2020-06-24T16:17:02Z</dcterms:modified>
</cp:coreProperties>
</file>