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5" r:id="rId2"/>
    <p:sldId id="366" r:id="rId3"/>
    <p:sldId id="375" r:id="rId4"/>
    <p:sldId id="291" r:id="rId5"/>
    <p:sldId id="296" r:id="rId6"/>
    <p:sldId id="297" r:id="rId7"/>
    <p:sldId id="277" r:id="rId8"/>
    <p:sldId id="278" r:id="rId9"/>
    <p:sldId id="280" r:id="rId10"/>
    <p:sldId id="301" r:id="rId11"/>
    <p:sldId id="281" r:id="rId12"/>
    <p:sldId id="298" r:id="rId13"/>
    <p:sldId id="283" r:id="rId14"/>
    <p:sldId id="282" r:id="rId15"/>
    <p:sldId id="309" r:id="rId16"/>
    <p:sldId id="306" r:id="rId17"/>
    <p:sldId id="303" r:id="rId18"/>
    <p:sldId id="304" r:id="rId19"/>
    <p:sldId id="305" r:id="rId20"/>
    <p:sldId id="316" r:id="rId21"/>
    <p:sldId id="308" r:id="rId22"/>
    <p:sldId id="376" r:id="rId23"/>
    <p:sldId id="378" r:id="rId24"/>
    <p:sldId id="379" r:id="rId25"/>
    <p:sldId id="380" r:id="rId26"/>
    <p:sldId id="38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09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2880">
          <p15:clr>
            <a:srgbClr val="A4A3A4"/>
          </p15:clr>
        </p15:guide>
        <p15:guide id="4" pos="204">
          <p15:clr>
            <a:srgbClr val="A4A3A4"/>
          </p15:clr>
        </p15:guide>
        <p15:guide id="5" pos="5556">
          <p15:clr>
            <a:srgbClr val="A4A3A4"/>
          </p15:clr>
        </p15:guide>
        <p15:guide id="6" pos="2948">
          <p15:clr>
            <a:srgbClr val="A4A3A4"/>
          </p15:clr>
        </p15:guide>
        <p15:guide id="7" pos="281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807" autoAdjust="0"/>
    <p:restoredTop sz="36118" autoAdjust="0"/>
  </p:normalViewPr>
  <p:slideViewPr>
    <p:cSldViewPr>
      <p:cViewPr varScale="1">
        <p:scale>
          <a:sx n="29" d="100"/>
          <a:sy n="29" d="100"/>
        </p:scale>
        <p:origin x="-3485" y="-77"/>
      </p:cViewPr>
      <p:guideLst>
        <p:guide orient="horz" pos="709"/>
        <p:guide orient="horz" pos="3974"/>
        <p:guide pos="2880"/>
        <p:guide pos="204"/>
        <p:guide pos="5556"/>
        <p:guide pos="2948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64" y="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BEE66-63D2-412E-B6D2-A96DD3CB61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81973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7E3B-471E-4015-B1C5-6E8E36836A6A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A22F8-50EA-4B8D-BC3E-F42EE1D70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186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9136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지금까지</a:t>
            </a:r>
            <a:r>
              <a:rPr lang="ko-KR" altLang="en-US" b="1" baseline="0" dirty="0" smtClean="0"/>
              <a:t> 우리는 시간 복잡도가 </a:t>
            </a:r>
            <a:r>
              <a:rPr lang="en-US" altLang="ko-KR" b="1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n</a:t>
            </a:r>
            <a:r>
              <a:rPr lang="en-US" altLang="ko-KR" b="1" baseline="30000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2 </a:t>
            </a:r>
            <a:r>
              <a:rPr lang="ko-KR" altLang="en-US" b="1" baseline="0" dirty="0" smtClean="0"/>
              <a:t>인 정렬들에 대해서만 배웠음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그렇다면 이들보다 더 좋은 아이디어가 있을까</a:t>
            </a:r>
            <a:r>
              <a:rPr lang="en-US" altLang="ko-KR" b="1" baseline="0" dirty="0" smtClean="0"/>
              <a:t>?</a:t>
            </a:r>
          </a:p>
          <a:p>
            <a:endParaRPr lang="en-US" altLang="ko-KR" b="1" baseline="0" dirty="0" smtClean="0"/>
          </a:p>
          <a:p>
            <a:r>
              <a:rPr lang="en-US" altLang="ko-KR" b="1" baseline="0" dirty="0" smtClean="0"/>
              <a:t>*</a:t>
            </a:r>
            <a:r>
              <a:rPr lang="ko-KR" altLang="en-US" b="1" baseline="0" dirty="0" smtClean="0"/>
              <a:t>병합정렬</a:t>
            </a:r>
            <a:endParaRPr lang="en-US" altLang="ko-KR" b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=</a:t>
            </a:r>
            <a:r>
              <a:rPr lang="ko-KR" altLang="en-US" b="1" baseline="0" dirty="0" smtClean="0"/>
              <a:t>더 이상 나눌 수 없을 때까지 반을 계속 자르는 행위를 반복하여 풀기 쉬운 여러 개의 문제를 만든 후 </a:t>
            </a:r>
            <a:endParaRPr lang="en-US" altLang="ko-KR" b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baseline="0" dirty="0" smtClean="0"/>
              <a:t>하나씩 해결하며 그 결과들을 다시 앞으로 거슬러 합쳐나가면서 정렬하는 것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en-US" altLang="ko-KR" b="1" baseline="0" dirty="0" smtClean="0"/>
              <a:t>“</a:t>
            </a:r>
            <a:r>
              <a:rPr lang="ko-KR" altLang="en-US" b="1" baseline="0" dirty="0" smtClean="0"/>
              <a:t>데이터가 너무 많아 정렬하기가 쉽지 않은 경우 어떻게 정렬을 해야 할까</a:t>
            </a:r>
            <a:r>
              <a:rPr lang="en-US" altLang="ko-KR" b="1" baseline="0" dirty="0" smtClean="0"/>
              <a:t>? “</a:t>
            </a:r>
            <a:r>
              <a:rPr lang="ko-KR" altLang="en-US" b="1" baseline="0" dirty="0" smtClean="0"/>
              <a:t>라는 생각에서 탄생한 정렬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이는 고려해야 할 데이터가 두 배씩 늘어나게 되지만 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고려해야 할 범위가 반으로 계속 줄기에 문제를 해결하기 수월해짐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latinLnBrk="1"/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코드 설명</a:t>
            </a:r>
          </a:p>
          <a:p>
            <a:pPr latinLnBrk="1"/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 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스왑이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비용이 비싸기 때문에 선택 정렬로 구현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다른 정렬로 구현하더라도 문제 없음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ko-KR" alt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크기 비교 조건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compare_to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순위 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전필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값이 작은 경우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endParaRPr lang="ko-KR" alt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순위 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전필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값이 같다면 전선 값이 작은 경우로 구현하였음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 (String[]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Scanner scan = new Scanner(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data_size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String[] name = new String[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data_size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이름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data_size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전공 필수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me = new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data_size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전공 선택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for(int i = 0; i&lt;data_size; i++)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name[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scan.next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scan.nextInt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me[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scan.nextInt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sorting(name, 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me);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nn-NO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for(int i = 0; i&lt; data_size; i++)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(name[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scan.close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sorting (String[] name,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[]me)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nn-NO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for(int i = 0; i&lt;name.length; i++)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= </a:t>
            </a:r>
            <a:r>
              <a:rPr lang="en-US" altLang="ko-KR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min_id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for(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 = i+1; j&lt;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name.length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j++)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if(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compare_to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me, 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min_id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j) == true)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min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[j];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min_id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j;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swap_data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(name, 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me, 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min_id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compare_to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me,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[j] &lt;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true;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else if 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[j] ==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&amp;&amp; me[j] &lt; me[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true;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swap_data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(String[] name,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me,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name[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name[j];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name[j]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itmp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[j];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[j]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itmp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itmp2 = me[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me[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me[j];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me[j] = itmp2;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우리는 이진 </a:t>
            </a:r>
            <a:r>
              <a:rPr lang="en-US" altLang="ko-KR" b="1" dirty="0" smtClean="0"/>
              <a:t>Tree</a:t>
            </a:r>
            <a:r>
              <a:rPr lang="ko-KR" altLang="en-US" b="1" dirty="0" smtClean="0"/>
              <a:t>를 이용한 </a:t>
            </a:r>
            <a:r>
              <a:rPr lang="en-US" altLang="ko-KR" b="1" dirty="0" smtClean="0"/>
              <a:t>search</a:t>
            </a:r>
            <a:r>
              <a:rPr lang="en-US" altLang="ko-KR" b="1" baseline="0" dirty="0" smtClean="0"/>
              <a:t> Tree</a:t>
            </a:r>
            <a:r>
              <a:rPr lang="ko-KR" altLang="en-US" b="1" baseline="0" dirty="0" smtClean="0"/>
              <a:t>를 구현해본 경험이 있음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   하지만 </a:t>
            </a:r>
            <a:r>
              <a:rPr lang="en-US" altLang="ko-KR" b="1" baseline="0" dirty="0" smtClean="0"/>
              <a:t>Tree </a:t>
            </a:r>
            <a:r>
              <a:rPr lang="ko-KR" altLang="en-US" b="1" baseline="0" dirty="0" smtClean="0"/>
              <a:t>구조는 </a:t>
            </a:r>
            <a:r>
              <a:rPr lang="en-US" altLang="ko-KR" b="1" dirty="0" smtClean="0"/>
              <a:t>search</a:t>
            </a:r>
            <a:r>
              <a:rPr lang="en-US" altLang="ko-KR" b="1" baseline="0" dirty="0" smtClean="0"/>
              <a:t> Tree</a:t>
            </a:r>
            <a:r>
              <a:rPr lang="ko-KR" altLang="en-US" b="1" baseline="0" dirty="0" smtClean="0"/>
              <a:t>뿐만 아니라 다양한 용도로 사용됨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   그 중에 하나가 </a:t>
            </a:r>
            <a:r>
              <a:rPr lang="en-US" altLang="ko-KR" b="1" baseline="0" dirty="0" smtClean="0"/>
              <a:t>Heap </a:t>
            </a:r>
            <a:r>
              <a:rPr lang="ko-KR" altLang="en-US" b="1" baseline="0" dirty="0" smtClean="0"/>
              <a:t>정렬 </a:t>
            </a:r>
            <a:r>
              <a:rPr lang="en-US" altLang="ko-KR" b="1" baseline="0" dirty="0" smtClean="0"/>
              <a:t>(</a:t>
            </a:r>
            <a:r>
              <a:rPr lang="ko-KR" altLang="en-US" b="1" baseline="0" dirty="0" smtClean="0"/>
              <a:t>예시 확인</a:t>
            </a:r>
            <a:r>
              <a:rPr lang="en-US" altLang="ko-KR" b="1" baseline="0" dirty="0" smtClean="0"/>
              <a:t>)</a:t>
            </a:r>
          </a:p>
          <a:p>
            <a:endParaRPr lang="ko-KR" altLang="en-US" b="1" dirty="0" smtClean="0"/>
          </a:p>
          <a:p>
            <a:r>
              <a:rPr lang="en-US" altLang="ko-KR" b="1" dirty="0" smtClean="0"/>
              <a:t>*Heap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정렬이란 이진 트리 구조를 이용한 정렬 방식과 다르게 </a:t>
            </a:r>
            <a:endParaRPr lang="en-US" altLang="ko-KR" b="1" baseline="0" dirty="0" smtClean="0"/>
          </a:p>
          <a:p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먼저 집어넣고 비교를 한 후 </a:t>
            </a:r>
            <a:endParaRPr lang="en-US" altLang="ko-KR" b="1" dirty="0" smtClean="0"/>
          </a:p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부모 </a:t>
            </a:r>
            <a:r>
              <a:rPr lang="ko-KR" altLang="en-US" b="1" dirty="0" err="1" smtClean="0"/>
              <a:t>노드보다</a:t>
            </a:r>
            <a:r>
              <a:rPr lang="ko-KR" altLang="en-US" b="1" dirty="0" smtClean="0"/>
              <a:t> 자식 </a:t>
            </a:r>
            <a:r>
              <a:rPr lang="ko-KR" altLang="en-US" b="1" dirty="0" err="1" smtClean="0"/>
              <a:t>노드가</a:t>
            </a:r>
            <a:r>
              <a:rPr lang="ko-KR" altLang="en-US" b="1" dirty="0" smtClean="0"/>
              <a:t> 더 큰</a:t>
            </a:r>
            <a:r>
              <a:rPr lang="ko-KR" altLang="en-US" b="1" baseline="0" dirty="0" smtClean="0"/>
              <a:t> 경우 서로 자리를 교환함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*</a:t>
            </a:r>
            <a:r>
              <a:rPr lang="ko-KR" altLang="en-US" b="1" dirty="0" smtClean="0"/>
              <a:t>어떤 아이디어인지만 알아두면 되겠습니다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*Heap </a:t>
            </a:r>
            <a:r>
              <a:rPr lang="ko-KR" altLang="en-US" b="1" dirty="0" smtClean="0"/>
              <a:t>정렬에 데이터를 넣는 순서 </a:t>
            </a:r>
            <a:r>
              <a:rPr lang="en-US" altLang="ko-KR" b="1" dirty="0" smtClean="0"/>
              <a:t>= 2</a:t>
            </a:r>
            <a:r>
              <a:rPr lang="ko-KR" altLang="en-US" b="1" baseline="0" dirty="0" smtClean="0"/>
              <a:t>→</a:t>
            </a:r>
            <a:r>
              <a:rPr lang="en-US" altLang="ko-KR" b="1" baseline="0" dirty="0" smtClean="0"/>
              <a:t>7</a:t>
            </a:r>
            <a:r>
              <a:rPr lang="ko-KR" altLang="en-US" b="1" baseline="0" dirty="0" smtClean="0"/>
              <a:t>→</a:t>
            </a:r>
            <a:r>
              <a:rPr lang="en-US" altLang="ko-KR" b="1" baseline="0" dirty="0" smtClean="0"/>
              <a:t>26</a:t>
            </a:r>
            <a:r>
              <a:rPr lang="ko-KR" altLang="en-US" b="1" baseline="0" dirty="0" smtClean="0"/>
              <a:t>→</a:t>
            </a:r>
            <a:r>
              <a:rPr lang="en-US" altLang="ko-KR" b="1" baseline="0" dirty="0" smtClean="0"/>
              <a:t>25</a:t>
            </a:r>
            <a:r>
              <a:rPr lang="ko-KR" altLang="en-US" b="1" baseline="0" dirty="0" smtClean="0"/>
              <a:t>→</a:t>
            </a:r>
            <a:r>
              <a:rPr lang="en-US" altLang="ko-KR" b="1" baseline="0" dirty="0" smtClean="0"/>
              <a:t>19</a:t>
            </a:r>
            <a:r>
              <a:rPr lang="ko-KR" altLang="en-US" b="1" baseline="0" dirty="0" smtClean="0"/>
              <a:t>→</a:t>
            </a:r>
            <a:r>
              <a:rPr lang="en-US" altLang="ko-KR" b="1" baseline="0" dirty="0" smtClean="0"/>
              <a:t>17</a:t>
            </a:r>
            <a:r>
              <a:rPr lang="ko-KR" altLang="en-US" b="1" baseline="0" dirty="0" smtClean="0"/>
              <a:t>→</a:t>
            </a:r>
            <a:r>
              <a:rPr lang="en-US" altLang="ko-KR" b="1" baseline="0" dirty="0" smtClean="0"/>
              <a:t>1</a:t>
            </a:r>
            <a:r>
              <a:rPr lang="ko-KR" altLang="en-US" b="1" baseline="0" dirty="0" smtClean="0"/>
              <a:t>→</a:t>
            </a:r>
            <a:r>
              <a:rPr lang="en-US" altLang="ko-KR" b="1" baseline="0" dirty="0" smtClean="0"/>
              <a:t>90</a:t>
            </a:r>
            <a:r>
              <a:rPr lang="ko-KR" altLang="en-US" b="1" baseline="0" dirty="0" smtClean="0"/>
              <a:t>→</a:t>
            </a:r>
            <a:r>
              <a:rPr lang="en-US" altLang="ko-KR" b="1" baseline="0" dirty="0" smtClean="0"/>
              <a:t>3</a:t>
            </a:r>
            <a:r>
              <a:rPr lang="ko-KR" altLang="en-US" b="1" baseline="0" dirty="0" smtClean="0"/>
              <a:t>→</a:t>
            </a:r>
            <a:r>
              <a:rPr lang="en-US" altLang="ko-KR" b="1" baseline="0" dirty="0" smtClean="0"/>
              <a:t>36</a:t>
            </a:r>
          </a:p>
          <a:p>
            <a:endParaRPr lang="en-US" altLang="ko-KR" b="1" baseline="0" dirty="0" smtClean="0"/>
          </a:p>
          <a:p>
            <a:r>
              <a:rPr lang="en-US" altLang="ko-KR" b="1" baseline="0" dirty="0" smtClean="0"/>
              <a:t>  -Heap </a:t>
            </a:r>
            <a:r>
              <a:rPr lang="ko-KR" altLang="en-US" b="1" baseline="0" dirty="0" smtClean="0"/>
              <a:t>정렬은 큰 수는 오른쪽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작은 수는 왼쪽에 넣는 룰을 적용하지 않음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 </a:t>
            </a:r>
          </a:p>
          <a:p>
            <a:r>
              <a:rPr lang="en-US" altLang="ko-KR" b="1" baseline="0" dirty="0" smtClean="0"/>
              <a:t>  -</a:t>
            </a:r>
            <a:r>
              <a:rPr lang="ko-KR" altLang="en-US" b="1" baseline="0" dirty="0" smtClean="0"/>
              <a:t>여기서는 </a:t>
            </a:r>
            <a:r>
              <a:rPr lang="ko-KR" altLang="en-US" b="1" baseline="0" dirty="0" err="1" smtClean="0"/>
              <a:t>자식노드의</a:t>
            </a:r>
            <a:r>
              <a:rPr lang="ko-KR" altLang="en-US" b="1" baseline="0" dirty="0" smtClean="0"/>
              <a:t> 값이 </a:t>
            </a:r>
            <a:r>
              <a:rPr lang="ko-KR" altLang="en-US" b="1" baseline="0" dirty="0" err="1" smtClean="0"/>
              <a:t>부모노드의</a:t>
            </a:r>
            <a:r>
              <a:rPr lang="ko-KR" altLang="en-US" b="1" baseline="0" dirty="0" smtClean="0"/>
              <a:t> 값보다 큰 경우 자리를 바꿔주는 룰을 적용</a:t>
            </a:r>
            <a:r>
              <a:rPr lang="en-US" altLang="ko-KR" b="1" baseline="0" dirty="0" smtClean="0"/>
              <a:t>,</a:t>
            </a:r>
          </a:p>
          <a:p>
            <a:r>
              <a:rPr lang="ko-KR" altLang="en-US" b="1" baseline="0" dirty="0" smtClean="0"/>
              <a:t>    그리고 각 단계</a:t>
            </a:r>
            <a:r>
              <a:rPr lang="en-US" altLang="ko-KR" b="1" baseline="0" dirty="0" smtClean="0"/>
              <a:t>(=</a:t>
            </a:r>
            <a:r>
              <a:rPr lang="ko-KR" altLang="en-US" b="1" baseline="0" dirty="0" smtClean="0"/>
              <a:t>층</a:t>
            </a:r>
            <a:r>
              <a:rPr lang="en-US" altLang="ko-KR" b="1" baseline="0" dirty="0" smtClean="0"/>
              <a:t>)</a:t>
            </a:r>
            <a:r>
              <a:rPr lang="ko-KR" altLang="en-US" b="1" baseline="0" dirty="0" smtClean="0"/>
              <a:t> 별로 왼쪽부터 오른쪽까지 순서대로 채워나감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   (</a:t>
            </a:r>
            <a:r>
              <a:rPr lang="ko-KR" altLang="en-US" b="1" baseline="0" dirty="0" smtClean="0"/>
              <a:t>왼쪽부터 오른쪽까지 한 단계가 채워지면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다음 단계의 왼쪽부터 시작</a:t>
            </a:r>
            <a:r>
              <a:rPr lang="en-US" altLang="ko-KR" b="1" baseline="0" dirty="0" smtClean="0"/>
              <a:t>)</a:t>
            </a:r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 </a:t>
            </a:r>
            <a:r>
              <a:rPr lang="en-US" altLang="ko-KR" b="1" baseline="0" dirty="0" smtClean="0"/>
              <a:t>*</a:t>
            </a:r>
            <a:r>
              <a:rPr lang="ko-KR" altLang="en-US" b="1" baseline="0" dirty="0" err="1" smtClean="0"/>
              <a:t>자식노드가</a:t>
            </a:r>
            <a:r>
              <a:rPr lang="ko-KR" altLang="en-US" b="1" baseline="0" dirty="0" smtClean="0"/>
              <a:t> </a:t>
            </a:r>
            <a:r>
              <a:rPr lang="ko-KR" altLang="en-US" b="1" baseline="0" dirty="0" err="1" smtClean="0"/>
              <a:t>부모노드</a:t>
            </a:r>
            <a:r>
              <a:rPr lang="ko-KR" altLang="en-US" b="1" baseline="0" dirty="0" smtClean="0"/>
              <a:t> 보다 크면</a:t>
            </a:r>
            <a:r>
              <a:rPr lang="en-US" altLang="ko-KR" b="1" baseline="0" dirty="0" smtClean="0"/>
              <a:t>,</a:t>
            </a:r>
            <a:r>
              <a:rPr lang="ko-KR" altLang="en-US" b="1" baseline="0" dirty="0" smtClean="0"/>
              <a:t> 자리를 바꾸는 룰 적용 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                                 ↓</a:t>
            </a:r>
            <a:endParaRPr lang="en-US" altLang="ko-KR" b="1" baseline="0" dirty="0" smtClean="0"/>
          </a:p>
          <a:p>
            <a:pPr marL="228600" indent="-228600">
              <a:buAutoNum type="arabicPeriod"/>
            </a:pPr>
            <a:r>
              <a:rPr lang="ko-KR" altLang="en-US" b="1" baseline="0" dirty="0" smtClean="0"/>
              <a:t>처음에 넣은 </a:t>
            </a:r>
            <a:r>
              <a:rPr lang="en-US" altLang="ko-KR" b="1" baseline="0" dirty="0" smtClean="0"/>
              <a:t>2</a:t>
            </a:r>
            <a:r>
              <a:rPr lang="ko-KR" altLang="en-US" b="1" baseline="0" dirty="0" smtClean="0"/>
              <a:t>가 있을 때 </a:t>
            </a:r>
            <a:r>
              <a:rPr lang="en-US" altLang="ko-KR" b="1" baseline="0" dirty="0" smtClean="0"/>
              <a:t>7</a:t>
            </a:r>
            <a:r>
              <a:rPr lang="ko-KR" altLang="en-US" b="1" baseline="0" dirty="0" smtClean="0"/>
              <a:t>을 넣은 후 </a:t>
            </a:r>
            <a:r>
              <a:rPr lang="en-US" altLang="ko-KR" b="1" baseline="0" dirty="0" smtClean="0"/>
              <a:t>2</a:t>
            </a:r>
            <a:r>
              <a:rPr lang="ko-KR" altLang="en-US" b="1" baseline="0" dirty="0" smtClean="0"/>
              <a:t>와 </a:t>
            </a:r>
            <a:r>
              <a:rPr lang="en-US" altLang="ko-KR" b="1" baseline="0" dirty="0" smtClean="0"/>
              <a:t>7</a:t>
            </a:r>
            <a:r>
              <a:rPr lang="ko-KR" altLang="en-US" b="1" baseline="0" dirty="0" smtClean="0"/>
              <a:t>의 자리가 바뀜</a:t>
            </a:r>
            <a:r>
              <a:rPr lang="en-US" altLang="ko-KR" b="1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b="1" baseline="0" dirty="0" smtClean="0"/>
              <a:t>26</a:t>
            </a:r>
            <a:r>
              <a:rPr lang="ko-KR" altLang="en-US" b="1" baseline="0" dirty="0" smtClean="0"/>
              <a:t>을 넣으면</a:t>
            </a:r>
            <a:r>
              <a:rPr lang="en-US" altLang="ko-KR" b="1" baseline="0" dirty="0" smtClean="0"/>
              <a:t>, 7</a:t>
            </a:r>
            <a:r>
              <a:rPr lang="ko-KR" altLang="en-US" b="1" baseline="0" dirty="0" smtClean="0"/>
              <a:t>와 </a:t>
            </a:r>
            <a:r>
              <a:rPr lang="en-US" altLang="ko-KR" b="1" baseline="0" dirty="0" smtClean="0"/>
              <a:t>26</a:t>
            </a:r>
            <a:r>
              <a:rPr lang="ko-KR" altLang="en-US" b="1" baseline="0" dirty="0" smtClean="0"/>
              <a:t>의 자리가 바뀜 </a:t>
            </a:r>
            <a:r>
              <a:rPr lang="en-US" altLang="ko-KR" b="1" baseline="0" dirty="0" smtClean="0"/>
              <a:t>(2</a:t>
            </a:r>
            <a:r>
              <a:rPr lang="ko-KR" altLang="en-US" b="1" baseline="0" dirty="0" smtClean="0"/>
              <a:t>단계 끝</a:t>
            </a:r>
            <a:r>
              <a:rPr lang="en-US" altLang="ko-KR" b="1" baseline="0" dirty="0" smtClean="0"/>
              <a:t>)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="1" baseline="0" dirty="0" smtClean="0"/>
              <a:t>25</a:t>
            </a:r>
            <a:r>
              <a:rPr lang="ko-KR" altLang="en-US" b="1" baseline="0" dirty="0" smtClean="0"/>
              <a:t>를 넣으면</a:t>
            </a:r>
            <a:r>
              <a:rPr lang="en-US" altLang="ko-KR" b="1" baseline="0" dirty="0" smtClean="0"/>
              <a:t>, 2</a:t>
            </a:r>
            <a:r>
              <a:rPr lang="ko-KR" altLang="en-US" b="1" baseline="0" dirty="0" smtClean="0"/>
              <a:t>와 </a:t>
            </a:r>
            <a:r>
              <a:rPr lang="en-US" altLang="ko-KR" b="1" baseline="0" dirty="0" smtClean="0"/>
              <a:t>25</a:t>
            </a:r>
            <a:r>
              <a:rPr lang="ko-KR" altLang="en-US" b="1" baseline="0" dirty="0" smtClean="0"/>
              <a:t>의 자리가 바뀜</a:t>
            </a:r>
            <a:endParaRPr lang="en-US" altLang="ko-KR" b="1" baseline="0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="1" dirty="0" smtClean="0"/>
              <a:t>19</a:t>
            </a:r>
            <a:r>
              <a:rPr lang="ko-KR" altLang="en-US" b="1" dirty="0" smtClean="0"/>
              <a:t>를 </a:t>
            </a:r>
            <a:r>
              <a:rPr lang="ko-KR" altLang="en-US" b="1" baseline="0" dirty="0" smtClean="0"/>
              <a:t>넣으면</a:t>
            </a:r>
            <a:r>
              <a:rPr lang="en-US" altLang="ko-KR" b="1" baseline="0" dirty="0" smtClean="0"/>
              <a:t>, </a:t>
            </a:r>
            <a:r>
              <a:rPr lang="en-US" altLang="ko-KR" b="1" dirty="0" smtClean="0"/>
              <a:t>19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25</a:t>
            </a:r>
            <a:r>
              <a:rPr lang="ko-KR" altLang="en-US" b="1" dirty="0" smtClean="0"/>
              <a:t>보다 작으므로 자리에 그대로 위치됨</a:t>
            </a:r>
            <a:endParaRPr lang="en-US" altLang="ko-KR" b="1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="1" baseline="0" dirty="0" smtClean="0"/>
              <a:t>17</a:t>
            </a:r>
            <a:r>
              <a:rPr lang="ko-KR" altLang="en-US" b="1" baseline="0" dirty="0" smtClean="0"/>
              <a:t>을 넣으면</a:t>
            </a:r>
            <a:r>
              <a:rPr lang="en-US" altLang="ko-KR" b="1" baseline="0" dirty="0" smtClean="0"/>
              <a:t>, 7</a:t>
            </a:r>
            <a:r>
              <a:rPr lang="ko-KR" altLang="en-US" b="1" baseline="0" dirty="0" smtClean="0"/>
              <a:t>와 </a:t>
            </a:r>
            <a:r>
              <a:rPr lang="en-US" altLang="ko-KR" b="1" baseline="0" dirty="0" smtClean="0"/>
              <a:t>17</a:t>
            </a:r>
            <a:r>
              <a:rPr lang="ko-KR" altLang="en-US" b="1" baseline="0" dirty="0" smtClean="0"/>
              <a:t>의 자리가 바뀜</a:t>
            </a:r>
            <a:r>
              <a:rPr lang="en-US" altLang="ko-KR" b="1" baseline="0" dirty="0" smtClean="0"/>
              <a:t>.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="1" baseline="0" dirty="0" smtClean="0"/>
              <a:t>1</a:t>
            </a:r>
            <a:r>
              <a:rPr lang="ko-KR" altLang="en-US" b="1" baseline="0" dirty="0" smtClean="0"/>
              <a:t>을 넣으면</a:t>
            </a:r>
            <a:r>
              <a:rPr lang="en-US" altLang="ko-KR" b="1" baseline="0" dirty="0" smtClean="0"/>
              <a:t>, 1</a:t>
            </a:r>
            <a:r>
              <a:rPr lang="ko-KR" altLang="en-US" b="1" baseline="0" dirty="0" smtClean="0"/>
              <a:t>은 </a:t>
            </a:r>
            <a:r>
              <a:rPr lang="en-US" altLang="ko-KR" b="1" baseline="0" dirty="0" smtClean="0"/>
              <a:t>17</a:t>
            </a:r>
            <a:r>
              <a:rPr lang="ko-KR" altLang="en-US" b="1" baseline="0" dirty="0" smtClean="0"/>
              <a:t>보다 작으므로 자리에 그대로 위치됨 </a:t>
            </a:r>
            <a:r>
              <a:rPr lang="en-US" altLang="ko-KR" b="1" baseline="0" dirty="0" smtClean="0"/>
              <a:t>(3</a:t>
            </a:r>
            <a:r>
              <a:rPr lang="ko-KR" altLang="en-US" b="1" baseline="0" dirty="0" smtClean="0"/>
              <a:t>단계 끝</a:t>
            </a:r>
            <a:r>
              <a:rPr lang="en-US" altLang="ko-KR" b="1" baseline="0" dirty="0" smtClean="0"/>
              <a:t>)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="1" baseline="0" dirty="0" smtClean="0"/>
              <a:t>90</a:t>
            </a:r>
            <a:r>
              <a:rPr lang="ko-KR" altLang="en-US" b="1" baseline="0" dirty="0" smtClean="0"/>
              <a:t>을 넣으면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 </a:t>
            </a:r>
            <a:r>
              <a:rPr lang="en-US" altLang="ko-KR" b="1" baseline="0" dirty="0" smtClean="0"/>
              <a:t>2</a:t>
            </a:r>
            <a:r>
              <a:rPr lang="ko-KR" altLang="en-US" b="1" baseline="0" dirty="0" smtClean="0"/>
              <a:t>와 </a:t>
            </a:r>
            <a:r>
              <a:rPr lang="en-US" altLang="ko-KR" b="1" baseline="0" dirty="0" smtClean="0"/>
              <a:t>90</a:t>
            </a:r>
            <a:r>
              <a:rPr lang="ko-KR" altLang="en-US" b="1" baseline="0" dirty="0" smtClean="0"/>
              <a:t>의 자리가 바뀜 </a:t>
            </a:r>
            <a:r>
              <a:rPr lang="en-US" altLang="ko-KR" b="1" baseline="0" dirty="0" smtClean="0"/>
              <a:t>+ 25</a:t>
            </a:r>
            <a:r>
              <a:rPr lang="ko-KR" altLang="en-US" b="1" baseline="0" dirty="0" smtClean="0"/>
              <a:t>와 </a:t>
            </a:r>
            <a:r>
              <a:rPr lang="en-US" altLang="ko-KR" b="1" baseline="0" dirty="0" smtClean="0"/>
              <a:t>90</a:t>
            </a:r>
            <a:r>
              <a:rPr lang="ko-KR" altLang="en-US" b="1" baseline="0" dirty="0" smtClean="0"/>
              <a:t>의 자리가 바뀜</a:t>
            </a:r>
            <a:r>
              <a:rPr lang="en-US" altLang="ko-KR" b="1" baseline="0" dirty="0" smtClean="0"/>
              <a:t> + 26</a:t>
            </a:r>
            <a:r>
              <a:rPr lang="ko-KR" altLang="en-US" b="1" baseline="0" dirty="0" smtClean="0"/>
              <a:t>과 </a:t>
            </a:r>
            <a:r>
              <a:rPr lang="en-US" altLang="ko-KR" b="1" baseline="0" dirty="0" smtClean="0"/>
              <a:t>90</a:t>
            </a:r>
            <a:r>
              <a:rPr lang="ko-KR" altLang="en-US" b="1" baseline="0" dirty="0" smtClean="0"/>
              <a:t>의 자리가 바뀜</a:t>
            </a:r>
            <a:endParaRPr lang="en-US" altLang="ko-KR" b="1" baseline="0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="1" baseline="0" dirty="0" smtClean="0"/>
              <a:t>3</a:t>
            </a:r>
            <a:r>
              <a:rPr lang="ko-KR" altLang="en-US" b="1" baseline="0" dirty="0" smtClean="0"/>
              <a:t>을 넣으면</a:t>
            </a:r>
            <a:r>
              <a:rPr lang="en-US" altLang="ko-KR" b="1" baseline="0" dirty="0" smtClean="0"/>
              <a:t>, 3</a:t>
            </a:r>
            <a:r>
              <a:rPr lang="ko-KR" altLang="en-US" b="1" baseline="0" dirty="0" smtClean="0"/>
              <a:t>은 </a:t>
            </a:r>
            <a:r>
              <a:rPr lang="en-US" altLang="ko-KR" b="1" baseline="0" dirty="0" smtClean="0"/>
              <a:t>25</a:t>
            </a:r>
            <a:r>
              <a:rPr lang="ko-KR" altLang="en-US" b="1" baseline="0" dirty="0" smtClean="0"/>
              <a:t>보다 작으므로 자리에 그대로 위치됨</a:t>
            </a:r>
            <a:endParaRPr lang="en-US" altLang="ko-KR" b="1" baseline="0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="1" baseline="0" dirty="0" smtClean="0"/>
              <a:t>36</a:t>
            </a:r>
            <a:r>
              <a:rPr lang="ko-KR" altLang="en-US" b="1" baseline="0" dirty="0" smtClean="0"/>
              <a:t>을 넣으면</a:t>
            </a:r>
            <a:r>
              <a:rPr lang="en-US" altLang="ko-KR" b="1" baseline="0" dirty="0" smtClean="0"/>
              <a:t>,</a:t>
            </a:r>
            <a:r>
              <a:rPr lang="ko-KR" altLang="en-US" b="1" baseline="0" dirty="0" smtClean="0"/>
              <a:t> </a:t>
            </a:r>
            <a:r>
              <a:rPr lang="en-US" altLang="ko-KR" b="1" baseline="0" dirty="0" smtClean="0"/>
              <a:t>19</a:t>
            </a:r>
            <a:r>
              <a:rPr lang="ko-KR" altLang="en-US" b="1" baseline="0" dirty="0" smtClean="0"/>
              <a:t>와 </a:t>
            </a:r>
            <a:r>
              <a:rPr lang="en-US" altLang="ko-KR" b="1" baseline="0" dirty="0" smtClean="0"/>
              <a:t>36</a:t>
            </a:r>
            <a:r>
              <a:rPr lang="ko-KR" altLang="en-US" b="1" baseline="0" dirty="0" smtClean="0"/>
              <a:t>의 자리가 바뀜 </a:t>
            </a:r>
            <a:r>
              <a:rPr lang="en-US" altLang="ko-KR" b="1" baseline="0" dirty="0" smtClean="0"/>
              <a:t>+ 26</a:t>
            </a:r>
            <a:r>
              <a:rPr lang="ko-KR" altLang="en-US" b="1" baseline="0" dirty="0" smtClean="0"/>
              <a:t>과 </a:t>
            </a:r>
            <a:r>
              <a:rPr lang="en-US" altLang="ko-KR" b="1" baseline="0" dirty="0" smtClean="0"/>
              <a:t>36</a:t>
            </a:r>
            <a:r>
              <a:rPr lang="ko-KR" altLang="en-US" b="1" baseline="0" dirty="0" smtClean="0"/>
              <a:t>의 자리가 바뀜</a:t>
            </a:r>
            <a:endParaRPr lang="en-US" altLang="ko-KR" b="1" baseline="0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baseline="0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baseline="0" dirty="0" smtClean="0"/>
              <a:t>그럼 위에 나와있는 사진과 같은 </a:t>
            </a:r>
            <a:r>
              <a:rPr lang="en-US" altLang="ko-KR" b="1" baseline="0" dirty="0" smtClean="0"/>
              <a:t>Tree</a:t>
            </a:r>
            <a:r>
              <a:rPr lang="ko-KR" altLang="en-US" b="1" baseline="0" dirty="0" smtClean="0"/>
              <a:t> 구조가 완성이 됨</a:t>
            </a:r>
            <a:r>
              <a:rPr lang="en-US" altLang="ko-KR" b="1" baseline="0" dirty="0" smtClean="0"/>
              <a:t>.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그러나 아직 정렬은 하지 않은 상태 </a:t>
            </a:r>
            <a:r>
              <a:rPr lang="en-US" altLang="ko-KR" b="1" dirty="0" smtClean="0"/>
              <a:t>(Tree</a:t>
            </a:r>
            <a:r>
              <a:rPr lang="ko-KR" altLang="en-US" b="1" dirty="0" smtClean="0"/>
              <a:t>가 정렬은 아니기 때문</a:t>
            </a:r>
            <a:r>
              <a:rPr lang="en-US" altLang="ko-KR" b="1" dirty="0" smtClean="0"/>
              <a:t>)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이제 숫자를 정렬하기 위해 </a:t>
            </a:r>
            <a:r>
              <a:rPr lang="en-US" altLang="ko-KR" b="1" dirty="0" smtClean="0"/>
              <a:t>Tree</a:t>
            </a:r>
            <a:r>
              <a:rPr lang="ko-KR" altLang="en-US" b="1" dirty="0" smtClean="0"/>
              <a:t>에 있는 숫자를 빼내어 볼 것 </a:t>
            </a:r>
            <a:r>
              <a:rPr lang="en-US" altLang="ko-KR" b="1" dirty="0" smtClean="0"/>
              <a:t>(90</a:t>
            </a:r>
            <a:r>
              <a:rPr lang="ko-KR" altLang="en-US" b="1" dirty="0" smtClean="0"/>
              <a:t>부터</a:t>
            </a:r>
            <a:r>
              <a:rPr lang="en-US" altLang="ko-KR" b="1" dirty="0" smtClean="0"/>
              <a:t>)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(</a:t>
            </a:r>
            <a:r>
              <a:rPr lang="ko-KR" altLang="en-US" b="1" dirty="0" smtClean="0"/>
              <a:t>숫자를 빼고 제일 마지막 단계의 마지막 </a:t>
            </a:r>
            <a:r>
              <a:rPr lang="ko-KR" altLang="en-US" b="1" dirty="0" err="1" smtClean="0"/>
              <a:t>노드를</a:t>
            </a:r>
            <a:r>
              <a:rPr lang="ko-KR" altLang="en-US" b="1" dirty="0" smtClean="0"/>
              <a:t> 올려줌</a:t>
            </a:r>
            <a:r>
              <a:rPr lang="en-US" altLang="ko-KR" b="1" dirty="0" smtClean="0"/>
              <a:t>)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="1" dirty="0" smtClean="0"/>
              <a:t>90</a:t>
            </a:r>
            <a:r>
              <a:rPr lang="ko-KR" altLang="en-US" b="1" dirty="0" smtClean="0"/>
              <a:t>을 뺀 후 </a:t>
            </a:r>
            <a:r>
              <a:rPr lang="en-US" altLang="ko-KR" b="1" dirty="0" smtClean="0"/>
              <a:t>19</a:t>
            </a:r>
            <a:r>
              <a:rPr lang="ko-KR" altLang="en-US" b="1" dirty="0" smtClean="0"/>
              <a:t>를 올림</a:t>
            </a:r>
            <a:r>
              <a:rPr lang="en-US" altLang="ko-KR" b="1" dirty="0" smtClean="0"/>
              <a:t>,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이렇게 되면 룰을 적용되게 됨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따라서 </a:t>
            </a:r>
            <a:r>
              <a:rPr lang="en-US" altLang="ko-KR" b="1" baseline="0" dirty="0" smtClean="0"/>
              <a:t>36</a:t>
            </a:r>
            <a:r>
              <a:rPr lang="ko-KR" altLang="en-US" b="1" baseline="0" dirty="0" smtClean="0"/>
              <a:t>과 </a:t>
            </a:r>
            <a:r>
              <a:rPr lang="en-US" altLang="ko-KR" b="1" baseline="0" dirty="0" smtClean="0"/>
              <a:t>19</a:t>
            </a:r>
            <a:r>
              <a:rPr lang="ko-KR" altLang="en-US" b="1" baseline="0" dirty="0" smtClean="0"/>
              <a:t>의 위치가 바뀜 </a:t>
            </a:r>
            <a:r>
              <a:rPr lang="en-US" altLang="ko-KR" b="1" baseline="0" dirty="0" smtClean="0"/>
              <a:t>+ 25</a:t>
            </a:r>
            <a:r>
              <a:rPr lang="ko-KR" altLang="en-US" b="1" baseline="0" dirty="0" smtClean="0"/>
              <a:t>와 </a:t>
            </a:r>
            <a:r>
              <a:rPr lang="en-US" altLang="ko-KR" b="1" baseline="0" dirty="0" smtClean="0"/>
              <a:t>19</a:t>
            </a:r>
            <a:r>
              <a:rPr lang="ko-KR" altLang="en-US" b="1" baseline="0" dirty="0" smtClean="0"/>
              <a:t>의 위치가 바뀜</a:t>
            </a:r>
            <a:r>
              <a:rPr lang="en-US" altLang="ko-KR" b="1" baseline="0" dirty="0" smtClean="0"/>
              <a:t>.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="1" baseline="0" dirty="0" smtClean="0"/>
              <a:t>36</a:t>
            </a:r>
            <a:r>
              <a:rPr lang="ko-KR" altLang="en-US" b="1" baseline="0" dirty="0" smtClean="0"/>
              <a:t>을 뺀 후 </a:t>
            </a:r>
            <a:r>
              <a:rPr lang="en-US" altLang="ko-KR" b="1" baseline="0" dirty="0" smtClean="0"/>
              <a:t>3</a:t>
            </a:r>
            <a:r>
              <a:rPr lang="ko-KR" altLang="en-US" b="1" baseline="0" dirty="0" smtClean="0"/>
              <a:t>을 올림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이렇게 되면 룰을 적용되게 됨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따라서 </a:t>
            </a:r>
            <a:r>
              <a:rPr lang="en-US" altLang="ko-KR" b="1" baseline="0" dirty="0" smtClean="0"/>
              <a:t>26</a:t>
            </a:r>
            <a:r>
              <a:rPr lang="ko-KR" altLang="en-US" b="1" baseline="0" dirty="0" smtClean="0"/>
              <a:t>과 </a:t>
            </a:r>
            <a:r>
              <a:rPr lang="en-US" altLang="ko-KR" b="1" baseline="0" dirty="0" smtClean="0"/>
              <a:t>3</a:t>
            </a:r>
            <a:r>
              <a:rPr lang="ko-KR" altLang="en-US" b="1" baseline="0" dirty="0" smtClean="0"/>
              <a:t>의 위치가 바뀜 </a:t>
            </a:r>
            <a:r>
              <a:rPr lang="en-US" altLang="ko-KR" b="1" baseline="0" dirty="0" smtClean="0"/>
              <a:t>+ 25</a:t>
            </a:r>
            <a:r>
              <a:rPr lang="ko-KR" altLang="en-US" b="1" baseline="0" dirty="0" smtClean="0"/>
              <a:t>와</a:t>
            </a:r>
            <a:r>
              <a:rPr lang="en-US" altLang="ko-KR" b="1" baseline="0" dirty="0" smtClean="0"/>
              <a:t> 3</a:t>
            </a:r>
            <a:r>
              <a:rPr lang="ko-KR" altLang="en-US" b="1" baseline="0" dirty="0" smtClean="0"/>
              <a:t>의 위치가 바뀜</a:t>
            </a:r>
            <a:r>
              <a:rPr lang="en-US" altLang="ko-KR" b="1" baseline="0" dirty="0" smtClean="0"/>
              <a:t>.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baseline="0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. . . . . </a:t>
            </a:r>
            <a:r>
              <a:rPr lang="ko-KR" altLang="en-US" b="1" baseline="0" dirty="0" smtClean="0"/>
              <a:t>이런 방식으로 </a:t>
            </a:r>
            <a:r>
              <a:rPr lang="en-US" altLang="ko-KR" b="1" baseline="0" dirty="0" smtClean="0"/>
              <a:t>Tree</a:t>
            </a:r>
            <a:r>
              <a:rPr lang="ko-KR" altLang="en-US" b="1" baseline="0" dirty="0" smtClean="0"/>
              <a:t>가 없어질 때까지 계속 숫자를 뺀 후</a:t>
            </a:r>
            <a:r>
              <a:rPr lang="en-US" altLang="ko-KR" b="1" baseline="0" dirty="0" smtClean="0"/>
              <a:t>,</a:t>
            </a:r>
            <a:r>
              <a:rPr lang="ko-KR" altLang="en-US" b="1" baseline="0" dirty="0" smtClean="0"/>
              <a:t> 룰을 적용하는 것을 반복하면 결국 큰 수부터 내림차순으로 작은 수까지 정렬이 됨</a:t>
            </a:r>
            <a:endParaRPr lang="en-US" altLang="ko-KR" b="1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*</a:t>
            </a:r>
            <a:r>
              <a:rPr lang="ko-KR" altLang="en-US" b="1" dirty="0" smtClean="0"/>
              <a:t>시간복잡도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트리 형태는 </a:t>
            </a:r>
            <a:r>
              <a:rPr lang="en-US" altLang="ko-KR" b="1" dirty="0" err="1" smtClean="0"/>
              <a:t>nlogn</a:t>
            </a:r>
            <a:endParaRPr lang="en-US" altLang="ko-KR" b="1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 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ko-KR" altLang="en-US" b="1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ko-KR" altLang="en-US" b="1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ko-KR" altLang="en-US" b="1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ko-KR" altLang="en-US" b="1" dirty="0" smtClean="0"/>
          </a:p>
          <a:p>
            <a:pPr marL="228600" indent="-228600">
              <a:buAutoNum type="arabicPeriod"/>
            </a:pP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*</a:t>
            </a:r>
            <a:r>
              <a:rPr lang="ko-KR" altLang="en-US" b="1" dirty="0" smtClean="0"/>
              <a:t>어떤 아이디어인지만 알아두면 되겠습니다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간단하게 알고 넘어가겠음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err="1" smtClean="0"/>
              <a:t>퀵</a:t>
            </a:r>
            <a:r>
              <a:rPr lang="ko-KR" altLang="en-US" b="1" dirty="0" smtClean="0"/>
              <a:t> 정렬은 병합정렬과 유사함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병합 정렬은 기계적으로 나눌 수 없을 때까지 반씩 나눈 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쪼개어진 것들을 정렬하면서 다시 합쳤었음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퀵정렬은</a:t>
            </a:r>
            <a:r>
              <a:rPr lang="ko-KR" altLang="en-US" b="1" dirty="0" smtClean="0"/>
              <a:t> 우선 기준점을 하나 정한 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 기준점을 기준으로 왼쪽에는 기준점보다 작은 수를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오른쪽에는</a:t>
            </a:r>
            <a:r>
              <a:rPr lang="ko-KR" altLang="en-US" b="1" baseline="0" dirty="0" smtClean="0"/>
              <a:t> </a:t>
            </a:r>
            <a:r>
              <a:rPr lang="ko-KR" altLang="en-US" b="1" dirty="0" smtClean="0"/>
              <a:t>기준점보다 큰 수를 배치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그리고 또 나머지 것들을 분할해서 똑같은 과정을 반복하는 과정으로 정렬을 진행함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룰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기준을 잡은 후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기준점을 제외하고 나머지를 왼쪽과 오른쪽 끝에서부터 찾기 시작</a:t>
            </a:r>
            <a:endParaRPr lang="en-US" altLang="ko-KR" b="1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-</a:t>
            </a:r>
            <a:r>
              <a:rPr lang="ko-KR" altLang="en-US" b="1" dirty="0" smtClean="0"/>
              <a:t>왼쪽부터 오른쪽으로 가는 화살표는 기준점보다 큰 수를 찾음 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오른쪽부터 왼쪽으로 가는 화살표는 기준점보다 작은 수를 찾음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두 화살표가 각각 수를 찾은 경우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찾은 작은 수와 큰 수의 자리를 바꿔줌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 화살표가 만나는 순간까지 반복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왼쪽에서 오른쪽으로 오는 화살표와 오른쪽에서 왼쪽으로 오는 화살표가 만나는 순간</a:t>
            </a:r>
            <a:r>
              <a:rPr lang="ko-KR" altLang="en-US" b="1" baseline="0" dirty="0" smtClean="0"/>
              <a:t> 만나는 지점의 수와 기준점의 자리를 바꿔줌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-</a:t>
            </a:r>
            <a:r>
              <a:rPr lang="ko-KR" altLang="en-US" b="1" baseline="0" dirty="0" smtClean="0"/>
              <a:t>이후 기준점에서 반을 자른 후 나머지끼리 다시 위의 과정 반복</a:t>
            </a:r>
            <a:endParaRPr lang="en-US" altLang="ko-KR" b="1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*</a:t>
            </a:r>
            <a:r>
              <a:rPr lang="ko-KR" altLang="en-US" b="1" dirty="0" smtClean="0"/>
              <a:t>위의 예시 설명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위의 룰에 따라 </a:t>
            </a:r>
            <a:endParaRPr lang="en-US" altLang="ko-KR" b="1" dirty="0" smtClean="0"/>
          </a:p>
          <a:p>
            <a:r>
              <a:rPr lang="ko-KR" altLang="en-US" b="1" dirty="0" smtClean="0"/>
              <a:t>첫 번째로 </a:t>
            </a:r>
            <a:r>
              <a:rPr lang="en-US" altLang="ko-KR" b="1" dirty="0" smtClean="0"/>
              <a:t>93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20</a:t>
            </a:r>
            <a:r>
              <a:rPr lang="ko-KR" altLang="en-US" b="1" dirty="0" smtClean="0"/>
              <a:t>의 자리가 바뀜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두 번째로 </a:t>
            </a:r>
            <a:r>
              <a:rPr lang="en-US" altLang="ko-KR" b="1" dirty="0" smtClean="0"/>
              <a:t>77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44</a:t>
            </a:r>
            <a:r>
              <a:rPr lang="ko-KR" altLang="en-US" b="1" dirty="0" smtClean="0"/>
              <a:t>의 자리가 바뀜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이후</a:t>
            </a:r>
            <a:endParaRPr lang="en-US" altLang="ko-KR" b="1" dirty="0" smtClean="0"/>
          </a:p>
          <a:p>
            <a:r>
              <a:rPr lang="en-US" altLang="ko-KR" b="1" dirty="0" smtClean="0"/>
              <a:t>31</a:t>
            </a:r>
            <a:r>
              <a:rPr lang="ko-KR" altLang="en-US" b="1" dirty="0" smtClean="0"/>
              <a:t>에서 왼쪽에서 오른쪽으로 오는 화살표와 오른쪽에서 왼쪽으로 오는 화살표가 만나는 순간</a:t>
            </a:r>
            <a:r>
              <a:rPr lang="ko-KR" altLang="en-US" b="1" baseline="0" dirty="0" smtClean="0"/>
              <a:t> </a:t>
            </a:r>
            <a:r>
              <a:rPr lang="en-US" altLang="ko-KR" b="1" baseline="0" dirty="0" smtClean="0"/>
              <a:t>54</a:t>
            </a:r>
            <a:r>
              <a:rPr lang="ko-KR" altLang="en-US" b="1" baseline="0" dirty="0" smtClean="0"/>
              <a:t>와 자리를 바꿈</a:t>
            </a:r>
            <a:r>
              <a:rPr lang="en-US" altLang="ko-KR" b="1" baseline="0" dirty="0" smtClean="0"/>
              <a:t>.</a:t>
            </a:r>
          </a:p>
          <a:p>
            <a:r>
              <a:rPr lang="ko-KR" altLang="en-US" b="1" baseline="0" dirty="0" smtClean="0"/>
              <a:t>그리고 </a:t>
            </a:r>
            <a:r>
              <a:rPr lang="en-US" altLang="ko-KR" b="1" baseline="0" dirty="0" smtClean="0"/>
              <a:t>54</a:t>
            </a:r>
            <a:r>
              <a:rPr lang="ko-KR" altLang="en-US" b="1" baseline="0" dirty="0" smtClean="0"/>
              <a:t>에서 반을 잘라 </a:t>
            </a:r>
            <a:r>
              <a:rPr lang="en-US" altLang="ko-KR" b="1" baseline="0" dirty="0" smtClean="0"/>
              <a:t>54</a:t>
            </a:r>
            <a:r>
              <a:rPr lang="ko-KR" altLang="en-US" b="1" baseline="0" dirty="0" smtClean="0"/>
              <a:t>를 제외한 나머지를 똑같이 위의 룰을 적용함</a:t>
            </a:r>
            <a:r>
              <a:rPr lang="en-US" altLang="ko-KR" b="1" baseline="0" dirty="0" smtClean="0"/>
              <a:t>.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정렬은 알고리즘의 가장 대표적인 </a:t>
            </a:r>
            <a:r>
              <a:rPr lang="en-US" altLang="ko-KR" b="1" dirty="0" smtClean="0"/>
              <a:t>application(</a:t>
            </a:r>
            <a:r>
              <a:rPr lang="ko-KR" altLang="en-US" b="1" dirty="0" smtClean="0"/>
              <a:t>응용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중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하나임</a:t>
            </a:r>
            <a:endParaRPr lang="en-US" altLang="ko-KR" b="1" dirty="0" smtClean="0"/>
          </a:p>
          <a:p>
            <a:r>
              <a:rPr lang="ko-KR" altLang="en-US" b="1" dirty="0" smtClean="0"/>
              <a:t>이를 통해 알고리즘의 대략적인 감을 잡도록 할</a:t>
            </a:r>
            <a:r>
              <a:rPr lang="ko-KR" altLang="en-US" b="1" baseline="0" dirty="0" smtClean="0"/>
              <a:t> 것임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우리는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1.Brute-force </a:t>
            </a:r>
            <a:r>
              <a:rPr lang="en-US" altLang="ko-KR" b="1" dirty="0" smtClean="0"/>
              <a:t>algorithm – </a:t>
            </a:r>
            <a:r>
              <a:rPr lang="ko-KR" altLang="en-US" b="1" dirty="0" smtClean="0"/>
              <a:t>모든 경우의 수를 다 고려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2.Greedy</a:t>
            </a:r>
            <a:r>
              <a:rPr lang="en-US" altLang="ko-KR" b="1" baseline="0" dirty="0" smtClean="0"/>
              <a:t> </a:t>
            </a:r>
            <a:r>
              <a:rPr lang="en-US" altLang="ko-KR" b="1" baseline="0" dirty="0" smtClean="0"/>
              <a:t>algorithm –</a:t>
            </a:r>
            <a:r>
              <a:rPr lang="ko-KR" altLang="en-US" b="1" baseline="0" dirty="0" smtClean="0"/>
              <a:t>미래를 생각하지 않고 현재에 있어 가장 좋은 경우만 고려 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en-US" altLang="ko-KR" b="1" baseline="0" dirty="0" smtClean="0"/>
              <a:t>3.Divide and conquer </a:t>
            </a:r>
            <a:r>
              <a:rPr lang="en-US" altLang="ko-KR" b="1" baseline="0" dirty="0" smtClean="0"/>
              <a:t>algorithm –</a:t>
            </a:r>
            <a:r>
              <a:rPr lang="ko-KR" altLang="en-US" b="1" baseline="0" dirty="0" smtClean="0"/>
              <a:t>문제를 풀기 쉽게 나눈 후 결과들을 다시 합침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   (</a:t>
            </a:r>
            <a:r>
              <a:rPr lang="ko-KR" altLang="en-US" b="1" baseline="0" dirty="0" smtClean="0"/>
              <a:t>중복된 결과가 없기에 합치는 과정에서 결과값 재사용 </a:t>
            </a:r>
            <a:r>
              <a:rPr lang="en-US" altLang="ko-KR" b="1" baseline="0" dirty="0" smtClean="0"/>
              <a:t>x)</a:t>
            </a:r>
          </a:p>
          <a:p>
            <a:endParaRPr lang="en-US" altLang="ko-KR" b="1" baseline="0" dirty="0" smtClean="0"/>
          </a:p>
          <a:p>
            <a:r>
              <a:rPr lang="en-US" altLang="ko-KR" b="1" baseline="0" dirty="0" smtClean="0"/>
              <a:t>4.Dynamic </a:t>
            </a:r>
            <a:r>
              <a:rPr lang="en-US" altLang="ko-KR" b="1" baseline="0" dirty="0" smtClean="0"/>
              <a:t>programming –</a:t>
            </a:r>
            <a:r>
              <a:rPr lang="ko-KR" altLang="en-US" b="1" baseline="0" dirty="0" smtClean="0"/>
              <a:t>문제를 풀기 쉽게 나눈 후 결과들을 다시 합침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  (</a:t>
            </a:r>
            <a:r>
              <a:rPr lang="ko-KR" altLang="en-US" b="1" baseline="0" dirty="0" smtClean="0"/>
              <a:t>중복된 결과가 있기 때문에 합치는 과정에서 필요할 때 마다 결과값을 재사용</a:t>
            </a:r>
            <a:r>
              <a:rPr lang="en-US" altLang="ko-KR" b="1" baseline="0" dirty="0" smtClean="0"/>
              <a:t>)</a:t>
            </a:r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순서대로 배울 것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자료를 정렬하는 여러 가지 알고리즘 중 선택 정렬이라는 것이 있음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우리는 위 이미지는 컴퓨터 프로그래밍 수업에서 배열 내용을 설명할 때 연습 문제로 풀어봄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사람은 바로 정렬할 수 있지만</a:t>
            </a:r>
            <a:r>
              <a:rPr lang="en-US" altLang="ko-KR" b="1" dirty="0" smtClean="0"/>
              <a:t>,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컴퓨터는 정해진 룰에 의해 정렬하기에 </a:t>
            </a:r>
            <a:endParaRPr lang="en-US" altLang="ko-KR" b="1" baseline="0" dirty="0" smtClean="0"/>
          </a:p>
          <a:p>
            <a:r>
              <a:rPr lang="ko-KR" altLang="en-US" b="1" dirty="0" smtClean="0"/>
              <a:t>이미지와 같이 선택 정렬은 무작위로 배열되어있는 숫자들 중 가장 작은 숫자를 찾아 </a:t>
            </a:r>
            <a:endParaRPr lang="en-US" altLang="ko-KR" b="1" dirty="0" smtClean="0"/>
          </a:p>
          <a:p>
            <a:r>
              <a:rPr lang="ko-KR" altLang="en-US" b="1" dirty="0" smtClean="0"/>
              <a:t>왼쪽부터 데이터를 순서대로 정렬하는 시켜나가는 방식</a:t>
            </a:r>
            <a:endParaRPr lang="en-US" altLang="ko-KR" b="1" dirty="0" smtClean="0"/>
          </a:p>
          <a:p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</a:t>
            </a:r>
            <a:r>
              <a:rPr lang="ko-KR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수부터 출력하는 코드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num = {5,3,8,1,2,7};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for 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j=0; j&lt;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num.length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j++)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바꾼 횟수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작은수전환값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Integer.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MAX_VALUE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작은수인덱스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0;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배열 중 가장 작은 수를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작은수전환값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집어넣고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작은수인덱스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저장하기 </a:t>
            </a:r>
          </a:p>
          <a:p>
            <a:r>
              <a:rPr lang="nn-NO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for(int i = j; i&lt;num.length; i++)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if(num[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&lt;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작은수전환값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작은수전환값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num[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작은수인덱스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       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</a:t>
            </a:r>
            <a:r>
              <a:rPr lang="ko-KR" alt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인덱스의 값과 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작은수인덱스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작은 값을 넣고  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바꿔줌 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앞에 큰 수가 있을 때만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   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temp = num[j];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num[j] = num[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작은수인덱스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num[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작은수인덱스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temp;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 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 수 </a:t>
            </a:r>
            <a:r>
              <a:rPr lang="ko-KR" alt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부터</a:t>
            </a:r>
            <a:r>
              <a:rPr lang="ko-KR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출력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nn-NO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for(int i = 0; i &lt; num.length; i++)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(num[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]+" ");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코드는 총 몇번 작동될까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(21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=6+5+4+3+2+1)</a:t>
            </a:r>
          </a:p>
          <a:p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통해 확인하자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</a:p>
          <a:p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num = {5,3,8,1,2,7};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 = 0;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for 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j=0; j&lt;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num.length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j++)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바꾼 횟수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작은수전환값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Integer.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MAX_VALUE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작은수인덱스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0;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배열 중 가장 작은 수를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작은수전환값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집어넣고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작은수인덱스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저장하기 </a:t>
            </a:r>
          </a:p>
          <a:p>
            <a:r>
              <a:rPr lang="nn-NO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for(int i = j; i&lt;num.length; i++)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count++;       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if(num[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&lt;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작은수전환값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작은수전환값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num[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작은수인덱스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       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</a:t>
            </a:r>
            <a:r>
              <a:rPr lang="ko-KR" alt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인덱스의 값과 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작은수인덱스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작은 값을 넣고  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바꿔줌 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앞에 큰 수가 있을 때만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   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temp = num[j];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num[j] = num[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작은수인덱스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num[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작은수인덱스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temp;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 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(count);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그렇다면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번보다 더 빠르게 할 수 있는 방법이 있을까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r>
              <a:rPr lang="en-US" altLang="ko-K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(=count </a:t>
            </a:r>
            <a:r>
              <a:rPr lang="ko-KR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값이 총 </a:t>
            </a:r>
            <a:r>
              <a:rPr lang="en-US" altLang="ko-K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</a:t>
            </a:r>
            <a:r>
              <a:rPr lang="ko-KR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나오게 만들 수 있음</a:t>
            </a:r>
            <a:r>
              <a:rPr lang="en-US" altLang="ko-K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애초에 </a:t>
            </a:r>
            <a:r>
              <a:rPr lang="ko-KR" alt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작은수전환값을</a:t>
            </a:r>
            <a:r>
              <a:rPr lang="ko-KR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num[j]</a:t>
            </a:r>
            <a:r>
              <a:rPr lang="ko-KR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잡은 후 </a:t>
            </a:r>
            <a:r>
              <a:rPr lang="ko-KR" alt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반복문을</a:t>
            </a:r>
            <a:r>
              <a:rPr lang="ko-KR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돌릴 때 </a:t>
            </a:r>
            <a:r>
              <a:rPr lang="ko-KR" alt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반복문</a:t>
            </a:r>
            <a:r>
              <a:rPr lang="ko-KR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시작하는 수를 </a:t>
            </a:r>
            <a:r>
              <a:rPr lang="en-US" altLang="ko-K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</a:t>
            </a:r>
            <a:r>
              <a:rPr lang="en-US" altLang="ko-K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ko-KR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더해준 값으로 설정하면 더 빠르게 돌릴 수 있음</a:t>
            </a:r>
            <a:r>
              <a:rPr lang="en-US" altLang="ko-K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num = {5,3,8,1,2,7};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 = 0;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for (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j=0; j&lt;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num.length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j++) //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바꾼 횟수 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작은수전환값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num[j];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작은수인덱스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j;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배열 중 가장 작은 수를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작은수전환값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집어넣고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작은수인덱스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저장하기 </a:t>
            </a:r>
          </a:p>
          <a:p>
            <a:r>
              <a:rPr lang="nn-NO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for(int i = j+1; i&lt;num.length; i++) 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count++;        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if(num[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&lt; 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작은수전환값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작은수전환값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num[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작은수인덱스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        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//temp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인덱스의 값과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작은수인덱스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작은 값을 넣고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바꿔줌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앞에 큰 수가 있을 때만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     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temp = num[j];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num[j] = num[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작은수인덱스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num[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작은수인덱스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temp;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  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 수 </a:t>
            </a:r>
            <a:r>
              <a:rPr lang="ko-KR" altLang="en-US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부터</a:t>
            </a:r>
            <a:r>
              <a:rPr lang="ko-KR" altLang="en-US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출력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nn-NO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for(int i = 0; i &lt; num.length; i++)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(num[</a:t>
            </a:r>
            <a:r>
              <a:rPr lang="en-US" altLang="ko-KR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]+" ");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*7</a:t>
            </a:r>
            <a:r>
              <a:rPr lang="ko-KR" altLang="en-US" b="1" dirty="0" smtClean="0"/>
              <a:t>페이지의 </a:t>
            </a:r>
            <a:r>
              <a:rPr lang="en-US" altLang="ko-KR" b="1" dirty="0" smtClean="0"/>
              <a:t>Pseudo-Code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err="1" smtClean="0"/>
              <a:t>꿀팁</a:t>
            </a:r>
            <a:r>
              <a:rPr lang="en-US" altLang="ko-KR" b="1" dirty="0" smtClean="0"/>
              <a:t>: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err="1" smtClean="0"/>
              <a:t>반복문</a:t>
            </a:r>
            <a:r>
              <a:rPr lang="ko-KR" altLang="en-US" b="1" baseline="0" dirty="0" smtClean="0"/>
              <a:t> 하나를 </a:t>
            </a:r>
            <a:r>
              <a:rPr lang="en-US" altLang="ko-KR" b="1" baseline="0" dirty="0" smtClean="0"/>
              <a:t>n</a:t>
            </a:r>
            <a:r>
              <a:rPr lang="ko-KR" altLang="en-US" b="1" baseline="0" dirty="0" smtClean="0"/>
              <a:t>이라고 생각하고 반복문이 그 뒤로 계속해서 나올 경우 </a:t>
            </a:r>
            <a:r>
              <a:rPr lang="en-US" altLang="ko-KR" b="1" baseline="0" dirty="0" smtClean="0"/>
              <a:t>n</a:t>
            </a:r>
            <a:r>
              <a:rPr lang="ko-KR" altLang="en-US" b="1" baseline="0" dirty="0" smtClean="0"/>
              <a:t>을 곱해주면 됨 </a:t>
            </a:r>
            <a:r>
              <a:rPr lang="en-US" altLang="ko-KR" b="1" baseline="0" dirty="0" smtClean="0"/>
              <a:t>(=</a:t>
            </a:r>
            <a:r>
              <a:rPr lang="ko-KR" altLang="en-US" b="1" baseline="0" dirty="0" smtClean="0"/>
              <a:t>제곱수를 </a:t>
            </a:r>
            <a:r>
              <a:rPr lang="en-US" altLang="ko-KR" b="1" baseline="0" dirty="0" smtClean="0"/>
              <a:t>+1)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*</a:t>
            </a:r>
            <a:r>
              <a:rPr lang="ko-KR" altLang="en-US" b="1" dirty="0" smtClean="0"/>
              <a:t>시간 복잡도는</a:t>
            </a:r>
            <a:r>
              <a:rPr lang="en-US" altLang="ko-KR" b="1" dirty="0" smtClean="0"/>
              <a:t>? (= Big-O Notation</a:t>
            </a:r>
            <a:r>
              <a:rPr lang="ko-KR" altLang="en-US" b="1" dirty="0" smtClean="0"/>
              <a:t>을 통해 예측</a:t>
            </a:r>
            <a:r>
              <a:rPr lang="en-US" altLang="ko-KR" b="1" dirty="0" smtClean="0"/>
              <a:t>) </a:t>
            </a:r>
          </a:p>
          <a:p>
            <a:endParaRPr lang="en-US" altLang="ko-KR" b="1" dirty="0" smtClean="0"/>
          </a:p>
          <a:p>
            <a:r>
              <a:rPr lang="ko-KR" altLang="en-US" sz="1200" b="1" dirty="0" smtClean="0"/>
              <a:t>데이터 수가 많은 경우 차수가 큰 항이 성능에 </a:t>
            </a:r>
            <a:endParaRPr lang="en-US" altLang="ko-KR" sz="1200" b="1" dirty="0" smtClean="0"/>
          </a:p>
          <a:p>
            <a:pPr>
              <a:buNone/>
            </a:pPr>
            <a:r>
              <a:rPr lang="ko-KR" altLang="en-US" sz="1200" b="1" dirty="0" smtClean="0"/>
              <a:t>가장 큰 영향을 미치기 때문에 다른 항들은 무시한 후 </a:t>
            </a:r>
            <a:endParaRPr lang="en-US" altLang="ko-KR" sz="1200" b="1" dirty="0" smtClean="0"/>
          </a:p>
          <a:p>
            <a:pPr>
              <a:buNone/>
            </a:pPr>
            <a:r>
              <a:rPr lang="ko-KR" altLang="en-US" sz="1200" b="1" dirty="0" smtClean="0"/>
              <a:t>복잡도를 분석하는 것</a:t>
            </a:r>
            <a:r>
              <a:rPr lang="en-US" altLang="ko-KR" sz="1200" b="1" dirty="0" smtClean="0"/>
              <a:t> = Big-O notation (9</a:t>
            </a:r>
            <a:r>
              <a:rPr lang="ko-KR" altLang="en-US" sz="1200" b="1" dirty="0" smtClean="0"/>
              <a:t>강 </a:t>
            </a:r>
            <a:r>
              <a:rPr lang="en-US" altLang="ko-KR" sz="1200" b="1" dirty="0" smtClean="0"/>
              <a:t>23</a:t>
            </a:r>
            <a:r>
              <a:rPr lang="ko-KR" altLang="en-US" sz="1200" b="1" dirty="0" smtClean="0"/>
              <a:t>페이지</a:t>
            </a:r>
            <a:r>
              <a:rPr lang="en-US" altLang="ko-KR" sz="1200" b="1" dirty="0" smtClean="0"/>
              <a:t>)</a:t>
            </a:r>
          </a:p>
          <a:p>
            <a:pPr>
              <a:buNone/>
            </a:pPr>
            <a:endParaRPr lang="en-US" altLang="ko-KR" b="1" dirty="0" smtClean="0"/>
          </a:p>
          <a:p>
            <a:r>
              <a:rPr lang="ko-KR" altLang="en-US" b="1" dirty="0" smtClean="0"/>
              <a:t>데이터의 길이가 </a:t>
            </a:r>
            <a:r>
              <a:rPr lang="en-US" altLang="ko-KR" b="1" dirty="0" smtClean="0"/>
              <a:t>n</a:t>
            </a:r>
            <a:r>
              <a:rPr lang="ko-KR" altLang="en-US" b="1" dirty="0" smtClean="0"/>
              <a:t>이라면  </a:t>
            </a:r>
            <a:endParaRPr lang="en-US" altLang="ko-KR" b="1" dirty="0" smtClean="0"/>
          </a:p>
          <a:p>
            <a:r>
              <a:rPr lang="ko-KR" altLang="en-US" b="1" dirty="0" smtClean="0"/>
              <a:t>첫째 반복에서는 </a:t>
            </a:r>
            <a:r>
              <a:rPr lang="en-US" altLang="ko-KR" b="1" dirty="0" smtClean="0"/>
              <a:t>n-1</a:t>
            </a:r>
            <a:r>
              <a:rPr lang="ko-KR" altLang="en-US" b="1" dirty="0" smtClean="0"/>
              <a:t>번만큼 돌아감</a:t>
            </a:r>
            <a:endParaRPr lang="en-US" altLang="ko-KR" b="1" dirty="0" smtClean="0"/>
          </a:p>
          <a:p>
            <a:r>
              <a:rPr lang="ko-KR" altLang="en-US" b="1" dirty="0" smtClean="0"/>
              <a:t>둘째 반복에서는 </a:t>
            </a:r>
            <a:r>
              <a:rPr lang="en-US" altLang="ko-KR" b="1" dirty="0" smtClean="0"/>
              <a:t>n-2</a:t>
            </a:r>
            <a:r>
              <a:rPr lang="ko-KR" altLang="en-US" b="1" dirty="0" smtClean="0"/>
              <a:t>번만큼 돌아감</a:t>
            </a:r>
            <a:endParaRPr lang="en-US" altLang="ko-KR" b="1" dirty="0" smtClean="0"/>
          </a:p>
          <a:p>
            <a:r>
              <a:rPr lang="ko-KR" altLang="en-US" b="1" dirty="0" smtClean="0"/>
              <a:t>그리고 이러한</a:t>
            </a:r>
            <a:r>
              <a:rPr lang="ko-KR" altLang="en-US" b="1" baseline="0" dirty="0" smtClean="0"/>
              <a:t> 반복이 끝까지 가면 </a:t>
            </a:r>
            <a:r>
              <a:rPr lang="pt-BR" altLang="ko-KR" b="1" dirty="0" smtClean="0">
                <a:solidFill>
                  <a:srgbClr val="00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n(n - 1)/2 </a:t>
            </a:r>
            <a:r>
              <a:rPr lang="ko-KR" altLang="en-US" b="1" dirty="0" smtClean="0">
                <a:solidFill>
                  <a:srgbClr val="00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이 됨</a:t>
            </a:r>
            <a:endParaRPr lang="en-US" altLang="ko-KR" b="1" dirty="0" smtClean="0">
              <a:solidFill>
                <a:srgbClr val="000000"/>
              </a:solidFill>
              <a:latin typeface="Lucida Console" panose="020B0609040504020204" pitchFamily="49" charset="0"/>
              <a:ea typeface="HY엽서M" panose="02030600000101010101" pitchFamily="18" charset="-127"/>
            </a:endParaRPr>
          </a:p>
          <a:p>
            <a:endParaRPr lang="en-US" altLang="ko-KR" b="1" dirty="0" smtClean="0">
              <a:solidFill>
                <a:srgbClr val="000000"/>
              </a:solidFill>
              <a:latin typeface="Lucida Console" panose="020B0609040504020204" pitchFamily="49" charset="0"/>
              <a:ea typeface="HY엽서M" panose="02030600000101010101" pitchFamily="18" charset="-127"/>
            </a:endParaRPr>
          </a:p>
          <a:p>
            <a:r>
              <a:rPr lang="ko-KR" altLang="en-US" b="1" dirty="0" smtClean="0">
                <a:solidFill>
                  <a:srgbClr val="00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이를 </a:t>
            </a:r>
            <a:r>
              <a:rPr lang="en-US" altLang="ko-KR" b="1" dirty="0" smtClean="0"/>
              <a:t>Big-O Notation</a:t>
            </a:r>
            <a:r>
              <a:rPr lang="ko-KR" altLang="en-US" b="1" dirty="0" smtClean="0"/>
              <a:t>으로 표기하면 </a:t>
            </a:r>
            <a:r>
              <a:rPr lang="en-US" altLang="ko-KR" b="1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O(n</a:t>
            </a:r>
            <a:r>
              <a:rPr lang="en-US" altLang="ko-KR" b="1" baseline="30000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2</a:t>
            </a:r>
            <a:r>
              <a:rPr lang="en-US" altLang="ko-KR" b="1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만 비교해주면 됨</a:t>
            </a:r>
            <a:endParaRPr lang="en-US" altLang="ko-KR" b="1" dirty="0" smtClean="0">
              <a:solidFill>
                <a:srgbClr val="FF0000"/>
              </a:solidFill>
              <a:latin typeface="Lucida Console" panose="020B0609040504020204" pitchFamily="49" charset="0"/>
              <a:ea typeface="HY엽서M" panose="02030600000101010101" pitchFamily="18" charset="-127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따라서 위의 문제에서 </a:t>
            </a:r>
            <a:r>
              <a:rPr lang="en-US" altLang="ko-KR" b="1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“</a:t>
            </a:r>
            <a:r>
              <a:rPr lang="ko-KR" altLang="en-US" b="1" dirty="0" smtClean="0"/>
              <a:t>시간 복잡도는</a:t>
            </a:r>
            <a:r>
              <a:rPr lang="en-US" altLang="ko-KR" b="1" dirty="0" smtClean="0"/>
              <a:t>?</a:t>
            </a:r>
            <a:r>
              <a:rPr lang="en-US" altLang="ko-KR" b="1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”</a:t>
            </a:r>
            <a:r>
              <a:rPr lang="ko-KR" altLang="en-US" b="1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이라는 질문에</a:t>
            </a:r>
            <a:r>
              <a:rPr lang="ko-KR" altLang="en-US" b="1" baseline="0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 우리는 </a:t>
            </a:r>
            <a:r>
              <a:rPr lang="en-US" altLang="ko-KR" b="1" baseline="0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“</a:t>
            </a:r>
            <a:r>
              <a:rPr lang="en-US" altLang="ko-KR" b="1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n</a:t>
            </a:r>
            <a:r>
              <a:rPr lang="en-US" altLang="ko-KR" b="1" baseline="30000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2</a:t>
            </a:r>
            <a:r>
              <a:rPr lang="en-US" altLang="ko-KR" b="1" baseline="0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 </a:t>
            </a:r>
            <a:r>
              <a:rPr lang="ko-KR" altLang="en-US" b="1" baseline="0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이요</a:t>
            </a:r>
            <a:r>
              <a:rPr lang="en-US" altLang="ko-KR" b="1" baseline="0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!“</a:t>
            </a:r>
            <a:r>
              <a:rPr lang="ko-KR" altLang="en-US" b="1" baseline="0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라고 이야기 하면 됨</a:t>
            </a:r>
            <a:endParaRPr lang="en-US" altLang="ko-KR" b="1" dirty="0" smtClean="0">
              <a:solidFill>
                <a:srgbClr val="FF0000"/>
              </a:solidFill>
              <a:latin typeface="Lucida Console" panose="020B0609040504020204" pitchFamily="49" charset="0"/>
              <a:ea typeface="HY엽서M" panose="02030600000101010101" pitchFamily="18" charset="-127"/>
            </a:endParaRPr>
          </a:p>
          <a:p>
            <a:endParaRPr lang="en-US" altLang="ko-KR" b="1" dirty="0" smtClean="0">
              <a:solidFill>
                <a:srgbClr val="000000"/>
              </a:solidFill>
              <a:latin typeface="Lucida Console" panose="020B0609040504020204" pitchFamily="49" charset="0"/>
              <a:ea typeface="HY엽서M" panose="02030600000101010101" pitchFamily="18" charset="-127"/>
            </a:endParaRPr>
          </a:p>
          <a:p>
            <a:r>
              <a:rPr lang="en-US" altLang="ko-KR" sz="1200" b="1" dirty="0" smtClean="0"/>
              <a:t>*Pseudo-Code</a:t>
            </a:r>
            <a:r>
              <a:rPr lang="ko-KR" altLang="en-US" sz="1200" b="1" dirty="0" smtClean="0"/>
              <a:t>는 상대적이기에 이를 본 후 우리가 쓰는 코드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자바 코드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로 바꿀 수 있어야 함</a:t>
            </a:r>
            <a:endParaRPr lang="en-US" altLang="ko-KR" sz="1200" b="1" dirty="0" smtClean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*</a:t>
            </a:r>
            <a:r>
              <a:rPr lang="ko-KR" altLang="en-US" b="1" dirty="0" smtClean="0"/>
              <a:t>자료를 정렬하는 여러 가지 알고리즘 중 </a:t>
            </a:r>
            <a:r>
              <a:rPr lang="ko-KR" altLang="en-US" b="1" dirty="0" smtClean="0"/>
              <a:t>삽입 </a:t>
            </a:r>
            <a:r>
              <a:rPr lang="ko-KR" altLang="en-US" b="1" dirty="0" smtClean="0"/>
              <a:t>정렬이라는 것이 있음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삽입 정렬은 두 번째부터 시작함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즉</a:t>
            </a:r>
            <a:r>
              <a:rPr lang="en-US" altLang="ko-KR" b="1" dirty="0" smtClean="0"/>
              <a:t>,</a:t>
            </a:r>
            <a:r>
              <a:rPr lang="en-US" altLang="ko-KR" b="1" baseline="0" dirty="0" smtClean="0"/>
              <a:t> Index</a:t>
            </a:r>
            <a:r>
              <a:rPr lang="ko-KR" altLang="en-US" b="1" baseline="0" dirty="0" smtClean="0"/>
              <a:t>는 </a:t>
            </a:r>
            <a:r>
              <a:rPr lang="en-US" altLang="ko-KR" b="1" baseline="0" dirty="0" smtClean="0"/>
              <a:t>1</a:t>
            </a:r>
            <a:r>
              <a:rPr lang="ko-KR" altLang="en-US" b="1" baseline="0" dirty="0" smtClean="0"/>
              <a:t>부터 시작 </a:t>
            </a:r>
            <a:r>
              <a:rPr lang="en-US" altLang="ko-KR" b="1" baseline="0" dirty="0" smtClean="0"/>
              <a:t>{</a:t>
            </a:r>
            <a:r>
              <a:rPr lang="ko-KR" altLang="en-US" b="1" baseline="0" dirty="0" smtClean="0"/>
              <a:t>배열은 </a:t>
            </a:r>
            <a:r>
              <a:rPr lang="en-US" altLang="ko-KR" b="1" baseline="0" dirty="0" smtClean="0"/>
              <a:t>0</a:t>
            </a:r>
            <a:r>
              <a:rPr lang="ko-KR" altLang="en-US" b="1" baseline="0" dirty="0" smtClean="0"/>
              <a:t>부터 시작하기 때문</a:t>
            </a:r>
            <a:r>
              <a:rPr lang="en-US" altLang="ko-KR" b="1" baseline="0" dirty="0" smtClean="0"/>
              <a:t>}</a:t>
            </a:r>
            <a:r>
              <a:rPr lang="en-US" altLang="ko-KR" b="1" dirty="0" smtClean="0"/>
              <a:t>)</a:t>
            </a:r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선택정렬</a:t>
            </a:r>
            <a:r>
              <a:rPr lang="en-US" altLang="ko-KR" b="1" baseline="0" dirty="0" smtClean="0"/>
              <a:t>: </a:t>
            </a:r>
          </a:p>
          <a:p>
            <a:r>
              <a:rPr lang="en-US" altLang="ko-KR" b="1" baseline="0" dirty="0" smtClean="0"/>
              <a:t>Index 0</a:t>
            </a:r>
            <a:r>
              <a:rPr lang="ko-KR" altLang="en-US" b="1" baseline="0" dirty="0" smtClean="0"/>
              <a:t>부터 마지막 </a:t>
            </a:r>
            <a:r>
              <a:rPr lang="en-US" altLang="ko-KR" b="1" baseline="0" dirty="0" smtClean="0"/>
              <a:t>Index</a:t>
            </a:r>
            <a:r>
              <a:rPr lang="ko-KR" altLang="en-US" b="1" baseline="0" dirty="0" smtClean="0"/>
              <a:t>까지의 순서로 이들 뒤에 있는 숫자들과 비교해 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필요할 시 앞에 있는 숫자를  뒤에 있는 숫자의 자리와 교환하여 순서를 맞추는 것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(</a:t>
            </a:r>
            <a:r>
              <a:rPr lang="ko-KR" altLang="en-US" b="1" baseline="0" dirty="0" smtClean="0"/>
              <a:t>앞의 숫자의 자리를 뒤의 숫자의 자리와 교환</a:t>
            </a:r>
            <a:r>
              <a:rPr lang="en-US" altLang="ko-KR" b="1" baseline="0" dirty="0" smtClean="0"/>
              <a:t>)</a:t>
            </a:r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삽입정렬</a:t>
            </a:r>
            <a:r>
              <a:rPr lang="en-US" altLang="ko-KR" b="1" baseline="0" dirty="0" smtClean="0"/>
              <a:t>: </a:t>
            </a:r>
          </a:p>
          <a:p>
            <a:r>
              <a:rPr lang="en-US" altLang="ko-KR" b="1" baseline="0" dirty="0" smtClean="0"/>
              <a:t>Index1</a:t>
            </a:r>
            <a:r>
              <a:rPr lang="ko-KR" altLang="en-US" b="1" baseline="0" dirty="0" smtClean="0"/>
              <a:t>부터 마지막 </a:t>
            </a:r>
            <a:r>
              <a:rPr lang="en-US" altLang="ko-KR" b="1" baseline="0" dirty="0" smtClean="0"/>
              <a:t>Index</a:t>
            </a:r>
            <a:r>
              <a:rPr lang="ko-KR" altLang="en-US" b="1" baseline="0" dirty="0" smtClean="0"/>
              <a:t>까지의 순서로 이들 앞에 있는 숫자들과 비교해 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필요할 시 뒤에 있던 숫자의 자리를 앞에다 삽입해 순서를 맞추는 것</a:t>
            </a:r>
            <a:endParaRPr lang="en-US" altLang="ko-KR" b="1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(</a:t>
            </a:r>
            <a:r>
              <a:rPr lang="ko-KR" altLang="en-US" b="1" baseline="0" dirty="0" smtClean="0"/>
              <a:t>뒤에 있는 숫자를 비교하며 필요할 시 뒤에 있는 숫자를 꺼내와서 앞에서 적당한 자리에 배치</a:t>
            </a:r>
            <a:r>
              <a:rPr lang="en-US" altLang="ko-KR" b="1" baseline="0" dirty="0" smtClean="0"/>
              <a:t>)</a:t>
            </a:r>
          </a:p>
          <a:p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*9</a:t>
            </a:r>
            <a:r>
              <a:rPr lang="ko-KR" altLang="en-US" b="1" dirty="0" smtClean="0"/>
              <a:t>페이지의 </a:t>
            </a:r>
            <a:r>
              <a:rPr lang="en-US" altLang="ko-KR" b="1" dirty="0" smtClean="0"/>
              <a:t>Pseudo-Code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내가 쓴 답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num = {5,3,8,1,2,7};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for 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j=1; j&lt;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num.length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j++)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바꾼 횟수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바꾸는숫자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num[j];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j-1;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while 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&gt;=0 &amp;&amp; num[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]&gt;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바꾸는숫자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num[i+1] = num[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i-1;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num[i+1] =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바꾸는숫자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 수 </a:t>
            </a:r>
            <a:r>
              <a:rPr lang="ko-KR" alt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부터</a:t>
            </a:r>
            <a:r>
              <a:rPr lang="ko-KR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출력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nn-NO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for(int i = 0; i &lt; num.length; i++)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(num[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]+" ");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교수님 답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num = {5,3,8,1,2,7};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for(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j=1; j&lt;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num.length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j++) //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바꾼 횟수 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 = num[j];       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j-1;           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while(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&gt;=0 &amp;&amp; num[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]&gt;key)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num[i+1] = num[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--;                   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num[i+1] = key;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 수 </a:t>
            </a:r>
            <a:r>
              <a:rPr lang="ko-KR" altLang="en-US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부터</a:t>
            </a:r>
            <a:r>
              <a:rPr lang="ko-KR" altLang="en-US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출력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nn-NO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for(int i = 0; i &lt; num.length; i++)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(num[</a:t>
            </a:r>
            <a:r>
              <a:rPr lang="en-US" altLang="ko-KR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]+" ");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endParaRPr lang="en-US" altLang="ko-KR" b="0" u="none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삽입 정렬과 선택 정렬 중 무엇이 더 효율적인가</a:t>
            </a:r>
            <a:r>
              <a:rPr lang="en-US" altLang="ko-KR" b="1" dirty="0" smtClean="0"/>
              <a:t>?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똑같음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 개 모두 </a:t>
            </a:r>
            <a:r>
              <a:rPr lang="en-US" altLang="ko-KR" b="1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n</a:t>
            </a:r>
            <a:r>
              <a:rPr lang="en-US" altLang="ko-KR" b="1" baseline="30000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)</a:t>
            </a:r>
            <a:r>
              <a:rPr lang="en-US" altLang="ko-KR" b="1" baseline="30000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   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첫 번째로 고려해야 할 점</a:t>
            </a:r>
            <a:endParaRPr lang="en-US" altLang="ko-KR" b="1" dirty="0" smtClean="0"/>
          </a:p>
          <a:p>
            <a:r>
              <a:rPr lang="ko-KR" altLang="en-US" b="1" dirty="0" smtClean="0"/>
              <a:t>얼마나 걸릴 것인가</a:t>
            </a:r>
            <a:r>
              <a:rPr lang="en-US" altLang="ko-KR" b="1" dirty="0" smtClean="0"/>
              <a:t>? (</a:t>
            </a:r>
            <a:r>
              <a:rPr lang="ko-KR" altLang="en-US" b="1" dirty="0" smtClean="0"/>
              <a:t>시간 복잡도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결과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두</a:t>
            </a:r>
            <a:r>
              <a:rPr lang="ko-KR" altLang="en-US" b="1" baseline="0" dirty="0" smtClean="0"/>
              <a:t> 개 모두 </a:t>
            </a:r>
            <a:r>
              <a:rPr lang="en-US" altLang="ko-KR" b="1" dirty="0" smtClean="0"/>
              <a:t>Big-O Notation</a:t>
            </a:r>
            <a:r>
              <a:rPr lang="ko-KR" altLang="en-US" b="1" dirty="0" smtClean="0"/>
              <a:t>으로 보았을 때 </a:t>
            </a:r>
            <a:r>
              <a:rPr lang="en-US" altLang="ko-KR" b="1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n</a:t>
            </a:r>
            <a:r>
              <a:rPr lang="en-US" altLang="ko-KR" b="1" baseline="30000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2 </a:t>
            </a:r>
            <a:r>
              <a:rPr lang="ko-KR" altLang="en-US" b="1" dirty="0" smtClean="0"/>
              <a:t>으로 똑같음</a:t>
            </a:r>
            <a:r>
              <a:rPr lang="en-US" altLang="ko-KR" b="1" dirty="0" smtClean="0"/>
              <a:t>,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즉 속도는 똑같음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en-US" altLang="ko-KR" b="1" baseline="0" dirty="0" smtClean="0"/>
              <a:t>-</a:t>
            </a:r>
            <a:r>
              <a:rPr lang="ko-KR" altLang="en-US" b="1" baseline="0" dirty="0" smtClean="0"/>
              <a:t>두 번째로 고려해야 할 점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쉽고 직관적인 것 </a:t>
            </a:r>
            <a:r>
              <a:rPr lang="en-US" altLang="ko-KR" b="1" baseline="0" dirty="0" smtClean="0"/>
              <a:t>(</a:t>
            </a:r>
            <a:r>
              <a:rPr lang="ko-KR" altLang="en-US" b="1" baseline="0" dirty="0" err="1" smtClean="0"/>
              <a:t>가독성이</a:t>
            </a:r>
            <a:r>
              <a:rPr lang="ko-KR" altLang="en-US" b="1" baseline="0" dirty="0" smtClean="0"/>
              <a:t> 좋은가</a:t>
            </a:r>
            <a:r>
              <a:rPr lang="en-US" altLang="ko-KR" b="1" baseline="0" dirty="0" smtClean="0"/>
              <a:t>?)</a:t>
            </a:r>
          </a:p>
          <a:p>
            <a:endParaRPr lang="en-US" altLang="ko-KR" b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-</a:t>
            </a:r>
            <a:r>
              <a:rPr lang="ko-KR" altLang="en-US" b="1" baseline="0" dirty="0" smtClean="0"/>
              <a:t>세 번째로 고려해야 할 점</a:t>
            </a:r>
            <a:endParaRPr lang="en-US" altLang="ko-KR" b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baseline="0" dirty="0" smtClean="0"/>
              <a:t>데이터의 형태</a:t>
            </a:r>
            <a:endParaRPr lang="en-US" altLang="ko-KR" b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※</a:t>
            </a:r>
            <a:r>
              <a:rPr lang="ko-KR" altLang="en-US" b="1" baseline="0" dirty="0" smtClean="0"/>
              <a:t>삽입정렬은 앞의 것들과 비교를 한 후</a:t>
            </a:r>
            <a:r>
              <a:rPr lang="en-US" altLang="ko-KR" b="1" baseline="0" dirty="0" smtClean="0"/>
              <a:t>,</a:t>
            </a:r>
            <a:r>
              <a:rPr lang="ko-KR" altLang="en-US" b="1" baseline="0" dirty="0" smtClean="0"/>
              <a:t> 순서를 바꾸던가 </a:t>
            </a:r>
            <a:r>
              <a:rPr lang="en-US" altLang="ko-KR" b="1" baseline="0" dirty="0" smtClean="0"/>
              <a:t>or</a:t>
            </a:r>
            <a:r>
              <a:rPr lang="ko-KR" altLang="en-US" b="1" baseline="0" dirty="0" smtClean="0"/>
              <a:t> 다시 그대로 유지되는 경우가 있음</a:t>
            </a:r>
            <a:r>
              <a:rPr lang="en-US" altLang="ko-KR" b="1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baseline="0" dirty="0" smtClean="0"/>
              <a:t>→이미 많이 정렬되어있는 데이터들을 비교한다면 아무런 일도 일어나지 않는 경우가 많음</a:t>
            </a:r>
            <a:r>
              <a:rPr lang="en-US" altLang="ko-KR" b="1" baseline="0" dirty="0" smtClean="0"/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baseline="0" dirty="0" smtClean="0"/>
              <a:t>   즉 </a:t>
            </a:r>
            <a:r>
              <a:rPr lang="en-US" altLang="ko-KR" b="1" baseline="0" dirty="0" err="1" smtClean="0"/>
              <a:t>wilhe</a:t>
            </a:r>
            <a:r>
              <a:rPr lang="ko-KR" altLang="en-US" b="1" baseline="0" dirty="0" smtClean="0"/>
              <a:t>문이 동작하지 않는 경우가 많음</a:t>
            </a:r>
            <a:endParaRPr lang="en-US" altLang="ko-KR" b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   (</a:t>
            </a:r>
            <a:r>
              <a:rPr lang="ko-KR" altLang="en-US" b="1" baseline="0" dirty="0" smtClean="0"/>
              <a:t>다시 그대로 유지되는 경우가 많음</a:t>
            </a:r>
            <a:r>
              <a:rPr lang="en-US" altLang="ko-KR" b="1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   </a:t>
            </a:r>
            <a:r>
              <a:rPr lang="ko-KR" altLang="en-US" b="1" baseline="0" dirty="0" smtClean="0"/>
              <a:t>따라서 많이 정렬되어 있는 경우에는 삽입 정렬이 효율적 </a:t>
            </a:r>
            <a:r>
              <a:rPr lang="en-US" altLang="ko-KR" b="1" baseline="0" dirty="0" smtClean="0"/>
              <a:t>(</a:t>
            </a:r>
            <a:r>
              <a:rPr lang="ko-KR" altLang="en-US" b="1" baseline="0" dirty="0" smtClean="0"/>
              <a:t>삽입 정렬 코드가 하는 일이 별로 없기 때문</a:t>
            </a:r>
            <a:r>
              <a:rPr lang="en-US" altLang="ko-KR" b="1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※</a:t>
            </a:r>
            <a:r>
              <a:rPr lang="ko-KR" altLang="en-US" b="1" baseline="0" dirty="0" smtClean="0"/>
              <a:t>선택정렬은 데이터가 많이 정렬되어 있던지 안 되어있던지 간에 똑같이 비교하는 과정들이 일어남</a:t>
            </a:r>
            <a:endParaRPr lang="en-US" altLang="ko-KR" b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=</a:t>
            </a:r>
            <a:r>
              <a:rPr lang="ko-KR" altLang="en-US" b="1" baseline="0" dirty="0" smtClean="0"/>
              <a:t>효율적인 것을 비교하고자 한다면 상황에 따라 상대적이라는 결론을 도출할 수 있음</a:t>
            </a:r>
            <a:endParaRPr lang="en-US" altLang="ko-KR" b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baseline="0" dirty="0" smtClean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*</a:t>
            </a:r>
            <a:r>
              <a:rPr lang="ko-KR" altLang="en-US" b="1" dirty="0" smtClean="0"/>
              <a:t>자료를 정렬하는 여러 가지 알고리즘 중 버블 정렬이라는 것이 있음</a:t>
            </a:r>
            <a:endParaRPr lang="en-US" altLang="ko-KR" b="1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*</a:t>
            </a:r>
            <a:r>
              <a:rPr lang="ko-KR" altLang="en-US" b="1" dirty="0" smtClean="0"/>
              <a:t>버블 정렬은  인접한 </a:t>
            </a:r>
            <a:r>
              <a:rPr lang="en-US" altLang="ko-KR" b="1" baseline="0" dirty="0" smtClean="0"/>
              <a:t> 2</a:t>
            </a:r>
            <a:r>
              <a:rPr lang="ko-KR" altLang="en-US" b="1" baseline="0" dirty="0" smtClean="0"/>
              <a:t>개의 데이터만 비교한 후 숫자의 자리가 순서대로 있지 않은 경우 서로의 자리를 교환함</a:t>
            </a:r>
            <a:endParaRPr lang="en-US" altLang="ko-KR" b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  </a:t>
            </a:r>
            <a:r>
              <a:rPr lang="ko-KR" altLang="en-US" b="1" baseline="0" dirty="0" smtClean="0"/>
              <a:t>이를 통해 가장 큰 값이 맨 끝으로 가게 됨</a:t>
            </a:r>
            <a:r>
              <a:rPr lang="en-US" altLang="ko-KR" b="1" baseline="0" dirty="0" smtClean="0"/>
              <a:t>. (ex-9)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  </a:t>
            </a:r>
            <a:r>
              <a:rPr lang="ko-KR" altLang="en-US" b="1" baseline="0" dirty="0" smtClean="0"/>
              <a:t>이후 배치된 끝자리 숫자를 제외한 나머지 숫자들을 비교하여 그 중 큰 숫자가 나머지 숫자들의 맨 끝으로  밀려남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 </a:t>
            </a:r>
            <a:endParaRPr lang="en-US" altLang="ko-KR" b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   (ex-</a:t>
            </a:r>
            <a:r>
              <a:rPr lang="ko-KR" altLang="en-US" b="1" baseline="0" dirty="0" smtClean="0"/>
              <a:t>그 다음은 </a:t>
            </a:r>
            <a:r>
              <a:rPr lang="en-US" altLang="ko-KR" b="1" baseline="0" dirty="0" smtClean="0"/>
              <a:t>7</a:t>
            </a:r>
            <a:r>
              <a:rPr lang="ko-KR" altLang="en-US" b="1" baseline="0" dirty="0" smtClean="0"/>
              <a:t>이 맨 끝으로 밀려나게 됨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그 다음은 </a:t>
            </a:r>
            <a:r>
              <a:rPr lang="en-US" altLang="ko-KR" b="1" baseline="0" dirty="0" smtClean="0"/>
              <a:t>5</a:t>
            </a:r>
            <a:r>
              <a:rPr lang="ko-KR" altLang="en-US" b="1" baseline="0" dirty="0" smtClean="0"/>
              <a:t>가 맨 끝으로 밀려나게 됨</a:t>
            </a:r>
            <a:r>
              <a:rPr lang="en-US" altLang="ko-KR" b="1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  </a:t>
            </a:r>
            <a:r>
              <a:rPr lang="ko-KR" altLang="en-US" b="1" baseline="0" dirty="0" smtClean="0"/>
              <a:t>이러한 과정이 계속해서 반복되어 비교하는 범위를 줄여나가며 결국 순서대로 정렬되는 방식</a:t>
            </a:r>
            <a:r>
              <a:rPr lang="en-US" altLang="ko-KR" b="1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  (</a:t>
            </a:r>
            <a:r>
              <a:rPr lang="ko-KR" altLang="en-US" b="1" baseline="0" dirty="0" smtClean="0"/>
              <a:t>인접한 </a:t>
            </a:r>
            <a:r>
              <a:rPr lang="en-US" altLang="ko-KR" b="1" baseline="0" dirty="0" smtClean="0"/>
              <a:t>2</a:t>
            </a:r>
            <a:r>
              <a:rPr lang="ko-KR" altLang="en-US" b="1" baseline="0" dirty="0" smtClean="0"/>
              <a:t>개의 데이터를 비교하는 과정을 여러 번 거쳐 큰 값이 계속해서 뒤로 물러가는 되는 방식</a:t>
            </a:r>
            <a:r>
              <a:rPr lang="en-US" altLang="ko-KR" b="1" baseline="0" dirty="0" smtClean="0"/>
              <a:t>)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*13</a:t>
            </a:r>
            <a:r>
              <a:rPr lang="ko-KR" altLang="en-US" b="1" dirty="0" smtClean="0"/>
              <a:t>페이지의 </a:t>
            </a:r>
            <a:r>
              <a:rPr lang="en-US" altLang="ko-KR" b="1" dirty="0" smtClean="0"/>
              <a:t>Pseudo-Code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버블 정렬은 선택 정렬과 비슷한 구조로 이뤄져 있음</a:t>
            </a:r>
            <a:endParaRPr lang="en-US" altLang="ko-KR" b="1" dirty="0" smtClean="0"/>
          </a:p>
          <a:p>
            <a:r>
              <a:rPr lang="ko-KR" altLang="en-US" b="1" dirty="0" smtClean="0"/>
              <a:t>다만 차이점은 버블 정렬이 선택 정렬보다 데이터를 교환하는 수가 월등히 많음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반대로 데이터를 교환하는 수가 선택 정렬이 월등히 적음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따라서 데이터를 </a:t>
            </a:r>
            <a:r>
              <a:rPr lang="en-US" altLang="ko-KR" b="1" dirty="0" smtClean="0"/>
              <a:t>swap</a:t>
            </a:r>
            <a:r>
              <a:rPr lang="ko-KR" altLang="en-US" b="1" dirty="0" smtClean="0"/>
              <a:t>할 때 비용이 든다면 선택 정렬</a:t>
            </a:r>
            <a:r>
              <a:rPr lang="ko-KR" altLang="en-US" b="1" baseline="0" dirty="0" smtClean="0"/>
              <a:t> 방법으로 데이터를 정렬하는 것이 효율적</a:t>
            </a:r>
            <a:r>
              <a:rPr lang="en-US" altLang="ko-KR" b="1" baseline="0" dirty="0" smtClean="0"/>
              <a:t>.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데이터가 있을 때 어느 정렬을 이용하여 데이터를 정렬할 것인가</a:t>
            </a:r>
            <a:r>
              <a:rPr lang="en-US" altLang="ko-KR" b="1" dirty="0" smtClean="0"/>
              <a:t>?  (12</a:t>
            </a:r>
            <a:r>
              <a:rPr lang="ko-KR" altLang="en-US" b="1" dirty="0" smtClean="0"/>
              <a:t>페이지의 고려해야 할 점 참고</a:t>
            </a:r>
            <a:r>
              <a:rPr lang="en-US" altLang="ko-KR" b="1" dirty="0" smtClean="0"/>
              <a:t>)</a:t>
            </a:r>
          </a:p>
          <a:p>
            <a:r>
              <a:rPr lang="ko-KR" altLang="en-US" b="1" baseline="0" dirty="0" smtClean="0"/>
              <a:t>모두 </a:t>
            </a:r>
            <a:r>
              <a:rPr lang="en-US" altLang="ko-KR" b="1" dirty="0" smtClean="0"/>
              <a:t>Big-O Notation</a:t>
            </a:r>
            <a:r>
              <a:rPr lang="ko-KR" altLang="en-US" b="1" dirty="0" smtClean="0"/>
              <a:t>으로 보았을 때 </a:t>
            </a:r>
            <a:r>
              <a:rPr lang="en-US" altLang="ko-KR" b="1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n</a:t>
            </a:r>
            <a:r>
              <a:rPr lang="en-US" altLang="ko-KR" b="1" baseline="30000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2 </a:t>
            </a:r>
            <a:r>
              <a:rPr lang="ko-KR" altLang="en-US" b="1" dirty="0" smtClean="0"/>
              <a:t>으로 똑같음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하지만 두 번째와 세 번째로 고려해야 할 점은 사람마다 다르기에  상황을 고려해 자신이 느끼기에 편한 정렬을 사용하라</a:t>
            </a:r>
            <a:r>
              <a:rPr lang="en-US" altLang="ko-KR" b="1" dirty="0" smtClean="0"/>
              <a:t>!!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내가 쓴 답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과제</a:t>
            </a:r>
            <a:r>
              <a:rPr lang="en-US" altLang="ko-KR" b="1" dirty="0" smtClean="0"/>
              <a:t>)</a:t>
            </a:r>
          </a:p>
          <a:p>
            <a:endParaRPr lang="en-US" altLang="ko-KR" b="0" dirty="0" smtClean="0"/>
          </a:p>
          <a:p>
            <a:pPr latinLnBrk="0"/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-5,3,8,1,2,7</a:t>
            </a:r>
            <a:r>
              <a:rPr lang="ko-KR" alt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버블 정렬할 경우</a:t>
            </a:r>
            <a:endParaRPr lang="en-US" altLang="ko-KR" sz="1200" b="1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  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num = {5,3,8,1,2,7};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버블 정렬</a:t>
            </a: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for(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num.length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&gt;0;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--) 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   {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for(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j=0; j&lt;i-1; j++)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      {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       if(num[j]&gt;num[j+1])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         {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    	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temp = num[j];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    	      num[j]=num[j+1];  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    	      num[j+1]  =temp;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         }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      }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   }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출력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    		  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 수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부터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출력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num.length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{  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(num[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]+" ");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}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   </a:t>
            </a: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사용자에게</a:t>
            </a:r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</a:t>
            </a:r>
            <a:r>
              <a:rPr lang="ko-KR" alt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개의 숫자를 입력 받은 후 버블 정렬할 경우</a:t>
            </a:r>
            <a:endParaRPr lang="en-US" altLang="ko-KR" sz="1200" b="1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   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Scanner scan = new Scanner(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num = new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[6];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숫자를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 입력하세요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사용자가 숫자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 입력</a:t>
            </a: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for(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&lt;6;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{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num[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scan.nextInt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	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}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버블 정렬</a:t>
            </a: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for(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num.length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&gt;0;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--) 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   {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for(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j=0; j&lt;i-1; j++)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      {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       if(num[j]&gt;num[j+1])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         {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    	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temp = num[j];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    	      num[j]=num[j+1];  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    	      num[j+1]  =temp;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         }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      }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   }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출력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    		  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작은 수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부터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출력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num.length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{  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(num[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]+" ");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}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scan.close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5215062"/>
            <a:ext cx="7632848" cy="80332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 algn="ctr">
              <a:defRPr lang="ko-KR" altLang="en-US" sz="4800" baseline="0" dirty="0">
                <a:solidFill>
                  <a:schemeClr val="bg1"/>
                </a:solidFill>
                <a:latin typeface="+mn-ea"/>
                <a:ea typeface="+mn-ea"/>
                <a:cs typeface="한국외대체 B" pitchFamily="18" charset="-127"/>
              </a:defRPr>
            </a:lvl1pPr>
          </a:lstStyle>
          <a:p>
            <a:pPr marL="0" lvl="0"/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="" xmlns:p14="http://schemas.microsoft.com/office/powerpoint/2010/main" val="39819259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51831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prstGeom prst="rect">
            <a:avLst/>
          </a:prstGeom>
          <a:noFill/>
        </p:spPr>
        <p:txBody>
          <a:bodyPr wrap="none" lIns="324000" tIns="252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40470561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51831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45572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2492" y="1125539"/>
            <a:ext cx="4141558" cy="518318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9950" y="1125538"/>
            <a:ext cx="4140200" cy="5183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90791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4140200" cy="75529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850" y="1971796"/>
            <a:ext cx="4140200" cy="431988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dirty="0" smtClean="0"/>
            </a:lvl1pPr>
            <a:lvl2pPr>
              <a:defRPr lang="ko-KR" altLang="en-US" sz="1800" dirty="0" smtClean="0"/>
            </a:lvl2pPr>
            <a:lvl3pPr>
              <a:defRPr lang="ko-KR" altLang="en-US" sz="1600" dirty="0" smtClean="0"/>
            </a:lvl3pPr>
            <a:lvl4pPr>
              <a:defRPr lang="ko-KR" altLang="en-US" sz="1400" dirty="0" smtClean="0"/>
            </a:lvl4pPr>
            <a:lvl5pPr>
              <a:defRPr lang="ko-KR" altLang="en-US" sz="1400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792" y="1125538"/>
            <a:ext cx="4132358" cy="75529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79950" y="1971795"/>
            <a:ext cx="4140200" cy="433692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smtClean="0"/>
            </a:lvl1pPr>
            <a:lvl2pPr>
              <a:defRPr lang="ko-KR" altLang="en-US" sz="1800" smtClean="0"/>
            </a:lvl2pPr>
            <a:lvl3pPr>
              <a:defRPr lang="ko-KR" altLang="en-US" sz="1600" smtClean="0"/>
            </a:lvl3pPr>
            <a:lvl4pPr>
              <a:defRPr lang="ko-KR" altLang="en-US" sz="1400" smtClean="0"/>
            </a:lvl4pPr>
            <a:lvl5pPr>
              <a:defRPr lang="ko-KR" altLang="en-US"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9333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57186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918048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03617" y="1125538"/>
            <a:ext cx="5111750" cy="5183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50" y="1125538"/>
            <a:ext cx="3111559" cy="5183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874763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23850" y="1125538"/>
            <a:ext cx="8496300" cy="4283681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50" y="5579914"/>
            <a:ext cx="8496300" cy="7288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794484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16858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799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8496300" cy="518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466036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66036"/>
            <a:ext cx="2895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86550" y="6466036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348" cy="836712"/>
          </a:xfrm>
          <a:prstGeom prst="rect">
            <a:avLst/>
          </a:prstGeom>
        </p:spPr>
        <p:txBody>
          <a:bodyPr lIns="432000" tIns="216000" rIns="0" bIns="0"/>
          <a:lstStyle/>
          <a:p>
            <a:pPr marL="0" lvl="0" eaLnBrk="0" fontAlgn="base" hangingPunct="0">
              <a:spcAft>
                <a:spcPct val="0"/>
              </a:spcAft>
            </a:pPr>
            <a:r>
              <a:rPr lang="ko-KR" altLang="en-US" dirty="0"/>
              <a:t>제목을 입력하십시오</a:t>
            </a:r>
          </a:p>
        </p:txBody>
      </p:sp>
    </p:spTree>
    <p:extLst>
      <p:ext uri="{BB962C8B-B14F-4D97-AF65-F5344CB8AC3E}">
        <p14:creationId xmlns="" xmlns:p14="http://schemas.microsoft.com/office/powerpoint/2010/main" val="151558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spcBef>
          <a:spcPct val="0"/>
        </a:spcBef>
        <a:buNone/>
        <a:defRPr kumimoji="1" lang="ko-KR" altLang="en-US" sz="3500" b="0" kern="1200" dirty="0" smtClean="0">
          <a:solidFill>
            <a:schemeClr val="tx1">
              <a:lumMod val="85000"/>
              <a:lumOff val="15000"/>
            </a:schemeClr>
          </a:solidFill>
          <a:effectLst/>
          <a:latin typeface="한국외대체 M" panose="02020503020101020101" pitchFamily="18" charset="-127"/>
          <a:ea typeface="한국외대체 M" panose="02020503020101020101" pitchFamily="18" charset="-127"/>
          <a:cs typeface="한국외대체 M" pitchFamily="18" charset="-127"/>
        </a:defRPr>
      </a:lvl1pPr>
    </p:titleStyle>
    <p:bodyStyle>
      <a:lvl1pPr marL="252000" indent="-252000" algn="l" defTabSz="914400" rtl="0" eaLnBrk="1" latinLnBrk="1" hangingPunct="1">
        <a:spcBef>
          <a:spcPts val="4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1pPr>
      <a:lvl2pPr marL="538163" indent="-2730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2pPr>
      <a:lvl3pPr marL="717550" indent="-179388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3pPr>
      <a:lvl4pPr marL="896938" indent="-179388" algn="l" defTabSz="914400" rtl="0" eaLnBrk="1" latinLnBrk="1" hangingPunct="1">
        <a:spcBef>
          <a:spcPct val="20000"/>
        </a:spcBef>
        <a:buFont typeface="Arial" pitchFamily="34" charset="0"/>
        <a:buChar char="–"/>
        <a:tabLst/>
        <a:defRPr sz="16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4pPr>
      <a:lvl5pPr marL="1076325" indent="-179388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https://www.youtube.com/embed/XaqR3G_NVoo" TargetMode="External"/><Relationship Id="rId1" Type="http://schemas.openxmlformats.org/officeDocument/2006/relationships/video" Target="https://www.youtube.com/embed/ebI54DXYQG8" TargetMode="Externa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데이터구조</a:t>
            </a:r>
            <a:r>
              <a:rPr lang="en-US" altLang="ko-KR" sz="3600" dirty="0"/>
              <a:t> 10</a:t>
            </a:r>
            <a:r>
              <a:rPr lang="ko-KR" altLang="en-US" sz="3600" dirty="0"/>
              <a:t>강 </a:t>
            </a:r>
            <a:r>
              <a:rPr lang="ko-KR" altLang="en-US" sz="1800" dirty="0"/>
              <a:t>정렬</a:t>
            </a:r>
            <a:endParaRPr lang="ko-KR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745189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어떻게 구현할까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</a:t>
            </a:r>
          </a:p>
        </p:txBody>
      </p:sp>
      <p:pic>
        <p:nvPicPr>
          <p:cNvPr id="12290" name="Picture 2" descr="Image result for ì½ìì ë 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00" y="2096852"/>
            <a:ext cx="6315075" cy="36004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183227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Psuedo</a:t>
            </a:r>
            <a:r>
              <a:rPr lang="en-US" altLang="ko-KR" dirty="0"/>
              <a:t>-Code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</a:t>
            </a:r>
          </a:p>
        </p:txBody>
      </p:sp>
      <p:pic>
        <p:nvPicPr>
          <p:cNvPr id="4098" name="Picture 2" descr="Image result for ì½ì ì ë ¬ ìë ì½ë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68860"/>
            <a:ext cx="5703465" cy="25562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1640" y="5147602"/>
            <a:ext cx="4717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 복잡도는</a:t>
            </a:r>
            <a:r>
              <a:rPr lang="en-US" altLang="ko-KR" dirty="0" smtClean="0"/>
              <a:t>?  (</a:t>
            </a:r>
            <a:r>
              <a:rPr lang="ko-KR" altLang="en-US" dirty="0" err="1" smtClean="0"/>
              <a:t>반복문이</a:t>
            </a:r>
            <a:r>
              <a:rPr lang="ko-KR" altLang="en-US" dirty="0" smtClean="0"/>
              <a:t> 두 개</a:t>
            </a:r>
            <a:r>
              <a:rPr lang="en-US" altLang="ko-KR" dirty="0" smtClean="0"/>
              <a:t>=for, while)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           </a:t>
            </a:r>
            <a:endParaRPr lang="en-US" altLang="ko-KR" dirty="0" smtClean="0">
              <a:solidFill>
                <a:srgbClr val="FF0000"/>
              </a:solidFill>
              <a:latin typeface="Lucida Console" panose="020B0609040504020204" pitchFamily="49" charset="0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            </a:t>
            </a:r>
            <a:r>
              <a:rPr lang="pt-BR" altLang="ko-KR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O(n</a:t>
            </a:r>
            <a:r>
              <a:rPr lang="en-US" altLang="ko-KR" baseline="30000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003404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시간복잡도</a:t>
            </a:r>
            <a:endParaRPr lang="en-US" altLang="ko-KR" dirty="0"/>
          </a:p>
          <a:p>
            <a:pPr lvl="1"/>
            <a:r>
              <a:rPr lang="ko-KR" altLang="en-US" dirty="0"/>
              <a:t>최선의 경우 </a:t>
            </a:r>
            <a:r>
              <a:rPr lang="en-US" altLang="ko-KR" dirty="0"/>
              <a:t>: </a:t>
            </a:r>
            <a:r>
              <a:rPr lang="ko-KR" altLang="en-US" dirty="0"/>
              <a:t>이미 정렬되어 있는 경우</a:t>
            </a:r>
            <a:endParaRPr lang="en-US" altLang="ko-KR" dirty="0"/>
          </a:p>
          <a:p>
            <a:pPr lvl="2"/>
            <a:r>
              <a:rPr lang="ko-KR" altLang="en-US" dirty="0"/>
              <a:t>비교 </a:t>
            </a:r>
            <a:r>
              <a:rPr lang="en-US" altLang="ko-KR" dirty="0"/>
              <a:t>: n-1</a:t>
            </a:r>
            <a:r>
              <a:rPr lang="ko-KR" altLang="en-US" dirty="0"/>
              <a:t>번 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→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최악의 경우 </a:t>
            </a:r>
            <a:r>
              <a:rPr lang="en-US" altLang="ko-KR" dirty="0"/>
              <a:t>: </a:t>
            </a:r>
            <a:r>
              <a:rPr lang="ko-KR" altLang="en-US" dirty="0"/>
              <a:t>역순으로 정렬되어 있는 경우</a:t>
            </a:r>
            <a:endParaRPr lang="en-US" altLang="ko-KR" dirty="0"/>
          </a:p>
          <a:p>
            <a:pPr lvl="2"/>
            <a:r>
              <a:rPr lang="ko-KR" altLang="en-US" dirty="0"/>
              <a:t>모든 단계에서 앞에 놓인 자료 전부 이동 필요</a:t>
            </a:r>
            <a:endParaRPr lang="en-US" altLang="ko-KR" dirty="0"/>
          </a:p>
          <a:p>
            <a:pPr lvl="2"/>
            <a:r>
              <a:rPr lang="ko-KR" altLang="en-US" dirty="0"/>
              <a:t>비교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이동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대부분 정렬되어 있으면 매우 </a:t>
            </a:r>
            <a:r>
              <a:rPr lang="ko-KR" altLang="en-US" dirty="0" err="1"/>
              <a:t>효율적임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216150" y="3852863"/>
          <a:ext cx="2082800" cy="601662"/>
        </p:xfrm>
        <a:graphic>
          <a:graphicData uri="http://schemas.openxmlformats.org/presentationml/2006/ole">
            <p:oleObj spid="_x0000_s1092" name="수식" r:id="rId4" imgW="1523880" imgH="444240" progId="Equation.3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267744" y="4605823"/>
          <a:ext cx="2182813" cy="525462"/>
        </p:xfrm>
        <a:graphic>
          <a:graphicData uri="http://schemas.openxmlformats.org/presentationml/2006/ole">
            <p:oleObj spid="_x0000_s1093" name="수식" r:id="rId5" imgW="1612900" imgH="393700" progId="Equation.3">
              <p:embed/>
            </p:oleObj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2845481" y="1983023"/>
          <a:ext cx="513669" cy="293525"/>
        </p:xfrm>
        <a:graphic>
          <a:graphicData uri="http://schemas.openxmlformats.org/presentationml/2006/ole">
            <p:oleObj spid="_x0000_s1094" name="수식" r:id="rId6" imgW="355320" imgH="2030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792400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인접한 </a:t>
            </a:r>
            <a:r>
              <a:rPr lang="en-US" altLang="ko-KR" dirty="0"/>
              <a:t>2</a:t>
            </a:r>
            <a:r>
              <a:rPr lang="ko-KR" altLang="en-US" dirty="0"/>
              <a:t>개의 레코드를 비교하여 순서대로 되어 있지 않으면 서로 교환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</a:t>
            </a:r>
          </a:p>
        </p:txBody>
      </p:sp>
      <p:pic>
        <p:nvPicPr>
          <p:cNvPr id="13314" name="Picture 2" descr="https://mblogthumb-phinf.pstatic.net/20140128_282/justant_1390842794487v9kxH_PNG/%B9%F6%BA%ED%C1%A4%B7%C4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778" y="2132856"/>
            <a:ext cx="5201222" cy="45684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40823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Pseudo-Code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15843" y="220486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 복잡도는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5782897" y="2636912"/>
          <a:ext cx="2097087" cy="620712"/>
        </p:xfrm>
        <a:graphic>
          <a:graphicData uri="http://schemas.openxmlformats.org/presentationml/2006/ole">
            <p:oleObj spid="_x0000_s3088" name="Equation" r:id="rId4" imgW="1447800" imgH="431800" progId="Equation.3">
              <p:embed/>
            </p:oleObj>
          </a:graphicData>
        </a:graphic>
      </p:graphicFrame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05450"/>
            <a:ext cx="5015477" cy="2602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9661" y="53732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장단점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943708" y="53732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122024504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857471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351084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코딩이 단순하다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추가 메모리가 필요 없다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swap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 자주 발생한다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918343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15843" y="341970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최악의 경우는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2099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GBT </a:t>
            </a:r>
            <a:r>
              <a:rPr lang="ko-KR" altLang="en-US" dirty="0"/>
              <a:t>데이터 구조 수강생들은 교수의 말을 믿지 않는다</a:t>
            </a:r>
            <a:r>
              <a:rPr lang="en-US" altLang="ko-KR" dirty="0"/>
              <a:t>. </a:t>
            </a:r>
            <a:r>
              <a:rPr lang="ko-KR" altLang="en-US" dirty="0"/>
              <a:t>언제 최악의 경우가 발생하는지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swap</a:t>
            </a:r>
            <a:r>
              <a:rPr lang="ko-KR" altLang="en-US" dirty="0"/>
              <a:t>이 얼마나 일어나는지 직접 확인하는 훌륭한 학생이 되기로 결심했다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숫자 </a:t>
            </a:r>
            <a:r>
              <a:rPr lang="en-US" altLang="ko-KR" dirty="0"/>
              <a:t>5</a:t>
            </a:r>
            <a:r>
              <a:rPr lang="ko-KR" altLang="en-US" dirty="0"/>
              <a:t>개를 사용자로부터 입력 받는다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정렬 과정에서 </a:t>
            </a:r>
            <a:r>
              <a:rPr lang="en-US" altLang="ko-KR" dirty="0"/>
              <a:t>swap</a:t>
            </a:r>
            <a:r>
              <a:rPr lang="ko-KR" altLang="en-US" dirty="0"/>
              <a:t>이 발생하는 횟수를 조사한다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다양한 예제를 적용한 후 </a:t>
            </a:r>
            <a:r>
              <a:rPr lang="en-US" altLang="ko-KR" dirty="0"/>
              <a:t>swap </a:t>
            </a:r>
            <a:r>
              <a:rPr lang="ko-KR" altLang="en-US" dirty="0"/>
              <a:t>발생 빈도수를 비교한다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</p:spTree>
    <p:extLst>
      <p:ext uri="{BB962C8B-B14F-4D97-AF65-F5344CB8AC3E}">
        <p14:creationId xmlns="" xmlns:p14="http://schemas.microsoft.com/office/powerpoint/2010/main" val="26747852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bI54DXYQG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19906" y="1052736"/>
            <a:ext cx="4560432" cy="256524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쉬어가는 </a:t>
            </a:r>
            <a:r>
              <a:rPr lang="ko-KR" altLang="en-US" dirty="0" smtClean="0"/>
              <a:t>코너 </a:t>
            </a:r>
            <a:r>
              <a:rPr lang="en-US" altLang="ko-KR" dirty="0" smtClean="0"/>
              <a:t>(</a:t>
            </a:r>
            <a:r>
              <a:rPr smtClean="0"/>
              <a:t>버블정렬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XaqR3G_NVoo"/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529333" y="3861048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749543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850" y="857233"/>
            <a:ext cx="8820150" cy="545149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1</a:t>
            </a:r>
            <a:r>
              <a:rPr lang="ko-KR" altLang="en-US" dirty="0" smtClean="0">
                <a:solidFill>
                  <a:srgbClr val="7030A0"/>
                </a:solidFill>
              </a:rPr>
              <a:t>단계</a:t>
            </a:r>
            <a:r>
              <a:rPr lang="en-US" altLang="ko-KR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ko-KR" altLang="en-US" dirty="0" smtClean="0"/>
              <a:t>전체를 </a:t>
            </a:r>
            <a:r>
              <a:rPr lang="ko-KR" altLang="en-US" dirty="0"/>
              <a:t>한번에 정렬하기 어렵기 때문에 정렬이 </a:t>
            </a:r>
            <a:r>
              <a:rPr lang="ko-KR" altLang="en-US" dirty="0" smtClean="0"/>
              <a:t>편해질 때까지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잘게 </a:t>
            </a:r>
            <a:r>
              <a:rPr lang="ko-KR" altLang="en-US" dirty="0"/>
              <a:t>쪼갬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병합정렬</a:t>
            </a:r>
            <a:endParaRPr lang="ko-KR" altLang="en-US" dirty="0"/>
          </a:p>
        </p:txBody>
      </p:sp>
      <p:pic>
        <p:nvPicPr>
          <p:cNvPr id="11266" name="Picture 2" descr="Working of Merge S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2204864"/>
            <a:ext cx="5904656" cy="45394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rot="5400000">
            <a:off x="-463585" y="4321181"/>
            <a:ext cx="4071966" cy="158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 flipH="1" flipV="1">
            <a:off x="5430050" y="4285462"/>
            <a:ext cx="41434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4000504"/>
            <a:ext cx="15716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1</a:t>
            </a:r>
            <a:r>
              <a:rPr lang="ko-KR" altLang="en-US" sz="1400" dirty="0" smtClean="0">
                <a:solidFill>
                  <a:srgbClr val="00B050"/>
                </a:solidFill>
              </a:rPr>
              <a:t>단계</a:t>
            </a:r>
            <a:r>
              <a:rPr lang="en-US" altLang="ko-KR" sz="1400" dirty="0" smtClean="0">
                <a:solidFill>
                  <a:srgbClr val="00B050"/>
                </a:solidFill>
              </a:rPr>
              <a:t>: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풀기 쉬운 문제로 만들기 위해 </a:t>
            </a:r>
            <a:endParaRPr lang="en-US" altLang="ko-KR" sz="1400" dirty="0" smtClean="0"/>
          </a:p>
          <a:p>
            <a:r>
              <a:rPr lang="ko-KR" altLang="en-US" sz="1400" dirty="0" smtClean="0"/>
              <a:t>데이터를 나눌 수 없을 때까지 </a:t>
            </a:r>
            <a:endParaRPr lang="en-US" altLang="ko-KR" sz="1400" dirty="0" smtClean="0"/>
          </a:p>
          <a:p>
            <a:r>
              <a:rPr lang="ko-KR" altLang="en-US" sz="1400" dirty="0" smtClean="0"/>
              <a:t>반씩 나눔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572396" y="2643182"/>
            <a:ext cx="15716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2</a:t>
            </a:r>
            <a:r>
              <a:rPr lang="ko-KR" altLang="en-US" sz="1400" dirty="0" smtClean="0">
                <a:solidFill>
                  <a:srgbClr val="00B050"/>
                </a:solidFill>
              </a:rPr>
              <a:t>단계</a:t>
            </a:r>
            <a:r>
              <a:rPr lang="en-US" altLang="ko-KR" sz="1400" dirty="0" smtClean="0">
                <a:solidFill>
                  <a:srgbClr val="00B050"/>
                </a:solidFill>
              </a:rPr>
              <a:t>: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나눠서 쉽게 만든 여러 개의 문제들을 해결한 후</a:t>
            </a:r>
            <a:endParaRPr lang="en-US" altLang="ko-KR" sz="1400" dirty="0" smtClean="0"/>
          </a:p>
          <a:p>
            <a:r>
              <a:rPr lang="ko-KR" altLang="en-US" sz="1400" dirty="0" smtClean="0"/>
              <a:t>그 결과들을 위로 거슬러 올라가며 합쳐나감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2007442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850" y="857233"/>
            <a:ext cx="8496300" cy="545149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2</a:t>
            </a:r>
            <a:r>
              <a:rPr lang="ko-KR" altLang="en-US" dirty="0" smtClean="0">
                <a:solidFill>
                  <a:srgbClr val="7030A0"/>
                </a:solidFill>
              </a:rPr>
              <a:t>단계</a:t>
            </a:r>
            <a:r>
              <a:rPr lang="en-US" altLang="ko-KR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ko-KR" altLang="en-US" dirty="0" smtClean="0"/>
              <a:t>쪼개진 </a:t>
            </a:r>
            <a:r>
              <a:rPr lang="ko-KR" altLang="en-US" dirty="0"/>
              <a:t>데이터를 정렬한 후 병합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병합정렬</a:t>
            </a:r>
            <a:endParaRPr lang="ko-KR" altLang="en-US" dirty="0"/>
          </a:p>
        </p:txBody>
      </p:sp>
      <p:pic>
        <p:nvPicPr>
          <p:cNvPr id="12290" name="Picture 2" descr="Merging Two Lis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7461979" cy="4765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061907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병합정렬</a:t>
            </a:r>
            <a:r>
              <a:rPr lang="ko-KR" altLang="en-US" dirty="0"/>
              <a:t> 속도</a:t>
            </a:r>
          </a:p>
        </p:txBody>
      </p:sp>
      <p:pic>
        <p:nvPicPr>
          <p:cNvPr id="13314" name="Picture 2" descr="Image result for ë³í©ì ë ¬ ë³µì¡ë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60748"/>
            <a:ext cx="8004014" cy="36405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9661" y="53732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장단점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943708" y="53732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122024504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857471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351084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 분포에 영향을 덜 받는다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임시 배열이 필요하다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데이터가 클 경우 이동 횟수가 많아진다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918343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29124" y="500042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병합 정렬의 시간복잡도</a:t>
            </a:r>
            <a:r>
              <a:rPr lang="en-US" altLang="ko-KR" b="1" dirty="0" smtClean="0"/>
              <a:t>= O(</a:t>
            </a:r>
            <a:r>
              <a:rPr lang="en-US" altLang="ko-KR" b="1" dirty="0" err="1" smtClean="0"/>
              <a:t>nlogn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1165101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배열의 단점</a:t>
            </a:r>
            <a:r>
              <a:rPr lang="en-US" altLang="ko-KR" dirty="0"/>
              <a:t>: </a:t>
            </a:r>
            <a:r>
              <a:rPr lang="ko-KR" altLang="en-US" dirty="0"/>
              <a:t>추가 삭제가 어렵다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연결리스트의 단점 </a:t>
            </a:r>
            <a:r>
              <a:rPr lang="en-US" altLang="ko-KR" dirty="0"/>
              <a:t>: </a:t>
            </a:r>
            <a:r>
              <a:rPr lang="ko-KR" altLang="en-US" dirty="0"/>
              <a:t>저장 공간내 탐색이 어렵다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Hashing : </a:t>
            </a:r>
            <a:r>
              <a:rPr lang="ko-KR" altLang="en-US" dirty="0"/>
              <a:t>임의의 크기를 가진 데이터 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→ 고정된 데이터의 크기로 변환</a:t>
            </a:r>
            <a:endParaRPr lang="en-US" altLang="ko-KR" dirty="0"/>
          </a:p>
          <a:p>
            <a:pPr lvl="1"/>
            <a:r>
              <a:rPr lang="ko-KR" altLang="en-US" dirty="0"/>
              <a:t>추가 삭제 </a:t>
            </a:r>
            <a:r>
              <a:rPr lang="en-US" altLang="ko-KR" dirty="0"/>
              <a:t>+ </a:t>
            </a:r>
            <a:r>
              <a:rPr lang="ko-KR" altLang="en-US" dirty="0"/>
              <a:t>탐색</a:t>
            </a:r>
            <a:endParaRPr lang="en-US" altLang="ko-KR" dirty="0"/>
          </a:p>
          <a:p>
            <a:pPr lvl="1"/>
            <a:r>
              <a:rPr lang="en-US" altLang="ko-KR" dirty="0"/>
              <a:t>Key: mapping</a:t>
            </a:r>
            <a:r>
              <a:rPr lang="ko-KR" altLang="en-US" dirty="0"/>
              <a:t> 전 </a:t>
            </a:r>
            <a:r>
              <a:rPr lang="ko-KR" altLang="en-US" dirty="0" err="1"/>
              <a:t>원래데이터</a:t>
            </a:r>
            <a:endParaRPr lang="en-US" altLang="ko-KR" dirty="0"/>
          </a:p>
          <a:p>
            <a:pPr lvl="1"/>
            <a:r>
              <a:rPr lang="en-US" altLang="ko-KR" dirty="0"/>
              <a:t>Hash value : mapping </a:t>
            </a:r>
            <a:r>
              <a:rPr lang="ko-KR" altLang="en-US" dirty="0"/>
              <a:t>후 데이터 값</a:t>
            </a:r>
            <a:endParaRPr lang="en-US" altLang="ko-KR" dirty="0"/>
          </a:p>
          <a:p>
            <a:pPr lvl="1"/>
            <a:r>
              <a:rPr lang="en-US" altLang="ko-KR" dirty="0"/>
              <a:t>Hashing </a:t>
            </a:r>
            <a:r>
              <a:rPr lang="ko-KR" altLang="en-US" dirty="0"/>
              <a:t>함수</a:t>
            </a:r>
            <a:r>
              <a:rPr lang="en-US" altLang="ko-KR" dirty="0"/>
              <a:t>: mapping</a:t>
            </a:r>
            <a:r>
              <a:rPr lang="ko-KR" altLang="en-US" dirty="0"/>
              <a:t>하는 과정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지난시간</a:t>
            </a:r>
            <a:r>
              <a:rPr lang="en-US" altLang="ko-KR" dirty="0"/>
              <a:t>: Hashing</a:t>
            </a:r>
            <a:endParaRPr lang="ko-KR" altLang="en-US" dirty="0"/>
          </a:p>
        </p:txBody>
      </p:sp>
      <p:pic>
        <p:nvPicPr>
          <p:cNvPr id="6" name="Picture 2" descr="https://i.imgur.com/EMW1YZ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76" y="4041068"/>
            <a:ext cx="3672408" cy="26814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212532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64"/>
            <a:ext cx="7614848" cy="382764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576" y="1664804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https://visualgo.net/en/sorting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49987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GBT </a:t>
            </a:r>
            <a:r>
              <a:rPr lang="ko-KR" altLang="en-US" sz="2000" dirty="0"/>
              <a:t>학부 장학생 선발을 위해 성적을 분석하고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전공필수 점수가 낮은 순서에서 높은 순서로 정렬하고 전공 필수가 동일할 경우에는 전공 선택 점수가 낮은 순에서 높은 순으로 </a:t>
            </a:r>
            <a:r>
              <a:rPr lang="ko-KR" altLang="en-US" sz="2000" dirty="0" err="1"/>
              <a:t>정렬하시오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5719" y="2522405"/>
            <a:ext cx="23042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C87D"/>
                </a:solidFill>
                <a:latin typeface="Consolas" panose="020B0609020204030204" pitchFamily="49" charset="0"/>
              </a:rPr>
              <a:t>Junkyu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 50 60</a:t>
            </a:r>
          </a:p>
          <a:p>
            <a:r>
              <a:rPr lang="en-US" altLang="ko-KR" dirty="0" err="1">
                <a:solidFill>
                  <a:srgbClr val="00C87D"/>
                </a:solidFill>
                <a:latin typeface="Consolas" panose="020B0609020204030204" pitchFamily="49" charset="0"/>
              </a:rPr>
              <a:t>Sangkeun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 80 60</a:t>
            </a:r>
          </a:p>
          <a:p>
            <a:r>
              <a:rPr lang="en-US" altLang="ko-KR" dirty="0" err="1">
                <a:solidFill>
                  <a:srgbClr val="00C87D"/>
                </a:solidFill>
                <a:latin typeface="Consolas" panose="020B0609020204030204" pitchFamily="49" charset="0"/>
              </a:rPr>
              <a:t>Sunyoung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 80 70</a:t>
            </a:r>
          </a:p>
          <a:p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Soong 50 70</a:t>
            </a:r>
          </a:p>
          <a:p>
            <a:r>
              <a:rPr lang="en-US" altLang="ko-KR" dirty="0" err="1">
                <a:solidFill>
                  <a:srgbClr val="00C87D"/>
                </a:solidFill>
                <a:latin typeface="Consolas" panose="020B0609020204030204" pitchFamily="49" charset="0"/>
              </a:rPr>
              <a:t>Haebin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 50 80</a:t>
            </a:r>
          </a:p>
          <a:p>
            <a:r>
              <a:rPr lang="en-US" altLang="ko-KR" dirty="0" err="1">
                <a:solidFill>
                  <a:srgbClr val="00C87D"/>
                </a:solidFill>
                <a:latin typeface="Consolas" panose="020B0609020204030204" pitchFamily="49" charset="0"/>
              </a:rPr>
              <a:t>Kangsoo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 60 80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19" y="4706055"/>
            <a:ext cx="2896004" cy="165758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64627" y="2734709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6;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[]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prog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prog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sortData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i="1" dirty="0">
                <a:solidFill>
                  <a:srgbClr val="6A3E3E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prog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0414" y="2220968"/>
            <a:ext cx="374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Hint: </a:t>
            </a:r>
            <a:r>
              <a:rPr lang="en-US" altLang="ko-KR" dirty="0" err="1"/>
              <a:t>sortData</a:t>
            </a:r>
            <a:r>
              <a:rPr lang="en-US" altLang="ko-KR" dirty="0"/>
              <a:t> </a:t>
            </a:r>
            <a:r>
              <a:rPr lang="ko-KR" altLang="en-US" dirty="0"/>
              <a:t>함수를 작성하시오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79159" y="6049217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어떤 정렬 알고리즘을 사용할까요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155" y="218897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입력데이터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6154" y="4272580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Output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710157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D722B349-FCC0-427B-BB3B-CA58176D1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힙</a:t>
                </a:r>
                <a:r>
                  <a:rPr lang="en-US" altLang="ko-KR" sz="2000" dirty="0"/>
                  <a:t>(Heap): </a:t>
                </a:r>
                <a:r>
                  <a:rPr lang="ko-KR" altLang="en-US" sz="2000" dirty="0"/>
                  <a:t>완전 이진 트리로 최대값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최소값을 쉽게 추출할 수 있음</a:t>
                </a:r>
                <a:r>
                  <a:rPr lang="en-US" altLang="ko-KR" sz="2000" dirty="0"/>
                  <a:t>.</a:t>
                </a:r>
              </a:p>
              <a:p>
                <a:endParaRPr lang="en-US" altLang="ko-KR" sz="2000" dirty="0"/>
              </a:p>
              <a:p>
                <a:r>
                  <a:rPr lang="ko-KR" altLang="en-US" sz="2000" dirty="0" err="1"/>
                  <a:t>힙</a:t>
                </a:r>
                <a:r>
                  <a:rPr lang="ko-KR" altLang="en-US" sz="2000" dirty="0"/>
                  <a:t> 정렬</a:t>
                </a:r>
                <a:endParaRPr lang="en-US" altLang="ko-KR" sz="2000" dirty="0"/>
              </a:p>
              <a:p>
                <a:pPr lvl="1"/>
                <a:r>
                  <a:rPr lang="ko-KR" altLang="en-US" sz="1600" dirty="0"/>
                  <a:t>최대 </a:t>
                </a:r>
                <a:r>
                  <a:rPr lang="ko-KR" altLang="en-US" sz="1600" dirty="0" err="1"/>
                  <a:t>힙</a:t>
                </a:r>
                <a:r>
                  <a:rPr lang="ko-KR" altLang="en-US" sz="1600" dirty="0"/>
                  <a:t> 트리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혹은 최소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를 구성해 정렬하는 방법</a:t>
                </a:r>
                <a:endParaRPr lang="en-US" altLang="ko-KR" sz="1600" dirty="0"/>
              </a:p>
              <a:p>
                <a:pPr lvl="1"/>
                <a:r>
                  <a:rPr lang="ko-KR" altLang="en-US" sz="1600" dirty="0"/>
                  <a:t>삽입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새로운 요소가 들어오면 마지막에 삽입 후 값이 크면 반복해서 </a:t>
                </a:r>
                <a:r>
                  <a:rPr lang="ko-KR" altLang="en-US" sz="1600" dirty="0" err="1"/>
                  <a:t>부모노드와</a:t>
                </a:r>
                <a:r>
                  <a:rPr lang="ko-KR" altLang="en-US" sz="1600" dirty="0"/>
                  <a:t> 교환</a:t>
                </a:r>
                <a:endParaRPr lang="en-US" altLang="ko-KR" sz="1600" dirty="0"/>
              </a:p>
              <a:p>
                <a:pPr lvl="1"/>
                <a:r>
                  <a:rPr lang="ko-KR" altLang="en-US" sz="1600" dirty="0"/>
                  <a:t>삭제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최대값은 루트이기때문에 삭제 → 마지막 </a:t>
                </a:r>
                <a:r>
                  <a:rPr lang="ko-KR" altLang="en-US" sz="1600" dirty="0" err="1"/>
                  <a:t>노드값을</a:t>
                </a:r>
                <a:r>
                  <a:rPr lang="ko-KR" altLang="en-US" sz="1600" dirty="0"/>
                  <a:t/>
                </a:r>
                <a:r>
                  <a:rPr lang="en-US" altLang="ko-KR" sz="1600" dirty="0"/>
                  <a:t>root</a:t>
                </a:r>
                <a:r>
                  <a:rPr lang="ko-KR" altLang="en-US" sz="1600" dirty="0"/>
                  <a:t>에 위치 </a:t>
                </a:r>
                <a:r>
                  <a:rPr lang="ko-KR" altLang="en-US" sz="1600" dirty="0" err="1"/>
                  <a:t>시킨후</a:t>
                </a:r>
                <a:r>
                  <a:rPr lang="ko-KR" altLang="en-US" sz="1600" dirty="0"/>
                  <a:t> 삽입과 같은 과정을 반복하여 교환</a:t>
                </a:r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r>
                  <a:rPr lang="ko-KR" altLang="en-US" sz="1600" dirty="0"/>
                  <a:t>복잡도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722B349-FCC0-427B-BB3B-CA58176D1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6" t="-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2AC9443-1643-489E-A865-7D0707C1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</a:t>
            </a:r>
            <a:r>
              <a:rPr lang="ko-KR" altLang="en-US" dirty="0"/>
              <a:t>정렬</a:t>
            </a:r>
          </a:p>
        </p:txBody>
      </p:sp>
    </p:spTree>
    <p:extLst>
      <p:ext uri="{BB962C8B-B14F-4D97-AF65-F5344CB8AC3E}">
        <p14:creationId xmlns="" xmlns:p14="http://schemas.microsoft.com/office/powerpoint/2010/main" val="21771543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2529184-2015-4409-A20C-F68BD714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정렬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54B1B0FA-7A03-4DF5-B4F8-FEB6CA3D5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217490"/>
            <a:ext cx="4078128" cy="5040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="" xmlns:a16="http://schemas.microsoft.com/office/drawing/2014/main" id="{D64B111E-502C-490F-BE66-F02D14EA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359" y="1217490"/>
            <a:ext cx="4194467" cy="5184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058650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6DB586B2-BAA0-4E23-94F7-2C2381C9E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순서 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F039B234-8295-472C-977A-D6DE0F52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정렬 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7C3F5E72-09E1-4210-A74E-4E36AB9B9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22835684"/>
              </p:ext>
            </p:extLst>
          </p:nvPr>
        </p:nvGraphicFramePr>
        <p:xfrm>
          <a:off x="935596" y="170080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73334583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63951129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426317201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8679191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95841833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69699869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18229626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9861338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99145659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64030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756625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9E13C35D-4AD9-43F2-A1EE-E70469484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4" y="2369185"/>
            <a:ext cx="8173591" cy="18290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93746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850" y="1125537"/>
            <a:ext cx="3744094" cy="5183187"/>
          </a:xfrm>
        </p:spPr>
        <p:txBody>
          <a:bodyPr/>
          <a:lstStyle/>
          <a:p>
            <a:r>
              <a:rPr lang="ko-KR" altLang="en-US" sz="2000" dirty="0"/>
              <a:t>가장 유명한 정렬 알고리즘</a:t>
            </a:r>
            <a:endParaRPr lang="en-US" altLang="ko-KR" sz="2000" dirty="0"/>
          </a:p>
          <a:p>
            <a:r>
              <a:rPr lang="ko-KR" altLang="en-US" sz="2000" dirty="0"/>
              <a:t>데이터를 </a:t>
            </a:r>
            <a:r>
              <a:rPr lang="ko-KR" altLang="en-US" sz="2000" dirty="0" err="1">
                <a:solidFill>
                  <a:srgbClr val="FF0000"/>
                </a:solidFill>
              </a:rPr>
              <a:t>비균등</a:t>
            </a:r>
            <a:r>
              <a:rPr lang="ko-KR" altLang="en-US" sz="2000" dirty="0" err="1"/>
              <a:t>하게</a:t>
            </a:r>
            <a:r>
              <a:rPr lang="ko-KR" altLang="en-US" sz="2000" dirty="0"/>
              <a:t> 분할한 후 반복 정렬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E842D01C-A85E-45A7-8B96-F63407C08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190500"/>
            <a:ext cx="4752975" cy="6477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801B1939-8538-47FA-B640-DC171DAD6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" y="4149080"/>
            <a:ext cx="4495800" cy="1943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FB5495F-5F5D-4C15-8F90-C501A3AC817C}"/>
              </a:ext>
            </a:extLst>
          </p:cNvPr>
          <p:cNvCxnSpPr>
            <a:stCxn id="1028" idx="3"/>
          </p:cNvCxnSpPr>
          <p:nvPr/>
        </p:nvCxnSpPr>
        <p:spPr>
          <a:xfrm flipH="1">
            <a:off x="4067944" y="5120630"/>
            <a:ext cx="454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544421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850" y="1125537"/>
            <a:ext cx="3924114" cy="5183187"/>
          </a:xfrm>
        </p:spPr>
        <p:txBody>
          <a:bodyPr/>
          <a:lstStyle/>
          <a:p>
            <a:r>
              <a:rPr lang="ko-KR" altLang="en-US"/>
              <a:t>최선의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속도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4968044" y="1125536"/>
            <a:ext cx="3924114" cy="518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2000" indent="-252000" algn="l" defTabSz="914400" rtl="0" eaLnBrk="1" latinLnBrk="1" hangingPunct="1">
              <a:spcBef>
                <a:spcPts val="4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538163" indent="-2730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tabLst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최악의 경우</a:t>
            </a:r>
          </a:p>
        </p:txBody>
      </p:sp>
      <p:pic>
        <p:nvPicPr>
          <p:cNvPr id="11266" name="Picture 2" descr="https://gmlwjd9405.github.io/images/algorithm-quick-sort/sort-time-complexity-etc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8" y="1808820"/>
            <a:ext cx="5171515" cy="23371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gmlwjd9405.github.io/images/algorithm-quick-sort/sort-time-complexity-etc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663" y="1952836"/>
            <a:ext cx="3788662" cy="2931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819339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충돌 </a:t>
            </a:r>
            <a:r>
              <a:rPr lang="en-US" altLang="ko-KR" dirty="0"/>
              <a:t>: </a:t>
            </a:r>
            <a:r>
              <a:rPr lang="ko-KR" altLang="en-US" dirty="0"/>
              <a:t>서로 다른 두개의 키가 동일한 </a:t>
            </a:r>
            <a:r>
              <a:rPr lang="ko-KR" altLang="en-US" dirty="0" smtClean="0"/>
              <a:t>해시 값을 가질 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해결책</a:t>
            </a:r>
            <a:r>
              <a:rPr lang="en-US" altLang="ko-KR" dirty="0"/>
              <a:t>? </a:t>
            </a:r>
          </a:p>
          <a:p>
            <a:pPr lvl="2"/>
            <a:r>
              <a:rPr lang="en-US" altLang="ko-KR" dirty="0"/>
              <a:t>Chaining</a:t>
            </a:r>
          </a:p>
          <a:p>
            <a:pPr lvl="2"/>
            <a:r>
              <a:rPr lang="en-US" altLang="ko-KR" dirty="0"/>
              <a:t>Open Address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지난시간</a:t>
            </a:r>
            <a:r>
              <a:rPr lang="en-US" altLang="ko-KR" dirty="0"/>
              <a:t>: Hashing</a:t>
            </a:r>
            <a:endParaRPr lang="ko-KR" altLang="en-US" dirty="0"/>
          </a:p>
        </p:txBody>
      </p:sp>
      <p:pic>
        <p:nvPicPr>
          <p:cNvPr id="2052" name="Picture 4" descr="https://i.imgur.com/NnEBDc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1700808"/>
            <a:ext cx="2857500" cy="2190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533163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 성능 분석</a:t>
            </a:r>
            <a:endParaRPr lang="en-US" altLang="ko-KR" dirty="0"/>
          </a:p>
          <a:p>
            <a:pPr lvl="1"/>
            <a:r>
              <a:rPr lang="ko-KR" altLang="en-US" dirty="0"/>
              <a:t>수행 시간 측정</a:t>
            </a:r>
            <a:endParaRPr lang="en-US" altLang="ko-KR" dirty="0"/>
          </a:p>
          <a:p>
            <a:pPr lvl="2"/>
            <a:r>
              <a:rPr lang="ko-KR" altLang="en-US" dirty="0"/>
              <a:t>두개의 알고리즘의 실제 수행 시간을 측정</a:t>
            </a:r>
            <a:endParaRPr lang="en-US" altLang="ko-KR" dirty="0"/>
          </a:p>
          <a:p>
            <a:pPr lvl="2"/>
            <a:r>
              <a:rPr lang="ko-KR" altLang="en-US" dirty="0"/>
              <a:t>실제로 구현하여 비교</a:t>
            </a:r>
            <a:endParaRPr lang="en-US" altLang="ko-KR" dirty="0"/>
          </a:p>
          <a:p>
            <a:pPr lvl="2"/>
            <a:r>
              <a:rPr lang="ko-KR" altLang="en-US" dirty="0"/>
              <a:t>동일한 환경 </a:t>
            </a:r>
            <a:r>
              <a:rPr lang="en-US" altLang="ko-KR" dirty="0"/>
              <a:t>(H/W or S/W)</a:t>
            </a:r>
            <a:r>
              <a:rPr lang="ko-KR" altLang="en-US" dirty="0"/>
              <a:t>에서 측정 필요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복잡도 분석</a:t>
            </a:r>
            <a:endParaRPr lang="en-US" altLang="ko-KR" dirty="0"/>
          </a:p>
          <a:p>
            <a:pPr lvl="2"/>
            <a:r>
              <a:rPr lang="ko-KR" altLang="en-US" dirty="0"/>
              <a:t>직접 구현하지 않고 </a:t>
            </a:r>
            <a:r>
              <a:rPr lang="ko-KR" altLang="en-US" dirty="0" smtClean="0"/>
              <a:t>수행 시간을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ko-KR" altLang="en-US" dirty="0"/>
              <a:t>알고리즘이 수행하는 연산의 횟수를 측정하여 비교</a:t>
            </a:r>
            <a:endParaRPr lang="en-US" altLang="ko-KR" dirty="0"/>
          </a:p>
          <a:p>
            <a:pPr lvl="3"/>
            <a:r>
              <a:rPr lang="ko-KR" altLang="en-US" dirty="0">
                <a:solidFill>
                  <a:srgbClr val="FF0000"/>
                </a:solidFill>
              </a:rPr>
              <a:t>입력 개수 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ko-KR" altLang="en-US" dirty="0">
                <a:solidFill>
                  <a:srgbClr val="FF0000"/>
                </a:solidFill>
              </a:rPr>
              <a:t>에 대한 함수의 형태로 표현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시간 복잡도 분석</a:t>
            </a:r>
            <a:r>
              <a:rPr lang="en-US" altLang="ko-KR" dirty="0"/>
              <a:t>: </a:t>
            </a:r>
            <a:r>
              <a:rPr lang="ko-KR" altLang="en-US" dirty="0" smtClean="0"/>
              <a:t>수행 시간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ko-KR" altLang="en-US" dirty="0"/>
              <a:t>공간 복잡도 분석</a:t>
            </a:r>
            <a:r>
              <a:rPr lang="en-US" altLang="ko-KR" dirty="0"/>
              <a:t>: </a:t>
            </a:r>
            <a:r>
              <a:rPr lang="ko-KR" altLang="en-US" dirty="0" smtClean="0"/>
              <a:t>수행 시 </a:t>
            </a:r>
            <a:r>
              <a:rPr lang="ko-KR" altLang="en-US" dirty="0"/>
              <a:t>필요한 메모리 공간 분석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지난시간</a:t>
            </a:r>
            <a:r>
              <a:rPr lang="en-US" altLang="ko-KR" dirty="0"/>
              <a:t>: </a:t>
            </a:r>
            <a:r>
              <a:rPr lang="ko-KR" altLang="en-US" dirty="0"/>
              <a:t>알고리즘 성능 분석</a:t>
            </a:r>
          </a:p>
        </p:txBody>
      </p:sp>
      <p:sp>
        <p:nvSpPr>
          <p:cNvPr id="6" name="AutoShape 75" descr="PICCF"/>
          <p:cNvSpPr>
            <a:spLocks noChangeAspect="1" noChangeArrowheads="1"/>
          </p:cNvSpPr>
          <p:nvPr/>
        </p:nvSpPr>
        <p:spPr bwMode="auto">
          <a:xfrm>
            <a:off x="1982788" y="4672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AutoShape 77" descr="PICD0"/>
          <p:cNvSpPr>
            <a:spLocks noChangeAspect="1" noChangeArrowheads="1"/>
          </p:cNvSpPr>
          <p:nvPr/>
        </p:nvSpPr>
        <p:spPr bwMode="auto">
          <a:xfrm>
            <a:off x="2795588" y="4672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74805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pic>
        <p:nvPicPr>
          <p:cNvPr id="2050" name="Picture 2" descr="Image result for ì ë 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714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133101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자료의 </a:t>
            </a:r>
            <a:r>
              <a:rPr lang="ko-KR" altLang="en-US" dirty="0" smtClean="0"/>
              <a:t>크기 순으로 </a:t>
            </a:r>
            <a:r>
              <a:rPr lang="ko-KR" altLang="en-US" dirty="0"/>
              <a:t>오름차순이나 내림차순으로 나열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68860"/>
            <a:ext cx="6639045" cy="399644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88224" y="3212976"/>
            <a:ext cx="1115776" cy="3240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245550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</a:t>
            </a:r>
            <a:r>
              <a:rPr lang="ko-KR" altLang="en-US" dirty="0" smtClean="0"/>
              <a:t>숫자 중 </a:t>
            </a:r>
            <a:r>
              <a:rPr lang="ko-KR" altLang="en-US" dirty="0"/>
              <a:t>가장 작은 숫자를 찾아서 왼쪽부터 정렬시켜나가는 방식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pic>
        <p:nvPicPr>
          <p:cNvPr id="1026" name="Picture 2" descr="https://t1.daumcdn.net/cfile/tistory/256B9C34545081D8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04864"/>
            <a:ext cx="4859102" cy="42834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773930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Pseudo-Code: </a:t>
            </a:r>
            <a:r>
              <a:rPr lang="ko-KR" altLang="en-US" dirty="0"/>
              <a:t>직접 구현해 보세요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</a:p>
        </p:txBody>
      </p:sp>
      <p:pic>
        <p:nvPicPr>
          <p:cNvPr id="2050" name="Picture 2" descr="http://www.jidum.com/upload/ckeditor/2016/09/201609091005081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36812"/>
            <a:ext cx="5978054" cy="21808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4329100"/>
            <a:ext cx="5830442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 복잡도는</a:t>
            </a:r>
            <a:r>
              <a:rPr lang="en-US" altLang="ko-KR" dirty="0" smtClean="0"/>
              <a:t>? (= Big-O Notation</a:t>
            </a:r>
            <a:r>
              <a:rPr lang="ko-KR" altLang="en-US" dirty="0" smtClean="0"/>
              <a:t>을 통해 예측</a:t>
            </a:r>
            <a:r>
              <a:rPr lang="en-US" altLang="ko-KR" dirty="0" smtClean="0"/>
              <a:t>) </a:t>
            </a:r>
          </a:p>
          <a:p>
            <a:endParaRPr lang="en-US" altLang="ko-KR" dirty="0"/>
          </a:p>
          <a:p>
            <a:r>
              <a:rPr lang="pt-BR" altLang="ko-KR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→ </a:t>
            </a:r>
            <a:r>
              <a:rPr lang="pt-BR" altLang="ko-KR" dirty="0">
                <a:solidFill>
                  <a:srgbClr val="00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(n - 1) + (n - 2) + … + 1 = n(n - 1)/</a:t>
            </a:r>
            <a:r>
              <a:rPr lang="pt-BR" altLang="ko-KR" dirty="0" smtClean="0">
                <a:solidFill>
                  <a:srgbClr val="00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2</a:t>
            </a:r>
          </a:p>
          <a:p>
            <a:pPr marL="0" lvl="1"/>
            <a:r>
              <a:rPr lang="pt-BR" altLang="ko-KR" sz="1600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   </a:t>
            </a:r>
          </a:p>
          <a:p>
            <a:pPr marL="0" lvl="1"/>
            <a:r>
              <a:rPr lang="pt-BR" altLang="ko-KR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   = </a:t>
            </a:r>
            <a:r>
              <a:rPr lang="en-US" altLang="ko-KR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O(n</a:t>
            </a:r>
            <a:r>
              <a:rPr lang="en-US" altLang="ko-KR" baseline="30000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  <a:latin typeface="Lucida Console" panose="020B0609040504020204" pitchFamily="49" charset="0"/>
                <a:ea typeface="HY엽서M" panose="02030600000101010101" pitchFamily="18" charset="-127"/>
              </a:rPr>
              <a:t>)</a:t>
            </a:r>
          </a:p>
          <a:p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rot="10800000">
            <a:off x="3571868" y="2428868"/>
            <a:ext cx="300039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72264" y="2357430"/>
            <a:ext cx="25717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Pseudo-Code</a:t>
            </a:r>
            <a:r>
              <a:rPr lang="ko-KR" altLang="en-US" sz="1400" dirty="0" smtClean="0"/>
              <a:t>는 상대적이기 때문에 </a:t>
            </a:r>
            <a:r>
              <a:rPr lang="en-US" altLang="ko-KR" sz="1400" dirty="0" smtClean="0"/>
              <a:t>Pseudo-Code </a:t>
            </a:r>
            <a:r>
              <a:rPr lang="ko-KR" altLang="en-US" sz="1400" dirty="0" smtClean="0"/>
              <a:t>를 </a:t>
            </a:r>
            <a:endParaRPr lang="en-US" altLang="ko-KR" sz="1400" dirty="0" smtClean="0"/>
          </a:p>
          <a:p>
            <a:r>
              <a:rPr lang="ko-KR" altLang="en-US" sz="1400" dirty="0" smtClean="0"/>
              <a:t>본 후 우리는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수 많은 프로그래밍 언어 중 자바상에서 쓰이는 언어로 바꿔줄 필요가 있음 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이러한 부분은 유연하게 대처하여 수정할 수 있어야 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저기서는 </a:t>
            </a:r>
            <a:r>
              <a:rPr lang="en-US" altLang="ko-KR" sz="1400" dirty="0" smtClean="0"/>
              <a:t>J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부터 시작한다고 나와있지만 자바 상으로는 </a:t>
            </a:r>
            <a:r>
              <a:rPr lang="en-US" altLang="ko-KR" sz="1400" dirty="0" smtClean="0"/>
              <a:t>J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부터 시작한다는 것으로 알아들을 수 있어야 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4020174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정렬되어 있는 부분에 새로운 레코드를 올바른 위치에 삽입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</a:t>
            </a:r>
          </a:p>
        </p:txBody>
      </p:sp>
      <p:pic>
        <p:nvPicPr>
          <p:cNvPr id="3074" name="Picture 2" descr="Image result for ì½ì ì ë 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1880828"/>
            <a:ext cx="5184576" cy="4538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173119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한국외대체">
      <a:majorFont>
        <a:latin typeface="한국외대체 B"/>
        <a:ea typeface="한국외대체 B"/>
        <a:cs typeface=""/>
      </a:majorFont>
      <a:minorFont>
        <a:latin typeface="한국외대체 M"/>
        <a:ea typeface="한국외대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3456</Words>
  <Application>Microsoft Office PowerPoint</Application>
  <PresentationFormat>화면 슬라이드 쇼(4:3)</PresentationFormat>
  <Paragraphs>678</Paragraphs>
  <Slides>26</Slides>
  <Notes>15</Notes>
  <HiddenSlides>0</HiddenSlides>
  <MMClips>2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Office 테마</vt:lpstr>
      <vt:lpstr>수식</vt:lpstr>
      <vt:lpstr>Equation</vt:lpstr>
      <vt:lpstr>데이터구조 10강 정렬</vt:lpstr>
      <vt:lpstr>지난시간: Hashing</vt:lpstr>
      <vt:lpstr>지난시간: Hashing</vt:lpstr>
      <vt:lpstr>지난시간: 알고리즘 성능 분석</vt:lpstr>
      <vt:lpstr>정렬</vt:lpstr>
      <vt:lpstr>정렬?</vt:lpstr>
      <vt:lpstr>선택 정렬</vt:lpstr>
      <vt:lpstr>선택 정렬</vt:lpstr>
      <vt:lpstr>삽입 정렬</vt:lpstr>
      <vt:lpstr>삽입 정렬</vt:lpstr>
      <vt:lpstr>삽입 정렬</vt:lpstr>
      <vt:lpstr>삽입 정렬</vt:lpstr>
      <vt:lpstr>버블 정렬</vt:lpstr>
      <vt:lpstr>버블 정렬</vt:lpstr>
      <vt:lpstr>연습문제</vt:lpstr>
      <vt:lpstr>쉬어가는 코너 (버블정렬)</vt:lpstr>
      <vt:lpstr>병합정렬</vt:lpstr>
      <vt:lpstr>병합정렬</vt:lpstr>
      <vt:lpstr>병합정렬 속도</vt:lpstr>
      <vt:lpstr>실습</vt:lpstr>
      <vt:lpstr>연습문제</vt:lpstr>
      <vt:lpstr>Heap 정렬</vt:lpstr>
      <vt:lpstr>힙 정렬</vt:lpstr>
      <vt:lpstr>힙 정렬 예)</vt:lpstr>
      <vt:lpstr>퀵 정렬</vt:lpstr>
      <vt:lpstr>퀵 정렬 속도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?? ?</cp:lastModifiedBy>
  <cp:revision>260</cp:revision>
  <dcterms:created xsi:type="dcterms:W3CDTF">2016-03-04T01:50:51Z</dcterms:created>
  <dcterms:modified xsi:type="dcterms:W3CDTF">2020-06-24T18:02:15Z</dcterms:modified>
</cp:coreProperties>
</file>