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2" r:id="rId3"/>
    <p:sldId id="346" r:id="rId4"/>
    <p:sldId id="349" r:id="rId5"/>
    <p:sldId id="303" r:id="rId6"/>
    <p:sldId id="304" r:id="rId7"/>
    <p:sldId id="354" r:id="rId8"/>
    <p:sldId id="351" r:id="rId9"/>
    <p:sldId id="352" r:id="rId10"/>
    <p:sldId id="35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807" autoAdjust="0"/>
    <p:restoredTop sz="57538" autoAdjust="0"/>
  </p:normalViewPr>
  <p:slideViewPr>
    <p:cSldViewPr>
      <p:cViewPr>
        <p:scale>
          <a:sx n="50" d="100"/>
          <a:sy n="50" d="100"/>
        </p:scale>
        <p:origin x="-730" y="-5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3518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앞에서 배웠던 정렬은 문제의 특성에 맞는 알고리즘 분류로 예를 보여주기 위해서 설명했었음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알고리즘은 총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개로 분류 가능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1.Brute-force algorithm</a:t>
            </a:r>
          </a:p>
          <a:p>
            <a:r>
              <a:rPr lang="en-US" altLang="ko-KR" b="1" dirty="0" smtClean="0"/>
              <a:t>:Brute-force algorithm</a:t>
            </a:r>
            <a:r>
              <a:rPr lang="ko-KR" altLang="en-US" b="1" dirty="0" smtClean="0"/>
              <a:t>은 이것저것 발생할 수 있는 모든 경우의 수를 다 해보는 </a:t>
            </a:r>
            <a:r>
              <a:rPr lang="en-US" altLang="ko-KR" b="1" dirty="0" smtClean="0"/>
              <a:t>algorithm</a:t>
            </a:r>
            <a:r>
              <a:rPr lang="ko-KR" altLang="en-US" b="1" dirty="0" smtClean="0"/>
              <a:t>을 뜻함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구현하기 쉬운 것이 장점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다만 케이스가 많아 시간이 오래걸리고 메모리를 많이 소모하기에 효율적이지 않은 것이 단점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따로 구체적으로 더 설명하지는 않겠음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우리는 아래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개의 알고리즘들의 설계 철학을 배우고 있음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2.Greedy</a:t>
            </a:r>
            <a:r>
              <a:rPr lang="en-US" altLang="ko-KR" b="1" baseline="0" dirty="0" smtClean="0"/>
              <a:t> algorithm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3.Divide and conquer algorithm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4.Dynamic programming (</a:t>
            </a:r>
            <a:r>
              <a:rPr lang="ko-KR" altLang="en-US" b="1" baseline="0" dirty="0" smtClean="0"/>
              <a:t>어렵지만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많이 쓰임</a:t>
            </a:r>
            <a:r>
              <a:rPr lang="en-US" altLang="ko-KR" b="1" baseline="0" dirty="0" smtClean="0"/>
              <a:t>)</a:t>
            </a:r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그렇다면 어떤 알고리즘이 가장 좋은 알고리즘일까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=</a:t>
            </a:r>
            <a:r>
              <a:rPr lang="ko-KR" altLang="en-US" b="1" dirty="0" smtClean="0"/>
              <a:t>상황에 따라</a:t>
            </a:r>
            <a:r>
              <a:rPr lang="ko-KR" altLang="en-US" b="1" baseline="0" dirty="0" smtClean="0"/>
              <a:t> 좋은 알고리즘이 될 수 있는 것이 다름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상대적</a:t>
            </a:r>
            <a:r>
              <a:rPr lang="en-US" altLang="ko-KR" b="1" baseline="0" dirty="0" smtClean="0"/>
              <a:t>)</a:t>
            </a:r>
            <a:endParaRPr lang="en-US" altLang="ko-KR" b="1" dirty="0" smtClean="0"/>
          </a:p>
          <a:p>
            <a:r>
              <a:rPr lang="en-US" altLang="ko-KR" b="1" dirty="0" smtClean="0"/>
              <a:t>EX) </a:t>
            </a:r>
            <a:r>
              <a:rPr lang="ko-KR" altLang="en-US" b="1" dirty="0" smtClean="0"/>
              <a:t>무조건 최적의 답을 찾아야 하는 경우 </a:t>
            </a:r>
            <a:endParaRPr lang="en-US" altLang="ko-KR" b="1" dirty="0" smtClean="0"/>
          </a:p>
          <a:p>
            <a:r>
              <a:rPr lang="en-US" altLang="ko-KR" b="1" dirty="0" smtClean="0"/>
              <a:t>= </a:t>
            </a:r>
            <a:r>
              <a:rPr lang="ko-KR" altLang="en-US" b="1" dirty="0" smtClean="0"/>
              <a:t>시간이 오래 걸릴 수 있지만 </a:t>
            </a:r>
            <a:r>
              <a:rPr lang="en-US" altLang="ko-KR" b="1" dirty="0" smtClean="0"/>
              <a:t>Brute-force algorithm</a:t>
            </a:r>
            <a:r>
              <a:rPr lang="ko-KR" altLang="en-US" b="1" dirty="0" smtClean="0"/>
              <a:t>은 모든 케이스를 다 살펴보기 때문에 더 정확할 수 있음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3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*Greedy Algorithm</a:t>
            </a:r>
            <a:r>
              <a:rPr lang="ko-KR" altLang="en-US" b="1" dirty="0" smtClean="0"/>
              <a:t>은 </a:t>
            </a:r>
            <a:r>
              <a:rPr lang="ko-KR" altLang="en-US" b="1" baseline="0" dirty="0" smtClean="0"/>
              <a:t>최적의 답을 도출할 때도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아닐 때도 있었음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즉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항상 최고의 결과를 도출하지 못한다는 것을 알 수 있었음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그럼에도 불구하고 우리가 </a:t>
            </a:r>
            <a:r>
              <a:rPr lang="en-US" altLang="ko-KR" b="1" dirty="0" smtClean="0"/>
              <a:t>Greedy Algorithm</a:t>
            </a:r>
            <a:r>
              <a:rPr lang="ko-KR" altLang="en-US" b="1" dirty="0" smtClean="0"/>
              <a:t>을 배운 이유는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최선의 결과는 아니지만 적당히 쓸만한 결과를 도출할 수 있었음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구현하기가 쉽고 이해하기 쉬움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따라서 반드시 최선의 결과가 나오지 않아도 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내가 빨리 구현 </a:t>
            </a:r>
            <a:r>
              <a:rPr lang="ko-KR" altLang="en-US" b="1" dirty="0" smtClean="0"/>
              <a:t>해야 되는 </a:t>
            </a:r>
            <a:r>
              <a:rPr lang="ko-KR" altLang="en-US" b="1" dirty="0" smtClean="0"/>
              <a:t>상황이라면 </a:t>
            </a:r>
            <a:endParaRPr lang="en-US" altLang="ko-KR" b="1" dirty="0" smtClean="0"/>
          </a:p>
          <a:p>
            <a:r>
              <a:rPr lang="en-US" altLang="ko-KR" b="1" dirty="0" smtClean="0"/>
              <a:t>Greedy Algorithm</a:t>
            </a:r>
            <a:r>
              <a:rPr lang="ko-KR" altLang="en-US" b="1" dirty="0" smtClean="0"/>
              <a:t>은 좋은 알고리즘이 될 수 있음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baseline="0" dirty="0" smtClean="0"/>
              <a:t>*Divide and conquer algorithm</a:t>
            </a:r>
          </a:p>
          <a:p>
            <a:r>
              <a:rPr lang="ko-KR" altLang="en-US" b="1" baseline="0" dirty="0" smtClean="0"/>
              <a:t>전체적인 문제가 너무 복잡해서 이 전체적인 복잡한 문제를 해결할 수 있는 해결책을 한번에 찾기 어려우므로 분할해서</a:t>
            </a:r>
            <a:r>
              <a:rPr lang="en-US" altLang="ko-KR" b="1" baseline="0" dirty="0" smtClean="0"/>
              <a:t> (= Divide)</a:t>
            </a:r>
          </a:p>
          <a:p>
            <a:r>
              <a:rPr lang="ko-KR" altLang="en-US" b="1" baseline="0" dirty="0" smtClean="0"/>
              <a:t>작은 문제로 만든 후 해답을 계속해서 결합 </a:t>
            </a:r>
            <a:r>
              <a:rPr lang="en-US" altLang="ko-KR" b="1" baseline="0" dirty="0" smtClean="0"/>
              <a:t>(= Conquer)</a:t>
            </a:r>
            <a:r>
              <a:rPr lang="ko-KR" altLang="en-US" b="1" baseline="0" dirty="0" smtClean="0"/>
              <a:t>해 나가는 알고리즘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Ex) </a:t>
            </a:r>
            <a:r>
              <a:rPr lang="ko-KR" altLang="en-US" b="1" baseline="0" dirty="0" smtClean="0"/>
              <a:t>병합 정렬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이진 탐색 </a:t>
            </a:r>
            <a:r>
              <a:rPr lang="en-US" altLang="ko-KR" b="1" baseline="0" dirty="0" smtClean="0"/>
              <a:t>Tree (BST) </a:t>
            </a:r>
            <a:r>
              <a:rPr lang="ko-KR" altLang="en-US" b="1" baseline="0" dirty="0" smtClean="0"/>
              <a:t>→ </a:t>
            </a:r>
            <a:r>
              <a:rPr lang="en-US" altLang="ko-KR" b="1" baseline="0" dirty="0" smtClean="0"/>
              <a:t>Divide and conquer algorithm</a:t>
            </a:r>
            <a:r>
              <a:rPr lang="ko-KR" altLang="en-US" b="1" baseline="0" dirty="0" smtClean="0"/>
              <a:t>의 철학을 적용</a:t>
            </a:r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*Brute-force algorithm</a:t>
            </a:r>
            <a:r>
              <a:rPr lang="ko-KR" altLang="en-US" b="1" dirty="0" smtClean="0"/>
              <a:t>을 적용한다면 우리는 이 연습 문제를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풀었을 것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곱셈 총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ko-KR" b="1" dirty="0" smtClean="0"/>
          </a:p>
          <a:p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i=1; i&lt;=8;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n = n*3; </a:t>
            </a: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이 컴퓨터는 연산이 상당히 느림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연산을 이보다 더 적게 하는 방법은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곱셈 총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</a:pP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제곱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제곱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2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Arial" pitchFamily="34" charset="0"/>
              <a:buNone/>
            </a:pP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제곱 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</a:t>
            </a:r>
            <a:r>
              <a:rPr lang="ko-KR" alt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제곱 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2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제곱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</a:t>
            </a:r>
            <a:r>
              <a:rPr lang="ko-KR" alt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2</a:t>
            </a:r>
            <a:r>
              <a:rPr lang="en-US" altLang="ko-KR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Arial" pitchFamily="34" charset="0"/>
              <a:buNone/>
            </a:pPr>
            <a:endParaRPr lang="en-US" altLang="ko-KR" sz="8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800" b="1" baseline="0" dirty="0" smtClean="0"/>
              <a:t>즉 </a:t>
            </a:r>
            <a:r>
              <a:rPr lang="en-US" altLang="ko-KR" sz="800" b="1" baseline="0" dirty="0" smtClean="0"/>
              <a:t>Divide and conquer algorithm</a:t>
            </a:r>
            <a:r>
              <a:rPr lang="ko-KR" altLang="en-US" sz="800" b="1" baseline="0" dirty="0" smtClean="0"/>
              <a:t>을 적용해 연산을 </a:t>
            </a:r>
            <a:r>
              <a:rPr lang="ko-KR" altLang="en-US" sz="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 빠르게 할 수 있음</a:t>
            </a:r>
            <a:endParaRPr lang="en-US" altLang="ko-KR" sz="8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200" b="1" baseline="0" dirty="0" smtClean="0"/>
              <a:t>*Divide and conquer algorithm</a:t>
            </a:r>
            <a:r>
              <a:rPr lang="ko-KR" altLang="en-US" sz="1200" b="1" baseline="0" dirty="0" smtClean="0"/>
              <a:t>을 적용할 수 있는 예시 중 하나임</a:t>
            </a:r>
            <a:endParaRPr lang="en-US" altLang="ko-KR" sz="1200" b="1" baseline="0" dirty="0" smtClean="0"/>
          </a:p>
          <a:p>
            <a:endParaRPr lang="en-US" altLang="ko-KR" sz="1200" b="1" baseline="0" dirty="0" smtClean="0"/>
          </a:p>
          <a:p>
            <a:r>
              <a:rPr lang="en-US" altLang="ko-KR" sz="1200" b="1" baseline="0" dirty="0" smtClean="0"/>
              <a:t>*</a:t>
            </a:r>
            <a:r>
              <a:rPr lang="ko-KR" altLang="en-US" sz="1200" b="1" baseline="0" dirty="0" smtClean="0"/>
              <a:t>주어진 숫자 중 내가 찾는 숫자가 있는지 없는지</a:t>
            </a:r>
            <a:r>
              <a:rPr lang="en-US" altLang="ko-KR" sz="1200" b="1" baseline="0" dirty="0" smtClean="0"/>
              <a:t>,</a:t>
            </a:r>
            <a:r>
              <a:rPr lang="ko-KR" altLang="en-US" sz="1200" b="1" baseline="0" dirty="0" smtClean="0"/>
              <a:t> 확인하는 문제</a:t>
            </a:r>
            <a:endParaRPr lang="en-US" altLang="ko-KR" sz="1200" b="1" baseline="0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-Brute-force algorithm</a:t>
            </a:r>
            <a:r>
              <a:rPr lang="ko-KR" altLang="en-US" b="1" dirty="0" smtClean="0"/>
              <a:t>을 적용한다면 처음부터 숫자가 나올 때 까지 하나씩</a:t>
            </a:r>
            <a:r>
              <a:rPr lang="ko-KR" altLang="en-US" b="1" baseline="0" dirty="0" smtClean="0"/>
              <a:t> 확인해볼 것임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없으면 없다고 출력됨</a:t>
            </a:r>
            <a:r>
              <a:rPr lang="en-US" altLang="ko-KR" b="1" baseline="0" dirty="0" smtClean="0"/>
              <a:t>.</a:t>
            </a:r>
          </a:p>
          <a:p>
            <a:r>
              <a:rPr lang="en-US" altLang="ko-KR" sz="1200" b="1" baseline="0" dirty="0" smtClean="0"/>
              <a:t>-Divide and conquer algorithm</a:t>
            </a:r>
            <a:r>
              <a:rPr lang="ko-KR" altLang="en-US" sz="1200" b="1" baseline="0" dirty="0" smtClean="0"/>
              <a:t>은 범위를 계속해서 줄여나가며 확인함</a:t>
            </a:r>
            <a:r>
              <a:rPr lang="en-US" altLang="ko-KR" sz="1200" b="1" baseline="0" dirty="0" smtClean="0"/>
              <a:t>.</a:t>
            </a:r>
          </a:p>
          <a:p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다만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이 문제를 풀 때 마침 숫자들은 오름차순으로 정렬되어있다고 가정했음</a:t>
            </a:r>
            <a:r>
              <a:rPr lang="en-US" altLang="ko-KR" b="1" baseline="0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문제 설명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r>
              <a:rPr lang="ko-KR" altLang="en-US" b="1" dirty="0" smtClean="0"/>
              <a:t>우리는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이라는 숫자를 찾아볼 것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이진 탐색에서는 중간부터 숫자를 찾아나가므로 </a:t>
            </a:r>
            <a:r>
              <a:rPr lang="en-US" altLang="ko-KR" b="1" dirty="0" smtClean="0"/>
              <a:t>14</a:t>
            </a:r>
            <a:r>
              <a:rPr lang="ko-KR" altLang="en-US" b="1" dirty="0" smtClean="0"/>
              <a:t>를 기준으로 삼음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그렇다면 </a:t>
            </a:r>
            <a:r>
              <a:rPr lang="en-US" altLang="ko-KR" b="1" dirty="0" smtClean="0"/>
              <a:t>14</a:t>
            </a:r>
            <a:r>
              <a:rPr lang="ko-KR" altLang="en-US" b="1" dirty="0" smtClean="0"/>
              <a:t>에서 왼쪽으로 찾아나갈까</a:t>
            </a:r>
            <a:r>
              <a:rPr lang="en-US" altLang="ko-KR" b="1" dirty="0" smtClean="0"/>
              <a:t>?</a:t>
            </a:r>
            <a:r>
              <a:rPr lang="ko-KR" altLang="en-US" b="1" dirty="0" smtClean="0"/>
              <a:t> 오른쪽으로 찾아나갈까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7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14</a:t>
            </a:r>
            <a:r>
              <a:rPr lang="ko-KR" altLang="en-US" b="1" dirty="0" smtClean="0"/>
              <a:t>보다 작으므로 오른쪽을 볼 필요가 없음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왼쪽으로 찾아나감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오른쪽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개는 비교하지 않음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이를 위해 문제를 풀 때 숫자들은 정렬되어 있다고 가정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왼쪽 부분에서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을 기준으로</a:t>
            </a:r>
            <a:r>
              <a:rPr lang="ko-KR" altLang="en-US" b="1" baseline="0" dirty="0" smtClean="0"/>
              <a:t> 한번 더 나눌 수 있음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그렇다면 </a:t>
            </a:r>
            <a:r>
              <a:rPr lang="en-US" altLang="ko-KR" b="1" baseline="0" dirty="0" smtClean="0"/>
              <a:t>6</a:t>
            </a:r>
            <a:r>
              <a:rPr lang="ko-KR" altLang="en-US" b="1" baseline="0" dirty="0" smtClean="0"/>
              <a:t>에서 왼쪽으로 찾아나갈까</a:t>
            </a:r>
            <a:r>
              <a:rPr lang="en-US" altLang="ko-KR" b="1" baseline="0" dirty="0" smtClean="0"/>
              <a:t>? </a:t>
            </a:r>
            <a:r>
              <a:rPr lang="ko-KR" altLang="en-US" b="1" baseline="0" dirty="0" smtClean="0"/>
              <a:t>오른쪽으로 찾아나갈까</a:t>
            </a:r>
            <a:r>
              <a:rPr lang="en-US" altLang="ko-KR" b="1" baseline="0" dirty="0" smtClean="0"/>
              <a:t>?</a:t>
            </a:r>
          </a:p>
          <a:p>
            <a:r>
              <a:rPr lang="en-US" altLang="ko-KR" b="1" baseline="0" dirty="0" smtClean="0"/>
              <a:t>7</a:t>
            </a:r>
            <a:r>
              <a:rPr lang="ko-KR" altLang="en-US" b="1" baseline="0" dirty="0" smtClean="0"/>
              <a:t>은 </a:t>
            </a:r>
            <a:r>
              <a:rPr lang="en-US" altLang="ko-KR" b="1" baseline="0" dirty="0" smtClean="0"/>
              <a:t>6</a:t>
            </a:r>
            <a:r>
              <a:rPr lang="ko-KR" altLang="en-US" b="1" baseline="0" dirty="0" smtClean="0"/>
              <a:t>보다 크므로 왼쪽을 볼 필요가 없음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오른쪽으로 찾아나감 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왼쪽 </a:t>
            </a:r>
            <a:r>
              <a:rPr lang="en-US" altLang="ko-KR" b="1" baseline="0" dirty="0" smtClean="0"/>
              <a:t>3</a:t>
            </a:r>
            <a:r>
              <a:rPr lang="ko-KR" altLang="en-US" b="1" baseline="0" dirty="0" smtClean="0"/>
              <a:t>개는 비교하지 않음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오른쪽 부분에서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10 </a:t>
            </a:r>
            <a:r>
              <a:rPr lang="ko-KR" altLang="en-US" b="1" dirty="0" smtClean="0"/>
              <a:t>사이를 기준으로 한번 더 나눌 수 있음</a:t>
            </a:r>
            <a:endParaRPr lang="en-US" altLang="ko-KR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----------------------------------------------------------------------</a:t>
            </a:r>
          </a:p>
          <a:p>
            <a:r>
              <a:rPr lang="ko-KR" altLang="en-US" b="1" dirty="0" smtClean="0"/>
              <a:t>                                              ▼</a:t>
            </a:r>
            <a:endParaRPr lang="en-US" altLang="ko-KR" b="1" dirty="0" smtClean="0"/>
          </a:p>
          <a:p>
            <a:r>
              <a:rPr lang="ko-KR" altLang="en-US" b="1" dirty="0" smtClean="0"/>
              <a:t>이처럼 나눌 수 없을 때까지 계속 나눠</a:t>
            </a:r>
            <a:r>
              <a:rPr lang="ko-KR" altLang="en-US" b="1" baseline="0" dirty="0" smtClean="0"/>
              <a:t> 결국 찾고 싶은 숫자를 찾게 되는 방식 </a:t>
            </a:r>
            <a:r>
              <a:rPr lang="en-US" altLang="ko-KR" b="1" baseline="0" dirty="0" smtClean="0"/>
              <a:t>= </a:t>
            </a:r>
            <a:r>
              <a:rPr lang="ko-KR" altLang="en-US" b="1" baseline="0" dirty="0" smtClean="0"/>
              <a:t>이진 탐색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즉 가운데 숫자를 기준으로 내가 찾고자 하는 수가 왼쪽에 있는지 오른쪽에 있는지 확인함에 따라 범위를 계속해서 줄여나갈 수 있음</a:t>
            </a:r>
            <a:endParaRPr lang="en-US" altLang="ko-KR" b="1" baseline="0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ko-KR" b="1" dirty="0" smtClean="0"/>
              <a:t>*9page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>
              <a:buFont typeface="Arial" charset="0"/>
              <a:buNone/>
            </a:pPr>
            <a:endParaRPr lang="en-US" altLang="ko-KR" b="1" dirty="0" smtClean="0"/>
          </a:p>
          <a:p>
            <a:pPr>
              <a:buFont typeface="Arial" charset="0"/>
              <a:buNone/>
            </a:pPr>
            <a:r>
              <a:rPr lang="en-US" altLang="ko-KR" b="1" dirty="0" smtClean="0"/>
              <a:t>low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high</a:t>
            </a:r>
            <a:r>
              <a:rPr lang="ko-KR" altLang="en-US" b="1" dirty="0" smtClean="0"/>
              <a:t>의 조절을 통해 당기고 당겨 서로가 만날 때 까지 반복하는 코드</a:t>
            </a:r>
            <a:endParaRPr lang="en-US" altLang="ko-KR" b="1" dirty="0" smtClean="0"/>
          </a:p>
          <a:p>
            <a:pPr>
              <a:buFont typeface="Arial" charset="0"/>
              <a:buNone/>
            </a:pPr>
            <a:r>
              <a:rPr lang="ko-KR" altLang="en-US" b="1" dirty="0" smtClean="0"/>
              <a:t>그리고 </a:t>
            </a:r>
            <a:r>
              <a:rPr lang="en-US" altLang="ko-KR" b="1" dirty="0" smtClean="0"/>
              <a:t>low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high</a:t>
            </a:r>
            <a:r>
              <a:rPr lang="ko-KR" altLang="en-US" b="1" dirty="0" smtClean="0"/>
              <a:t>가 같은 곳을 가리키는 그 지점이 우리가 찾고자 하는 값임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= new Scanner(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숫자가 배열로 이미 정렬이 되어있다고 가정</a:t>
            </a:r>
          </a:p>
          <a:p>
            <a:r>
              <a:rPr lang="pt-BR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[] num = {1, 2, 5, 6, 7, 8, 10, 20, 23, 40};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query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BinarySearch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(num, query));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찾는 수의 인덱스가 출력됨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BinarySearch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num,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query)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맨 처음을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맨 마지막을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한 후 계속해서 기준점이 바뀌면 범위가 줄어드는 것을 표시할 것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//low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만난다면 그 지점은 우리가 찾는 숫자의 위치임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low = 0;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high = num.length-1;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while(low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high)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언제까지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low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만날 때까지 반복하라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범위를 계속해서 좁혀옴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=(low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high)/2; //query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찾기 위해 계속해서 바뀌는 기준점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if(num[mid] &gt; query) //query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 왼쪽일 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high= mid - 1;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else if(num[mid] &lt; query) //query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 오른쪽일 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low = mid + 1;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else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우리가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찾고자하는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같을 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못 찾았을 경우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=""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047056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685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12</a:t>
            </a:r>
            <a:r>
              <a:rPr lang="ko-KR" altLang="en-US" sz="3600" dirty="0"/>
              <a:t>강 </a:t>
            </a:r>
            <a:r>
              <a:rPr lang="en-US" altLang="ko-KR" sz="1800" dirty="0"/>
              <a:t>Divide and Conquer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 탐색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77281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(A[0..N-1], value) {</a:t>
            </a:r>
          </a:p>
          <a:p>
            <a:r>
              <a:rPr lang="en-US" altLang="ko-KR" dirty="0"/>
              <a:t>      low = 0</a:t>
            </a:r>
          </a:p>
          <a:p>
            <a:r>
              <a:rPr lang="en-US" altLang="ko-KR" dirty="0"/>
              <a:t>      high = N - 1</a:t>
            </a:r>
          </a:p>
          <a:p>
            <a:r>
              <a:rPr lang="en-US" altLang="ko-KR" dirty="0"/>
              <a:t>      while (low &lt;= high) {</a:t>
            </a:r>
          </a:p>
          <a:p>
            <a:r>
              <a:rPr lang="en-US" altLang="ko-KR" dirty="0"/>
              <a:t>          // invariants: value &gt; A[</a:t>
            </a:r>
            <a:r>
              <a:rPr lang="en-US" altLang="ko-KR" dirty="0" err="1"/>
              <a:t>i</a:t>
            </a:r>
            <a:r>
              <a:rPr lang="en-US" altLang="ko-KR" dirty="0"/>
              <a:t>] for all </a:t>
            </a:r>
            <a:r>
              <a:rPr lang="en-US" altLang="ko-KR" dirty="0" err="1"/>
              <a:t>i</a:t>
            </a:r>
            <a:r>
              <a:rPr lang="en-US" altLang="ko-KR" dirty="0"/>
              <a:t> &lt; low</a:t>
            </a:r>
          </a:p>
          <a:p>
            <a:r>
              <a:rPr lang="en-US" altLang="ko-KR" dirty="0"/>
              <a:t>                         value &lt; A[</a:t>
            </a:r>
            <a:r>
              <a:rPr lang="en-US" altLang="ko-KR" dirty="0" err="1"/>
              <a:t>i</a:t>
            </a:r>
            <a:r>
              <a:rPr lang="en-US" altLang="ko-KR" dirty="0"/>
              <a:t>] for all </a:t>
            </a:r>
            <a:r>
              <a:rPr lang="en-US" altLang="ko-KR" dirty="0" err="1"/>
              <a:t>i</a:t>
            </a:r>
            <a:r>
              <a:rPr lang="en-US" altLang="ko-KR" dirty="0"/>
              <a:t> &gt; high</a:t>
            </a:r>
          </a:p>
          <a:p>
            <a:r>
              <a:rPr lang="en-US" altLang="ko-KR" dirty="0"/>
              <a:t>          mid = (low + high) / 2</a:t>
            </a:r>
          </a:p>
          <a:p>
            <a:r>
              <a:rPr lang="en-US" altLang="ko-KR" dirty="0"/>
              <a:t>          if (A[mid] &gt; value)</a:t>
            </a:r>
          </a:p>
          <a:p>
            <a:r>
              <a:rPr lang="en-US" altLang="ko-KR" dirty="0"/>
              <a:t>              high = mid - 1</a:t>
            </a:r>
          </a:p>
          <a:p>
            <a:r>
              <a:rPr lang="en-US" altLang="ko-KR" dirty="0"/>
              <a:t>          else if (A[mid] &lt; value)</a:t>
            </a:r>
          </a:p>
          <a:p>
            <a:r>
              <a:rPr lang="en-US" altLang="ko-KR" dirty="0"/>
              <a:t>              low = mid + 1</a:t>
            </a:r>
          </a:p>
          <a:p>
            <a:r>
              <a:rPr lang="en-US" altLang="ko-KR" dirty="0"/>
              <a:t>          else</a:t>
            </a:r>
          </a:p>
          <a:p>
            <a:r>
              <a:rPr lang="en-US" altLang="ko-KR" dirty="0"/>
              <a:t>              return mid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  return </a:t>
            </a:r>
            <a:r>
              <a:rPr lang="en-US" altLang="ko-KR" dirty="0" err="1"/>
              <a:t>not_found</a:t>
            </a:r>
            <a:r>
              <a:rPr lang="en-US" altLang="ko-KR" dirty="0"/>
              <a:t> // value would be inserted at index "low"</a:t>
            </a:r>
          </a:p>
          <a:p>
            <a:r>
              <a:rPr lang="en-US" altLang="ko-KR" dirty="0"/>
              <a:t>  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105071"/>
            <a:ext cx="530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Pseudo code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206271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2915531"/>
          </a:xfrm>
        </p:spPr>
        <p:txBody>
          <a:bodyPr>
            <a:normAutofit/>
          </a:bodyPr>
          <a:lstStyle/>
          <a:p>
            <a:r>
              <a:rPr lang="ko-KR" altLang="en-US" dirty="0"/>
              <a:t>탐욕 알고리즘</a:t>
            </a:r>
            <a:r>
              <a:rPr lang="en-US" altLang="ko-KR" dirty="0"/>
              <a:t>: </a:t>
            </a:r>
            <a:r>
              <a:rPr lang="ko-KR" altLang="en-US" dirty="0"/>
              <a:t>미래의 결과를 고려하지 않고 </a:t>
            </a:r>
            <a:r>
              <a:rPr lang="ko-KR" altLang="en-US" b="1" dirty="0"/>
              <a:t>현재 가장 좋은 것을 취하는 방법</a:t>
            </a:r>
            <a:endParaRPr lang="en-US" altLang="ko-KR" b="1" dirty="0"/>
          </a:p>
          <a:p>
            <a:pPr lvl="1"/>
            <a:r>
              <a:rPr lang="ko-KR" altLang="en-US" dirty="0"/>
              <a:t>각 스텝에서의 </a:t>
            </a:r>
            <a:r>
              <a:rPr lang="en-US" altLang="ko-KR" dirty="0"/>
              <a:t>Local optimum</a:t>
            </a:r>
            <a:r>
              <a:rPr lang="ko-KR" altLang="en-US" dirty="0"/>
              <a:t>을 선택하면 </a:t>
            </a:r>
            <a:r>
              <a:rPr lang="en-US" altLang="ko-KR" dirty="0"/>
              <a:t>global optimum</a:t>
            </a:r>
            <a:r>
              <a:rPr lang="ko-KR" altLang="en-US" dirty="0"/>
              <a:t>에 도달한다고 믿음</a:t>
            </a:r>
            <a:endParaRPr lang="en-US" altLang="ko-KR" dirty="0"/>
          </a:p>
          <a:p>
            <a:pPr lvl="1"/>
            <a:r>
              <a:rPr lang="ko-KR" altLang="en-US" dirty="0"/>
              <a:t>입력 데이터간의 관계도 고려하지 않고 수행 과정에서 </a:t>
            </a:r>
            <a:r>
              <a:rPr lang="en-US" altLang="ko-KR" dirty="0"/>
              <a:t>“</a:t>
            </a:r>
            <a:r>
              <a:rPr lang="ko-KR" altLang="en-US" dirty="0"/>
              <a:t>욕심을 내어</a:t>
            </a:r>
            <a:r>
              <a:rPr lang="en-US" altLang="ko-KR" dirty="0"/>
              <a:t>“ 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혹은 최소값을 가진 데이터를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/>
              <a:t>한번 선택하면 절대 번복하지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Greedy Algorithm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0441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223618" cy="5183187"/>
          </a:xfrm>
        </p:spPr>
        <p:txBody>
          <a:bodyPr/>
          <a:lstStyle/>
          <a:p>
            <a:r>
              <a:rPr lang="ko-KR" altLang="en-US" dirty="0"/>
              <a:t>근시안적으로 부분적인 </a:t>
            </a:r>
            <a:r>
              <a:rPr lang="ko-KR" altLang="en-US" dirty="0" err="1"/>
              <a:t>최적해를</a:t>
            </a:r>
            <a:r>
              <a:rPr lang="ko-KR" altLang="en-US" dirty="0"/>
              <a:t> 찾고 이들을 모아서 문제의 </a:t>
            </a:r>
            <a:r>
              <a:rPr lang="ko-KR" altLang="en-US" dirty="0" err="1"/>
              <a:t>최적해를</a:t>
            </a:r>
            <a:r>
              <a:rPr lang="ko-KR" altLang="en-US" dirty="0"/>
              <a:t> 얻는다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Greedy Algorithm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flipH="1">
            <a:off x="3743908" y="4689140"/>
            <a:ext cx="2209462" cy="1728192"/>
            <a:chOff x="4608004" y="3891333"/>
            <a:chExt cx="2592288" cy="1728192"/>
          </a:xfrm>
        </p:grpSpPr>
        <p:sp>
          <p:nvSpPr>
            <p:cNvPr id="5" name="타원 4"/>
            <p:cNvSpPr/>
            <p:nvPr/>
          </p:nvSpPr>
          <p:spPr>
            <a:xfrm>
              <a:off x="4608004" y="3891333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4" y="463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6096" y="481071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594" y="4453902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613" y="4345902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flipH="1">
            <a:off x="6655767" y="4414667"/>
            <a:ext cx="2360447" cy="1728192"/>
            <a:chOff x="899592" y="3730969"/>
            <a:chExt cx="2592288" cy="1728192"/>
          </a:xfrm>
        </p:grpSpPr>
        <p:sp>
          <p:nvSpPr>
            <p:cNvPr id="11" name="타원 10"/>
            <p:cNvSpPr/>
            <p:nvPr/>
          </p:nvSpPr>
          <p:spPr>
            <a:xfrm>
              <a:off x="899592" y="3730969"/>
              <a:ext cx="2592288" cy="172819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3768" y="3959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57541" y="4283707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2656" y="4043684"/>
              <a:ext cx="288032" cy="40011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30288" y="4335629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가장 </a:t>
            </a:r>
            <a:r>
              <a:rPr lang="ko-KR" altLang="en-US" sz="2000" b="1" dirty="0">
                <a:solidFill>
                  <a:srgbClr val="0000CC"/>
                </a:solidFill>
                <a:latin typeface="+mn-ea"/>
              </a:rPr>
              <a:t>큰</a:t>
            </a:r>
            <a:endParaRPr lang="en-US" altLang="ko-KR" sz="2000" b="1" dirty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data</a:t>
            </a:r>
            <a:r>
              <a:rPr lang="ko-KR" altLang="en-US" sz="2000" b="1" dirty="0">
                <a:latin typeface="+mn-ea"/>
              </a:rPr>
              <a:t> 선택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5890" y="3992529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00CC"/>
                </a:solidFill>
                <a:latin typeface="+mn-ea"/>
              </a:rPr>
              <a:t>부분 해</a:t>
            </a:r>
          </a:p>
        </p:txBody>
      </p:sp>
      <p:sp>
        <p:nvSpPr>
          <p:cNvPr id="17" name="타원 16"/>
          <p:cNvSpPr/>
          <p:nvPr/>
        </p:nvSpPr>
        <p:spPr>
          <a:xfrm>
            <a:off x="6708791" y="2167667"/>
            <a:ext cx="2304256" cy="172819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4975" y="2849523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6863" y="2537039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2156" y="3096981"/>
            <a:ext cx="288032" cy="400110"/>
          </a:xfrm>
          <a:prstGeom prst="rect">
            <a:avLst/>
          </a:prstGeom>
          <a:solidFill>
            <a:srgbClr val="FFABA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 flipH="1">
            <a:off x="3847455" y="1575410"/>
            <a:ext cx="2357280" cy="1728192"/>
            <a:chOff x="4644008" y="1354705"/>
            <a:chExt cx="2592288" cy="1728192"/>
          </a:xfrm>
        </p:grpSpPr>
        <p:sp>
          <p:nvSpPr>
            <p:cNvPr id="22" name="TextBox 21"/>
            <p:cNvSpPr txBox="1"/>
            <p:nvPr/>
          </p:nvSpPr>
          <p:spPr>
            <a:xfrm>
              <a:off x="5076056" y="1876801"/>
              <a:ext cx="288032" cy="400110"/>
            </a:xfrm>
            <a:prstGeom prst="rect">
              <a:avLst/>
            </a:prstGeom>
            <a:solidFill>
              <a:srgbClr val="FFABAB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644008" y="1354705"/>
              <a:ext cx="2592288" cy="1728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44108" y="2110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2160" y="1550725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6216" y="1804670"/>
              <a:ext cx="288032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+mn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385960" y="1245405"/>
            <a:ext cx="150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가장 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작은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latin typeface="+mn-ea"/>
              </a:rPr>
              <a:t>data</a:t>
            </a:r>
            <a:r>
              <a:rPr lang="ko-KR" altLang="en-US" sz="2000" b="1" dirty="0">
                <a:latin typeface="+mn-ea"/>
              </a:rPr>
              <a:t> 선택</a:t>
            </a:r>
          </a:p>
        </p:txBody>
      </p:sp>
      <p:sp>
        <p:nvSpPr>
          <p:cNvPr id="28" name="자유형 27"/>
          <p:cNvSpPr/>
          <p:nvPr/>
        </p:nvSpPr>
        <p:spPr>
          <a:xfrm>
            <a:off x="5648589" y="5171628"/>
            <a:ext cx="1266940" cy="816238"/>
          </a:xfrm>
          <a:custGeom>
            <a:avLst/>
            <a:gdLst>
              <a:gd name="connsiteX0" fmla="*/ 0 w 1266940"/>
              <a:gd name="connsiteY0" fmla="*/ 407624 h 816238"/>
              <a:gd name="connsiteX1" fmla="*/ 528810 w 1266940"/>
              <a:gd name="connsiteY1" fmla="*/ 804231 h 816238"/>
              <a:gd name="connsiteX2" fmla="*/ 1266940 w 1266940"/>
              <a:gd name="connsiteY2" fmla="*/ 0 h 8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940" h="816238">
                <a:moveTo>
                  <a:pt x="0" y="407624"/>
                </a:moveTo>
                <a:cubicBezTo>
                  <a:pt x="158826" y="639896"/>
                  <a:pt x="317653" y="872168"/>
                  <a:pt x="528810" y="804231"/>
                </a:cubicBezTo>
                <a:cubicBezTo>
                  <a:pt x="739967" y="736294"/>
                  <a:pt x="1143918" y="165253"/>
                  <a:pt x="1266940" y="0"/>
                </a:cubicBezTo>
              </a:path>
            </a:pathLst>
          </a:custGeom>
          <a:noFill/>
          <a:ln>
            <a:solidFill>
              <a:srgbClr val="0066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+mn-ea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692656" y="1763741"/>
            <a:ext cx="1288974" cy="931819"/>
          </a:xfrm>
          <a:custGeom>
            <a:avLst/>
            <a:gdLst>
              <a:gd name="connsiteX0" fmla="*/ 0 w 1288974"/>
              <a:gd name="connsiteY0" fmla="*/ 314874 h 931819"/>
              <a:gd name="connsiteX1" fmla="*/ 528810 w 1288974"/>
              <a:gd name="connsiteY1" fmla="*/ 28436 h 931819"/>
              <a:gd name="connsiteX2" fmla="*/ 1288974 w 1288974"/>
              <a:gd name="connsiteY2" fmla="*/ 931819 h 9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974" h="931819">
                <a:moveTo>
                  <a:pt x="0" y="314874"/>
                </a:moveTo>
                <a:cubicBezTo>
                  <a:pt x="156990" y="120243"/>
                  <a:pt x="313981" y="-74388"/>
                  <a:pt x="528810" y="28436"/>
                </a:cubicBezTo>
                <a:cubicBezTo>
                  <a:pt x="743639" y="131260"/>
                  <a:pt x="1016306" y="531539"/>
                  <a:pt x="1288974" y="93181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+mn-ea"/>
            </a:endParaRP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394672" y="3355430"/>
            <a:ext cx="2973114" cy="19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탐욕 알고리즘이 최적의 결과를 도출할 </a:t>
            </a:r>
            <a:r>
              <a:rPr lang="ko-KR" altLang="en-US" dirty="0">
                <a:solidFill>
                  <a:srgbClr val="FF0000"/>
                </a:solidFill>
              </a:rPr>
              <a:t>때도 있음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아닐때도</a:t>
            </a:r>
            <a:r>
              <a:rPr lang="ko-KR" altLang="en-US" dirty="0">
                <a:solidFill>
                  <a:srgbClr val="FF0000"/>
                </a:solidFill>
              </a:rPr>
              <a:t> 있음 </a:t>
            </a:r>
            <a:r>
              <a:rPr lang="en-US" altLang="ko-KR" dirty="0">
                <a:solidFill>
                  <a:srgbClr val="FF0000"/>
                </a:solidFill>
              </a:rPr>
              <a:t>--;;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5478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  <a:r>
              <a:rPr lang="en-US" altLang="ko-KR" dirty="0"/>
              <a:t> </a:t>
            </a:r>
            <a:r>
              <a:rPr lang="ko-KR" altLang="en-US" dirty="0"/>
              <a:t>정복</a:t>
            </a:r>
            <a:endParaRPr lang="en-US" altLang="ko-KR" dirty="0"/>
          </a:p>
          <a:p>
            <a:pPr lvl="1"/>
            <a:r>
              <a:rPr lang="ko-KR" altLang="en-US" dirty="0"/>
              <a:t>큰 문제를 </a:t>
            </a:r>
            <a:r>
              <a:rPr lang="en-US" altLang="ko-KR" dirty="0"/>
              <a:t>2</a:t>
            </a:r>
            <a:r>
              <a:rPr lang="ko-KR" altLang="en-US" dirty="0"/>
              <a:t>개 이상의 작은 문제로 분할</a:t>
            </a:r>
            <a:endParaRPr lang="en-US" altLang="ko-KR" dirty="0"/>
          </a:p>
          <a:p>
            <a:pPr lvl="1"/>
            <a:r>
              <a:rPr lang="ko-KR" altLang="en-US" dirty="0"/>
              <a:t>반복해서 작은 문제를 해결</a:t>
            </a:r>
            <a:endParaRPr lang="en-US" altLang="ko-KR" dirty="0"/>
          </a:p>
          <a:p>
            <a:pPr lvl="1"/>
            <a:r>
              <a:rPr lang="ko-KR" altLang="en-US" dirty="0"/>
              <a:t>작은 문제의 해답을 결합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p:pic>
        <p:nvPicPr>
          <p:cNvPr id="1026" name="Picture 2" descr="https://cdn.kastatic.org/ka-perseus-images/98c02634ee7f970a6bfb0812cc1495bacb4622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76972"/>
            <a:ext cx="3371850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674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 한번에 정렬하기 어렵기 때문에 정렬이 </a:t>
            </a:r>
            <a:r>
              <a:rPr lang="ko-KR" altLang="en-US" dirty="0" smtClean="0"/>
              <a:t>편해질 때 </a:t>
            </a:r>
            <a:r>
              <a:rPr lang="ko-KR" altLang="en-US" dirty="0"/>
              <a:t>까지 잘게 쪼갬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병합정렬</a:t>
            </a:r>
            <a:endParaRPr lang="ko-KR" altLang="en-US" dirty="0"/>
          </a:p>
        </p:txBody>
      </p:sp>
      <p:pic>
        <p:nvPicPr>
          <p:cNvPr id="11266" name="Picture 2" descr="Working of Merg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204864"/>
            <a:ext cx="5904656" cy="4539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0744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쪼개진 데이터를 정렬한 후 병합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병합정렬</a:t>
            </a:r>
            <a:endParaRPr lang="ko-KR" altLang="en-US" dirty="0"/>
          </a:p>
        </p:txBody>
      </p:sp>
      <p:pic>
        <p:nvPicPr>
          <p:cNvPr id="12290" name="Picture 2" descr="Merging Two Li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461979" cy="4765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61907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 탐색 트리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Divide and Conquer</a:t>
            </a:r>
            <a:endParaRPr lang="ko-KR" altLang="en-US" dirty="0"/>
          </a:p>
        </p:txBody>
      </p:sp>
      <p:pic>
        <p:nvPicPr>
          <p:cNvPr id="3076" name="Picture 4" descr="https://upload.wikimedia.org/wikipedia/commons/thumb/9/92/Binary_search_tree_search_4.svg/2000px-Binary_search_tree_search_4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52242"/>
            <a:ext cx="5751207" cy="48540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7222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학생들이 가지고 있는 컴퓨터는 굉장히 특이해서 숫자 </a:t>
                </a:r>
                <a:r>
                  <a:rPr lang="ko-KR" altLang="en-US" dirty="0" err="1"/>
                  <a:t>곱셈연산이</a:t>
                </a:r>
                <a:r>
                  <a:rPr lang="ko-KR" altLang="en-US" dirty="0"/>
                  <a:t> 상당히 느리다고 가정하자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주어진 숫자의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제곱을 계산할 때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dirty="0"/>
                  <a:t> 등등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원래는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3×3×…×3</m:t>
                    </m:r>
                  </m:oMath>
                </a14:m>
                <a:r>
                  <a:rPr lang="ko-KR" altLang="en-US" dirty="0"/>
                  <a:t> 해야 하지만 이보다 더 빠르게 계산하고 싶다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어떻게 해야 할까</a:t>
                </a:r>
                <a:r>
                  <a:rPr lang="en-US" altLang="ko-KR" dirty="0"/>
                  <a:t>?</a:t>
                </a:r>
              </a:p>
              <a:p>
                <a:pPr lvl="1"/>
                <a:r>
                  <a:rPr lang="ko-KR" altLang="en-US" dirty="0"/>
                  <a:t>제약 조건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제곱은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의 제곱수로만 표시된다</a:t>
                </a:r>
                <a:r>
                  <a:rPr lang="en-US" altLang="ko-KR" dirty="0"/>
                  <a:t>. (2,4,8,16…)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941" r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="" xmlns:p14="http://schemas.microsoft.com/office/powerpoint/2010/main" val="2822097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숫자들가운데 내가 찾고 싶은 숫자가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마침 숫자들은 정렬이 되어 있음</a:t>
            </a:r>
            <a:r>
              <a:rPr lang="en-US" altLang="ko-KR" dirty="0"/>
              <a:t>. 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→ </a:t>
            </a:r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이진 탐색</a:t>
            </a:r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!</a:t>
            </a:r>
          </a:p>
          <a:p>
            <a:pPr lvl="1"/>
            <a:endParaRPr lang="en-US" altLang="ko-KR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이진 탐색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1"/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정렬된 자료를 반으로 나누어 탐색하는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</a:t>
            </a:r>
          </a:p>
        </p:txBody>
      </p:sp>
      <p:pic>
        <p:nvPicPr>
          <p:cNvPr id="4102" name="Picture 6" descr="Binary Search Depicti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581507"/>
            <a:ext cx="7142372" cy="30392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0370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1118</Words>
  <Application>Microsoft Office PowerPoint</Application>
  <PresentationFormat>화면 슬라이드 쇼(4:3)</PresentationFormat>
  <Paragraphs>186</Paragraphs>
  <Slides>10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데이터구조 12강 Divide and Conquer</vt:lpstr>
      <vt:lpstr>지난시간: Greedy Algorithm</vt:lpstr>
      <vt:lpstr>지난시간: Greedy Algorithm</vt:lpstr>
      <vt:lpstr>Divide and Conquer</vt:lpstr>
      <vt:lpstr>예제: 병합정렬</vt:lpstr>
      <vt:lpstr>병합정렬</vt:lpstr>
      <vt:lpstr>Divide and Conquer</vt:lpstr>
      <vt:lpstr>연습문제</vt:lpstr>
      <vt:lpstr>이진 탐색</vt:lpstr>
      <vt:lpstr>이진 탐색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247</cp:revision>
  <dcterms:created xsi:type="dcterms:W3CDTF">2016-03-04T01:50:51Z</dcterms:created>
  <dcterms:modified xsi:type="dcterms:W3CDTF">2020-06-24T18:32:19Z</dcterms:modified>
</cp:coreProperties>
</file>