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5" r:id="rId2"/>
    <p:sldId id="386" r:id="rId3"/>
    <p:sldId id="387" r:id="rId4"/>
    <p:sldId id="388" r:id="rId5"/>
    <p:sldId id="389" r:id="rId6"/>
    <p:sldId id="390" r:id="rId7"/>
    <p:sldId id="391" r:id="rId8"/>
    <p:sldId id="384" r:id="rId9"/>
    <p:sldId id="392" r:id="rId10"/>
    <p:sldId id="378" r:id="rId11"/>
    <p:sldId id="377" r:id="rId12"/>
    <p:sldId id="380" r:id="rId13"/>
    <p:sldId id="379" r:id="rId14"/>
    <p:sldId id="376" r:id="rId15"/>
    <p:sldId id="370" r:id="rId16"/>
    <p:sldId id="371" r:id="rId17"/>
    <p:sldId id="372" r:id="rId18"/>
    <p:sldId id="373" r:id="rId19"/>
    <p:sldId id="374" r:id="rId20"/>
    <p:sldId id="381" r:id="rId21"/>
    <p:sldId id="383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09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pos="2880">
          <p15:clr>
            <a:srgbClr val="A4A3A4"/>
          </p15:clr>
        </p15:guide>
        <p15:guide id="4" pos="204">
          <p15:clr>
            <a:srgbClr val="A4A3A4"/>
          </p15:clr>
        </p15:guide>
        <p15:guide id="5" pos="5556">
          <p15:clr>
            <a:srgbClr val="A4A3A4"/>
          </p15:clr>
        </p15:guide>
        <p15:guide id="6" pos="2948">
          <p15:clr>
            <a:srgbClr val="A4A3A4"/>
          </p15:clr>
        </p15:guide>
        <p15:guide id="7" pos="28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799" autoAdjust="0"/>
    <p:restoredTop sz="54054" autoAdjust="0"/>
  </p:normalViewPr>
  <p:slideViewPr>
    <p:cSldViewPr>
      <p:cViewPr>
        <p:scale>
          <a:sx n="50" d="100"/>
          <a:sy n="50" d="100"/>
        </p:scale>
        <p:origin x="-2702" y="24"/>
      </p:cViewPr>
      <p:guideLst>
        <p:guide orient="horz" pos="709"/>
        <p:guide orient="horz" pos="3974"/>
        <p:guide pos="2880"/>
        <p:guide pos="204"/>
        <p:guide pos="5556"/>
        <p:guide pos="2948"/>
        <p:guide pos="28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864" y="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BEE66-63D2-412E-B6D2-A96DD3CB61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81973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57E3B-471E-4015-B1C5-6E8E36836A6A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A22F8-50EA-4B8D-BC3E-F42EE1D70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1865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9136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 (String[]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문제 분석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Scanner scan = new Scanner(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[] value = { 1, 6, 18, 22, 28 }; 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가치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[] weight = { 1, 2, 5, 6, 7 }; 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무게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scan.nextInt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가방의 총 무게는 사용자로부터 입력 받음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[][] memo = new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[5][W+1];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메모지의 </a:t>
            </a:r>
            <a:r>
              <a:rPr lang="ko-KR" alt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갯수는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중간 계산 결과와  남아있는 여유공간의 크기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maxVal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Knapsack2(value, weight, W, 4, memo);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maxVal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최적의 조합 결과값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즉 우리가 보석을 가져왔을 때 나올 수 있는 최적의 가치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maxVal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scan.close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Knapsack (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[] value,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[] weight,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W,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재귀를 이용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여기서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현재 가방에 남아있는 여유 공간의 크기가 됨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보석을 어디서부터 </a:t>
            </a:r>
            <a:r>
              <a:rPr lang="ko-KR" alt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고려해야하는지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지정한 값임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&lt;= 0) 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더 이상 고려할 보석이 없을 때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0;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(weight[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&gt; W) 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 보석의 무게가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보다 클 경우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Knapsack(value, weight, W, i-1);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Math.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max(Knapsack(value, weight, W, i-1), Knapsack(value, weight, W - weight[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], i-1) + value[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바꾸지 않았을 경우 혹은 바꾼 경우의 최댓값을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Knapsack2 (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[] value,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[] weight,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W,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[][] memo) 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겹치는 부분을 </a:t>
            </a:r>
            <a:r>
              <a:rPr lang="en-US" altLang="ko-KR" sz="1200" b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memoization</a:t>
            </a:r>
            <a:r>
              <a:rPr lang="ko-KR" altLang="en-US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 변환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&lt;= 0) 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더 이상 고려할 보석이 없을 때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0;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(weight[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&gt; W) 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 보석의 무게가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보다 클 경우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memo[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][W];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(memo[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][W] == 0) 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메모지에 기록하는 경우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(=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계산하는 경우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오직 쓰려는 메모지가 비어있을 경우만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memo[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][W] = Math.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max(Knapsack2(value, weight, W, i-1, memo), Knapsack2(value, weight, W - weight[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], i-1, memo) + value[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memo [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][W];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Bottom-up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방식은 </a:t>
            </a:r>
            <a:r>
              <a:rPr lang="ko-KR" altLang="en-US" baseline="0" dirty="0" err="1" smtClean="0"/>
              <a:t>반복문을</a:t>
            </a:r>
            <a:r>
              <a:rPr lang="ko-KR" altLang="en-US" baseline="0" dirty="0" smtClean="0"/>
              <a:t> 이용해 하나씩 넣어서 최선의 해결책을 도출하는 방식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b="1" dirty="0" smtClean="0"/>
              <a:t>이렇게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개를 비교하여</a:t>
            </a:r>
            <a:r>
              <a:rPr lang="ko-KR" altLang="en-US" b="1" baseline="0" dirty="0" smtClean="0"/>
              <a:t> 이 </a:t>
            </a:r>
            <a:r>
              <a:rPr lang="en-US" altLang="ko-KR" b="1" baseline="0" dirty="0" smtClean="0"/>
              <a:t>2</a:t>
            </a:r>
            <a:r>
              <a:rPr lang="ko-KR" altLang="en-US" b="1" baseline="0" dirty="0" smtClean="0"/>
              <a:t>개 중 더 작은 값을</a:t>
            </a:r>
            <a:r>
              <a:rPr lang="ko-KR" altLang="en-US" b="1" dirty="0" smtClean="0"/>
              <a:t> 계속해서 선택해가며 결국 최적의 답을 도출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단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우리는 배열은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을 빼므로  </a:t>
            </a:r>
            <a:r>
              <a:rPr lang="en-US" altLang="ko-KR" b="1" dirty="0" smtClean="0"/>
              <a:t>(3,3) </a:t>
            </a:r>
            <a:r>
              <a:rPr lang="ko-KR" altLang="en-US" b="1" dirty="0" smtClean="0"/>
              <a:t>부터 시작하는 것과 같음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이를 위한 코드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Math.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min(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min_dist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(map, i-1, j), 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min_dist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(map, 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j-1)) + map [</a:t>
            </a:r>
            <a:r>
              <a:rPr lang="en-US" altLang="ko-KR" sz="1200" b="0" i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][j];</a:t>
            </a:r>
          </a:p>
          <a:p>
            <a:endParaRPr lang="en-US" altLang="ko-KR" sz="1200" b="0" i="1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1" i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ko-KR" altLang="en-US" sz="1200" b="1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재귀함수까지의 과정</a:t>
            </a:r>
            <a:endParaRPr lang="en-US" altLang="ko-KR" sz="1200" b="1" i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 (String[]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[][] map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{{6, 7, 12, 5},{5, 3, 11, 18},{7, 17, 3, 3},{8, 10, 14, 9}}; 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각각의 가로줄을 채워줌   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 = 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min_dist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(map, 3, 3);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en-US" altLang="ko-KR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 = distance </a:t>
            </a:r>
            <a:r>
              <a:rPr lang="ko-KR" altLang="en-US" sz="1200" b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줄임말</a:t>
            </a:r>
            <a:r>
              <a:rPr lang="en-US" altLang="ko-KR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즉 가고자 하는 곳까지의 거리를 말함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//3, 3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부터 찾아나가므로 우리는 도착점부터 출발점을 찾아나가는 것과 같음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(=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역으로 추적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(dist);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min (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a,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b) //math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함수를 쓰지 않을 경우 이 함수를 사용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(a &lt;= b)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a;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b;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min_dist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[][] map,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j) 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최소거리를 구하는 함수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 0 &amp;&amp; j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 0) 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출발지까지 도착한 경우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map[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][j];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 0) 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길이 막혔을 때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왼쪽 끝에 도달했을 때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즉 더 이상 왼쪽으로 가지 못할 때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nn-NO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return </a:t>
            </a:r>
            <a:r>
              <a:rPr lang="nn-NO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min_dist(map, i, j-1) + map [i][j];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if(j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 0) 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길이 막혔을 때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맨 위쪽에 도달했을 때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즉 더 이상 위쪽으로 가지 못할 때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nn-NO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return </a:t>
            </a:r>
            <a:r>
              <a:rPr lang="nn-NO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min_dist(map, i-1, j) + map[i][j];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return Math.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min(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min_dist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(map, i-1, j), 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min_dist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(map, 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j-1)) + map [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][j];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둘 중 최솟값을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!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 b="0" i="0" u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ko-KR" sz="1200" b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ko-KR" altLang="en-US" sz="1200" b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재귀</a:t>
            </a:r>
            <a:r>
              <a:rPr lang="en-US" altLang="ko-KR" sz="1200" b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1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memoization</a:t>
            </a:r>
            <a:r>
              <a:rPr lang="en-US" altLang="ko-KR" sz="1200" b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altLang="ko-KR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botton</a:t>
            </a:r>
            <a:r>
              <a:rPr lang="en-US" altLang="ko-KR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-up </a:t>
            </a:r>
            <a:r>
              <a:rPr lang="ko-KR" altLang="en-US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방식 풀이</a:t>
            </a:r>
            <a:endParaRPr lang="en-US" altLang="ko-KR" sz="1200" b="1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[][] map = {{6,7,12,5},{5,3,11,18},{7,17,3,3},{8,10,14,4}};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1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단계 재귀로 풀었을 때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 = </a:t>
            </a:r>
            <a:r>
              <a:rPr lang="en-US" altLang="ko-KR" sz="1200" b="0" i="1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min_dist</a:t>
            </a:r>
            <a:r>
              <a:rPr lang="en-US" altLang="ko-KR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(map, 3,3);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0" i="1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ko-KR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(dist);</a:t>
            </a:r>
          </a:p>
          <a:p>
            <a:endParaRPr lang="ko-KR" alt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2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단계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top-down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memoization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 풀었을 때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[][] memo = new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[4][4];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dist2 = </a:t>
            </a:r>
            <a:r>
              <a:rPr lang="en-US" altLang="ko-KR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min_dist2(map,3,3,memo);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0" i="1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ko-KR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(dist2);</a:t>
            </a:r>
          </a:p>
          <a:p>
            <a:endParaRPr lang="ko-KR" alt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3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단계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bottom-up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 풀었을 때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dist3 = </a:t>
            </a:r>
            <a:r>
              <a:rPr lang="en-US" altLang="ko-KR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min_dist3(map);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0" i="1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ko-KR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(dist3);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1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단계 재귀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점화식을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그대로 식으로 표현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static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min_dist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[][] map,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j) 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==0 &amp;&amp; j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==0)//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출발지에 도착했을 때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return map[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][j];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if(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==0) //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벽을 만나면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return </a:t>
            </a:r>
            <a:r>
              <a:rPr lang="en-US" altLang="ko-KR" sz="1200" b="0" i="1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min_dist</a:t>
            </a:r>
            <a:r>
              <a:rPr lang="en-US" altLang="ko-KR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(map,i,j-1) + map[</a:t>
            </a:r>
            <a:r>
              <a:rPr lang="en-US" altLang="ko-KR" sz="1200" b="0" i="1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][j];</a:t>
            </a:r>
          </a:p>
          <a:p>
            <a:endParaRPr lang="ko-KR" alt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if(j==0)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return </a:t>
            </a:r>
            <a:r>
              <a:rPr lang="en-US" altLang="ko-KR" sz="1200" b="0" i="1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min_dist</a:t>
            </a:r>
            <a:r>
              <a:rPr lang="en-US" altLang="ko-KR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(map,i-1,j) + map[</a:t>
            </a:r>
            <a:r>
              <a:rPr lang="en-US" altLang="ko-KR" sz="1200" b="0" i="1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][j];</a:t>
            </a:r>
          </a:p>
          <a:p>
            <a:endParaRPr lang="ko-KR" alt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return Math.</a:t>
            </a:r>
            <a:r>
              <a:rPr lang="en-US" altLang="ko-KR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min(</a:t>
            </a:r>
            <a:r>
              <a:rPr lang="en-US" altLang="ko-KR" sz="1200" b="0" i="1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min_dist</a:t>
            </a:r>
            <a:r>
              <a:rPr lang="en-US" altLang="ko-KR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(map, i-1, j), </a:t>
            </a:r>
            <a:r>
              <a:rPr lang="en-US" altLang="ko-KR" sz="1200" b="0" i="1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min_dist</a:t>
            </a:r>
            <a:r>
              <a:rPr lang="en-US" altLang="ko-KR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(map,i,j-1))+map[</a:t>
            </a:r>
            <a:r>
              <a:rPr lang="en-US" altLang="ko-KR" sz="1200" b="0" i="1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][j];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2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단계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top-down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memoization</a:t>
            </a:r>
            <a:endParaRPr lang="en-US" altLang="ko-KR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min_dist2(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[][] map,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j,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[][] memo) 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if(memo[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][j] != 0)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 memo[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][j];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if(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==0 &amp;&amp; j==0) 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memo[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][j] = map[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][j];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else if(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==0) </a:t>
            </a:r>
          </a:p>
          <a:p>
            <a:r>
              <a:rPr lang="nn-NO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memo[i][j] = </a:t>
            </a:r>
            <a:r>
              <a:rPr lang="nn-NO" altLang="ko-KR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min_dist2(map, i, j-1,memo) + map[i][j]; 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else if(j==0) </a:t>
            </a:r>
          </a:p>
          <a:p>
            <a:r>
              <a:rPr lang="nn-NO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memo[i][j] = </a:t>
            </a:r>
            <a:r>
              <a:rPr lang="nn-NO" altLang="ko-KR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min_dist2(map, i-1, j,memo) + map[i][j]; 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else</a:t>
            </a:r>
          </a:p>
          <a:p>
            <a:r>
              <a:rPr lang="nn-NO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memo[i][j] = Math.</a:t>
            </a:r>
            <a:r>
              <a:rPr lang="nn-NO" altLang="ko-KR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min(min_dist2(map, i-1, j, memo), min_dist2(map, i, j-1, memo)) + map[i][j];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return memo[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][j];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ko-KR" alt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3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단계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bottom-up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min_dist3(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[][] map)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[][] memo = new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[map.length+1][map[0].length+1];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for(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0;i&lt;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map.length;i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++)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for(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 = 0;j&lt;map[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length;j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++)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if(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0 &amp;&amp; j == 0)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memo[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][j] = map[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][j];</a:t>
            </a:r>
          </a:p>
          <a:p>
            <a:endParaRPr lang="ko-KR" alt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else if(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0)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memo[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][j] = map[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][j] + memo[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][j-1];    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else if(j == 0)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memo[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][j] = map[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][j] + memo[i-1][j];</a:t>
            </a:r>
          </a:p>
          <a:p>
            <a:endParaRPr lang="ko-KR" alt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else</a:t>
            </a:r>
          </a:p>
          <a:p>
            <a:r>
              <a:rPr lang="it-IT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memo[i][j] = Math.</a:t>
            </a:r>
            <a:r>
              <a:rPr lang="it-IT" altLang="ko-KR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min(memo[i][j-1], memo[i-1][j]) + map[i][j];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return memo[map.length-1][map[0].length-1];</a:t>
            </a:r>
          </a:p>
          <a:p>
            <a:endParaRPr lang="ko-KR" alt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 b="0" u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baseline="0" dirty="0" smtClean="0"/>
              <a:t>*Dynamic programming</a:t>
            </a:r>
            <a:r>
              <a:rPr lang="ko-KR" altLang="en-US" b="1" baseline="0" dirty="0" smtClean="0"/>
              <a:t>는 </a:t>
            </a:r>
            <a:r>
              <a:rPr lang="en-US" altLang="ko-KR" b="1" dirty="0" smtClean="0"/>
              <a:t>Brute-force algorithm </a:t>
            </a:r>
            <a:r>
              <a:rPr lang="ko-KR" altLang="en-US" b="1" dirty="0" smtClean="0"/>
              <a:t>같이 모든 경우를 확인하는 것이 아닌 </a:t>
            </a:r>
            <a:endParaRPr lang="en-US" altLang="ko-KR" b="1" dirty="0" smtClean="0"/>
          </a:p>
          <a:p>
            <a:r>
              <a:rPr lang="ko-KR" altLang="en-US" b="1" baseline="0" dirty="0" smtClean="0"/>
              <a:t>최적 답안을 찾기 위한 알고리즘의 한 종류</a:t>
            </a:r>
            <a:endParaRPr lang="en-US" altLang="ko-KR" b="1" baseline="0" dirty="0" smtClean="0"/>
          </a:p>
          <a:p>
            <a:endParaRPr lang="en-US" altLang="ko-KR" b="1" baseline="0" dirty="0" smtClean="0"/>
          </a:p>
          <a:p>
            <a:r>
              <a:rPr lang="en-US" altLang="ko-KR" b="1" baseline="0" dirty="0" smtClean="0"/>
              <a:t>*</a:t>
            </a:r>
            <a:r>
              <a:rPr lang="ko-KR" altLang="en-US" b="1" baseline="0" dirty="0" smtClean="0"/>
              <a:t>기존에 우리가 배웠던 분할 정복</a:t>
            </a:r>
            <a:r>
              <a:rPr lang="en-US" altLang="ko-KR" b="1" baseline="0" dirty="0" smtClean="0"/>
              <a:t>(Divide and conquer algorithm)</a:t>
            </a:r>
            <a:r>
              <a:rPr lang="ko-KR" altLang="en-US" b="1" baseline="0" dirty="0" smtClean="0"/>
              <a:t>은 계산하기 쉽게 나눴을 때 서로 겹치지 않은 문제들을 해결한 후 </a:t>
            </a:r>
            <a:endParaRPr lang="en-US" altLang="ko-KR" b="1" baseline="0" dirty="0" smtClean="0"/>
          </a:p>
          <a:p>
            <a:r>
              <a:rPr lang="ko-KR" altLang="en-US" b="1" baseline="0" dirty="0" smtClean="0"/>
              <a:t>합쳐서 하나의 커다란 문제를 해결했었음</a:t>
            </a:r>
            <a:endParaRPr lang="en-US" altLang="ko-KR" b="1" baseline="0" dirty="0" smtClean="0"/>
          </a:p>
          <a:p>
            <a:endParaRPr lang="en-US" altLang="ko-KR" b="1" baseline="0" dirty="0" smtClean="0"/>
          </a:p>
          <a:p>
            <a:r>
              <a:rPr lang="en-US" altLang="ko-KR" b="1" baseline="0" dirty="0" smtClean="0"/>
              <a:t>*Dynamic programming</a:t>
            </a:r>
            <a:r>
              <a:rPr lang="ko-KR" altLang="en-US" b="1" baseline="0" dirty="0" smtClean="0"/>
              <a:t>에서는 </a:t>
            </a:r>
            <a:r>
              <a:rPr lang="ko-KR" altLang="en-US" b="1" dirty="0" smtClean="0"/>
              <a:t>분할 정복과 다르게 </a:t>
            </a:r>
            <a:r>
              <a:rPr lang="en-US" altLang="ko-KR" b="1" dirty="0" smtClean="0"/>
              <a:t>sub-problem (</a:t>
            </a:r>
            <a:r>
              <a:rPr lang="ko-KR" altLang="en-US" b="1" dirty="0" smtClean="0"/>
              <a:t>나눠진 문제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은 각각 </a:t>
            </a:r>
            <a:r>
              <a:rPr lang="ko-KR" altLang="en-US" b="1" dirty="0" smtClean="0">
                <a:solidFill>
                  <a:srgbClr val="FF0000"/>
                </a:solidFill>
              </a:rPr>
              <a:t>독립적이지 않음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겹치는 부분이 있음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en-US" altLang="ko-KR" b="1" baseline="0" dirty="0" smtClean="0">
                <a:solidFill>
                  <a:srgbClr val="FF0000"/>
                </a:solidFill>
              </a:rPr>
              <a:t> </a:t>
            </a:r>
          </a:p>
          <a:p>
            <a:r>
              <a:rPr lang="ko-KR" altLang="en-US" b="1" baseline="0" dirty="0" smtClean="0">
                <a:solidFill>
                  <a:srgbClr val="FF0000"/>
                </a:solidFill>
              </a:rPr>
              <a:t>따라서 </a:t>
            </a:r>
            <a:r>
              <a:rPr lang="ko-KR" altLang="en-US" b="1" dirty="0" smtClean="0"/>
              <a:t>각각의 </a:t>
            </a:r>
            <a:r>
              <a:rPr lang="en-US" altLang="ko-KR" b="1" dirty="0" smtClean="0"/>
              <a:t>sub-problem</a:t>
            </a:r>
            <a:r>
              <a:rPr lang="ko-KR" altLang="en-US" b="1" dirty="0" smtClean="0"/>
              <a:t>은 그보다 더 작은 </a:t>
            </a:r>
            <a:r>
              <a:rPr lang="en-US" altLang="ko-KR" b="1" dirty="0" smtClean="0"/>
              <a:t>sub-problem</a:t>
            </a:r>
            <a:r>
              <a:rPr lang="ko-KR" altLang="en-US" b="1" dirty="0" smtClean="0"/>
              <a:t>의 해를 공유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이용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할 수 있음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문제</a:t>
            </a:r>
            <a:r>
              <a:rPr lang="en-US" altLang="ko-KR" b="1" dirty="0" smtClean="0"/>
              <a:t>:</a:t>
            </a:r>
          </a:p>
          <a:p>
            <a:r>
              <a:rPr lang="ko-KR" altLang="en-US" b="1" dirty="0" smtClean="0"/>
              <a:t>주가 선이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파에 해당할 때 </a:t>
            </a:r>
            <a:r>
              <a:rPr lang="en-US" altLang="ko-KR" b="1" dirty="0" smtClean="0"/>
              <a:t>5</a:t>
            </a:r>
            <a:r>
              <a:rPr lang="ko-KR" altLang="en-US" b="1" dirty="0" smtClean="0"/>
              <a:t>파까지 올라갈 가능성이 있으므로 사는 것이 유리함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 smtClean="0"/>
              <a:t>3</a:t>
            </a:r>
            <a:r>
              <a:rPr lang="ko-KR" altLang="en-US" b="1" dirty="0" smtClean="0"/>
              <a:t>파에 해당하는 증가율을 확인하기 위해서는 황금 비율을</a:t>
            </a:r>
            <a:r>
              <a:rPr lang="ko-KR" altLang="en-US" b="1" baseline="0" dirty="0" smtClean="0"/>
              <a:t> 고려해야 함</a:t>
            </a:r>
            <a:endParaRPr lang="en-US" altLang="ko-KR" b="1" baseline="0" dirty="0" smtClean="0"/>
          </a:p>
          <a:p>
            <a:r>
              <a:rPr lang="ko-KR" altLang="en-US" b="1" baseline="0" dirty="0" smtClean="0"/>
              <a:t>황금비율은 피보나치 수열 값을 통해 대략적으로 유추가 가능</a:t>
            </a:r>
            <a:r>
              <a:rPr lang="en-US" altLang="ko-KR" b="1" baseline="0" dirty="0" smtClean="0"/>
              <a:t>.</a:t>
            </a:r>
          </a:p>
          <a:p>
            <a:r>
              <a:rPr lang="ko-KR" altLang="en-US" b="1" baseline="0" dirty="0" smtClean="0"/>
              <a:t>따라서 우리는 지금 피보나치 수열을 구현해야 함</a:t>
            </a:r>
            <a:r>
              <a:rPr lang="en-US" altLang="ko-KR" b="1" baseline="0" dirty="0" smtClean="0"/>
              <a:t>.</a:t>
            </a:r>
          </a:p>
          <a:p>
            <a:endParaRPr lang="en-US" altLang="ko-KR" b="1" baseline="0" dirty="0" smtClean="0"/>
          </a:p>
          <a:p>
            <a:r>
              <a:rPr lang="en-US" altLang="ko-KR" b="1" baseline="0" dirty="0" smtClean="0"/>
              <a:t>(</a:t>
            </a:r>
            <a:r>
              <a:rPr lang="ko-KR" altLang="en-US" b="1" baseline="0" dirty="0" smtClean="0"/>
              <a:t>피보나치 수열 값 공식 </a:t>
            </a:r>
            <a:r>
              <a:rPr lang="en-US" altLang="ko-KR" sz="12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ko-KR" sz="1200" b="1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200" b="1" i="1" dirty="0" smtClean="0">
                <a:latin typeface="Times New Roman" pitchFamily="18" charset="0"/>
                <a:cs typeface="Times New Roman" pitchFamily="18" charset="0"/>
              </a:rPr>
              <a:t> = f</a:t>
            </a:r>
            <a:r>
              <a:rPr lang="en-US" altLang="ko-KR" sz="1200" b="1" i="1" baseline="-25000" dirty="0" smtClean="0"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altLang="ko-KR" sz="1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200" b="1" i="1" dirty="0" smtClean="0">
                <a:latin typeface="Times New Roman" pitchFamily="18" charset="0"/>
                <a:cs typeface="Times New Roman" pitchFamily="18" charset="0"/>
              </a:rPr>
              <a:t> + f</a:t>
            </a:r>
            <a:r>
              <a:rPr lang="en-US" altLang="ko-KR" sz="1200" b="1" i="1" baseline="-25000" dirty="0" smtClean="0"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altLang="ko-KR" sz="1200" b="1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ko-KR" sz="1200" b="1" baseline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b="1" baseline="0" dirty="0" smtClean="0"/>
              <a:t>,</a:t>
            </a:r>
            <a:r>
              <a:rPr lang="ko-KR" altLang="en-US" b="1" baseline="0" dirty="0" smtClean="0"/>
              <a:t>증가율은 </a:t>
            </a:r>
            <a:r>
              <a:rPr lang="en-US" altLang="ko-KR" sz="12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ko-KR" sz="1200" b="1" i="1" baseline="-25000" dirty="0" smtClean="0"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altLang="ko-KR" sz="1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200" b="1" i="1" dirty="0" smtClean="0">
                <a:latin typeface="Times New Roman" pitchFamily="18" charset="0"/>
                <a:cs typeface="Times New Roman" pitchFamily="18" charset="0"/>
              </a:rPr>
              <a:t> / f</a:t>
            </a:r>
            <a:r>
              <a:rPr lang="en-US" altLang="ko-KR" sz="1200" b="1" i="1" baseline="-25000" dirty="0" smtClean="0"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altLang="ko-KR" sz="1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b="1" baseline="0" dirty="0" smtClean="0"/>
              <a:t>)</a:t>
            </a:r>
          </a:p>
          <a:p>
            <a:endParaRPr lang="en-US" altLang="ko-KR" b="1" baseline="0" dirty="0" smtClean="0"/>
          </a:p>
          <a:p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피보나치 함수 추가</a:t>
            </a:r>
            <a:endParaRPr lang="en-US" altLang="ko-K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fibonnaci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if(n == 1)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0; 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if(n == 2)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return 1;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fibonnaci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(n-1) + 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fibonnaci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(n-2);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ko-KR" b="1" baseline="0" dirty="0" smtClean="0"/>
          </a:p>
          <a:p>
            <a:r>
              <a:rPr lang="en-US" altLang="ko-KR" b="1" baseline="0" dirty="0" smtClean="0"/>
              <a:t>-----------------------------------------------------</a:t>
            </a:r>
          </a:p>
          <a:p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피보나치 함수로 구현하기 </a:t>
            </a:r>
            <a:endParaRPr lang="en-US" altLang="ko-K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 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n-US" altLang="ko-KR" sz="1200" b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fibonnaci</a:t>
            </a:r>
            <a:r>
              <a:rPr lang="en-US" altLang="ko-KR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fn (</a:t>
            </a:r>
            <a:r>
              <a:rPr lang="ko-KR" altLang="en-US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 수</a:t>
            </a:r>
            <a:r>
              <a:rPr lang="en-US" altLang="ko-KR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fn-1(</a:t>
            </a:r>
            <a:r>
              <a:rPr lang="ko-KR" altLang="en-US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 번째 수</a:t>
            </a:r>
            <a:r>
              <a:rPr lang="en-US" altLang="ko-KR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)+ fn-2 (</a:t>
            </a:r>
            <a:r>
              <a:rPr lang="ko-KR" altLang="en-US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 전 번째 수</a:t>
            </a:r>
            <a:r>
              <a:rPr lang="en-US" altLang="ko-KR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goldenrule = (double) </a:t>
            </a:r>
            <a:r>
              <a:rPr lang="fr-FR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fibonnaci(10) / fibonnaci(9);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goldenrule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fibonnaci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if(n == 1)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0; 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if(n == 2)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return 1;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fibonnaci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(n-1) + 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fibonnaci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(n-2);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ko-K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다만 재귀함수를 이용하므로 재귀함수의 끝나는 점을 정해줘야 함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baseline="0" dirty="0" smtClean="0"/>
              <a:t>-----------------------------------------------------</a:t>
            </a:r>
          </a:p>
          <a:p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메모를 이용하여 피보나치 함수로 구현하기 </a:t>
            </a:r>
            <a:endParaRPr lang="en-US" altLang="ko-K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1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  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fibonnaci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fn (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 수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fn-1(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 번째 수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)+ fn-2 (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 전 번째 수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ko-KR" alt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50;  //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수는 그냥 임의로 정한 수이므로 나중에 바꿔도 됨 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memo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new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long[n]; //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배열 크기도 임의로 정한 것이므로 나중에 크기를 바꿔줘도 됨</a:t>
            </a:r>
          </a:p>
          <a:p>
            <a:endParaRPr lang="ko-KR" alt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goldenrule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(double) </a:t>
            </a:r>
            <a:r>
              <a:rPr lang="en-US" altLang="ko-KR" sz="1200" b="0" i="1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fibonnaci</a:t>
            </a:r>
            <a:r>
              <a:rPr lang="en-US" altLang="ko-KR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(n, memo) / </a:t>
            </a:r>
            <a:r>
              <a:rPr lang="en-US" altLang="ko-KR" sz="1200" b="0" i="1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fibonnaci</a:t>
            </a:r>
            <a:r>
              <a:rPr lang="en-US" altLang="ko-KR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(n-1, memo);</a:t>
            </a:r>
          </a:p>
          <a:p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0" i="1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ko-KR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1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goldenrule</a:t>
            </a:r>
            <a:r>
              <a:rPr lang="en-US" altLang="ko-KR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long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fibonnaci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n, long [] memo)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if(n == 1)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0; 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if(n == 2)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return 1;</a:t>
            </a:r>
          </a:p>
          <a:p>
            <a:endParaRPr lang="ko-KR" alt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if(memo[n-1] == 0 )//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메모지에 적혀있을 때는 계산하지 않고 메모지를 활용하기 위한 </a:t>
            </a:r>
            <a:r>
              <a:rPr lang="ko-KR" alt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조건문</a:t>
            </a:r>
            <a:r>
              <a:rPr lang="en-US" altLang="ko-KR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메모지가 비어있을 때만 기록</a:t>
            </a:r>
            <a:r>
              <a:rPr lang="en-US" altLang="ko-KR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ko-KR" alt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memo[n-1] = </a:t>
            </a:r>
            <a:r>
              <a:rPr lang="en-US" altLang="ko-KR" sz="1200" b="0" i="1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fibonnaci</a:t>
            </a:r>
            <a:r>
              <a:rPr lang="en-US" altLang="ko-KR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(n-1, memo);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if(memo[n-2] == 0 )//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메모지에 적혀있을 때는 계산하지 않고 메모지를 활용하기 위한 </a:t>
            </a:r>
            <a:r>
              <a:rPr lang="ko-KR" alt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조건문</a:t>
            </a:r>
            <a:r>
              <a:rPr lang="en-US" altLang="ko-KR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메모지가 비어있을 때만 기록</a:t>
            </a:r>
            <a:r>
              <a:rPr lang="en-US" altLang="ko-KR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ko-KR" alt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memo[n-2] = </a:t>
            </a:r>
            <a:r>
              <a:rPr lang="en-US" altLang="ko-KR" sz="1200" b="0" i="1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fibonnaci</a:t>
            </a:r>
            <a:r>
              <a:rPr lang="en-US" altLang="ko-KR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(n-2, memo);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memo[n-1] + memo[n-2];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이를 통해 메모를 </a:t>
            </a:r>
            <a:r>
              <a:rPr lang="ko-KR" alt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사용하므로써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계산속도가 엄청나게 빨라졌음을 알 수 있음</a:t>
            </a:r>
            <a:endParaRPr lang="en-US" altLang="ko-K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baseline="0" dirty="0" smtClean="0"/>
              <a:t>-----------------------------------------------------</a:t>
            </a:r>
            <a:endParaRPr lang="en-US" altLang="ko-K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이게 왜 분할 정복인가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현재의 피보나치 값을 두 개의 값으로 분리해서 구하기 때문</a:t>
            </a:r>
            <a:endParaRPr lang="en-US" altLang="ko-K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*memo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하는 것이 왜 </a:t>
            </a:r>
            <a:r>
              <a:rPr lang="en-US" altLang="ko-KR" b="1" baseline="0" dirty="0" smtClean="0"/>
              <a:t>Dynamic programming</a:t>
            </a:r>
            <a:r>
              <a:rPr lang="ko-KR" altLang="en-US" b="1" baseline="0" dirty="0" smtClean="0"/>
              <a:t>인가</a:t>
            </a:r>
            <a:r>
              <a:rPr lang="en-US" altLang="ko-KR" b="1" baseline="0" dirty="0" smtClean="0"/>
              <a:t>?</a:t>
            </a:r>
          </a:p>
          <a:p>
            <a:r>
              <a:rPr lang="en-US" altLang="ko-KR" dirty="0" smtClean="0"/>
              <a:t>(15</a:t>
            </a:r>
            <a:r>
              <a:rPr lang="ko-KR" altLang="en-US" dirty="0" smtClean="0"/>
              <a:t>페이지 참고</a:t>
            </a:r>
            <a:r>
              <a:rPr lang="en-US" altLang="ko-KR" dirty="0" smtClean="0"/>
              <a:t>) </a:t>
            </a:r>
          </a:p>
          <a:p>
            <a:r>
              <a:rPr lang="ko-KR" altLang="en-US" b="1" dirty="0" smtClean="0"/>
              <a:t>이렇게 중복호출 하는 것은 시간과 메모리 측면을 고려했을 때 너무 비효율적임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이에 </a:t>
            </a:r>
            <a:r>
              <a:rPr lang="ko-KR" altLang="en-US" b="1" dirty="0" smtClean="0"/>
              <a:t>따라 우리는 </a:t>
            </a:r>
            <a:r>
              <a:rPr lang="en-US" altLang="ko-KR" b="1" dirty="0" smtClean="0"/>
              <a:t>memo</a:t>
            </a:r>
            <a:r>
              <a:rPr lang="ko-KR" altLang="en-US" b="1" dirty="0" smtClean="0"/>
              <a:t>를 만들어 중복호출이 아닌 한번 구해두고 다시 사용하게끔 효율적으로 만들 수 있음</a:t>
            </a:r>
            <a:endParaRPr lang="en-US" altLang="ko-K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b="1" baseline="0" dirty="0" smtClean="0"/>
              <a:t>즉 </a:t>
            </a:r>
            <a:r>
              <a:rPr lang="en-US" altLang="ko-KR" b="1" baseline="0" dirty="0" smtClean="0"/>
              <a:t>4</a:t>
            </a:r>
            <a:r>
              <a:rPr lang="ko-KR" altLang="en-US" b="1" baseline="0" dirty="0" smtClean="0"/>
              <a:t>페이지를 </a:t>
            </a:r>
            <a:r>
              <a:rPr lang="ko-KR" altLang="en-US" b="1" baseline="0" dirty="0" smtClean="0"/>
              <a:t>구현할 때</a:t>
            </a:r>
            <a:r>
              <a:rPr lang="en-US" altLang="ko-KR" b="1" baseline="0" dirty="0" smtClean="0"/>
              <a:t>,</a:t>
            </a:r>
            <a:r>
              <a:rPr lang="ko-KR" altLang="en-US" b="1" baseline="0" dirty="0" smtClean="0"/>
              <a:t> 우리는 </a:t>
            </a:r>
            <a:r>
              <a:rPr lang="en-US" altLang="ko-KR" b="1" baseline="0" dirty="0" smtClean="0"/>
              <a:t>5</a:t>
            </a:r>
            <a:r>
              <a:rPr lang="ko-KR" altLang="en-US" b="1" baseline="0" dirty="0" smtClean="0"/>
              <a:t>페이지에 </a:t>
            </a:r>
            <a:r>
              <a:rPr lang="ko-KR" altLang="en-US" b="1" baseline="0" dirty="0" smtClean="0"/>
              <a:t>나온 것과 같이 중복호출 즉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겹치는 부분이 있기에 이 부분들을 </a:t>
            </a:r>
            <a:r>
              <a:rPr lang="en-US" altLang="ko-KR" b="1" baseline="0" dirty="0" smtClean="0"/>
              <a:t>memo</a:t>
            </a:r>
            <a:r>
              <a:rPr lang="ko-KR" altLang="en-US" b="1" baseline="0" dirty="0" smtClean="0"/>
              <a:t>를 통해 공유하기 때문에 </a:t>
            </a:r>
            <a:r>
              <a:rPr lang="en-US" altLang="ko-KR" b="1" baseline="0" dirty="0" smtClean="0"/>
              <a:t>Dynamic programming</a:t>
            </a:r>
            <a:r>
              <a:rPr lang="ko-KR" altLang="en-US" b="1" baseline="0" dirty="0" smtClean="0"/>
              <a:t>이라 할 수 있음</a:t>
            </a:r>
            <a:endParaRPr lang="en-US" altLang="ko-K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→ bottom-up approach (</a:t>
            </a:r>
            <a:r>
              <a:rPr lang="ko-KR" altLang="en-US" b="1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피보나치의 또 다른 방법</a:t>
            </a:r>
            <a:r>
              <a:rPr lang="en-US" altLang="ko-KR" b="1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)</a:t>
            </a:r>
          </a:p>
          <a:p>
            <a:endParaRPr lang="en-US" altLang="ko-KR" dirty="0" smtClean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long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fibonacci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 [] f = new long [n+1];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if(n == 1)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f[1] = 0;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if(n == 2)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f[2] = 1;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n-NO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for(int i = 3; i &lt;= n; i++)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f[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= f[i-1]+f[i-2];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f[n];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*3page</a:t>
            </a:r>
            <a:r>
              <a:rPr lang="ko-KR" altLang="en-US" b="1" baseline="0" dirty="0" smtClean="0"/>
              <a:t>와 같이 메모를 활용해 이항계수 구하기</a:t>
            </a:r>
            <a:endParaRPr lang="en-US" altLang="ko-KR" b="1" baseline="0" dirty="0" smtClean="0"/>
          </a:p>
          <a:p>
            <a:endParaRPr lang="en-US" altLang="ko-K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 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 [][] memo = new long [21][6];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변수가 </a:t>
            </a:r>
            <a:r>
              <a:rPr lang="ko-KR" alt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두개이므로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(=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n,k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두가지를 모두 담아 낼 수 있는 배열을 잡아야 함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ehang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(20,5,memo));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long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ehang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n,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k, long [][] memo)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 k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|| k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 0) //n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이거나 혹은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 경우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1; 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참고로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0!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임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(memo[n-1][k] == 0) 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값이 없다면 처음부터 다시 계산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memo[n-1][k] = 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ehang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(n-1,k,memo);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(memo[n-1][k-1] == 0) 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값이 없다면 처음부터 다시 계산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memo[n-1][k-1] = 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ehang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(n-1,k-1,memo);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memo[n-1][k] + memo[n-1][k-1];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ko-KR" b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가정</a:t>
            </a:r>
            <a:r>
              <a:rPr lang="en-US" altLang="ko-KR" b="1" dirty="0" smtClean="0"/>
              <a:t>:</a:t>
            </a:r>
            <a:r>
              <a:rPr lang="en-US" altLang="ko-KR" b="1" baseline="0" dirty="0" smtClean="0"/>
              <a:t> </a:t>
            </a:r>
          </a:p>
          <a:p>
            <a:r>
              <a:rPr lang="ko-KR" altLang="en-US" b="1" baseline="0" dirty="0" smtClean="0"/>
              <a:t>우리는 도둑이고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보석가게에 침투했음</a:t>
            </a:r>
            <a:r>
              <a:rPr lang="en-US" altLang="ko-KR" b="1" baseline="0" dirty="0" smtClean="0"/>
              <a:t>. </a:t>
            </a:r>
          </a:p>
          <a:p>
            <a:r>
              <a:rPr lang="ko-KR" altLang="en-US" b="1" baseline="0" dirty="0" smtClean="0"/>
              <a:t>그러나 가방은 보석을 담을 수 있는 무게가 한정되어 있음</a:t>
            </a:r>
            <a:r>
              <a:rPr lang="en-US" altLang="ko-KR" b="1" baseline="0" dirty="0" smtClean="0"/>
              <a:t>.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문제</a:t>
            </a:r>
            <a:r>
              <a:rPr lang="en-US" altLang="ko-KR" b="1" dirty="0" smtClean="0"/>
              <a:t>:</a:t>
            </a:r>
          </a:p>
          <a:p>
            <a:r>
              <a:rPr lang="ko-KR" altLang="en-US" b="1" dirty="0" smtClean="0"/>
              <a:t>우리는 가치를 극대화하기 위해서 어떻게 보석</a:t>
            </a:r>
            <a:r>
              <a:rPr lang="ko-KR" altLang="en-US" b="1" baseline="0" dirty="0" smtClean="0"/>
              <a:t> </a:t>
            </a:r>
            <a:r>
              <a:rPr lang="en-US" altLang="ko-KR" b="1" baseline="0" dirty="0" smtClean="0"/>
              <a:t>5</a:t>
            </a:r>
            <a:r>
              <a:rPr lang="ko-KR" altLang="en-US" b="1" baseline="0" dirty="0" smtClean="0"/>
              <a:t>개를 무게에 맞게</a:t>
            </a:r>
            <a:r>
              <a:rPr lang="ko-KR" altLang="en-US" b="1" dirty="0" smtClean="0"/>
              <a:t> 구성해서 담아야 가치를 </a:t>
            </a:r>
            <a:endParaRPr lang="en-US" altLang="ko-KR" b="1" dirty="0" smtClean="0"/>
          </a:p>
          <a:p>
            <a:r>
              <a:rPr lang="ko-KR" altLang="en-US" b="1" dirty="0" smtClean="0"/>
              <a:t>극대화할 수 있을까</a:t>
            </a:r>
            <a:r>
              <a:rPr lang="en-US" altLang="ko-KR" b="1" dirty="0" smtClean="0"/>
              <a:t>?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우리의 머리를 굴려서 푼다면</a:t>
            </a:r>
            <a:r>
              <a:rPr lang="en-US" altLang="ko-KR" b="1" dirty="0" smtClean="0"/>
              <a:t>?</a:t>
            </a:r>
          </a:p>
          <a:p>
            <a:r>
              <a:rPr lang="ko-KR" altLang="en-US" b="1" dirty="0" smtClean="0"/>
              <a:t>경우의 수가 너무 많음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이 문제를 </a:t>
            </a:r>
            <a:r>
              <a:rPr lang="en-US" altLang="ko-KR" b="1" dirty="0" smtClean="0"/>
              <a:t>Greedy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알고리즘으로 푼다면</a:t>
            </a:r>
            <a:r>
              <a:rPr lang="en-US" altLang="ko-KR" b="1" baseline="0" dirty="0" smtClean="0"/>
              <a:t>? </a:t>
            </a:r>
          </a:p>
          <a:p>
            <a:r>
              <a:rPr lang="en-US" altLang="ko-KR" b="1" baseline="0" dirty="0" smtClean="0"/>
              <a:t>(</a:t>
            </a:r>
            <a:r>
              <a:rPr lang="ko-KR" altLang="en-US" b="1" baseline="0" dirty="0" smtClean="0"/>
              <a:t>가치가 제일 높은 것을 우선으로</a:t>
            </a:r>
            <a:r>
              <a:rPr lang="en-US" altLang="ko-KR" b="1" baseline="0" dirty="0" smtClean="0"/>
              <a:t>)</a:t>
            </a:r>
          </a:p>
          <a:p>
            <a:r>
              <a:rPr lang="en-US" altLang="ko-KR" b="1" baseline="0" dirty="0" smtClean="0"/>
              <a:t>5</a:t>
            </a:r>
            <a:r>
              <a:rPr lang="ko-KR" altLang="en-US" b="1" baseline="0" dirty="0" smtClean="0"/>
              <a:t>번 보석</a:t>
            </a:r>
            <a:r>
              <a:rPr lang="en-US" altLang="ko-KR" b="1" baseline="0" dirty="0" smtClean="0"/>
              <a:t>,</a:t>
            </a:r>
            <a:r>
              <a:rPr lang="ko-KR" altLang="en-US" b="1" baseline="0" dirty="0" smtClean="0"/>
              <a:t> </a:t>
            </a:r>
            <a:r>
              <a:rPr lang="en-US" altLang="ko-KR" b="1" baseline="0" dirty="0" smtClean="0"/>
              <a:t>2</a:t>
            </a:r>
            <a:r>
              <a:rPr lang="ko-KR" altLang="en-US" b="1" baseline="0" dirty="0" smtClean="0"/>
              <a:t>번 보석</a:t>
            </a:r>
            <a:r>
              <a:rPr lang="en-US" altLang="ko-KR" b="1" baseline="0" dirty="0" smtClean="0"/>
              <a:t>, 1</a:t>
            </a:r>
            <a:r>
              <a:rPr lang="ko-KR" altLang="en-US" b="1" baseline="0" dirty="0" smtClean="0"/>
              <a:t>번 보석을 넣을 것임</a:t>
            </a:r>
            <a:endParaRPr lang="en-US" altLang="ko-KR" b="1" baseline="0" dirty="0" smtClean="0"/>
          </a:p>
          <a:p>
            <a:endParaRPr lang="en-US" altLang="ko-KR" b="1" baseline="0" dirty="0" smtClean="0"/>
          </a:p>
          <a:p>
            <a:r>
              <a:rPr lang="en-US" altLang="ko-KR" b="1" baseline="0" dirty="0" smtClean="0"/>
              <a:t>*</a:t>
            </a:r>
            <a:r>
              <a:rPr lang="ko-KR" altLang="en-US" b="1" baseline="0" dirty="0" smtClean="0"/>
              <a:t>이 문제를 </a:t>
            </a:r>
            <a:r>
              <a:rPr lang="en-US" altLang="ko-KR" b="1" baseline="0" dirty="0" smtClean="0"/>
              <a:t>DP</a:t>
            </a:r>
            <a:r>
              <a:rPr lang="ko-KR" altLang="en-US" b="1" baseline="0" dirty="0" smtClean="0"/>
              <a:t>로 푼다면</a:t>
            </a:r>
            <a:r>
              <a:rPr lang="en-US" altLang="ko-KR" b="1" baseline="0" dirty="0" smtClean="0"/>
              <a:t>?</a:t>
            </a:r>
            <a:endParaRPr lang="en-US" altLang="ko-KR" b="1" dirty="0" smtClean="0"/>
          </a:p>
          <a:p>
            <a:r>
              <a:rPr lang="ko-KR" altLang="en-US" b="1" baseline="0" dirty="0" smtClean="0"/>
              <a:t>우선 문제를 분석해야 함</a:t>
            </a:r>
            <a:endParaRPr lang="en-US" altLang="ko-KR" b="1" baseline="0" dirty="0" smtClean="0"/>
          </a:p>
          <a:p>
            <a:r>
              <a:rPr lang="en-US" altLang="ko-KR" b="1" baseline="0" dirty="0" smtClean="0"/>
              <a:t>(</a:t>
            </a:r>
            <a:r>
              <a:rPr lang="ko-KR" altLang="en-US" b="1" baseline="0" dirty="0" smtClean="0"/>
              <a:t>코딩으로 표현을 할 수 있는지 없는지</a:t>
            </a:r>
            <a:r>
              <a:rPr lang="en-US" altLang="ko-KR" b="1" baseline="0" dirty="0" smtClean="0"/>
              <a:t>)</a:t>
            </a:r>
          </a:p>
          <a:p>
            <a:r>
              <a:rPr lang="ko-KR" altLang="en-US" b="1" baseline="0" dirty="0" smtClean="0"/>
              <a:t>상황</a:t>
            </a:r>
            <a:r>
              <a:rPr lang="en-US" altLang="ko-KR" b="1" baseline="0" dirty="0" smtClean="0"/>
              <a:t>: </a:t>
            </a:r>
            <a:r>
              <a:rPr lang="ko-KR" altLang="en-US" b="1" baseline="0" dirty="0" smtClean="0"/>
              <a:t>가방에 보석을 넣으면 가치</a:t>
            </a:r>
            <a:r>
              <a:rPr lang="en-US" altLang="ko-KR" b="1" baseline="0" dirty="0" smtClean="0"/>
              <a:t>(v)</a:t>
            </a:r>
            <a:r>
              <a:rPr lang="ko-KR" altLang="en-US" b="1" baseline="0" dirty="0" smtClean="0"/>
              <a:t>는 올라가지만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여유 공간</a:t>
            </a:r>
            <a:r>
              <a:rPr lang="en-US" altLang="ko-KR" b="1" baseline="0" dirty="0" smtClean="0"/>
              <a:t>(w)</a:t>
            </a:r>
            <a:r>
              <a:rPr lang="ko-KR" altLang="en-US" b="1" baseline="0" dirty="0" smtClean="0"/>
              <a:t>은 줄어듬</a:t>
            </a:r>
            <a:endParaRPr lang="en-US" altLang="ko-KR" b="1" baseline="0" dirty="0" smtClean="0"/>
          </a:p>
          <a:p>
            <a:r>
              <a:rPr lang="ko-KR" altLang="en-US" b="1" baseline="0" dirty="0" smtClean="0"/>
              <a:t>이러한 상황을 바탕으로 </a:t>
            </a:r>
            <a:r>
              <a:rPr lang="en-US" altLang="ko-KR" b="1" baseline="0" dirty="0" smtClean="0"/>
              <a:t>DC</a:t>
            </a:r>
            <a:r>
              <a:rPr lang="ko-KR" altLang="en-US" b="1" baseline="0" dirty="0" smtClean="0"/>
              <a:t>를 통해 모든 경우를 다 고려한 후 겹치는 경우를 고려 대상에서 제외하면서 최적의 경우를 도출</a:t>
            </a:r>
            <a:r>
              <a:rPr lang="en-US" altLang="ko-KR" b="1" baseline="0" dirty="0" smtClean="0"/>
              <a:t>.</a:t>
            </a:r>
          </a:p>
          <a:p>
            <a:endParaRPr lang="en-US" altLang="ko-KR" b="1" baseline="0" dirty="0" smtClean="0"/>
          </a:p>
          <a:p>
            <a:endParaRPr lang="en-US" altLang="ko-KR" b="1" baseline="0" dirty="0" smtClean="0"/>
          </a:p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*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 = </a:t>
            </a:r>
            <a:r>
              <a:rPr lang="ko-KR" altLang="en-US" b="1" baseline="0" dirty="0" smtClean="0"/>
              <a:t>인덱스 </a:t>
            </a:r>
            <a:r>
              <a:rPr lang="en-US" altLang="ko-KR" b="1" baseline="0" dirty="0" err="1" smtClean="0"/>
              <a:t>i</a:t>
            </a:r>
            <a:r>
              <a:rPr lang="ko-KR" altLang="en-US" b="1" baseline="0" dirty="0" smtClean="0"/>
              <a:t>의</a:t>
            </a:r>
            <a:r>
              <a:rPr lang="en-US" altLang="ko-KR" b="1" baseline="0" dirty="0" smtClean="0"/>
              <a:t> </a:t>
            </a:r>
            <a:r>
              <a:rPr lang="ko-KR" altLang="en-US" b="1" dirty="0" smtClean="0"/>
              <a:t>아이템을</a:t>
            </a:r>
            <a:r>
              <a:rPr lang="ko-KR" altLang="en-US" b="1" baseline="0" dirty="0" smtClean="0"/>
              <a:t> 고를지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말지 고민하는 경우의 수</a:t>
            </a:r>
            <a:endParaRPr lang="en-US" altLang="ko-KR" b="1" baseline="0" dirty="0" smtClean="0"/>
          </a:p>
          <a:p>
            <a:r>
              <a:rPr lang="ko-KR" altLang="en-US" b="1" baseline="0" dirty="0" smtClean="0"/>
              <a:t>따라서 </a:t>
            </a:r>
            <a:r>
              <a:rPr lang="en-US" altLang="ko-KR" b="1" baseline="0" dirty="0" err="1" smtClean="0"/>
              <a:t>i</a:t>
            </a:r>
            <a:r>
              <a:rPr lang="ko-KR" altLang="en-US" b="1" baseline="0" dirty="0" err="1" smtClean="0"/>
              <a:t>를</a:t>
            </a:r>
            <a:r>
              <a:rPr lang="ko-KR" altLang="en-US" b="1" baseline="0" dirty="0" smtClean="0"/>
              <a:t> 선택하던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smtClean="0"/>
              <a:t>말던 고를지</a:t>
            </a:r>
            <a:r>
              <a:rPr lang="en-US" altLang="ko-KR" b="1" baseline="0" dirty="0" smtClean="0"/>
              <a:t>, </a:t>
            </a:r>
            <a:r>
              <a:rPr lang="ko-KR" altLang="en-US" b="1" baseline="0" dirty="0" err="1" smtClean="0"/>
              <a:t>말지의</a:t>
            </a:r>
            <a:r>
              <a:rPr lang="ko-KR" altLang="en-US" b="1" baseline="0" dirty="0" smtClean="0"/>
              <a:t> 고민이 끝났으므로 </a:t>
            </a:r>
            <a:r>
              <a:rPr lang="en-US" altLang="ko-KR" b="1" baseline="0" dirty="0" err="1" smtClean="0"/>
              <a:t>i</a:t>
            </a:r>
            <a:r>
              <a:rPr lang="ko-KR" altLang="en-US" b="1" baseline="0" dirty="0" smtClean="0"/>
              <a:t>에서 </a:t>
            </a:r>
            <a:r>
              <a:rPr lang="en-US" altLang="ko-KR" b="1" baseline="0" dirty="0" smtClean="0"/>
              <a:t>-1</a:t>
            </a:r>
            <a:r>
              <a:rPr lang="ko-KR" altLang="en-US" b="1" baseline="0" dirty="0" smtClean="0"/>
              <a:t>을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해주는 것</a:t>
            </a:r>
            <a:r>
              <a:rPr lang="en-US" altLang="ko-KR" b="1" baseline="0" dirty="0" smtClean="0"/>
              <a:t>.</a:t>
            </a:r>
            <a:r>
              <a:rPr lang="ko-KR" altLang="en-US" b="1" baseline="0" dirty="0" smtClean="0"/>
              <a:t> </a:t>
            </a:r>
            <a:endParaRPr lang="en-US" altLang="ko-KR" b="1" baseline="0" dirty="0" smtClean="0"/>
          </a:p>
          <a:p>
            <a:endParaRPr lang="en-US" altLang="ko-KR" b="1" baseline="0" dirty="0" smtClean="0"/>
          </a:p>
          <a:p>
            <a:r>
              <a:rPr lang="en-US" altLang="ko-KR" b="1" baseline="0" dirty="0" smtClean="0"/>
              <a:t>-A</a:t>
            </a:r>
            <a:r>
              <a:rPr lang="ko-KR" altLang="en-US" b="1" baseline="0" dirty="0" smtClean="0"/>
              <a:t>의 경우는 보석을 넣지 않았기에 </a:t>
            </a:r>
            <a:endParaRPr lang="en-US" altLang="ko-KR" b="1" baseline="0" dirty="0" smtClean="0"/>
          </a:p>
          <a:p>
            <a:r>
              <a:rPr lang="en-US" altLang="ko-KR" b="1" baseline="0" dirty="0" smtClean="0"/>
              <a:t>  </a:t>
            </a:r>
            <a:r>
              <a:rPr lang="en-US" altLang="ko-KR" b="1" baseline="0" dirty="0" err="1" smtClean="0"/>
              <a:t>i</a:t>
            </a:r>
            <a:r>
              <a:rPr lang="ko-KR" altLang="en-US" b="1" baseline="0" dirty="0" smtClean="0"/>
              <a:t>만 줄어들고 나머지 변수는 그대로</a:t>
            </a:r>
            <a:r>
              <a:rPr lang="en-US" altLang="ko-KR" b="1" baseline="0" dirty="0" smtClean="0"/>
              <a:t>, </a:t>
            </a:r>
          </a:p>
          <a:p>
            <a:r>
              <a:rPr lang="en-US" altLang="ko-KR" b="1" baseline="0" dirty="0" smtClean="0"/>
              <a:t>-B</a:t>
            </a:r>
            <a:r>
              <a:rPr lang="ko-KR" altLang="en-US" b="1" baseline="0" dirty="0" smtClean="0"/>
              <a:t>의 경우는 보석을 넣었기에 </a:t>
            </a:r>
            <a:endParaRPr lang="en-US" altLang="ko-KR" b="1" baseline="0" dirty="0" smtClean="0"/>
          </a:p>
          <a:p>
            <a:r>
              <a:rPr lang="en-US" altLang="ko-KR" b="1" baseline="0" dirty="0" smtClean="0"/>
              <a:t>  w</a:t>
            </a:r>
            <a:r>
              <a:rPr lang="ko-KR" altLang="en-US" b="1" baseline="0" dirty="0" smtClean="0"/>
              <a:t>가 넣은 보석의 </a:t>
            </a:r>
            <a:r>
              <a:rPr lang="en-US" altLang="ko-KR" b="1" baseline="0" dirty="0" smtClean="0"/>
              <a:t>w</a:t>
            </a:r>
            <a:r>
              <a:rPr lang="ko-KR" altLang="en-US" b="1" baseline="0" dirty="0" smtClean="0"/>
              <a:t>만큼 줄어드는 대신 그 보석만큼 </a:t>
            </a:r>
            <a:r>
              <a:rPr lang="en-US" altLang="ko-KR" b="1" baseline="0" dirty="0" smtClean="0"/>
              <a:t>v</a:t>
            </a:r>
            <a:r>
              <a:rPr lang="ko-KR" altLang="en-US" b="1" baseline="0" dirty="0" smtClean="0"/>
              <a:t>가 늘어난 후</a:t>
            </a:r>
            <a:r>
              <a:rPr lang="en-US" altLang="ko-KR" b="1" baseline="0" dirty="0" smtClean="0"/>
              <a:t> </a:t>
            </a:r>
            <a:r>
              <a:rPr lang="en-US" altLang="ko-KR" b="1" baseline="0" dirty="0" err="1" smtClean="0"/>
              <a:t>i</a:t>
            </a:r>
            <a:r>
              <a:rPr lang="ko-KR" altLang="en-US" b="1" baseline="0" dirty="0" smtClean="0"/>
              <a:t>가 </a:t>
            </a:r>
            <a:r>
              <a:rPr lang="ko-KR" altLang="en-US" b="1" baseline="0" dirty="0" err="1" smtClean="0"/>
              <a:t>줄어듬</a:t>
            </a:r>
            <a:r>
              <a:rPr lang="ko-KR" altLang="en-US" b="1" baseline="0" dirty="0" smtClean="0"/>
              <a:t> </a:t>
            </a:r>
            <a:endParaRPr lang="en-US" altLang="ko-KR" b="1" baseline="0" dirty="0" smtClean="0"/>
          </a:p>
          <a:p>
            <a:endParaRPr lang="en-US" altLang="ko-KR" b="1" baseline="0" dirty="0" smtClean="0"/>
          </a:p>
          <a:p>
            <a:r>
              <a:rPr lang="en-US" altLang="ko-KR" b="1" baseline="0" dirty="0" smtClean="0"/>
              <a:t>*</a:t>
            </a:r>
            <a:r>
              <a:rPr lang="en-US" altLang="ko-KR" b="1" baseline="0" dirty="0" err="1" smtClean="0"/>
              <a:t>Math.max</a:t>
            </a:r>
            <a:r>
              <a:rPr lang="en-US" altLang="ko-KR" b="1" baseline="0" dirty="0" smtClean="0"/>
              <a:t>() =</a:t>
            </a:r>
            <a:r>
              <a:rPr lang="ko-KR" altLang="en-US" b="1" baseline="0" dirty="0" smtClean="0"/>
              <a:t>최댓값 반환</a:t>
            </a:r>
            <a:r>
              <a:rPr lang="en-US" altLang="ko-KR" b="1" baseline="0" dirty="0" smtClean="0"/>
              <a:t>, Math.min() = </a:t>
            </a:r>
            <a:r>
              <a:rPr lang="ko-KR" altLang="en-US" b="1" baseline="0" dirty="0" smtClean="0"/>
              <a:t>최솟값 반환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755576" y="5215062"/>
            <a:ext cx="7632848" cy="80332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 algn="ctr">
              <a:defRPr lang="ko-KR" altLang="en-US" sz="4800" baseline="0" dirty="0">
                <a:solidFill>
                  <a:schemeClr val="bg1"/>
                </a:solidFill>
                <a:latin typeface="+mn-ea"/>
                <a:ea typeface="+mn-ea"/>
                <a:cs typeface="한국외대체 B" pitchFamily="18" charset="-127"/>
              </a:defRPr>
            </a:lvl1pPr>
          </a:lstStyle>
          <a:p>
            <a:pPr marL="0" lvl="0"/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xmlns="" val="3981925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850" y="1125537"/>
            <a:ext cx="8496300" cy="518318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7704000" cy="828000"/>
          </a:xfrm>
          <a:prstGeom prst="rect">
            <a:avLst/>
          </a:prstGeom>
          <a:noFill/>
        </p:spPr>
        <p:txBody>
          <a:bodyPr wrap="none" lIns="324000" tIns="252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>
              <a:defRPr lang="ko-KR" altLang="en-US" dirty="0"/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xmlns="" val="4047056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850" y="1125537"/>
            <a:ext cx="8496300" cy="518318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45572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22492" y="1125539"/>
            <a:ext cx="4141558" cy="518318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9950" y="1125538"/>
            <a:ext cx="4140200" cy="5183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9079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125538"/>
            <a:ext cx="4140200" cy="755290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3850" y="1971796"/>
            <a:ext cx="4140200" cy="431988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2000" dirty="0" smtClean="0"/>
            </a:lvl1pPr>
            <a:lvl2pPr>
              <a:defRPr lang="ko-KR" altLang="en-US" sz="1800" dirty="0" smtClean="0"/>
            </a:lvl2pPr>
            <a:lvl3pPr>
              <a:defRPr lang="ko-KR" altLang="en-US" sz="1600" dirty="0" smtClean="0"/>
            </a:lvl3pPr>
            <a:lvl4pPr>
              <a:defRPr lang="ko-KR" altLang="en-US" sz="1400" dirty="0" smtClean="0"/>
            </a:lvl4pPr>
            <a:lvl5pPr>
              <a:defRPr lang="ko-KR" altLang="en-US" sz="1400" dirty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87792" y="1125538"/>
            <a:ext cx="4132358" cy="755290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79950" y="1971795"/>
            <a:ext cx="4140200" cy="433692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2000" smtClean="0"/>
            </a:lvl1pPr>
            <a:lvl2pPr>
              <a:defRPr lang="ko-KR" altLang="en-US" sz="1800" smtClean="0"/>
            </a:lvl2pPr>
            <a:lvl3pPr>
              <a:defRPr lang="ko-KR" altLang="en-US" sz="1600" smtClean="0"/>
            </a:lvl3pPr>
            <a:lvl4pPr>
              <a:defRPr lang="ko-KR" altLang="en-US" sz="1400" smtClean="0"/>
            </a:lvl4pPr>
            <a:lvl5pPr>
              <a:defRPr lang="ko-KR" altLang="en-US"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19333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75718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91804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03617" y="1125538"/>
            <a:ext cx="5111750" cy="5183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23850" y="1125538"/>
            <a:ext cx="3111559" cy="51831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87476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23850" y="1125538"/>
            <a:ext cx="8496300" cy="4283681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23850" y="5579914"/>
            <a:ext cx="8496300" cy="7288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79448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1685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3998" cy="6857998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125538"/>
            <a:ext cx="8496300" cy="518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466036"/>
            <a:ext cx="21336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66036"/>
            <a:ext cx="28956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86550" y="6466036"/>
            <a:ext cx="21336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7704348" cy="836712"/>
          </a:xfrm>
          <a:prstGeom prst="rect">
            <a:avLst/>
          </a:prstGeom>
        </p:spPr>
        <p:txBody>
          <a:bodyPr lIns="432000" tIns="216000" rIns="0" bIns="0"/>
          <a:lstStyle/>
          <a:p>
            <a:pPr marL="0" lvl="0" eaLnBrk="0" fontAlgn="base" hangingPunct="0">
              <a:spcAft>
                <a:spcPct val="0"/>
              </a:spcAft>
            </a:pPr>
            <a:r>
              <a:rPr lang="ko-KR" altLang="en-US" dirty="0"/>
              <a:t>제목을 입력하십시오</a:t>
            </a:r>
          </a:p>
        </p:txBody>
      </p:sp>
    </p:spTree>
    <p:extLst>
      <p:ext uri="{BB962C8B-B14F-4D97-AF65-F5344CB8AC3E}">
        <p14:creationId xmlns:p14="http://schemas.microsoft.com/office/powerpoint/2010/main" xmlns="" val="151558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1" hangingPunct="1">
        <a:spcBef>
          <a:spcPct val="0"/>
        </a:spcBef>
        <a:buNone/>
        <a:defRPr kumimoji="1" lang="ko-KR" altLang="en-US" sz="3500" b="0" kern="1200" dirty="0" smtClean="0">
          <a:solidFill>
            <a:schemeClr val="tx1">
              <a:lumMod val="85000"/>
              <a:lumOff val="15000"/>
            </a:schemeClr>
          </a:solidFill>
          <a:effectLst/>
          <a:latin typeface="한국외대체 M" panose="02020503020101020101" pitchFamily="18" charset="-127"/>
          <a:ea typeface="한국외대체 M" panose="02020503020101020101" pitchFamily="18" charset="-127"/>
          <a:cs typeface="한국외대체 M" pitchFamily="18" charset="-127"/>
        </a:defRPr>
      </a:lvl1pPr>
    </p:titleStyle>
    <p:bodyStyle>
      <a:lvl1pPr marL="252000" indent="-252000" algn="l" defTabSz="914400" rtl="0" eaLnBrk="1" latinLnBrk="1" hangingPunct="1">
        <a:spcBef>
          <a:spcPts val="400"/>
        </a:spcBef>
        <a:buFont typeface="Arial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1pPr>
      <a:lvl2pPr marL="538163" indent="-2730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2pPr>
      <a:lvl3pPr marL="717550" indent="-179388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3pPr>
      <a:lvl4pPr marL="896938" indent="-179388" algn="l" defTabSz="914400" rtl="0" eaLnBrk="1" latinLnBrk="1" hangingPunct="1">
        <a:spcBef>
          <a:spcPct val="20000"/>
        </a:spcBef>
        <a:buFont typeface="Arial" pitchFamily="34" charset="0"/>
        <a:buChar char="–"/>
        <a:tabLst/>
        <a:defRPr sz="16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4pPr>
      <a:lvl5pPr marL="1076325" indent="-179388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463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데이터구조</a:t>
            </a:r>
            <a:r>
              <a:rPr lang="en-US" altLang="ko-KR" sz="3600" dirty="0"/>
              <a:t> 13</a:t>
            </a:r>
            <a:r>
              <a:rPr lang="ko-KR" altLang="en-US" sz="3600" dirty="0"/>
              <a:t>강 </a:t>
            </a:r>
            <a:r>
              <a:rPr lang="en-US" altLang="ko-KR" sz="1800"/>
              <a:t>Dynamic Programming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745189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N</a:t>
                </a:r>
                <a:r>
                  <a:rPr lang="ko-KR" altLang="en-US" dirty="0"/>
                  <a:t>개의 아이템과 배낭이 있다고 가정</a:t>
                </a:r>
                <a:endParaRPr lang="en-US" altLang="ko-KR" dirty="0"/>
              </a:p>
              <a:p>
                <a:r>
                  <a:rPr lang="ko-KR" altLang="en-US" dirty="0"/>
                  <a:t>각각의 아이템은 무게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와</a:t>
                </a:r>
                <a:r>
                  <a:rPr lang="en-US" altLang="ko-KR" dirty="0"/>
                  <a:t/>
                </a:r>
                <a:r>
                  <a:rPr lang="ko-KR" altLang="en-US" dirty="0"/>
                  <a:t>가격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를 가짐</a:t>
                </a:r>
                <a:r>
                  <a:rPr lang="en-US" altLang="ko-KR" dirty="0"/>
                  <a:t>. </a:t>
                </a:r>
              </a:p>
              <a:p>
                <a:r>
                  <a:rPr lang="ko-KR" altLang="en-US" dirty="0"/>
                  <a:t>배낭의 용량이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라 할 때 배낭의 용량을 초과하지 않으면서 가격이 최대가 되는 </a:t>
                </a:r>
                <a:r>
                  <a:rPr lang="ko-KR" altLang="en-US" dirty="0" err="1"/>
                  <a:t>부분집합을</a:t>
                </a:r>
                <a:r>
                  <a:rPr lang="ko-KR" altLang="en-US" dirty="0"/>
                  <a:t> 구하시오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3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) Knapsack </a:t>
            </a:r>
            <a:r>
              <a:rPr lang="ko-KR" altLang="en-US" dirty="0"/>
              <a:t>문제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7784" y="3032956"/>
            <a:ext cx="2829320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2619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주어진 용량에서 담을 수 있는 최대 가치는</a:t>
                </a:r>
                <a:r>
                  <a:rPr lang="en-US" altLang="ko-KR" dirty="0"/>
                  <a:t>?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배낭 용량이 </a:t>
                </a:r>
                <a:r>
                  <a:rPr lang="en-US" altLang="ko-KR" dirty="0"/>
                  <a:t>w</a:t>
                </a:r>
                <a:r>
                  <a:rPr lang="ko-KR" altLang="en-US" dirty="0" err="1"/>
                  <a:t>일때</a:t>
                </a:r>
                <a:r>
                  <a:rPr lang="ko-KR" altLang="en-US" dirty="0"/>
                  <a:t> 아이템 </a:t>
                </a:r>
                <a:r>
                  <a:rPr lang="en-US" altLang="ko-KR" dirty="0"/>
                  <a:t>1,2,…,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로 얻을 수 있는 최대 이득을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라</a:t>
                </a:r>
                <a:r>
                  <a:rPr lang="en-US" altLang="ko-KR" dirty="0"/>
                  <a:t/>
                </a:r>
                <a:r>
                  <a:rPr lang="ko-KR" altLang="en-US" dirty="0"/>
                  <a:t>하자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아이템 </a:t>
                </a:r>
                <a:r>
                  <a:rPr lang="en-US" altLang="ko-KR" dirty="0" err="1"/>
                  <a:t>i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선택하지 않는 경우</a:t>
                </a:r>
                <a:r>
                  <a:rPr lang="en-US" altLang="ko-KR" dirty="0"/>
                  <a:t/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아이템 </a:t>
                </a:r>
                <a:r>
                  <a:rPr lang="en-US" altLang="ko-KR" dirty="0" err="1"/>
                  <a:t>i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선택하는 경우의 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/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OPT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33" t="-941" r="-215"/>
                </a:stretch>
              </a:blipFill>
            </p:spPr>
            <p:txBody>
              <a:bodyPr/>
              <a:lstStyle/>
              <a:p>
                <a:r>
                  <a:rPr lang="ko-KR" altLang="en-US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) Knapsack</a:t>
            </a:r>
            <a:r>
              <a:rPr lang="ko-KR" altLang="en-US" dirty="0"/>
              <a:t> 문제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3548" y="4653136"/>
            <a:ext cx="7965560" cy="13793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42910" y="6286521"/>
            <a:ext cx="4143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dirty="0" smtClean="0"/>
              <a:t>A. </a:t>
            </a:r>
            <a:r>
              <a:rPr lang="ko-KR" altLang="en-US" sz="1400" b="1" u="sng" dirty="0" smtClean="0"/>
              <a:t>보석을 넣지 않고 해당 경우를 넘어간 경우</a:t>
            </a:r>
            <a:endParaRPr lang="ko-KR" altLang="en-US" sz="14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714876" y="6286521"/>
            <a:ext cx="41434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dirty="0" smtClean="0"/>
              <a:t>B. </a:t>
            </a:r>
            <a:r>
              <a:rPr lang="ko-KR" altLang="en-US" sz="1400" b="1" u="sng" dirty="0" smtClean="0"/>
              <a:t>보석을 넣고 해당 경우를 넘어간 경우</a:t>
            </a:r>
          </a:p>
          <a:p>
            <a:endParaRPr lang="ko-KR" altLang="en-US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428860" y="5929330"/>
            <a:ext cx="357190" cy="285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16200000" flipV="1">
            <a:off x="6000760" y="5929330"/>
            <a:ext cx="285752" cy="285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00430" y="5143512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어떤 보석을 넣었을 때 가방의 무게가 초과될 경우 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넣기 불가능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경우의 수 </a:t>
            </a:r>
            <a:r>
              <a:rPr lang="en-US" altLang="ko-KR" sz="1200" b="1" dirty="0" smtClean="0"/>
              <a:t>1 </a:t>
            </a:r>
            <a:r>
              <a:rPr lang="ko-KR" altLang="en-US" sz="1200" b="1" dirty="0" smtClean="0"/>
              <a:t>감소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xmlns="" val="2777992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 </a:t>
            </a:r>
            <a:r>
              <a:rPr lang="en-US" altLang="ko-KR" dirty="0"/>
              <a:t>DP</a:t>
            </a:r>
            <a:r>
              <a:rPr lang="ko-KR" altLang="en-US" dirty="0"/>
              <a:t>식을 이용하여 최적의 조합을 찾아보시오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</p:spTree>
    <p:extLst>
      <p:ext uri="{BB962C8B-B14F-4D97-AF65-F5344CB8AC3E}">
        <p14:creationId xmlns:p14="http://schemas.microsoft.com/office/powerpoint/2010/main" xmlns="" val="1545926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3588" y="1736812"/>
            <a:ext cx="7092466" cy="390686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Bottom-up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41220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신입사원인 여러분은 업무에서 인정받으면서도 일을 빨리해서 </a:t>
            </a:r>
            <a:r>
              <a:rPr lang="ko-KR" altLang="en-US" dirty="0" err="1"/>
              <a:t>칼퇴하고</a:t>
            </a:r>
            <a:r>
              <a:rPr lang="ko-KR" altLang="en-US" dirty="0"/>
              <a:t> 싶다</a:t>
            </a:r>
            <a:r>
              <a:rPr lang="en-US" altLang="ko-KR" dirty="0"/>
              <a:t>. </a:t>
            </a:r>
            <a:r>
              <a:rPr lang="ko-KR" altLang="en-US" dirty="0"/>
              <a:t>퇴근 시간 </a:t>
            </a:r>
            <a:r>
              <a:rPr lang="en-US" altLang="ko-KR" dirty="0"/>
              <a:t>30</a:t>
            </a:r>
            <a:r>
              <a:rPr lang="ko-KR" altLang="en-US" dirty="0"/>
              <a:t>분 남겨놓고 위 사수가 아래와 같은 업무를 주었다고 가정했을 때 주어진 시간 내에 가장 효율적으로 할 수 있는 업무들의 조합이 </a:t>
            </a:r>
            <a:r>
              <a:rPr lang="ko-KR" altLang="en-US" dirty="0" err="1"/>
              <a:t>어떤것인지</a:t>
            </a:r>
            <a:r>
              <a:rPr lang="ko-KR" altLang="en-US" dirty="0"/>
              <a:t> 계산해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83568" y="3320988"/>
          <a:ext cx="37084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06">
                  <a:extLst>
                    <a:ext uri="{9D8B030D-6E8A-4147-A177-3AD203B41FA5}">
                      <a16:colId xmlns:a16="http://schemas.microsoft.com/office/drawing/2014/main" xmlns="" val="739678887"/>
                    </a:ext>
                  </a:extLst>
                </a:gridCol>
                <a:gridCol w="1854206">
                  <a:extLst>
                    <a:ext uri="{9D8B030D-6E8A-4147-A177-3AD203B41FA5}">
                      <a16:colId xmlns:a16="http://schemas.microsoft.com/office/drawing/2014/main" xmlns="" val="3527763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중요도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71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981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28995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43078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7892" y="5233370"/>
            <a:ext cx="5061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최적의 조합은 </a:t>
            </a:r>
            <a:r>
              <a:rPr lang="ko-KR" altLang="en-US" dirty="0" err="1">
                <a:solidFill>
                  <a:srgbClr val="FF0000"/>
                </a:solidFill>
              </a:rPr>
              <a:t>어떤것인가요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Greedy Algorithm</a:t>
            </a:r>
            <a:r>
              <a:rPr lang="ko-KR" altLang="en-US" dirty="0">
                <a:solidFill>
                  <a:srgbClr val="FF0000"/>
                </a:solidFill>
              </a:rPr>
              <a:t>보다 나은 방법이 있을까요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7823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게이머가 </a:t>
            </a:r>
            <a:r>
              <a:rPr lang="ko-KR" altLang="en-US" sz="2000" dirty="0" err="1"/>
              <a:t>프로브를</a:t>
            </a:r>
            <a:r>
              <a:rPr lang="ko-KR" altLang="en-US" sz="2000" dirty="0"/>
              <a:t> 시작점에서 끝까지 클릭했다고 가정하자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) </a:t>
            </a:r>
            <a:r>
              <a:rPr lang="ko-KR" altLang="en-US" dirty="0"/>
              <a:t>행렬 경로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902" y="1736812"/>
            <a:ext cx="2951820" cy="1844888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47964" y="1736812"/>
            <a:ext cx="4486901" cy="34294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52020" y="2042086"/>
            <a:ext cx="493296" cy="4954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1902" y="3968159"/>
            <a:ext cx="33707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이때 </a:t>
            </a:r>
            <a:r>
              <a:rPr lang="ko-KR" altLang="en-US" sz="1600" dirty="0" err="1"/>
              <a:t>프로브는</a:t>
            </a:r>
            <a:r>
              <a:rPr lang="ko-KR" altLang="en-US" sz="1600" dirty="0"/>
              <a:t> 오른쪽이나 아래 방향으로만 이동할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방문한 </a:t>
            </a:r>
            <a:r>
              <a:rPr lang="ko-KR" altLang="en-US" sz="1600" dirty="0"/>
              <a:t>칸에 있는 정수들의 </a:t>
            </a:r>
            <a:endParaRPr lang="en-US" altLang="ko-KR" sz="1600" dirty="0" smtClean="0"/>
          </a:p>
          <a:p>
            <a:pPr marL="285750" indent="-285750"/>
            <a:r>
              <a:rPr lang="en-US" altLang="ko-KR" sz="1600" dirty="0" smtClean="0"/>
              <a:t>    </a:t>
            </a:r>
            <a:r>
              <a:rPr lang="ko-KR" altLang="en-US" sz="1600" dirty="0" smtClean="0"/>
              <a:t>합이 </a:t>
            </a:r>
            <a:r>
              <a:rPr lang="ko-KR" altLang="en-US" sz="1600" dirty="0"/>
              <a:t>최소화 되도록 하라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78146" y="5777566"/>
            <a:ext cx="217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Greedy</a:t>
            </a:r>
            <a:r>
              <a:rPr lang="ko-KR" altLang="en-US" dirty="0">
                <a:solidFill>
                  <a:srgbClr val="FF0000"/>
                </a:solidFill>
              </a:rPr>
              <a:t>로 풀리나요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7923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) </a:t>
            </a:r>
            <a:r>
              <a:rPr lang="ko-KR" altLang="en-US" dirty="0"/>
              <a:t>행렬 경로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3548" y="1700808"/>
            <a:ext cx="7864264" cy="41007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5786" y="5929330"/>
            <a:ext cx="8358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그리고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의 최적 해를 더하면 이는 곧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의 최적해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단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이때 시작점에서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까지와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까지에 오는 해는 최적의 해라고 가정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554534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일반적인 상황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) </a:t>
            </a:r>
            <a:r>
              <a:rPr lang="ko-KR" altLang="en-US" dirty="0"/>
              <a:t>행렬 경로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564" y="1988840"/>
            <a:ext cx="2664296" cy="26188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5456" y="1993852"/>
            <a:ext cx="4248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i,j</a:t>
            </a:r>
            <a:r>
              <a:rPr lang="en-US" altLang="ko-KR" dirty="0"/>
              <a:t>)</a:t>
            </a:r>
            <a:r>
              <a:rPr lang="ko-KR" altLang="en-US" dirty="0"/>
              <a:t>에 도달하기 위해서는 </a:t>
            </a:r>
            <a:r>
              <a:rPr lang="en-US" altLang="ko-KR" dirty="0"/>
              <a:t>(i,j-1) </a:t>
            </a:r>
            <a:r>
              <a:rPr lang="ko-KR" altLang="en-US" dirty="0"/>
              <a:t>혹은 </a:t>
            </a:r>
            <a:r>
              <a:rPr lang="en-US" altLang="ko-KR" dirty="0"/>
              <a:t>(i-1, j)</a:t>
            </a:r>
            <a:r>
              <a:rPr lang="ko-KR" altLang="en-US" dirty="0"/>
              <a:t>를 거쳐야 한다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또한 </a:t>
            </a:r>
            <a:r>
              <a:rPr lang="en-US" altLang="ko-KR" dirty="0">
                <a:solidFill>
                  <a:srgbClr val="FF0000"/>
                </a:solidFill>
              </a:rPr>
              <a:t>(i,j-1) </a:t>
            </a:r>
            <a:r>
              <a:rPr lang="ko-KR" altLang="en-US" dirty="0">
                <a:solidFill>
                  <a:srgbClr val="FF0000"/>
                </a:solidFill>
              </a:rPr>
              <a:t>혹은 </a:t>
            </a:r>
            <a:r>
              <a:rPr lang="en-US" altLang="ko-KR" dirty="0">
                <a:solidFill>
                  <a:srgbClr val="FF0000"/>
                </a:solidFill>
              </a:rPr>
              <a:t>(i-1, j) </a:t>
            </a:r>
            <a:r>
              <a:rPr lang="ko-KR" altLang="en-US" dirty="0">
                <a:solidFill>
                  <a:srgbClr val="FF0000"/>
                </a:solidFill>
              </a:rPr>
              <a:t>까지는 최선의 방법으로 이동했다고 가정한다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971600" y="4759811"/>
                <a:ext cx="6195927" cy="1365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L[</a:t>
                </a:r>
                <a:r>
                  <a:rPr lang="en-US" altLang="ko-KR" dirty="0" err="1"/>
                  <a:t>i,j</a:t>
                </a:r>
                <a:r>
                  <a:rPr lang="en-US" altLang="ko-KR" dirty="0"/>
                  <a:t>]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(1,1)</a:t>
                </a:r>
                <a:r>
                  <a:rPr lang="ko-KR" altLang="en-US" dirty="0"/>
                  <a:t>에서</a:t>
                </a:r>
                <a:r>
                  <a:rPr lang="en-US" altLang="ko-KR" dirty="0"/>
                  <a:t> (</a:t>
                </a:r>
                <a:r>
                  <a:rPr lang="en-US" altLang="ko-KR" dirty="0" err="1"/>
                  <a:t>i,j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까지 이르는 </a:t>
                </a:r>
                <a:r>
                  <a:rPr lang="ko-KR" altLang="en-US" dirty="0" err="1"/>
                  <a:t>최소합이라고</a:t>
                </a:r>
                <a:r>
                  <a:rPr lang="ko-KR" altLang="en-US" dirty="0"/>
                  <a:t> 가정하면</a:t>
                </a:r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특</m:t>
                                </m:r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별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한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brk m:alnAt="7"/>
                                  </m:r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경</m:t>
                                </m:r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우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−1, 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759811"/>
                <a:ext cx="6195927" cy="1365758"/>
              </a:xfrm>
              <a:prstGeom prst="rect">
                <a:avLst/>
              </a:prstGeom>
              <a:blipFill>
                <a:blip r:embed="rId3"/>
                <a:stretch>
                  <a:fillRect l="-787" t="-2679" r="-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179622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 페이지의 </a:t>
            </a:r>
            <a:r>
              <a:rPr lang="en-US" altLang="ko-KR" dirty="0"/>
              <a:t>DP</a:t>
            </a:r>
            <a:r>
              <a:rPr lang="ko-KR" altLang="en-US" dirty="0"/>
              <a:t>식을 이용하여 프로그램을 </a:t>
            </a:r>
            <a:r>
              <a:rPr lang="ko-KR" altLang="en-US" dirty="0" err="1"/>
              <a:t>완성하시오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95536" y="1880828"/>
            <a:ext cx="842461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[][]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mat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{{6,7,12,5},{5,3,11,18},{7,17,3,3},{8,10,14,9}};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min_dist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mat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3,3));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395536" y="3358156"/>
            <a:ext cx="79568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min_dist</a:t>
            </a:r>
            <a:r>
              <a:rPr lang="en-US" altLang="ko-KR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u="sng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[][] </a:t>
            </a:r>
            <a:r>
              <a:rPr lang="en-US" altLang="ko-KR" sz="1600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mat</a:t>
            </a:r>
            <a:r>
              <a:rPr lang="en-US" altLang="ko-KR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u="sng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, </a:t>
            </a:r>
            <a:r>
              <a:rPr lang="en-US" altLang="ko-KR" sz="1600" b="1" u="sng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// your code starts here!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059610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7604" y="1088740"/>
            <a:ext cx="6516216" cy="4892629"/>
          </a:xfrm>
        </p:spPr>
      </p:pic>
    </p:spTree>
    <p:extLst>
      <p:ext uri="{BB962C8B-B14F-4D97-AF65-F5344CB8AC3E}">
        <p14:creationId xmlns:p14="http://schemas.microsoft.com/office/powerpoint/2010/main" xmlns="" val="31040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최적 답안을 찾기 위한 최적화 알고리즘의 한 종료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분할 정복과 같이 </a:t>
            </a:r>
            <a:r>
              <a:rPr lang="en-US" altLang="ko-KR" dirty="0" smtClean="0"/>
              <a:t>DP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sub-problem</a:t>
            </a:r>
            <a:r>
              <a:rPr lang="ko-KR" altLang="en-US" dirty="0" smtClean="0"/>
              <a:t>의 해를 조합하여 문제를 해결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공통점</a:t>
            </a:r>
            <a:r>
              <a:rPr lang="en-US" altLang="ko-KR" sz="2000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분할 정복과 다르게 </a:t>
            </a:r>
            <a:r>
              <a:rPr lang="en-US" altLang="ko-KR" dirty="0" smtClean="0"/>
              <a:t>sub-problem</a:t>
            </a:r>
            <a:r>
              <a:rPr lang="ko-KR" altLang="en-US" dirty="0" smtClean="0"/>
              <a:t>은 각각 </a:t>
            </a:r>
            <a:r>
              <a:rPr lang="ko-KR" altLang="en-US" dirty="0" smtClean="0">
                <a:solidFill>
                  <a:srgbClr val="FF0000"/>
                </a:solidFill>
              </a:rPr>
              <a:t>독립적이지 않음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각각의 </a:t>
            </a:r>
            <a:r>
              <a:rPr lang="en-US" altLang="ko-KR" dirty="0" smtClean="0"/>
              <a:t>sub-problem</a:t>
            </a:r>
            <a:r>
              <a:rPr lang="ko-KR" altLang="en-US" dirty="0" smtClean="0"/>
              <a:t>은 그보다 더 작은 </a:t>
            </a:r>
            <a:r>
              <a:rPr lang="en-US" altLang="ko-KR" dirty="0" smtClean="0"/>
              <a:t>sub-problem</a:t>
            </a:r>
            <a:r>
              <a:rPr lang="ko-KR" altLang="en-US" dirty="0" smtClean="0"/>
              <a:t>의 해를 공유할 수 있음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차이점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작은 문제의 답을 저장해 놓고 이를 이용하여 큰 문제를 점진적으로 해결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21838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겹치는 </a:t>
            </a:r>
            <a:r>
              <a:rPr lang="en-US" altLang="ko-KR" dirty="0" err="1"/>
              <a:t>subproblem</a:t>
            </a:r>
            <a:r>
              <a:rPr lang="ko-KR" altLang="en-US" dirty="0"/>
              <a:t>을 어떻게 해결할까요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Hint) 2</a:t>
            </a:r>
            <a:r>
              <a:rPr lang="ko-KR" altLang="en-US" dirty="0"/>
              <a:t>차원 </a:t>
            </a:r>
            <a:r>
              <a:rPr lang="en-US" altLang="ko-KR" dirty="0"/>
              <a:t>memo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xmlns="" val="2695743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DB93C82A-E6A8-46BC-91E7-A85E92203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8FD8EBB-B2B0-43D5-AF7B-FAF07BF1ADC6}"/>
              </a:ext>
            </a:extLst>
          </p:cNvPr>
          <p:cNvSpPr/>
          <p:nvPr/>
        </p:nvSpPr>
        <p:spPr>
          <a:xfrm>
            <a:off x="433035" y="1268760"/>
            <a:ext cx="4134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u="sng" dirty="0">
                <a:solidFill>
                  <a:srgbClr val="005FC1"/>
                </a:solidFill>
                <a:latin typeface="Arial" panose="020B0604020202020204" pitchFamily="34" charset="0"/>
                <a:hlinkClick r:id="rId2"/>
              </a:rPr>
              <a:t>https://www.acmicpc.net/problem/1463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75953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GBT </a:t>
            </a:r>
            <a:r>
              <a:rPr lang="ko-KR" altLang="en-US" dirty="0"/>
              <a:t>학생은 지금까지 배운 금융지식을 바탕으로 기술적 분석을 통해 주가를 예측하고 싶다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sz="1600" dirty="0"/>
              <a:t>보유 주식의 주가 선을 보니 현재 </a:t>
            </a:r>
            <a:r>
              <a:rPr lang="en-US" altLang="ko-KR" sz="1600" dirty="0"/>
              <a:t>3</a:t>
            </a:r>
            <a:r>
              <a:rPr lang="ko-KR" altLang="en-US" sz="1600" dirty="0"/>
              <a:t>파에 해당하는 것 같은데 </a:t>
            </a:r>
            <a:r>
              <a:rPr lang="en-US" altLang="ko-KR" sz="1600" dirty="0"/>
              <a:t>3</a:t>
            </a:r>
            <a:r>
              <a:rPr lang="ko-KR" altLang="en-US" sz="1600" dirty="0"/>
              <a:t>파에 해당하는 증가율이 얼마인지 확인하고 싶다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다행히 주식 투자 과목에서 상승 국면의 증가율은 황금 비율</a:t>
            </a:r>
            <a:r>
              <a:rPr lang="en-US" altLang="ko-KR" sz="1600" dirty="0" smtClean="0"/>
              <a:t>(1.6)</a:t>
            </a:r>
            <a:r>
              <a:rPr lang="ko-KR" altLang="en-US" sz="1600" dirty="0"/>
              <a:t>이며 이는 </a:t>
            </a:r>
            <a:r>
              <a:rPr lang="en-US" altLang="ko-KR" sz="1600" dirty="0"/>
              <a:t>Fibonacci retracement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통해 대략적으로 유추할 수 있다는 것이 기억났다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피보나치 수열 값을 계속 계산하면 </a:t>
            </a:r>
            <a:r>
              <a:rPr lang="en-US" altLang="ko-KR" sz="1600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ko-KR" sz="16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600" i="1" dirty="0">
                <a:latin typeface="Times New Roman" pitchFamily="18" charset="0"/>
                <a:cs typeface="Times New Roman" pitchFamily="18" charset="0"/>
              </a:rPr>
              <a:t> = f</a:t>
            </a:r>
            <a:r>
              <a:rPr lang="en-US" altLang="ko-KR" sz="1600" i="1" baseline="-25000" dirty="0"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altLang="ko-KR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600" i="1" dirty="0">
                <a:latin typeface="Times New Roman" pitchFamily="18" charset="0"/>
                <a:cs typeface="Times New Roman" pitchFamily="18" charset="0"/>
              </a:rPr>
              <a:t> + f</a:t>
            </a:r>
            <a:r>
              <a:rPr lang="en-US" altLang="ko-KR" sz="1600" i="1" baseline="-25000" dirty="0"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altLang="ko-KR" sz="1600" baseline="-25000" dirty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ko-KR" altLang="en-US" sz="1600" dirty="0"/>
              <a:t>이고</a:t>
            </a:r>
            <a:r>
              <a:rPr lang="en-US" altLang="ko-KR" sz="1600" dirty="0"/>
              <a:t>, </a:t>
            </a:r>
            <a:r>
              <a:rPr lang="ko-KR" altLang="en-US" sz="1600" dirty="0"/>
              <a:t>증가율은 </a:t>
            </a:r>
            <a:r>
              <a:rPr lang="en-US" altLang="ko-KR" sz="16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ko-KR" sz="1600" i="1" baseline="-25000" dirty="0"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altLang="ko-KR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600" i="1" dirty="0">
                <a:latin typeface="Times New Roman" pitchFamily="18" charset="0"/>
                <a:cs typeface="Times New Roman" pitchFamily="18" charset="0"/>
              </a:rPr>
              <a:t> / f</a:t>
            </a:r>
            <a:r>
              <a:rPr lang="en-US" altLang="ko-KR" sz="1600" i="1" baseline="-25000" dirty="0"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altLang="ko-KR" sz="1600" baseline="-25000" dirty="0">
                <a:latin typeface="Times New Roman" pitchFamily="18" charset="0"/>
                <a:cs typeface="Times New Roman" pitchFamily="18" charset="0"/>
              </a:rPr>
              <a:t>2 </a:t>
            </a:r>
            <a:endParaRPr lang="ko-KR" altLang="en-US" sz="1600" dirty="0"/>
          </a:p>
          <a:p>
            <a:pPr marL="265113" lvl="1" indent="0">
              <a:buNone/>
            </a:pPr>
            <a:endParaRPr lang="en-US" altLang="ko-K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 marL="265113" lvl="1" indent="0">
              <a:buNone/>
            </a:pPr>
            <a:r>
              <a:rPr lang="ko-KR" altLang="en-US" sz="1600" dirty="0"/>
              <a:t>보다 정확한 값을 계산하기 위해 적당한 </a:t>
            </a:r>
            <a:r>
              <a:rPr lang="en-US" altLang="ko-KR" sz="1600" dirty="0"/>
              <a:t>n</a:t>
            </a:r>
            <a:r>
              <a:rPr lang="ko-KR" altLang="en-US" sz="1600" dirty="0"/>
              <a:t>차수의 피보나치 수열과 </a:t>
            </a:r>
            <a:r>
              <a:rPr lang="en-US" altLang="ko-KR" sz="1600" dirty="0"/>
              <a:t>n-1</a:t>
            </a:r>
            <a:r>
              <a:rPr lang="ko-KR" altLang="en-US" sz="1600" dirty="0"/>
              <a:t>차수의 피보나치 수열을 계산해 보자</a:t>
            </a:r>
            <a:r>
              <a:rPr lang="en-US" altLang="ko-KR" sz="1600" dirty="0"/>
              <a:t>!</a:t>
            </a:r>
            <a:endParaRPr lang="en-US" altLang="ko-KR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1026" name="Picture 2" descr="http://postfiles9.naver.net/20111006_152/demiamin_1317908638477j8Nov_JPEG/1.jpg?type=w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425939"/>
            <a:ext cx="3888432" cy="188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23489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850" y="1125537"/>
            <a:ext cx="8820150" cy="5183187"/>
          </a:xfrm>
        </p:spPr>
        <p:txBody>
          <a:bodyPr/>
          <a:lstStyle/>
          <a:p>
            <a:r>
              <a:rPr lang="en-US" altLang="ko-KR" dirty="0"/>
              <a:t>Dynamic Programming </a:t>
            </a:r>
            <a:r>
              <a:rPr lang="ko-KR" altLang="en-US" dirty="0" smtClean="0"/>
              <a:t>방식</a:t>
            </a:r>
            <a:endParaRPr lang="en-US" altLang="ko-KR" dirty="0"/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차수의 피보나치 수열을 계산하는 것이 어렵기 </a:t>
            </a:r>
            <a:r>
              <a:rPr lang="ko-KR" altLang="en-US" dirty="0" smtClean="0"/>
              <a:t>때문에</a:t>
            </a:r>
            <a:r>
              <a:rPr lang="en-US" altLang="ko-KR" dirty="0" smtClean="0"/>
              <a:t> ,</a:t>
            </a:r>
          </a:p>
          <a:p>
            <a:pPr lvl="1">
              <a:buNone/>
            </a:pPr>
            <a:r>
              <a:rPr lang="en-US" altLang="ko-KR" dirty="0" smtClean="0"/>
              <a:t>    N</a:t>
            </a:r>
            <a:r>
              <a:rPr lang="ko-KR" altLang="en-US" dirty="0"/>
              <a:t>차수의 피보나치 수열 값을 이루는 현재의 최적해는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N-1</a:t>
            </a:r>
            <a:r>
              <a:rPr lang="ko-KR" altLang="en-US" dirty="0"/>
              <a:t>차수의 </a:t>
            </a:r>
            <a:r>
              <a:rPr lang="ko-KR" altLang="en-US" dirty="0" err="1"/>
              <a:t>최적해와</a:t>
            </a:r>
            <a:r>
              <a:rPr lang="en-US" altLang="ko-KR" dirty="0"/>
              <a:t>, N-2</a:t>
            </a:r>
            <a:r>
              <a:rPr lang="ko-KR" altLang="en-US" dirty="0"/>
              <a:t>차수의 </a:t>
            </a:r>
            <a:r>
              <a:rPr lang="ko-KR" altLang="en-US" dirty="0" err="1"/>
              <a:t>최적해의</a:t>
            </a:r>
            <a:r>
              <a:rPr lang="ko-KR" altLang="en-US" dirty="0"/>
              <a:t> 조합으로 생각하기로 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marL="265113" lvl="1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Fibonacci </a:t>
            </a:r>
            <a:r>
              <a:rPr lang="ko-KR" altLang="en-US" dirty="0"/>
              <a:t>수열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0226"/>
          <a:stretch/>
        </p:blipFill>
        <p:spPr>
          <a:xfrm>
            <a:off x="611560" y="4285814"/>
            <a:ext cx="7773485" cy="23044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719572" y="2924944"/>
                <a:ext cx="741682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Dynamic Programming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방식을 이용해서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n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차수와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n-1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차수의 피보나치 </a:t>
                </a:r>
                <a:r>
                  <a:rPr lang="ko-KR" altLang="en-US" dirty="0" err="1">
                    <a:solidFill>
                      <a:srgbClr val="FF0000"/>
                    </a:solidFill>
                  </a:rPr>
                  <a:t>수열값을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 계산한 후 증가율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𝑓𝑖𝑏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𝑓𝑖𝑏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/>
                </a:r>
                <a:r>
                  <a:rPr lang="ko-KR" altLang="en-US" dirty="0">
                    <a:solidFill>
                      <a:srgbClr val="FF0000"/>
                    </a:solidFill>
                  </a:rPr>
                  <a:t>값을 화면에 출력해 보세요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72" y="2924944"/>
                <a:ext cx="7416824" cy="923330"/>
              </a:xfrm>
              <a:prstGeom prst="rect">
                <a:avLst/>
              </a:prstGeom>
              <a:blipFill>
                <a:blip r:embed="rId3"/>
                <a:stretch>
                  <a:fillRect l="-493" t="-3974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23730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중복 발생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1775" y="4332288"/>
            <a:ext cx="8039100" cy="311150"/>
          </a:xfrm>
          <a:prstGeom prst="rect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44663" y="2674938"/>
            <a:ext cx="6016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kumimoji="1" lang="en-US" altLang="ko-KR" sz="1400" b="1" i="0">
                <a:latin typeface="Times New Roman" pitchFamily="18" charset="0"/>
                <a:ea typeface="+mj-ea"/>
                <a:cs typeface="Times New Roman" pitchFamily="18" charset="0"/>
              </a:rPr>
              <a:t>fib(5)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03475" y="3811588"/>
            <a:ext cx="6016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kumimoji="1" lang="en-US" altLang="ko-KR" sz="1400" b="1" i="0">
                <a:latin typeface="Times New Roman" pitchFamily="18" charset="0"/>
                <a:ea typeface="+mj-ea"/>
                <a:cs typeface="Times New Roman" pitchFamily="18" charset="0"/>
              </a:rPr>
              <a:t>fib(3)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11263" y="3221038"/>
            <a:ext cx="6016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kumimoji="1" lang="en-US" altLang="ko-KR" sz="1400" b="1" i="0">
                <a:latin typeface="Times New Roman" pitchFamily="18" charset="0"/>
                <a:ea typeface="+mj-ea"/>
                <a:cs typeface="Times New Roman" pitchFamily="18" charset="0"/>
              </a:rPr>
              <a:t>fib(4)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482725" y="4314825"/>
            <a:ext cx="6016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kumimoji="1" lang="en-US" altLang="ko-KR" sz="1400" b="1" i="0">
                <a:latin typeface="Times New Roman" pitchFamily="18" charset="0"/>
                <a:ea typeface="+mj-ea"/>
                <a:cs typeface="Times New Roman" pitchFamily="18" charset="0"/>
              </a:rPr>
              <a:t>fib(2)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66763" y="3810000"/>
            <a:ext cx="6016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kumimoji="1" lang="en-US" altLang="ko-KR" sz="1400" b="1" i="0">
                <a:latin typeface="Times New Roman" pitchFamily="18" charset="0"/>
                <a:ea typeface="+mj-ea"/>
                <a:cs typeface="Times New Roman" pitchFamily="18" charset="0"/>
              </a:rPr>
              <a:t>fib(3)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695575" y="4784725"/>
            <a:ext cx="6016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kumimoji="1" lang="en-US" altLang="ko-KR" sz="1400" b="1" i="0">
                <a:latin typeface="Times New Roman" pitchFamily="18" charset="0"/>
                <a:ea typeface="+mj-ea"/>
                <a:cs typeface="Times New Roman" pitchFamily="18" charset="0"/>
              </a:rPr>
              <a:t>fib(1)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032000" y="4314825"/>
            <a:ext cx="6016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kumimoji="1" lang="en-US" altLang="ko-KR" sz="1400" b="1" i="0">
                <a:latin typeface="Times New Roman" pitchFamily="18" charset="0"/>
                <a:ea typeface="+mj-ea"/>
                <a:cs typeface="Times New Roman" pitchFamily="18" charset="0"/>
              </a:rPr>
              <a:t>fib(2)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016000" y="4797425"/>
            <a:ext cx="6461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kumimoji="1" lang="en-US" altLang="ko-KR" sz="1400" b="1" i="0">
                <a:latin typeface="Times New Roman" pitchFamily="18" charset="0"/>
                <a:ea typeface="+mj-ea"/>
                <a:cs typeface="Times New Roman" pitchFamily="18" charset="0"/>
              </a:rPr>
              <a:t>fib (1)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74650" y="4321175"/>
            <a:ext cx="6461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kumimoji="1" lang="en-US" altLang="ko-KR" sz="1400" b="1" i="0">
                <a:latin typeface="Times New Roman" pitchFamily="18" charset="0"/>
                <a:ea typeface="+mj-ea"/>
                <a:cs typeface="Times New Roman" pitchFamily="18" charset="0"/>
              </a:rPr>
              <a:t>fib (2)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222750" y="3214688"/>
            <a:ext cx="6016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kumimoji="1" lang="en-US" altLang="ko-KR" sz="1400" b="1" i="0">
                <a:latin typeface="Times New Roman" pitchFamily="18" charset="0"/>
                <a:ea typeface="+mj-ea"/>
                <a:cs typeface="Times New Roman" pitchFamily="18" charset="0"/>
              </a:rPr>
              <a:t>fib(4)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568825" y="4321175"/>
            <a:ext cx="6016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kumimoji="1" lang="en-US" altLang="ko-KR" sz="1400" b="1" i="0">
                <a:latin typeface="Times New Roman" pitchFamily="18" charset="0"/>
                <a:ea typeface="+mj-ea"/>
                <a:cs typeface="Times New Roman" pitchFamily="18" charset="0"/>
              </a:rPr>
              <a:t>fib(2)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779838" y="3808413"/>
            <a:ext cx="6016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kumimoji="1" lang="en-US" altLang="ko-KR" sz="1400" b="1" i="0">
                <a:latin typeface="Times New Roman" pitchFamily="18" charset="0"/>
                <a:ea typeface="+mj-ea"/>
                <a:cs typeface="Times New Roman" pitchFamily="18" charset="0"/>
              </a:rPr>
              <a:t>fib(3)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049713" y="4775200"/>
            <a:ext cx="6461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kumimoji="1" lang="en-US" altLang="ko-KR" sz="1400" b="1" i="0">
                <a:latin typeface="Times New Roman" pitchFamily="18" charset="0"/>
                <a:ea typeface="+mj-ea"/>
                <a:cs typeface="Times New Roman" pitchFamily="18" charset="0"/>
              </a:rPr>
              <a:t>fib (1)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386138" y="4314825"/>
            <a:ext cx="6461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kumimoji="1" lang="en-US" altLang="ko-KR" sz="1400" b="1" i="0">
                <a:latin typeface="Times New Roman" pitchFamily="18" charset="0"/>
                <a:ea typeface="+mj-ea"/>
                <a:cs typeface="Times New Roman" pitchFamily="18" charset="0"/>
              </a:rPr>
              <a:t>fib (2)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986088" y="2101850"/>
            <a:ext cx="6016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kumimoji="1" lang="en-US" altLang="ko-KR" sz="1400" b="1" i="0">
                <a:latin typeface="Times New Roman" pitchFamily="18" charset="0"/>
                <a:ea typeface="+mj-ea"/>
                <a:cs typeface="Times New Roman" pitchFamily="18" charset="0"/>
              </a:rPr>
              <a:t>fib(6)</a:t>
            </a:r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3195638" y="2403475"/>
            <a:ext cx="1225550" cy="803275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1981200" y="2532063"/>
            <a:ext cx="1214438" cy="182562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2003425" y="2979738"/>
            <a:ext cx="620713" cy="773112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3" name="Freeform 21"/>
          <p:cNvSpPr>
            <a:spLocks/>
          </p:cNvSpPr>
          <p:nvPr/>
        </p:nvSpPr>
        <p:spPr bwMode="auto">
          <a:xfrm>
            <a:off x="1457325" y="3100388"/>
            <a:ext cx="546100" cy="182562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>
            <a:off x="4449763" y="3529013"/>
            <a:ext cx="398462" cy="773112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5" name="Freeform 23"/>
          <p:cNvSpPr>
            <a:spLocks/>
          </p:cNvSpPr>
          <p:nvPr/>
        </p:nvSpPr>
        <p:spPr bwMode="auto">
          <a:xfrm>
            <a:off x="4022725" y="3649663"/>
            <a:ext cx="427038" cy="182562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6" name="Freeform 24"/>
          <p:cNvSpPr>
            <a:spLocks/>
          </p:cNvSpPr>
          <p:nvPr/>
        </p:nvSpPr>
        <p:spPr bwMode="auto">
          <a:xfrm>
            <a:off x="1455738" y="3516313"/>
            <a:ext cx="342900" cy="771525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7" name="Freeform 25"/>
          <p:cNvSpPr>
            <a:spLocks/>
          </p:cNvSpPr>
          <p:nvPr/>
        </p:nvSpPr>
        <p:spPr bwMode="auto">
          <a:xfrm>
            <a:off x="1028700" y="3635375"/>
            <a:ext cx="427038" cy="182563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8" name="Freeform 26"/>
          <p:cNvSpPr>
            <a:spLocks/>
          </p:cNvSpPr>
          <p:nvPr/>
        </p:nvSpPr>
        <p:spPr bwMode="auto">
          <a:xfrm>
            <a:off x="2611438" y="4070350"/>
            <a:ext cx="306387" cy="773113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9" name="Freeform 27"/>
          <p:cNvSpPr>
            <a:spLocks/>
          </p:cNvSpPr>
          <p:nvPr/>
        </p:nvSpPr>
        <p:spPr bwMode="auto">
          <a:xfrm>
            <a:off x="2295525" y="4198938"/>
            <a:ext cx="315913" cy="182562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0" name="Freeform 28"/>
          <p:cNvSpPr>
            <a:spLocks/>
          </p:cNvSpPr>
          <p:nvPr/>
        </p:nvSpPr>
        <p:spPr bwMode="auto">
          <a:xfrm>
            <a:off x="4019550" y="4056063"/>
            <a:ext cx="279400" cy="773112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1" name="Freeform 29"/>
          <p:cNvSpPr>
            <a:spLocks/>
          </p:cNvSpPr>
          <p:nvPr/>
        </p:nvSpPr>
        <p:spPr bwMode="auto">
          <a:xfrm>
            <a:off x="3656013" y="4175125"/>
            <a:ext cx="363537" cy="182563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2" name="Freeform 30"/>
          <p:cNvSpPr>
            <a:spLocks/>
          </p:cNvSpPr>
          <p:nvPr/>
        </p:nvSpPr>
        <p:spPr bwMode="auto">
          <a:xfrm>
            <a:off x="1022350" y="4086225"/>
            <a:ext cx="252413" cy="773113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3" name="Freeform 31"/>
          <p:cNvSpPr>
            <a:spLocks/>
          </p:cNvSpPr>
          <p:nvPr/>
        </p:nvSpPr>
        <p:spPr bwMode="auto">
          <a:xfrm>
            <a:off x="693738" y="4206875"/>
            <a:ext cx="328612" cy="182563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6783388" y="2671763"/>
            <a:ext cx="6016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kumimoji="1" lang="en-US" altLang="ko-KR" sz="1400" b="1" i="0">
                <a:latin typeface="Times New Roman" pitchFamily="18" charset="0"/>
                <a:ea typeface="+mj-ea"/>
                <a:cs typeface="Times New Roman" pitchFamily="18" charset="0"/>
              </a:rPr>
              <a:t>fib(5)</a:t>
            </a: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7442200" y="3808413"/>
            <a:ext cx="6016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kumimoji="1" lang="en-US" altLang="ko-KR" sz="1400" b="1" i="0">
                <a:latin typeface="Times New Roman" pitchFamily="18" charset="0"/>
                <a:ea typeface="+mj-ea"/>
                <a:cs typeface="Times New Roman" pitchFamily="18" charset="0"/>
              </a:rPr>
              <a:t>fib(3)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6249988" y="3217863"/>
            <a:ext cx="6016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kumimoji="1" lang="en-US" altLang="ko-KR" sz="1400" b="1" i="0">
                <a:latin typeface="Times New Roman" pitchFamily="18" charset="0"/>
                <a:ea typeface="+mj-ea"/>
                <a:cs typeface="Times New Roman" pitchFamily="18" charset="0"/>
              </a:rPr>
              <a:t>fib(4)</a:t>
            </a: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6521450" y="4311650"/>
            <a:ext cx="6016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kumimoji="1" lang="en-US" altLang="ko-KR" sz="1400" b="1" i="0">
                <a:latin typeface="Times New Roman" pitchFamily="18" charset="0"/>
                <a:ea typeface="+mj-ea"/>
                <a:cs typeface="Times New Roman" pitchFamily="18" charset="0"/>
              </a:rPr>
              <a:t>fib(2)</a:t>
            </a: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5805488" y="3806825"/>
            <a:ext cx="6016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kumimoji="1" lang="en-US" altLang="ko-KR" sz="1400" b="1" i="0">
                <a:latin typeface="Times New Roman" pitchFamily="18" charset="0"/>
                <a:ea typeface="+mj-ea"/>
                <a:cs typeface="Times New Roman" pitchFamily="18" charset="0"/>
              </a:rPr>
              <a:t>fib(3)</a:t>
            </a: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7734300" y="4781550"/>
            <a:ext cx="6016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kumimoji="1" lang="en-US" altLang="ko-KR" sz="1400" b="1" i="0">
                <a:latin typeface="Times New Roman" pitchFamily="18" charset="0"/>
                <a:ea typeface="+mj-ea"/>
                <a:cs typeface="Times New Roman" pitchFamily="18" charset="0"/>
              </a:rPr>
              <a:t>fib(1)</a:t>
            </a: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7070725" y="4311650"/>
            <a:ext cx="6016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kumimoji="1" lang="en-US" altLang="ko-KR" sz="1400" b="1" i="0">
                <a:latin typeface="Times New Roman" pitchFamily="18" charset="0"/>
                <a:ea typeface="+mj-ea"/>
                <a:cs typeface="Times New Roman" pitchFamily="18" charset="0"/>
              </a:rPr>
              <a:t>fib(2)</a:t>
            </a: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6054725" y="4794250"/>
            <a:ext cx="6461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kumimoji="1" lang="en-US" altLang="ko-KR" sz="1400" b="1" i="0">
                <a:latin typeface="Times New Roman" pitchFamily="18" charset="0"/>
                <a:ea typeface="+mj-ea"/>
                <a:cs typeface="Times New Roman" pitchFamily="18" charset="0"/>
              </a:rPr>
              <a:t>fib (1)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5413375" y="4318000"/>
            <a:ext cx="6461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kumimoji="1" lang="en-US" altLang="ko-KR" sz="1400" b="1" i="0">
                <a:latin typeface="Times New Roman" pitchFamily="18" charset="0"/>
                <a:ea typeface="+mj-ea"/>
                <a:cs typeface="Times New Roman" pitchFamily="18" charset="0"/>
              </a:rPr>
              <a:t>fib (2)</a:t>
            </a:r>
          </a:p>
        </p:txBody>
      </p:sp>
      <p:sp>
        <p:nvSpPr>
          <p:cNvPr id="43" name="Freeform 41"/>
          <p:cNvSpPr>
            <a:spLocks/>
          </p:cNvSpPr>
          <p:nvPr/>
        </p:nvSpPr>
        <p:spPr bwMode="auto">
          <a:xfrm>
            <a:off x="7042150" y="2976563"/>
            <a:ext cx="620713" cy="773112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4" name="Freeform 42"/>
          <p:cNvSpPr>
            <a:spLocks/>
          </p:cNvSpPr>
          <p:nvPr/>
        </p:nvSpPr>
        <p:spPr bwMode="auto">
          <a:xfrm>
            <a:off x="6496050" y="3097213"/>
            <a:ext cx="546100" cy="182562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5" name="Freeform 43"/>
          <p:cNvSpPr>
            <a:spLocks/>
          </p:cNvSpPr>
          <p:nvPr/>
        </p:nvSpPr>
        <p:spPr bwMode="auto">
          <a:xfrm>
            <a:off x="6494463" y="3516313"/>
            <a:ext cx="342900" cy="771525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6" name="Freeform 44"/>
          <p:cNvSpPr>
            <a:spLocks/>
          </p:cNvSpPr>
          <p:nvPr/>
        </p:nvSpPr>
        <p:spPr bwMode="auto">
          <a:xfrm>
            <a:off x="6067425" y="3632200"/>
            <a:ext cx="427038" cy="182563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7" name="Freeform 45"/>
          <p:cNvSpPr>
            <a:spLocks/>
          </p:cNvSpPr>
          <p:nvPr/>
        </p:nvSpPr>
        <p:spPr bwMode="auto">
          <a:xfrm>
            <a:off x="7650163" y="4067175"/>
            <a:ext cx="306387" cy="773113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8" name="Freeform 46"/>
          <p:cNvSpPr>
            <a:spLocks/>
          </p:cNvSpPr>
          <p:nvPr/>
        </p:nvSpPr>
        <p:spPr bwMode="auto">
          <a:xfrm>
            <a:off x="7334250" y="4186238"/>
            <a:ext cx="315913" cy="182562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9" name="Freeform 47"/>
          <p:cNvSpPr>
            <a:spLocks/>
          </p:cNvSpPr>
          <p:nvPr/>
        </p:nvSpPr>
        <p:spPr bwMode="auto">
          <a:xfrm>
            <a:off x="6061075" y="4083050"/>
            <a:ext cx="252413" cy="773113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0" name="Freeform 48"/>
          <p:cNvSpPr>
            <a:spLocks/>
          </p:cNvSpPr>
          <p:nvPr/>
        </p:nvSpPr>
        <p:spPr bwMode="auto">
          <a:xfrm>
            <a:off x="5732463" y="4203700"/>
            <a:ext cx="328612" cy="182563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4775200" y="1528763"/>
            <a:ext cx="6016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kumimoji="1" lang="en-US" altLang="ko-KR" sz="1400" b="1" i="0">
                <a:latin typeface="Times New Roman" pitchFamily="18" charset="0"/>
                <a:ea typeface="+mj-ea"/>
                <a:cs typeface="Times New Roman" pitchFamily="18" charset="0"/>
              </a:rPr>
              <a:t>fib(7)</a:t>
            </a:r>
          </a:p>
        </p:txBody>
      </p:sp>
      <p:sp>
        <p:nvSpPr>
          <p:cNvPr id="52" name="Freeform 50"/>
          <p:cNvSpPr>
            <a:spLocks/>
          </p:cNvSpPr>
          <p:nvPr/>
        </p:nvSpPr>
        <p:spPr bwMode="auto">
          <a:xfrm>
            <a:off x="4991100" y="1790700"/>
            <a:ext cx="2051050" cy="884238"/>
          </a:xfrm>
          <a:custGeom>
            <a:avLst/>
            <a:gdLst>
              <a:gd name="T0" fmla="*/ 0 w 1114"/>
              <a:gd name="T1" fmla="*/ 0 h 639"/>
              <a:gd name="T2" fmla="*/ 0 w 1114"/>
              <a:gd name="T3" fmla="*/ 101 h 639"/>
              <a:gd name="T4" fmla="*/ 1114 w 1114"/>
              <a:gd name="T5" fmla="*/ 101 h 639"/>
              <a:gd name="T6" fmla="*/ 1114 w 1114"/>
              <a:gd name="T7" fmla="*/ 63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4" h="639">
                <a:moveTo>
                  <a:pt x="0" y="0"/>
                </a:moveTo>
                <a:lnTo>
                  <a:pt x="0" y="101"/>
                </a:lnTo>
                <a:lnTo>
                  <a:pt x="1114" y="101"/>
                </a:lnTo>
                <a:lnTo>
                  <a:pt x="1114" y="63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3" name="Freeform 51"/>
          <p:cNvSpPr>
            <a:spLocks/>
          </p:cNvSpPr>
          <p:nvPr/>
        </p:nvSpPr>
        <p:spPr bwMode="auto">
          <a:xfrm>
            <a:off x="3248025" y="1941513"/>
            <a:ext cx="1739900" cy="182562"/>
          </a:xfrm>
          <a:custGeom>
            <a:avLst/>
            <a:gdLst>
              <a:gd name="T0" fmla="*/ 1102 w 1102"/>
              <a:gd name="T1" fmla="*/ 0 h 145"/>
              <a:gd name="T2" fmla="*/ 0 w 1102"/>
              <a:gd name="T3" fmla="*/ 0 h 145"/>
              <a:gd name="T4" fmla="*/ 0 w 1102"/>
              <a:gd name="T5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2" h="145">
                <a:moveTo>
                  <a:pt x="1102" y="0"/>
                </a:moveTo>
                <a:lnTo>
                  <a:pt x="0" y="0"/>
                </a:lnTo>
                <a:lnTo>
                  <a:pt x="0" y="14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4757738" y="5208588"/>
            <a:ext cx="2274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kumimoji="1" lang="ko-KR" altLang="en-US" sz="2400" b="1" i="0">
                <a:solidFill>
                  <a:srgbClr val="FF33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중복 호출의 예</a:t>
            </a:r>
            <a:r>
              <a:rPr kumimoji="1" lang="en-US" altLang="ko-KR" sz="2400" b="1" i="0">
                <a:solidFill>
                  <a:srgbClr val="FF33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</a:p>
        </p:txBody>
      </p:sp>
      <p:sp>
        <p:nvSpPr>
          <p:cNvPr id="55" name="Line 53"/>
          <p:cNvSpPr>
            <a:spLocks noChangeShapeType="1"/>
          </p:cNvSpPr>
          <p:nvPr/>
        </p:nvSpPr>
        <p:spPr bwMode="auto">
          <a:xfrm flipH="1" flipV="1">
            <a:off x="5297488" y="4643438"/>
            <a:ext cx="239712" cy="6127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211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중복 계산된 </a:t>
            </a:r>
            <a:r>
              <a:rPr lang="en-US" altLang="ko-KR" dirty="0"/>
              <a:t>sub-problem</a:t>
            </a:r>
            <a:r>
              <a:rPr lang="ko-KR" altLang="en-US" dirty="0"/>
              <a:t>은 시간낭비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r>
              <a:rPr lang="en-US" altLang="ko-KR" dirty="0">
                <a:latin typeface="바탕체" panose="02030609000101010101" pitchFamily="17" charset="-127"/>
                <a:ea typeface="바탕체" panose="02030609000101010101" pitchFamily="17" charset="-127"/>
              </a:rPr>
              <a:t>  → </a:t>
            </a:r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중간 계산 결과를 </a:t>
            </a:r>
            <a:r>
              <a:rPr lang="en-US" altLang="ko-KR" dirty="0">
                <a:latin typeface="바탕체" panose="02030609000101010101" pitchFamily="17" charset="-127"/>
                <a:ea typeface="바탕체" panose="02030609000101010101" pitchFamily="17" charset="-127"/>
              </a:rPr>
              <a:t>caching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Memoization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456892"/>
            <a:ext cx="684076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fibonacci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1)</a:t>
            </a:r>
            <a:endParaRPr lang="en-US" altLang="ko-KR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2)</a:t>
            </a:r>
            <a:endParaRPr lang="en-US" altLang="ko-KR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memo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 != 0)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memo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ko-KR" sz="1000" i="1" dirty="0">
                <a:solidFill>
                  <a:srgbClr val="0000C0"/>
                </a:solidFill>
                <a:latin typeface="Consolas" panose="020B0609020204030204" pitchFamily="49" charset="0"/>
              </a:rPr>
              <a:t>memo</a:t>
            </a:r>
            <a:r>
              <a:rPr lang="en-US" altLang="ko-KR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i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fibonacci</a:t>
            </a:r>
            <a:r>
              <a:rPr lang="en-US" altLang="ko-KR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i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-1) + </a:t>
            </a:r>
            <a:r>
              <a:rPr lang="en-US" altLang="ko-KR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fibonacci</a:t>
            </a:r>
            <a:r>
              <a:rPr lang="en-US" altLang="ko-KR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i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-2);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memo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9772" y="5049180"/>
            <a:ext cx="5782482" cy="14670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11660" y="5573351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67212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방법은 없는가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Programming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166480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바탕체" panose="02030609000101010101" pitchFamily="17" charset="-127"/>
                <a:ea typeface="바탕체" panose="02030609000101010101" pitchFamily="17" charset="-127"/>
              </a:rPr>
              <a:t>→ bottom-up approach!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39846" y="4418821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fibonacci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000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memo</a:t>
            </a:r>
            <a:r>
              <a:rPr lang="en-US" altLang="ko-KR" sz="1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[1] </a:t>
            </a:r>
            <a:r>
              <a:rPr lang="en-US" altLang="ko-KR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pPr lvl="1"/>
            <a:r>
              <a:rPr lang="en-US" altLang="ko-KR" sz="1000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memo</a:t>
            </a:r>
            <a:r>
              <a:rPr lang="en-US" altLang="ko-KR" sz="1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[2] </a:t>
            </a:r>
            <a:r>
              <a:rPr lang="en-US" altLang="ko-KR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= 1;</a:t>
            </a:r>
          </a:p>
          <a:p>
            <a:pPr lvl="1"/>
            <a:endParaRPr lang="ko-KR" altLang="en-US" sz="10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3;</a:t>
            </a:r>
            <a:r>
              <a:rPr lang="en-US" altLang="ko-KR" sz="10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1"/>
            <a:r>
              <a:rPr lang="en-US" altLang="ko-KR" sz="1000" i="1" dirty="0">
                <a:solidFill>
                  <a:srgbClr val="0000C0"/>
                </a:solidFill>
                <a:latin typeface="Consolas" panose="020B0609020204030204" pitchFamily="49" charset="0"/>
              </a:rPr>
              <a:t>	memo</a:t>
            </a:r>
            <a:r>
              <a:rPr lang="en-US" altLang="ko-KR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000" i="1" dirty="0">
                <a:solidFill>
                  <a:srgbClr val="0000C0"/>
                </a:solidFill>
                <a:latin typeface="Consolas" panose="020B0609020204030204" pitchFamily="49" charset="0"/>
              </a:rPr>
              <a:t>memo</a:t>
            </a:r>
            <a:r>
              <a:rPr lang="en-US" altLang="ko-KR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-1] + </a:t>
            </a:r>
            <a:r>
              <a:rPr lang="en-US" altLang="ko-KR" sz="1000" i="1" dirty="0">
                <a:solidFill>
                  <a:srgbClr val="0000C0"/>
                </a:solidFill>
                <a:latin typeface="Consolas" panose="020B0609020204030204" pitchFamily="49" charset="0"/>
              </a:rPr>
              <a:t>memo</a:t>
            </a:r>
            <a:r>
              <a:rPr lang="en-US" altLang="ko-KR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-2];</a:t>
            </a:r>
          </a:p>
          <a:p>
            <a:pPr lvl="1"/>
            <a:endParaRPr lang="ko-KR" altLang="en-US" sz="10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memo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5596" y="2420888"/>
            <a:ext cx="5486610" cy="173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12668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DFC25672-1B75-4A55-920C-46E2898A4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문제를 분석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재귀를 이용</a:t>
            </a:r>
            <a:endParaRPr lang="en-US" altLang="ko-KR" dirty="0"/>
          </a:p>
          <a:p>
            <a:pPr marL="743363" lvl="1" indent="-457200"/>
            <a:r>
              <a:rPr lang="ko-KR" altLang="en-US" dirty="0"/>
              <a:t>현재의 </a:t>
            </a:r>
            <a:r>
              <a:rPr lang="en-US" altLang="ko-KR" dirty="0"/>
              <a:t>optimal</a:t>
            </a:r>
            <a:r>
              <a:rPr lang="ko-KR" altLang="en-US" dirty="0"/>
              <a:t>한 </a:t>
            </a:r>
            <a:r>
              <a:rPr lang="en-US" altLang="ko-KR" dirty="0"/>
              <a:t>solution</a:t>
            </a:r>
            <a:r>
              <a:rPr lang="ko-KR" altLang="en-US" dirty="0"/>
              <a:t>을  과거의 </a:t>
            </a:r>
            <a:r>
              <a:rPr lang="en-US" altLang="ko-KR" dirty="0"/>
              <a:t>suboptimal</a:t>
            </a:r>
            <a:r>
              <a:rPr lang="ko-KR" altLang="en-US" dirty="0"/>
              <a:t>한 문제를 이용하여 표현</a:t>
            </a:r>
            <a:endParaRPr lang="en-US" altLang="ko-KR" dirty="0"/>
          </a:p>
          <a:p>
            <a:pPr marL="922750" lvl="2" indent="-457200"/>
            <a:r>
              <a:rPr lang="ko-KR" altLang="en-US" dirty="0"/>
              <a:t>예</a:t>
            </a:r>
            <a:r>
              <a:rPr lang="en-US" altLang="ko-KR" dirty="0"/>
              <a:t>) Fibonacci </a:t>
            </a:r>
            <a:r>
              <a:rPr lang="ko-KR" altLang="en-US" dirty="0"/>
              <a:t>수열 </a:t>
            </a:r>
            <a:r>
              <a:rPr lang="en-US" altLang="ko-KR" dirty="0"/>
              <a:t>: f(n) = f(n-1) + f(n-2)</a:t>
            </a:r>
          </a:p>
          <a:p>
            <a:pPr marL="922750" lvl="2" indent="-457200"/>
            <a:r>
              <a:rPr lang="ko-KR" altLang="en-US" dirty="0"/>
              <a:t>특수한 상황에 대한 처리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겹치는 부분을 </a:t>
            </a:r>
            <a:r>
              <a:rPr lang="en-US" altLang="ko-KR" dirty="0" err="1"/>
              <a:t>memoization</a:t>
            </a:r>
            <a:r>
              <a:rPr lang="ko-KR" altLang="en-US" dirty="0"/>
              <a:t>으로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marL="457200" indent="-457200"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메모지가 비어있을 때만 값을 넣는 </a:t>
            </a:r>
            <a:r>
              <a:rPr lang="ko-KR" altLang="en-US" sz="1600" b="1" dirty="0" err="1" smtClean="0"/>
              <a:t>조건문을</a:t>
            </a:r>
            <a:r>
              <a:rPr lang="ko-KR" altLang="en-US" sz="1600" b="1" dirty="0" smtClean="0"/>
              <a:t> 쓰고</a:t>
            </a:r>
            <a:r>
              <a:rPr lang="en-US" altLang="ko-KR" sz="1600" b="1" dirty="0" smtClean="0"/>
              <a:t>, </a:t>
            </a:r>
          </a:p>
          <a:p>
            <a:pPr marL="457200" indent="-457200">
              <a:buNone/>
            </a:pPr>
            <a:r>
              <a:rPr lang="en-US" altLang="ko-KR" sz="1600" b="1" dirty="0" smtClean="0"/>
              <a:t> </a:t>
            </a:r>
            <a:r>
              <a:rPr lang="en-US" altLang="ko-KR" sz="1600" b="1" dirty="0" smtClean="0"/>
              <a:t>   </a:t>
            </a:r>
            <a:r>
              <a:rPr lang="ko-KR" altLang="en-US" sz="1600" b="1" dirty="0" smtClean="0"/>
              <a:t>반환</a:t>
            </a:r>
            <a:r>
              <a:rPr lang="en-US" altLang="ko-KR" sz="1600" b="1" dirty="0" smtClean="0"/>
              <a:t>(return)</a:t>
            </a:r>
            <a:r>
              <a:rPr lang="ko-KR" altLang="en-US" sz="1600" b="1" dirty="0" smtClean="0"/>
              <a:t>은 메모한 값으로 반환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71E10BCC-9A8E-43DA-8D9C-B758DD4A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DP </a:t>
            </a:r>
            <a:r>
              <a:rPr lang="ko-KR" altLang="en-US" dirty="0"/>
              <a:t>해결 절차</a:t>
            </a:r>
          </a:p>
        </p:txBody>
      </p:sp>
    </p:spTree>
    <p:extLst>
      <p:ext uri="{BB962C8B-B14F-4D97-AF65-F5344CB8AC3E}">
        <p14:creationId xmlns:p14="http://schemas.microsoft.com/office/powerpoint/2010/main" xmlns="" val="2918779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800" dirty="0"/>
                  <a:t>N</a:t>
                </a:r>
                <a:r>
                  <a:rPr lang="ko-KR" altLang="en-US" sz="1800" dirty="0"/>
                  <a:t>개에서 </a:t>
                </a:r>
                <a:r>
                  <a:rPr lang="en-US" altLang="ko-KR" sz="1800" dirty="0"/>
                  <a:t>k</a:t>
                </a:r>
                <a:r>
                  <a:rPr lang="ko-KR" altLang="en-US" sz="1800" dirty="0"/>
                  <a:t>개를 고르는 조합의 가짓수를 이항계수라고 한다</a:t>
                </a:r>
                <a:r>
                  <a:rPr lang="en-US" altLang="ko-KR" sz="1800" dirty="0"/>
                  <a:t>.</a:t>
                </a:r>
                <a:br>
                  <a:rPr lang="en-US" altLang="ko-KR" sz="1800" dirty="0"/>
                </a:br>
                <a:endParaRPr lang="en-US" altLang="ko-KR" sz="1800" dirty="0"/>
              </a:p>
              <a:p>
                <a:r>
                  <a:rPr lang="ko-KR" altLang="en-US" sz="1800" dirty="0"/>
                  <a:t>숫자 </a:t>
                </a:r>
                <a:r>
                  <a:rPr lang="en-US" altLang="ko-KR" sz="1800" dirty="0"/>
                  <a:t>n</a:t>
                </a:r>
                <a:r>
                  <a:rPr lang="ko-KR" altLang="en-US" sz="1800" dirty="0"/>
                  <a:t>과 </a:t>
                </a:r>
                <a:r>
                  <a:rPr lang="en-US" altLang="ko-KR" sz="1800" dirty="0"/>
                  <a:t>k</a:t>
                </a:r>
                <a:r>
                  <a:rPr lang="ko-KR" altLang="en-US" sz="1800" dirty="0"/>
                  <a:t>가 주어졌을 때 </a:t>
                </a:r>
                <a:r>
                  <a:rPr lang="ko-KR" altLang="en-US" sz="1800" dirty="0" err="1"/>
                  <a:t>이항계수</a:t>
                </a:r>
                <a:r>
                  <a:rPr lang="ko-KR" altLang="en-US" sz="1800" dirty="0"/>
                  <a:t/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1800" dirty="0" err="1"/>
                  <a:t>를</a:t>
                </a:r>
                <a:r>
                  <a:rPr lang="en-US" altLang="ko-KR" sz="1800" dirty="0"/>
                  <a:t/>
                </a:r>
                <a:r>
                  <a:rPr lang="ko-KR" altLang="en-US" sz="1800" dirty="0"/>
                  <a:t>계산하는 프로그램을 작성해 보시오</a:t>
                </a:r>
                <a:r>
                  <a:rPr lang="en-US" altLang="ko-KR" sz="1800" dirty="0"/>
                  <a:t>.</a:t>
                </a:r>
              </a:p>
              <a:p>
                <a:pPr lvl="1"/>
                <a:endParaRPr lang="en-US" altLang="ko-KR" sz="1400" dirty="0"/>
              </a:p>
              <a:p>
                <a:r>
                  <a:rPr lang="ko-KR" altLang="en-US" sz="1800" dirty="0"/>
                  <a:t>참고로 </a:t>
                </a:r>
                <a:r>
                  <a:rPr lang="ko-KR" altLang="en-US" sz="1800" dirty="0" err="1"/>
                  <a:t>이항계수는</a:t>
                </a:r>
                <a:r>
                  <a:rPr lang="ko-KR" altLang="en-US" sz="1800" dirty="0"/>
                  <a:t> 다음과 같이 계산할 수 있다</a:t>
                </a:r>
                <a:r>
                  <a:rPr lang="en-US" altLang="ko-KR" sz="1800" dirty="0"/>
                  <a:t>.</a:t>
                </a:r>
                <a:endParaRPr lang="ko-KR" altLang="en-US" sz="18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30" t="-706" r="-13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75756" y="3331313"/>
            <a:ext cx="3877216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4433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한국외대체">
      <a:majorFont>
        <a:latin typeface="한국외대체 B"/>
        <a:ea typeface="한국외대체 B"/>
        <a:cs typeface=""/>
      </a:majorFont>
      <a:minorFont>
        <a:latin typeface="한국외대체 M"/>
        <a:ea typeface="한국외대체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3325</TotalTime>
  <Words>2814</Words>
  <Application>Microsoft Office PowerPoint</Application>
  <PresentationFormat>화면 슬라이드 쇼(4:3)</PresentationFormat>
  <Paragraphs>499</Paragraphs>
  <Slides>21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데이터구조 13강 Dynamic Programming</vt:lpstr>
      <vt:lpstr>Dynamic Programming</vt:lpstr>
      <vt:lpstr>예제</vt:lpstr>
      <vt:lpstr>Fibonacci 수열</vt:lpstr>
      <vt:lpstr>중복 발생!</vt:lpstr>
      <vt:lpstr>Memoization</vt:lpstr>
      <vt:lpstr>Dynamic Programming</vt:lpstr>
      <vt:lpstr>DP 해결 절차</vt:lpstr>
      <vt:lpstr>연습 문제</vt:lpstr>
      <vt:lpstr>예제) Knapsack 문제</vt:lpstr>
      <vt:lpstr>예제) Knapsack 문제…</vt:lpstr>
      <vt:lpstr>연습 문제</vt:lpstr>
      <vt:lpstr>Bottom-up</vt:lpstr>
      <vt:lpstr>연습문제)</vt:lpstr>
      <vt:lpstr>예제) 행렬 경로</vt:lpstr>
      <vt:lpstr>예제) 행렬 경로</vt:lpstr>
      <vt:lpstr>예제) 행렬 경로</vt:lpstr>
      <vt:lpstr>연습문제</vt:lpstr>
      <vt:lpstr>슬라이드 19</vt:lpstr>
      <vt:lpstr>연습문제</vt:lpstr>
      <vt:lpstr>연습문제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?? ?</cp:lastModifiedBy>
  <cp:revision>260</cp:revision>
  <dcterms:created xsi:type="dcterms:W3CDTF">2016-03-04T01:50:51Z</dcterms:created>
  <dcterms:modified xsi:type="dcterms:W3CDTF">2020-06-24T20:52:10Z</dcterms:modified>
</cp:coreProperties>
</file>