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5" r:id="rId2"/>
    <p:sldId id="343" r:id="rId3"/>
    <p:sldId id="366" r:id="rId4"/>
    <p:sldId id="367" r:id="rId5"/>
    <p:sldId id="344" r:id="rId6"/>
    <p:sldId id="345" r:id="rId7"/>
    <p:sldId id="351" r:id="rId8"/>
    <p:sldId id="352" r:id="rId9"/>
    <p:sldId id="348" r:id="rId10"/>
    <p:sldId id="350" r:id="rId11"/>
    <p:sldId id="353" r:id="rId12"/>
    <p:sldId id="35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09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2880">
          <p15:clr>
            <a:srgbClr val="A4A3A4"/>
          </p15:clr>
        </p15:guide>
        <p15:guide id="4" pos="204">
          <p15:clr>
            <a:srgbClr val="A4A3A4"/>
          </p15:clr>
        </p15:guide>
        <p15:guide id="5" pos="5556">
          <p15:clr>
            <a:srgbClr val="A4A3A4"/>
          </p15:clr>
        </p15:guide>
        <p15:guide id="6" pos="2948">
          <p15:clr>
            <a:srgbClr val="A4A3A4"/>
          </p15:clr>
        </p15:guide>
        <p15:guide id="7" pos="28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799" autoAdjust="0"/>
    <p:restoredTop sz="41457" autoAdjust="0"/>
  </p:normalViewPr>
  <p:slideViewPr>
    <p:cSldViewPr>
      <p:cViewPr varScale="1">
        <p:scale>
          <a:sx n="33" d="100"/>
          <a:sy n="33" d="100"/>
        </p:scale>
        <p:origin x="-1138" y="-62"/>
      </p:cViewPr>
      <p:guideLst>
        <p:guide orient="horz" pos="709"/>
        <p:guide orient="horz" pos="3974"/>
        <p:guide pos="2880"/>
        <p:guide pos="204"/>
        <p:guide pos="5556"/>
        <p:guide pos="2948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64" y="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BEE66-63D2-412E-B6D2-A96DD3CB61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197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7E3B-471E-4015-B1C5-6E8E36836A6A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A22F8-50EA-4B8D-BC3E-F42EE1D70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186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136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 smtClean="0"/>
              <a:t>*</a:t>
            </a:r>
            <a:r>
              <a:rPr lang="en-US" altLang="ko-KR" b="1" dirty="0" err="1" smtClean="0"/>
              <a:t>TNode</a:t>
            </a:r>
            <a:r>
              <a:rPr lang="ko-KR" altLang="en-US" b="1" dirty="0" smtClean="0"/>
              <a:t>란 </a:t>
            </a:r>
            <a:r>
              <a:rPr lang="en-US" altLang="ko-KR" b="1" dirty="0" smtClean="0"/>
              <a:t>Tree</a:t>
            </a:r>
            <a:r>
              <a:rPr lang="ko-KR" altLang="en-US" b="1" dirty="0" smtClean="0"/>
              <a:t>에서 쓰는 </a:t>
            </a:r>
            <a:r>
              <a:rPr lang="en-US" altLang="ko-KR" b="1" dirty="0" smtClean="0"/>
              <a:t>Node</a:t>
            </a:r>
            <a:r>
              <a:rPr lang="ko-KR" altLang="en-US" b="1" dirty="0" smtClean="0"/>
              <a:t>라는 뜻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*</a:t>
            </a:r>
            <a:r>
              <a:rPr lang="en-US" altLang="ko-KR" b="1" dirty="0" err="1" smtClean="0"/>
              <a:t>LinkedList</a:t>
            </a:r>
            <a:r>
              <a:rPr lang="ko-KR" altLang="en-US" b="1" dirty="0" smtClean="0"/>
              <a:t>에서 사용하는 </a:t>
            </a:r>
            <a:r>
              <a:rPr lang="en-US" altLang="ko-KR" b="1" dirty="0" smtClean="0"/>
              <a:t>Node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Tree</a:t>
            </a:r>
            <a:r>
              <a:rPr lang="ko-KR" altLang="en-US" b="1" dirty="0" smtClean="0"/>
              <a:t>에서 사용하는 </a:t>
            </a:r>
            <a:r>
              <a:rPr lang="en-US" altLang="ko-KR" b="1" dirty="0" smtClean="0"/>
              <a:t>Node</a:t>
            </a:r>
            <a:r>
              <a:rPr lang="ko-KR" altLang="en-US" b="1" dirty="0" smtClean="0"/>
              <a:t>의 차이점</a:t>
            </a:r>
            <a:endParaRPr lang="en-US" altLang="ko-KR" b="1" dirty="0" smtClean="0"/>
          </a:p>
          <a:p>
            <a:r>
              <a:rPr lang="en-US" altLang="ko-KR" b="0" dirty="0" smtClean="0"/>
              <a:t>-</a:t>
            </a:r>
            <a:r>
              <a:rPr lang="en-US" altLang="ko-KR" b="0" dirty="0" err="1" smtClean="0"/>
              <a:t>LinkedList</a:t>
            </a:r>
            <a:r>
              <a:rPr lang="ko-KR" altLang="en-US" b="0" dirty="0" smtClean="0"/>
              <a:t>는</a:t>
            </a:r>
            <a:r>
              <a:rPr lang="ko-KR" altLang="en-US" b="0" baseline="0" dirty="0" smtClean="0"/>
              <a:t> 연결된 노드가 하나</a:t>
            </a:r>
            <a:endParaRPr lang="en-US" altLang="ko-KR" b="0" dirty="0" smtClean="0"/>
          </a:p>
          <a:p>
            <a:r>
              <a:rPr lang="en-US" altLang="ko-KR" b="0" dirty="0" smtClean="0"/>
              <a:t>-Tree</a:t>
            </a:r>
            <a:r>
              <a:rPr lang="ko-KR" altLang="en-US" b="0" dirty="0" smtClean="0"/>
              <a:t>는 연결된 노드가 </a:t>
            </a:r>
            <a:r>
              <a:rPr lang="en-US" altLang="ko-KR" b="0" dirty="0" smtClean="0"/>
              <a:t>2</a:t>
            </a:r>
            <a:r>
              <a:rPr lang="ko-KR" altLang="en-US" b="0" dirty="0" smtClean="0"/>
              <a:t> 개 이상</a:t>
            </a:r>
            <a:endParaRPr lang="en-US" altLang="ko-KR" b="0" dirty="0" smtClean="0"/>
          </a:p>
          <a:p>
            <a:r>
              <a:rPr lang="en-US" altLang="ko-KR" b="0" baseline="0" dirty="0" smtClean="0"/>
              <a:t> </a:t>
            </a:r>
            <a:endParaRPr lang="en-US" altLang="ko-KR" b="0" dirty="0" smtClean="0"/>
          </a:p>
          <a:p>
            <a:r>
              <a:rPr lang="en-US" altLang="ko-KR" b="1" dirty="0" smtClean="0"/>
              <a:t>*Tree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구조를 만들기 위해 </a:t>
            </a:r>
            <a:r>
              <a:rPr lang="en-US" altLang="ko-KR" b="1" baseline="0" dirty="0" smtClean="0"/>
              <a:t>Tree </a:t>
            </a:r>
            <a:r>
              <a:rPr lang="ko-KR" altLang="en-US" b="1" baseline="0" dirty="0" smtClean="0"/>
              <a:t>클래스와 </a:t>
            </a:r>
            <a:r>
              <a:rPr lang="en-US" altLang="ko-KR" b="1" baseline="0" dirty="0" err="1" smtClean="0"/>
              <a:t>TNode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클래스를 따로 새롭게 만들어줌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우리는  응용분야 중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검색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파트를 구현해보기로 함</a:t>
            </a:r>
            <a:r>
              <a:rPr lang="en-US" altLang="ko-KR" b="1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b="1" dirty="0" err="1" smtClean="0"/>
              <a:t>TNode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클래스는</a:t>
            </a:r>
            <a:r>
              <a:rPr lang="en-US" altLang="ko-KR" b="1" dirty="0" smtClean="0"/>
              <a:t>?</a:t>
            </a:r>
          </a:p>
          <a:p>
            <a:endParaRPr lang="en-US" altLang="ko-KR" b="0" dirty="0" smtClean="0"/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TNode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 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//tree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연결된 노드가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 이상이므로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두개여야 함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TNode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left;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TNode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right;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data;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자료형태를 이번에는 </a:t>
            </a:r>
            <a:r>
              <a:rPr lang="en-US" altLang="ko-KR" sz="1200" b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b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라고 가정함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TNode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input)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data = input;  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getData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data;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   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</a:t>
            </a:r>
            <a:r>
              <a:rPr lang="en-US" altLang="ko-K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클래스는</a:t>
            </a:r>
            <a:r>
              <a:rPr lang="en-US" altLang="ko-K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(</a:t>
            </a:r>
            <a:r>
              <a:rPr lang="ko-KR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삽입까지만 해둔 상태</a:t>
            </a:r>
            <a:r>
              <a:rPr lang="en-US" altLang="ko-K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Tree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ko-KR" altLang="en-US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처음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위치를 알고 있어야 다음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찾아갈 수 있기에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따로 관리함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//Tree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 마찬가지로 처음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위치로 다음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찾아갈 수 있으므로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따로 관리해줌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//Tree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마치 뿌리와 같다고 하여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라고 칭함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(+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보다 더 중요한 역할을 담당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일반적으로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앞 뒤 상관없이 자료를 추가할 수 있지만 지금 우리는 밑으로만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뒤로만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뻗어나가게 만들어 볼 것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//delete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함수는 따로 만들지 않겠음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구현이 굉장히 복잡하기에 이해만 하고 넘어가기로 함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(+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검색 분야에선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함수가 필요하지 않음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우리는 숫자를 사용하여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구조를 기준점보다 작으면 왼쪽아래에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크면 오른쪽아래에 배치하여 구현하기로 가정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규칙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//(PPT 13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페이지 응용분야 중 검색 참고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만일 어떤 자료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우리가 하는 것으로 말하면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숫자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찾아갈 때는 규칙을 이용하여 찾아감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 만약 기준점보다 작은 숫자를 찾으려고 한다면 오른쪽 아래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들은 볼 필요가 없음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혹은 기준점보다 큰 숫자를 찾으려고 한다면  왼쪽 아래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들은 볼 필요가 없음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그래서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자료를 찾아갈 때 모든 자료를 비교해가며 찾지 않기에 더 빨리 찾아갈 수 있음 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TNode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root;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Tree()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= null;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insert(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TNode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new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TNode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(data);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새로운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TNode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클래스가 생성될 때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if(root == null)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만약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없을 경우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= node;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처음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됨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insertNode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(root, node); //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재귀함수 사용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insertNode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TNode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current,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TNode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node)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붙일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TNode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클래스와 현재 기준이 되는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TNode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클래스를 비교하는 함수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current.getData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&gt;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node.getData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current.left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null)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current.left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node;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//root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현재 차 있는 상태라면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insertNode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current.left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node);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재귀함수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current.right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null)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current.right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node;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//root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현재 차 있는 상태라면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insertNode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current.right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node);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재귀함수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find 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응용분야 중 검색을 구현하기 위한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특정 데이터가 있는지 검색하는 함수가 필요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true;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print()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함수는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함수와 같음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그러나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 기능은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에서의 기능보다 중요하기에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traverse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라고 이름을 부르기로 함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ko-KR" b="1" dirty="0" err="1" smtClean="0"/>
              <a:t>LinkedList</a:t>
            </a:r>
            <a:r>
              <a:rPr lang="ko-KR" altLang="en-US" b="1" dirty="0" smtClean="0"/>
              <a:t>랑 비슷하게 짤 수 있지만 조금 어려운</a:t>
            </a:r>
            <a:r>
              <a:rPr lang="ko-KR" altLang="en-US" b="1" baseline="0" dirty="0" smtClean="0"/>
              <a:t> 것이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Tree</a:t>
            </a:r>
          </a:p>
          <a:p>
            <a:pPr>
              <a:buFont typeface="Arial" charset="0"/>
              <a:buChar char="•"/>
            </a:pPr>
            <a:endParaRPr lang="en-US" altLang="ko-KR" b="1" dirty="0" smtClean="0"/>
          </a:p>
          <a:p>
            <a:pPr>
              <a:buFont typeface="Arial" charset="0"/>
              <a:buNone/>
            </a:pPr>
            <a:r>
              <a:rPr lang="en-US" altLang="ko-KR" b="1" dirty="0" smtClean="0"/>
              <a:t>*</a:t>
            </a:r>
            <a:r>
              <a:rPr lang="ko-KR" altLang="en-US" b="1" dirty="0" smtClean="0"/>
              <a:t>다음 자료구조를 이해하기 위해서는 </a:t>
            </a:r>
            <a:r>
              <a:rPr lang="en-US" altLang="ko-KR" b="1" dirty="0" smtClean="0"/>
              <a:t>PPT</a:t>
            </a:r>
            <a:r>
              <a:rPr lang="en-US" altLang="ko-KR" b="1" baseline="0" dirty="0" smtClean="0"/>
              <a:t> 8, 9 page</a:t>
            </a:r>
            <a:r>
              <a:rPr lang="ko-KR" altLang="en-US" b="1" baseline="0" dirty="0" smtClean="0"/>
              <a:t>를 이해해야 함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*Review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수업 때 했던 내용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Call Stack</a:t>
            </a:r>
          </a:p>
          <a:p>
            <a:r>
              <a:rPr lang="en-US" altLang="ko-KR" dirty="0" smtClean="0"/>
              <a:t>:</a:t>
            </a:r>
            <a:r>
              <a:rPr lang="ko-KR" altLang="en-US" dirty="0" smtClean="0"/>
              <a:t>함수 내의 일반적인 정보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또는 함수가 저장됨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Call</a:t>
            </a:r>
            <a:r>
              <a:rPr lang="en-US" altLang="ko-KR" baseline="0" dirty="0" smtClean="0"/>
              <a:t> Stack</a:t>
            </a:r>
            <a:r>
              <a:rPr lang="ko-KR" altLang="en-US" baseline="0" dirty="0" smtClean="0"/>
              <a:t>의 함수 호출 과정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1.</a:t>
            </a:r>
            <a:r>
              <a:rPr lang="ko-KR" altLang="en-US" baseline="0" dirty="0" smtClean="0"/>
              <a:t>가장 먼저 불린 함수가 가장 아래에 위치하게 됨 </a:t>
            </a:r>
            <a:r>
              <a:rPr lang="en-US" altLang="ko-KR" baseline="0" dirty="0" smtClean="0"/>
              <a:t>(main</a:t>
            </a:r>
            <a:r>
              <a:rPr lang="ko-KR" altLang="en-US" baseline="0" dirty="0" smtClean="0"/>
              <a:t>함수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2. Main </a:t>
            </a:r>
            <a:r>
              <a:rPr lang="ko-KR" altLang="en-US" baseline="0" dirty="0" smtClean="0"/>
              <a:t>함수가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a </a:t>
            </a:r>
            <a:r>
              <a:rPr lang="ko-KR" altLang="en-US" baseline="0" dirty="0" smtClean="0"/>
              <a:t>함수를 불러서 쌓임 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(main </a:t>
            </a:r>
            <a:r>
              <a:rPr lang="ko-KR" altLang="en-US" baseline="0" dirty="0" smtClean="0"/>
              <a:t>함수는 여기서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a </a:t>
            </a:r>
            <a:r>
              <a:rPr lang="ko-KR" altLang="en-US" baseline="0" dirty="0" smtClean="0"/>
              <a:t>함수가 끝날 때까지 멈춤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3.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a </a:t>
            </a:r>
            <a:r>
              <a:rPr lang="ko-KR" altLang="en-US" baseline="0" dirty="0" smtClean="0"/>
              <a:t>함수가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b </a:t>
            </a:r>
            <a:r>
              <a:rPr lang="ko-KR" altLang="en-US" baseline="0" dirty="0" smtClean="0"/>
              <a:t>함수를  불러서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b </a:t>
            </a:r>
            <a:r>
              <a:rPr lang="ko-KR" altLang="en-US" baseline="0" dirty="0" smtClean="0"/>
              <a:t>함수가 쌓이게 됨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(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a </a:t>
            </a:r>
            <a:r>
              <a:rPr lang="ko-KR" altLang="en-US" baseline="0" dirty="0" smtClean="0"/>
              <a:t>함수도 잠시 멈춤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4.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b </a:t>
            </a:r>
            <a:r>
              <a:rPr lang="ko-KR" altLang="en-US" baseline="0" dirty="0" smtClean="0"/>
              <a:t>함수는 실행이 다 되었을 때 지워짐 </a:t>
            </a:r>
            <a:endParaRPr lang="en-US" altLang="ko-KR" baseline="0" dirty="0" smtClean="0"/>
          </a:p>
          <a:p>
            <a:r>
              <a:rPr lang="en-US" altLang="ko-KR" baseline="0" dirty="0" smtClean="0"/>
              <a:t>5. </a:t>
            </a:r>
            <a:r>
              <a:rPr lang="ko-KR" altLang="en-US" baseline="0" dirty="0" smtClean="0"/>
              <a:t>다시 </a:t>
            </a:r>
            <a:r>
              <a:rPr lang="en-US" altLang="ko-KR" baseline="0" dirty="0" err="1" smtClean="0"/>
              <a:t>int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 </a:t>
            </a:r>
            <a:r>
              <a:rPr lang="ko-KR" altLang="en-US" baseline="0" dirty="0" smtClean="0"/>
              <a:t>함수로 돌아가짐 </a:t>
            </a:r>
            <a:endParaRPr lang="en-US" altLang="ko-KR" baseline="0" dirty="0" smtClean="0"/>
          </a:p>
          <a:p>
            <a:r>
              <a:rPr lang="en-US" altLang="ko-KR" baseline="0" dirty="0" smtClean="0"/>
              <a:t>6. </a:t>
            </a:r>
            <a:r>
              <a:rPr lang="ko-KR" altLang="en-US" baseline="0" dirty="0" smtClean="0"/>
              <a:t>이번엔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a </a:t>
            </a:r>
            <a:r>
              <a:rPr lang="ko-KR" altLang="en-US" baseline="0" dirty="0" smtClean="0"/>
              <a:t>함수가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c </a:t>
            </a:r>
            <a:r>
              <a:rPr lang="ko-KR" altLang="en-US" baseline="0" dirty="0" smtClean="0"/>
              <a:t>함수를 불러서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c </a:t>
            </a:r>
            <a:r>
              <a:rPr lang="ko-KR" altLang="en-US" baseline="0" dirty="0" smtClean="0"/>
              <a:t>함수가 쌓이게 됨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(</a:t>
            </a:r>
            <a:r>
              <a:rPr lang="ko-KR" altLang="en-US" baseline="0" dirty="0" smtClean="0"/>
              <a:t>또 다시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a </a:t>
            </a:r>
            <a:r>
              <a:rPr lang="ko-KR" altLang="en-US" baseline="0" dirty="0" smtClean="0"/>
              <a:t>함수도 잠시 멈춤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7.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c </a:t>
            </a:r>
            <a:r>
              <a:rPr lang="ko-KR" altLang="en-US" baseline="0" dirty="0" smtClean="0"/>
              <a:t>함수도 실행이 다 되었을 때 지워짐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8. 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a </a:t>
            </a:r>
            <a:r>
              <a:rPr lang="ko-KR" altLang="en-US" baseline="0" dirty="0" smtClean="0"/>
              <a:t>함수의 실행이 끝나 지워짐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9. Main </a:t>
            </a:r>
            <a:r>
              <a:rPr lang="ko-KR" altLang="en-US" baseline="0" dirty="0" smtClean="0"/>
              <a:t>함수가 끝나 지워짐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함수가 자기 자신을 부르는 함수</a:t>
            </a:r>
            <a:r>
              <a:rPr lang="en-US" altLang="ko-KR" b="1" dirty="0" smtClean="0"/>
              <a:t>=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재귀함수 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u="none" smtClean="0"/>
              <a:t>*</a:t>
            </a:r>
            <a:r>
              <a:rPr lang="ko-KR" altLang="en-US" b="1" u="none" smtClean="0"/>
              <a:t>재귀함수는 </a:t>
            </a:r>
            <a:r>
              <a:rPr lang="ko-KR" altLang="en-US" b="1" u="none" dirty="0" smtClean="0"/>
              <a:t>끝까지 가서 필요한 값을 출력했다면 그 끝의 원하는 값부터 다시 거슬러 올라온다</a:t>
            </a:r>
            <a:r>
              <a:rPr lang="en-US" altLang="ko-KR" b="1" u="none" dirty="0" smtClean="0"/>
              <a:t> </a:t>
            </a:r>
          </a:p>
          <a:p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/>
              <a:t>*</a:t>
            </a:r>
            <a:r>
              <a:rPr lang="ko-KR" altLang="en-US" b="1" baseline="0" dirty="0" smtClean="0"/>
              <a:t>원래 </a:t>
            </a:r>
            <a:r>
              <a:rPr lang="ko-KR" altLang="en-US" b="1" baseline="0" dirty="0" err="1" smtClean="0"/>
              <a:t>팩토리얼을</a:t>
            </a:r>
            <a:r>
              <a:rPr lang="ko-KR" altLang="en-US" b="1" baseline="0" dirty="0" smtClean="0"/>
              <a:t> 구할 때 우리는 </a:t>
            </a:r>
            <a:r>
              <a:rPr lang="ko-KR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이런 방법을  이용했음</a:t>
            </a:r>
            <a:endParaRPr lang="en-US" altLang="ko-KR" b="1" baseline="0" dirty="0" smtClean="0"/>
          </a:p>
          <a:p>
            <a:endParaRPr lang="en-US" altLang="ko-KR" b="0" baseline="0" dirty="0" smtClean="0"/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Exercise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 = 5;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 factorial = 1;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for(int i=2; i&lt;=num; i++)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factorial = factorial*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또는</a:t>
            </a:r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 = 5;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(fact(num));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long fact 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num)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 fact = 1;</a:t>
            </a:r>
          </a:p>
          <a:p>
            <a:r>
              <a:rPr lang="nn-NO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for(int i =2; i&lt;=num; i++)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fact = fact*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fact;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하지만 우리는 다른 방법도 사용이 가능함</a:t>
            </a:r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5!</a:t>
            </a:r>
            <a:r>
              <a:rPr lang="en-US" altLang="ko-K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5x4x3x2x1 </a:t>
            </a:r>
            <a:r>
              <a:rPr lang="ko-KR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 </a:t>
            </a:r>
            <a:r>
              <a:rPr lang="en-US" altLang="ko-K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x 4!</a:t>
            </a:r>
          </a:p>
          <a:p>
            <a:r>
              <a:rPr lang="ko-KR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처음부터 다 곱하는 방법이 있고 </a:t>
            </a:r>
            <a:r>
              <a:rPr lang="en-US" altLang="ko-K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4!</a:t>
            </a:r>
            <a:r>
              <a:rPr lang="ko-KR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알고 있다면 </a:t>
            </a:r>
            <a:r>
              <a:rPr lang="en-US" altLang="ko-K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‘5’ </a:t>
            </a:r>
            <a:r>
              <a:rPr lang="ko-KR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 곱해주는 방법이 있음</a:t>
            </a:r>
            <a:endParaRPr lang="en-US" altLang="ko-KR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Exercise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 = 5;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 f = 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fact(num);</a:t>
            </a:r>
          </a:p>
          <a:p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ko-KR" sz="1200" b="0" i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(f);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//factorial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계산하는 함수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long fact (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num)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 f = 1;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if(num == 2)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2;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이렇게 어느 순간에 멈추는 것을 설정해주지 않으면 계속해서 자기 자신을 호출함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이 코드를 이용해 설명하자면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= num * fact(num-1) 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fact(num-1)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계속 반복되는 것임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fact(num-1)= 4! →→ 4! = 4x3! →→  4!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알기 위해선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3!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필요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//→→3!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알기 위해선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2!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필요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이러한 과정들이 계속해서 반복되므로 어느 순간에 멈추는 것을 설정해줘야 함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= num * </a:t>
            </a: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fact(num-1);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이는 즉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 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함수를 사용하여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전 팩토리얼까지 구하는 것임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이때 자기 함수 내부에서 자기 자신을 다시 부르는 것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이를 우리는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재귀함수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라고 말함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f;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하드 포크란</a:t>
            </a:r>
            <a:r>
              <a:rPr lang="en-US" altLang="ko-KR" b="1" dirty="0" smtClean="0"/>
              <a:t>?</a:t>
            </a:r>
          </a:p>
          <a:p>
            <a:r>
              <a:rPr lang="ko-KR" altLang="en-US" dirty="0" smtClean="0"/>
              <a:t>새로운 가상화폐를 만들기로 하여</a:t>
            </a:r>
            <a:endParaRPr lang="en-US" altLang="ko-KR" dirty="0" smtClean="0"/>
          </a:p>
          <a:p>
            <a:r>
              <a:rPr lang="ko-KR" altLang="en-US" dirty="0" smtClean="0"/>
              <a:t>기존의 비트코인의 역사를 그대로 계승하되 발전시켜서 새로운 가상화폐</a:t>
            </a:r>
            <a:r>
              <a:rPr lang="ko-KR" altLang="en-US" baseline="0" dirty="0" smtClean="0"/>
              <a:t>의 역사를 써가는 것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이러한 하드포크를 설명하기에는 </a:t>
            </a:r>
            <a:r>
              <a:rPr lang="en-US" altLang="ko-KR" baseline="0" dirty="0" smtClean="0"/>
              <a:t>Tree </a:t>
            </a:r>
            <a:r>
              <a:rPr lang="ko-KR" altLang="en-US" baseline="0" dirty="0" smtClean="0"/>
              <a:t>자료구조로 설명하기 적합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*</a:t>
            </a:r>
            <a:r>
              <a:rPr lang="ko-KR" altLang="en-US" b="1" dirty="0" smtClean="0"/>
              <a:t>연결된 </a:t>
            </a:r>
            <a:r>
              <a:rPr lang="ko-KR" altLang="en-US" b="1" dirty="0" err="1" smtClean="0"/>
              <a:t>노드가</a:t>
            </a:r>
            <a:r>
              <a:rPr lang="en-US" altLang="ko-KR" b="1" dirty="0" smtClean="0"/>
              <a:t>,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즉 트리 밑의 자식이 </a:t>
            </a:r>
            <a:r>
              <a:rPr lang="ko-KR" altLang="en-US" b="1" baseline="0" dirty="0" err="1" smtClean="0"/>
              <a:t>두개만</a:t>
            </a:r>
            <a:r>
              <a:rPr lang="ko-KR" altLang="en-US" b="1" baseline="0" dirty="0" smtClean="0"/>
              <a:t> 있는 경우 </a:t>
            </a:r>
            <a:r>
              <a:rPr lang="en-US" altLang="ko-KR" b="1" baseline="0" dirty="0" smtClean="0"/>
              <a:t>= </a:t>
            </a:r>
            <a:r>
              <a:rPr lang="ko-KR" altLang="en-US" b="1" baseline="0" dirty="0" err="1" smtClean="0"/>
              <a:t>이진트리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이것도 </a:t>
            </a:r>
            <a:r>
              <a:rPr lang="en-US" altLang="ko-KR" dirty="0" err="1" smtClean="0"/>
              <a:t>LinkedList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끝나고 </a:t>
            </a:r>
            <a:r>
              <a:rPr lang="ko-KR" altLang="en-US" dirty="0" smtClean="0"/>
              <a:t>할거에요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215062"/>
            <a:ext cx="7632848" cy="80332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 algn="ctr">
              <a:defRPr lang="ko-KR" altLang="en-US" sz="4800" baseline="0" dirty="0">
                <a:solidFill>
                  <a:schemeClr val="bg1"/>
                </a:solidFill>
                <a:latin typeface="+mn-ea"/>
                <a:ea typeface="+mn-ea"/>
                <a:cs typeface="한국외대체 B" pitchFamily="18" charset="-127"/>
              </a:defRPr>
            </a:lvl1pPr>
          </a:lstStyle>
          <a:p>
            <a:pPr marL="0" lvl="0"/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xmlns="" val="398192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prstGeom prst="rect">
            <a:avLst/>
          </a:prstGeom>
          <a:noFill/>
        </p:spPr>
        <p:txBody>
          <a:bodyPr wrap="none" lIns="324000" tIns="252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404705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prstGeom prst="rect">
            <a:avLst/>
          </a:prstGeom>
          <a:noFill/>
        </p:spPr>
        <p:txBody>
          <a:bodyPr wrap="none" lIns="324000" tIns="252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545572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4557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2492" y="1125539"/>
            <a:ext cx="4141558" cy="518318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9950" y="1125538"/>
            <a:ext cx="414020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907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4140200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850" y="1971796"/>
            <a:ext cx="4140200" cy="431988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dirty="0" smtClean="0"/>
            </a:lvl1pPr>
            <a:lvl2pPr>
              <a:defRPr lang="ko-KR" altLang="en-US" sz="1800" dirty="0" smtClean="0"/>
            </a:lvl2pPr>
            <a:lvl3pPr>
              <a:defRPr lang="ko-KR" altLang="en-US" sz="1600" dirty="0" smtClean="0"/>
            </a:lvl3pPr>
            <a:lvl4pPr>
              <a:defRPr lang="ko-KR" altLang="en-US" sz="1400" dirty="0" smtClean="0"/>
            </a:lvl4pPr>
            <a:lvl5pPr>
              <a:defRPr lang="ko-KR" altLang="en-US" sz="1400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792" y="1125538"/>
            <a:ext cx="4132358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79950" y="1971795"/>
            <a:ext cx="4140200" cy="433692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smtClean="0"/>
            </a:lvl1pPr>
            <a:lvl2pPr>
              <a:defRPr lang="ko-KR" altLang="en-US" sz="1800" smtClean="0"/>
            </a:lvl2pPr>
            <a:lvl3pPr>
              <a:defRPr lang="ko-KR" altLang="en-US" sz="1600" smtClean="0"/>
            </a:lvl3pPr>
            <a:lvl4pPr>
              <a:defRPr lang="ko-KR" altLang="en-US" sz="1400" smtClean="0"/>
            </a:lvl4pPr>
            <a:lvl5pPr>
              <a:defRPr lang="ko-KR" altLang="en-US"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1933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571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180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03617" y="1125538"/>
            <a:ext cx="511175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1125538"/>
            <a:ext cx="3111559" cy="5183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8747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23850" y="1125538"/>
            <a:ext cx="8496300" cy="4283681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5579914"/>
            <a:ext cx="8496300" cy="7288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79448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1685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799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8496300" cy="518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2D1B38-6162-407F-A86F-9F8934290F7D}" type="datetimeFigureOut">
              <a:rPr lang="ko-KR" altLang="en-US" smtClean="0"/>
              <a:pPr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66036"/>
            <a:ext cx="2895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865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348" cy="836712"/>
          </a:xfrm>
          <a:prstGeom prst="rect">
            <a:avLst/>
          </a:prstGeom>
        </p:spPr>
        <p:txBody>
          <a:bodyPr lIns="432000" tIns="216000" rIns="0" bIns="0"/>
          <a:lstStyle/>
          <a:p>
            <a:pPr marL="0" lvl="0" eaLnBrk="0" fontAlgn="base" hangingPunct="0">
              <a:spcAft>
                <a:spcPct val="0"/>
              </a:spcAft>
            </a:pPr>
            <a:r>
              <a:rPr lang="ko-KR" altLang="en-US" dirty="0"/>
              <a:t>제목을 입력하십시오</a:t>
            </a:r>
          </a:p>
        </p:txBody>
      </p:sp>
    </p:spTree>
    <p:extLst>
      <p:ext uri="{BB962C8B-B14F-4D97-AF65-F5344CB8AC3E}">
        <p14:creationId xmlns:p14="http://schemas.microsoft.com/office/powerpoint/2010/main" xmlns="" val="151558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spcBef>
          <a:spcPct val="0"/>
        </a:spcBef>
        <a:buNone/>
        <a:defRPr kumimoji="1" lang="ko-KR" altLang="en-US" sz="3500" b="0" kern="1200" dirty="0" smtClean="0">
          <a:solidFill>
            <a:schemeClr val="tx1">
              <a:lumMod val="85000"/>
              <a:lumOff val="15000"/>
            </a:schemeClr>
          </a:solidFill>
          <a:effectLst/>
          <a:latin typeface="한국외대체 M" panose="02020503020101020101" pitchFamily="18" charset="-127"/>
          <a:ea typeface="한국외대체 M" panose="02020503020101020101" pitchFamily="18" charset="-127"/>
          <a:cs typeface="한국외대체 M" pitchFamily="18" charset="-127"/>
        </a:defRPr>
      </a:lvl1pPr>
    </p:titleStyle>
    <p:bodyStyle>
      <a:lvl1pPr marL="252000" indent="-252000" algn="l" defTabSz="914400" rtl="0" eaLnBrk="1" latinLnBrk="1" hangingPunct="1">
        <a:spcBef>
          <a:spcPts val="4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1pPr>
      <a:lvl2pPr marL="538163" indent="-2730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2pPr>
      <a:lvl3pPr marL="717550" indent="-179388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3pPr>
      <a:lvl4pPr marL="896938" indent="-179388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4pPr>
      <a:lvl5pPr marL="1076325" indent="-179388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데이터구조</a:t>
            </a:r>
            <a:r>
              <a:rPr lang="en-US" altLang="ko-KR" sz="3600" dirty="0"/>
              <a:t> 7</a:t>
            </a:r>
            <a:r>
              <a:rPr lang="ko-KR" altLang="en-US" sz="3600" dirty="0"/>
              <a:t>강 </a:t>
            </a:r>
            <a:r>
              <a:rPr lang="en-US" altLang="ko-KR" sz="1800" dirty="0"/>
              <a:t>Tree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74518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가정 트리 밑의 자식은 두개만 있다</a:t>
            </a:r>
            <a:r>
              <a:rPr lang="en-US" altLang="ko-KR" dirty="0"/>
              <a:t>. (</a:t>
            </a:r>
            <a:r>
              <a:rPr lang="ko-KR" altLang="en-US" dirty="0" err="1"/>
              <a:t>이진트리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구현은 무엇으로 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배열 </a:t>
            </a:r>
            <a:r>
              <a:rPr lang="en-US" altLang="ko-KR" dirty="0"/>
              <a:t>vs. Linked List </a:t>
            </a:r>
            <a:r>
              <a:rPr lang="ko-KR" altLang="en-US" dirty="0"/>
              <a:t>형태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Option 2. </a:t>
            </a:r>
            <a:r>
              <a:rPr lang="ko-KR" altLang="en-US" dirty="0"/>
              <a:t>배열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 </a:t>
            </a:r>
            <a:r>
              <a:rPr lang="ko-KR" altLang="en-US" dirty="0"/>
              <a:t>클래스를 구현해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Image result for java tree êµ¬ì¡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44824"/>
            <a:ext cx="2987984" cy="169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t1.daumcdn.net/cfile/tistory/2234953A563AF25F0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362" y="3872585"/>
            <a:ext cx="52387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2137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850" y="1125537"/>
            <a:ext cx="4572186" cy="5183187"/>
          </a:xfrm>
        </p:spPr>
        <p:txBody>
          <a:bodyPr/>
          <a:lstStyle/>
          <a:p>
            <a:r>
              <a:rPr lang="ko-KR" altLang="en-US" dirty="0"/>
              <a:t>이진 탐색 트리</a:t>
            </a:r>
            <a:r>
              <a:rPr lang="en-US" altLang="ko-KR" dirty="0"/>
              <a:t>(BST)</a:t>
            </a:r>
          </a:p>
          <a:p>
            <a:pPr lvl="1"/>
            <a:r>
              <a:rPr lang="ko-KR" altLang="en-US" dirty="0"/>
              <a:t>각 노드들은 </a:t>
            </a:r>
            <a:r>
              <a:rPr lang="en-US" altLang="ko-KR" dirty="0"/>
              <a:t>2</a:t>
            </a:r>
            <a:r>
              <a:rPr lang="ko-KR" altLang="en-US" dirty="0"/>
              <a:t>개의 자식이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노드의 왼쪽 자식 노드는 부모 노드보다 작은 값이</a:t>
            </a:r>
            <a:r>
              <a:rPr lang="en-US" altLang="ko-KR" dirty="0"/>
              <a:t>, </a:t>
            </a:r>
            <a:r>
              <a:rPr lang="ko-KR" altLang="en-US" dirty="0"/>
              <a:t>오른쪽 자식 노드는 부모 노드보다 큰 값을 가진다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자식 노드는 또 다른 자식들을 가지며 그 구조는 이진 트리이다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트리를 구현해 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026" name="Picture 2" descr="https://i.imgur.com/nCYjtI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0175" y="2257424"/>
            <a:ext cx="3933825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35853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어떻게 구현할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자료구조 </a:t>
            </a:r>
            <a:r>
              <a:rPr lang="en-US" altLang="ko-KR" dirty="0"/>
              <a:t>: </a:t>
            </a:r>
            <a:r>
              <a:rPr lang="ko-KR" altLang="en-US" dirty="0"/>
              <a:t>배열 </a:t>
            </a:r>
            <a:r>
              <a:rPr lang="en-US" altLang="ko-KR" dirty="0"/>
              <a:t>vs. </a:t>
            </a:r>
            <a:r>
              <a:rPr lang="ko-KR" altLang="en-US" dirty="0"/>
              <a:t>연결 리스트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어떤 기능을 추가할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삽입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트리를 구현해 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2052" name="Picture 4" descr="http://csegeek.com/csegeeks/view/tutorials/algorithms/trees/tree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14048"/>
            <a:ext cx="5220580" cy="334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9772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</a:t>
            </a:r>
            <a:endParaRPr lang="ko-KR" altLang="en-US" dirty="0"/>
          </a:p>
        </p:txBody>
      </p:sp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12118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7527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 과정</a:t>
            </a:r>
          </a:p>
        </p:txBody>
      </p:sp>
      <p:pic>
        <p:nvPicPr>
          <p:cNvPr id="1028" name="Picture 4" descr="Image result for function call pro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02" y="1250727"/>
            <a:ext cx="5928182" cy="32498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7504" y="1232756"/>
            <a:ext cx="79928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</a:rPr>
              <a:t>public static </a:t>
            </a:r>
            <a:r>
              <a:rPr lang="en-US" altLang="ko-KR" dirty="0" err="1">
                <a:latin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</a:rPr>
              <a:t> a()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{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  b();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  c();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  return 0;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}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 </a:t>
            </a:r>
          </a:p>
          <a:p>
            <a:r>
              <a:rPr lang="en-US" altLang="ko-KR" dirty="0">
                <a:latin typeface="Courier New" panose="02070309020205020404" pitchFamily="49" charset="0"/>
              </a:rPr>
              <a:t>public static </a:t>
            </a:r>
            <a:r>
              <a:rPr lang="en-US" altLang="ko-KR" dirty="0" err="1">
                <a:latin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</a:rPr>
              <a:t> b()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{ return 0; }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 </a:t>
            </a:r>
          </a:p>
          <a:p>
            <a:r>
              <a:rPr lang="en-US" altLang="ko-KR" dirty="0">
                <a:latin typeface="Courier New" panose="02070309020205020404" pitchFamily="49" charset="0"/>
              </a:rPr>
              <a:t>public static </a:t>
            </a:r>
            <a:r>
              <a:rPr lang="en-US" altLang="ko-KR" dirty="0" err="1">
                <a:latin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</a:rPr>
              <a:t> c()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{ return 0; }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 </a:t>
            </a:r>
          </a:p>
          <a:p>
            <a:r>
              <a:rPr lang="en-US" altLang="ko-KR" dirty="0">
                <a:latin typeface="Courier New" panose="02070309020205020404" pitchFamily="49" charset="0"/>
              </a:rPr>
              <a:t>public static void main(String[] </a:t>
            </a:r>
            <a:r>
              <a:rPr lang="en-US" altLang="ko-KR" dirty="0" err="1">
                <a:latin typeface="Courier New" panose="02070309020205020404" pitchFamily="49" charset="0"/>
              </a:rPr>
              <a:t>args</a:t>
            </a:r>
            <a:r>
              <a:rPr lang="en-US" altLang="ko-KR" dirty="0">
                <a:latin typeface="Courier New" panose="02070309020205020404" pitchFamily="49" charset="0"/>
              </a:rPr>
              <a:t>)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{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  a();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  return 0;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}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94571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2DF1314D-AA48-4676-801F-F7C481B25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함수가 자기 자신을 </a:t>
            </a:r>
            <a:r>
              <a:rPr lang="ko-KR" altLang="en-US" dirty="0" err="1"/>
              <a:t>부를수도</a:t>
            </a:r>
            <a:r>
              <a:rPr lang="ko-KR" altLang="en-US" dirty="0"/>
              <a:t> 있을까</a:t>
            </a:r>
            <a:r>
              <a:rPr lang="en-US" altLang="ko-KR" dirty="0"/>
              <a:t>?  Yes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966EEEE4-FC75-48C6-90F8-4187864B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0E2004-679D-4B0A-8BAE-6214A39CB643}"/>
                  </a:ext>
                </a:extLst>
              </p:cNvPr>
              <p:cNvSpPr txBox="1"/>
              <p:nvPr/>
            </p:nvSpPr>
            <p:spPr>
              <a:xfrm>
                <a:off x="1079612" y="1808820"/>
                <a:ext cx="1124795" cy="787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!= </m:t>
                      </m:r>
                      <m:nary>
                        <m:naryPr>
                          <m:chr m:val="∏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10E2004-679D-4B0A-8BAE-6214A39CB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1808820"/>
                <a:ext cx="1124795" cy="7872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24386A-9E9A-46DE-A9E5-013D92F0826F}"/>
                  </a:ext>
                </a:extLst>
              </p:cNvPr>
              <p:cNvSpPr txBox="1"/>
              <p:nvPr/>
            </p:nvSpPr>
            <p:spPr>
              <a:xfrm>
                <a:off x="3527884" y="2063921"/>
                <a:ext cx="1696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124386A-9E9A-46DE-A9E5-013D92F08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063921"/>
                <a:ext cx="1696169" cy="276999"/>
              </a:xfrm>
              <a:prstGeom prst="rect">
                <a:avLst/>
              </a:prstGeom>
              <a:blipFill>
                <a:blip r:embed="rId4"/>
                <a:stretch>
                  <a:fillRect l="-4317" r="-287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같음 기호 8">
            <a:extLst>
              <a:ext uri="{FF2B5EF4-FFF2-40B4-BE49-F238E27FC236}">
                <a16:creationId xmlns="" xmlns:a16="http://schemas.microsoft.com/office/drawing/2014/main" id="{499DDDEC-C2D5-47B3-AE14-936E244498C4}"/>
              </a:ext>
            </a:extLst>
          </p:cNvPr>
          <p:cNvSpPr/>
          <p:nvPr/>
        </p:nvSpPr>
        <p:spPr>
          <a:xfrm>
            <a:off x="2580288" y="2089480"/>
            <a:ext cx="600255" cy="277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12">
            <a:extLst>
              <a:ext uri="{FF2B5EF4-FFF2-40B4-BE49-F238E27FC236}">
                <a16:creationId xmlns="" xmlns:a16="http://schemas.microsoft.com/office/drawing/2014/main" id="{65F5BC0E-387D-4321-9180-01F1B30D3053}"/>
              </a:ext>
            </a:extLst>
          </p:cNvPr>
          <p:cNvGrpSpPr/>
          <p:nvPr/>
        </p:nvGrpSpPr>
        <p:grpSpPr>
          <a:xfrm>
            <a:off x="827584" y="3094640"/>
            <a:ext cx="6876416" cy="3212345"/>
            <a:chOff x="827584" y="3094640"/>
            <a:chExt cx="6876416" cy="3212345"/>
          </a:xfrm>
        </p:grpSpPr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45059632-E413-49B7-AF74-CBBBCAADD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288" y="3630271"/>
              <a:ext cx="6563712" cy="2676714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206E789B-7D3A-4707-B130-68A24AE3DD44}"/>
                </a:ext>
              </a:extLst>
            </p:cNvPr>
            <p:cNvSpPr/>
            <p:nvPr/>
          </p:nvSpPr>
          <p:spPr>
            <a:xfrm>
              <a:off x="827584" y="3094640"/>
              <a:ext cx="1175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/>
                <a:t>재귀함수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 rot="10800000" flipV="1">
            <a:off x="3286116" y="3286124"/>
            <a:ext cx="785818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0496" y="300037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탈출 조건 반드시 확인</a:t>
            </a:r>
            <a:r>
              <a:rPr lang="en-US" altLang="ko-KR" dirty="0" smtClean="0">
                <a:solidFill>
                  <a:srgbClr val="FF0000"/>
                </a:solidFill>
              </a:rPr>
              <a:t>!!!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3383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강비티가</a:t>
            </a:r>
            <a:r>
              <a:rPr lang="ko-KR" altLang="en-US" dirty="0"/>
              <a:t> 개발했던 가상 화폐를 사용하던 </a:t>
            </a:r>
            <a:r>
              <a:rPr lang="ko-KR" altLang="en-US" dirty="0" err="1"/>
              <a:t>지비티는</a:t>
            </a:r>
            <a:r>
              <a:rPr lang="ko-KR" altLang="en-US" dirty="0"/>
              <a:t> </a:t>
            </a:r>
            <a:r>
              <a:rPr lang="ko-KR" altLang="en-US" dirty="0" err="1"/>
              <a:t>강비티의</a:t>
            </a:r>
            <a:r>
              <a:rPr lang="ko-KR" altLang="en-US" dirty="0"/>
              <a:t> 가상 화폐를 기반으로 새로운 화폐를 개발하기로 마음 먹음 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→ 하드 포크</a:t>
            </a: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화폐 하드 포크</a:t>
            </a:r>
          </a:p>
        </p:txBody>
      </p:sp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5634" y="3248980"/>
            <a:ext cx="5232731" cy="290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5404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연결된 노드가 하나일 때 </a:t>
            </a:r>
            <a:r>
              <a:rPr lang="ko-KR" altLang="en-US" dirty="0">
                <a:latin typeface="+mj-lt"/>
                <a:ea typeface="바탕체" panose="02030609000101010101" pitchFamily="17" charset="-127"/>
              </a:rPr>
              <a:t>→ 연결 리스트</a:t>
            </a:r>
            <a:endParaRPr lang="en-US" altLang="ko-KR" dirty="0">
              <a:latin typeface="+mj-lt"/>
              <a:ea typeface="바탕체" panose="02030609000101010101" pitchFamily="17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+mn-lt"/>
                <a:ea typeface="바탕체" panose="02030609000101010101" pitchFamily="17" charset="-127"/>
              </a:rPr>
              <a:t>연결된 노드가 하나 </a:t>
            </a:r>
            <a:r>
              <a:rPr lang="ko-KR" altLang="en-US" b="1" dirty="0" smtClean="0">
                <a:solidFill>
                  <a:srgbClr val="FF0000"/>
                </a:solidFill>
                <a:latin typeface="+mn-lt"/>
                <a:ea typeface="바탕체" panose="02030609000101010101" pitchFamily="17" charset="-127"/>
              </a:rPr>
              <a:t>이상일 때 </a:t>
            </a:r>
            <a:r>
              <a:rPr lang="ko-KR" altLang="en-US" b="1" dirty="0">
                <a:solidFill>
                  <a:srgbClr val="FF0000"/>
                </a:solidFill>
                <a:latin typeface="+mj-lt"/>
                <a:ea typeface="바탕체" panose="02030609000101010101" pitchFamily="17" charset="-127"/>
              </a:rPr>
              <a:t>→ 트리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 </a:t>
            </a:r>
            <a:r>
              <a:rPr lang="en-US" altLang="ko-KR" dirty="0"/>
              <a:t>vs. Tree</a:t>
            </a:r>
            <a:endParaRPr lang="ko-KR" altLang="en-US" dirty="0"/>
          </a:p>
        </p:txBody>
      </p:sp>
      <p:pic>
        <p:nvPicPr>
          <p:cNvPr id="1028" name="Picture 4" descr="https://qph2.c7.quoracdn.net/main-qimg-603b3d80d4375b1590279a3a1de4ec4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08248"/>
            <a:ext cx="59055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764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850" y="1125537"/>
            <a:ext cx="3746309" cy="5183187"/>
          </a:xfrm>
        </p:spPr>
        <p:txBody>
          <a:bodyPr/>
          <a:lstStyle/>
          <a:p>
            <a:r>
              <a:rPr lang="en-US" altLang="ko-KR" dirty="0"/>
              <a:t>Decision Tree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 분야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074" name="Picture 2" descr="https://mblogthumb-phinf.pstatic.net/20140508_210/javaking75_1399512424544eqTSx_PNG/Image2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0012" y="3675212"/>
            <a:ext cx="4194824" cy="262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1"/>
          <p:cNvSpPr txBox="1">
            <a:spLocks/>
          </p:cNvSpPr>
          <p:nvPr/>
        </p:nvSpPr>
        <p:spPr>
          <a:xfrm>
            <a:off x="4319972" y="1117986"/>
            <a:ext cx="3746309" cy="518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2000" indent="-252000" algn="l" defTabSz="914400" rtl="0" eaLnBrk="1" latinLnBrk="1" hangingPunct="1">
              <a:spcBef>
                <a:spcPts val="4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538163" indent="-2730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tabLst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단어 자동 완성</a:t>
            </a:r>
          </a:p>
        </p:txBody>
      </p:sp>
      <p:pic>
        <p:nvPicPr>
          <p:cNvPr id="3076" name="Picture 4" descr="https://cdn-images-1.medium.com/max/1200/1*EFCePNEkqoGmxm5qR-nqr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944" y="3356992"/>
            <a:ext cx="4356162" cy="246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24318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850" y="1125537"/>
            <a:ext cx="3456062" cy="5183187"/>
          </a:xfrm>
        </p:spPr>
        <p:txBody>
          <a:bodyPr/>
          <a:lstStyle/>
          <a:p>
            <a:r>
              <a:rPr lang="ko-KR" altLang="en-US" dirty="0"/>
              <a:t>검색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 분야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098" name="Picture 2" descr="Image result for tree êµ¬ì¡° íì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5" y="1138166"/>
            <a:ext cx="3996444" cy="290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1"/>
          <p:cNvSpPr txBox="1">
            <a:spLocks/>
          </p:cNvSpPr>
          <p:nvPr/>
        </p:nvSpPr>
        <p:spPr>
          <a:xfrm>
            <a:off x="323850" y="4053411"/>
            <a:ext cx="8676642" cy="518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2000" indent="-252000" algn="l" defTabSz="914400" rtl="0" eaLnBrk="1" latinLnBrk="1" hangingPunct="1">
              <a:spcBef>
                <a:spcPts val="4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538163" indent="-2730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717550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896938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tabLst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076325" indent="-179388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파일 구조</a:t>
            </a:r>
          </a:p>
        </p:txBody>
      </p:sp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636" y="4644574"/>
            <a:ext cx="7092788" cy="196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83505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가정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트리 밑의 자식은 두개만 있다</a:t>
            </a:r>
            <a:r>
              <a:rPr lang="en-US" altLang="ko-KR" dirty="0"/>
              <a:t>. (</a:t>
            </a:r>
            <a:r>
              <a:rPr lang="ko-KR" altLang="en-US" dirty="0" err="1"/>
              <a:t>이진트리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구현은 무엇으로 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배열 </a:t>
            </a:r>
            <a:r>
              <a:rPr lang="en-US" altLang="ko-KR" dirty="0"/>
              <a:t>vs. Linked List </a:t>
            </a:r>
            <a:r>
              <a:rPr lang="ko-KR" altLang="en-US" dirty="0"/>
              <a:t>형태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Option 1. Linked List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 </a:t>
            </a:r>
            <a:r>
              <a:rPr lang="ko-KR" altLang="en-US" dirty="0"/>
              <a:t>클래스를 구현해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Image result for java tree êµ¬ì¡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44824"/>
            <a:ext cx="2987984" cy="169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8083" y="4041068"/>
            <a:ext cx="32618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TNode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leftChild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rightChild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51933" y="40410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Tree {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41775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한국외대체">
      <a:majorFont>
        <a:latin typeface="한국외대체 B"/>
        <a:ea typeface="한국외대체 B"/>
        <a:cs typeface=""/>
      </a:majorFont>
      <a:minorFont>
        <a:latin typeface="한국외대체 M"/>
        <a:ea typeface="한국외대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1358</Words>
  <Application>Microsoft Office PowerPoint</Application>
  <PresentationFormat>화면 슬라이드 쇼(4:3)</PresentationFormat>
  <Paragraphs>293</Paragraphs>
  <Slides>12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데이터구조 7강 Tree</vt:lpstr>
      <vt:lpstr>Tree</vt:lpstr>
      <vt:lpstr>함수 호출 과정</vt:lpstr>
      <vt:lpstr>재귀함수</vt:lpstr>
      <vt:lpstr>가상 화폐 하드 포크</vt:lpstr>
      <vt:lpstr>연결 리스트 vs. Tree</vt:lpstr>
      <vt:lpstr>응용 분야?</vt:lpstr>
      <vt:lpstr>응용 분야?</vt:lpstr>
      <vt:lpstr>Tree 클래스를 구현해 보자.</vt:lpstr>
      <vt:lpstr>Tree 클래스를 구현해 보자.</vt:lpstr>
      <vt:lpstr>이진 탐색 트리를 구현해 보자!</vt:lpstr>
      <vt:lpstr>이진 탐색 트리를 구현해 보자!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?? ?</cp:lastModifiedBy>
  <cp:revision>204</cp:revision>
  <dcterms:created xsi:type="dcterms:W3CDTF">2016-03-04T01:50:51Z</dcterms:created>
  <dcterms:modified xsi:type="dcterms:W3CDTF">2020-06-24T16:13:41Z</dcterms:modified>
</cp:coreProperties>
</file>