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376" r:id="rId3"/>
    <p:sldId id="366" r:id="rId4"/>
    <p:sldId id="374" r:id="rId5"/>
    <p:sldId id="370" r:id="rId6"/>
    <p:sldId id="372" r:id="rId7"/>
    <p:sldId id="375" r:id="rId8"/>
    <p:sldId id="367" r:id="rId9"/>
    <p:sldId id="368" r:id="rId10"/>
    <p:sldId id="369" r:id="rId11"/>
    <p:sldId id="299" r:id="rId12"/>
    <p:sldId id="300" r:id="rId13"/>
    <p:sldId id="286" r:id="rId14"/>
    <p:sldId id="288" r:id="rId15"/>
    <p:sldId id="289" r:id="rId16"/>
    <p:sldId id="290" r:id="rId17"/>
    <p:sldId id="291" r:id="rId18"/>
    <p:sldId id="287" r:id="rId19"/>
    <p:sldId id="279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598" autoAdjust="0"/>
    <p:restoredTop sz="51720" autoAdjust="0"/>
  </p:normalViewPr>
  <p:slideViewPr>
    <p:cSldViewPr>
      <p:cViewPr varScale="1">
        <p:scale>
          <a:sx n="43" d="100"/>
          <a:sy n="43" d="100"/>
        </p:scale>
        <p:origin x="-3086" y="-72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3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알고리즘 분석</a:t>
            </a:r>
            <a:r>
              <a:rPr lang="ko-KR" altLang="en-US" b="1" baseline="0" dirty="0" smtClean="0"/>
              <a:t> 시 편하게 하는 </a:t>
            </a:r>
            <a:r>
              <a:rPr lang="ko-KR" altLang="en-US" b="1" baseline="0" dirty="0" err="1" smtClean="0"/>
              <a:t>꿀팁</a:t>
            </a:r>
            <a:endParaRPr lang="en-US" altLang="ko-KR" b="1" baseline="0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err="1" smtClean="0"/>
              <a:t>반복문이</a:t>
            </a:r>
            <a:r>
              <a:rPr lang="ko-KR" altLang="en-US" b="1" dirty="0" smtClean="0"/>
              <a:t> 몇 개 있는지 파악하는 </a:t>
            </a:r>
            <a:r>
              <a:rPr lang="ko-KR" altLang="en-US" b="1" dirty="0" smtClean="0"/>
              <a:t>것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반복문의 개수에 따라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n</a:t>
            </a:r>
            <a:r>
              <a:rPr lang="ko-KR" altLang="en-US" b="1" dirty="0" smtClean="0"/>
              <a:t>의 제곱수가 결정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트리 형태는 </a:t>
            </a:r>
            <a:r>
              <a:rPr lang="en-US" altLang="ko-KR" b="1" dirty="0" err="1" smtClean="0"/>
              <a:t>nlogn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이다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다음시간부터는 대표적인 알고리즘 설명할 것 </a:t>
            </a:r>
            <a:endParaRPr lang="en-US" altLang="ko-KR" b="1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Pseudo-code</a:t>
            </a:r>
            <a:r>
              <a:rPr lang="ko-KR" altLang="en-US" b="1" dirty="0" smtClean="0"/>
              <a:t>를 사용하여 표현할 것이며 </a:t>
            </a:r>
            <a:r>
              <a:rPr lang="en-US" altLang="ko-KR" b="1" dirty="0" smtClean="0"/>
              <a:t>Big-O notation</a:t>
            </a:r>
            <a:r>
              <a:rPr lang="ko-KR" altLang="en-US" b="1" dirty="0" smtClean="0"/>
              <a:t>으로 설명할 것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*Hash</a:t>
            </a:r>
            <a:r>
              <a:rPr lang="ko-KR" altLang="en-US" b="1" dirty="0" smtClean="0"/>
              <a:t>는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배열과 </a:t>
            </a:r>
            <a:r>
              <a:rPr lang="en-US" altLang="ko-KR" b="1" baseline="0" dirty="0" err="1" smtClean="0"/>
              <a:t>LinkedList</a:t>
            </a:r>
            <a:r>
              <a:rPr lang="ko-KR" altLang="en-US" b="1" baseline="0" dirty="0" smtClean="0"/>
              <a:t>의 장점을 적당히 섞어 둔 것과 같음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배열의 장점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=</a:t>
            </a:r>
            <a:r>
              <a:rPr lang="ko-KR" altLang="en-US" b="1" baseline="0" dirty="0" smtClean="0"/>
              <a:t>탐색이 쉽다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err="1" smtClean="0"/>
              <a:t>LinkedList</a:t>
            </a:r>
            <a:r>
              <a:rPr lang="ko-KR" altLang="en-US" b="1" baseline="0" dirty="0" smtClean="0"/>
              <a:t>의 장점</a:t>
            </a:r>
            <a:endParaRPr lang="en-US" altLang="ko-KR" b="1" baseline="0" dirty="0" smtClean="0"/>
          </a:p>
          <a:p>
            <a:r>
              <a:rPr lang="en-US" altLang="ko-KR" b="1" dirty="0" smtClean="0"/>
              <a:t>=</a:t>
            </a:r>
            <a:r>
              <a:rPr lang="ko-KR" altLang="en-US" b="1" dirty="0" smtClean="0"/>
              <a:t>데이터 추가가 쉽다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실습은 없고 직접 구현하진 않음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말로만 설명하고 넘어감</a:t>
            </a:r>
            <a:r>
              <a:rPr lang="en-US" altLang="ko-KR" b="1" dirty="0" smtClean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*Hash</a:t>
            </a:r>
            <a:r>
              <a:rPr lang="en-US" altLang="ko-KR" b="1" baseline="0" dirty="0" smtClean="0"/>
              <a:t> table</a:t>
            </a:r>
            <a:r>
              <a:rPr lang="ko-KR" altLang="en-US" b="1" baseline="0" dirty="0" smtClean="0"/>
              <a:t>은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아까 </a:t>
            </a:r>
            <a:r>
              <a:rPr lang="en-US" altLang="ko-KR" b="1" baseline="0" dirty="0" smtClean="0"/>
              <a:t>8</a:t>
            </a:r>
            <a:r>
              <a:rPr lang="ko-KR" altLang="en-US" b="1" baseline="0" dirty="0" smtClean="0"/>
              <a:t>강에서 </a:t>
            </a:r>
            <a:r>
              <a:rPr lang="en-US" altLang="ko-KR" b="1" baseline="0" dirty="0" smtClean="0"/>
              <a:t>14 page-Hash table</a:t>
            </a:r>
            <a:r>
              <a:rPr lang="ko-KR" altLang="en-US" b="1" baseline="0" dirty="0" smtClean="0"/>
              <a:t>로 넘어가기 위한 도입부 참고</a:t>
            </a:r>
            <a:r>
              <a:rPr lang="en-US" altLang="ko-KR" b="1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1.</a:t>
            </a:r>
            <a:r>
              <a:rPr lang="ko-KR" altLang="en-US" b="1" baseline="0" dirty="0" smtClean="0"/>
              <a:t>데이터가 저장된 칸을 보고 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2.</a:t>
            </a:r>
            <a:r>
              <a:rPr lang="ko-KR" altLang="en-US" b="1" baseline="0" dirty="0" smtClean="0"/>
              <a:t>어떤 함수에 의해 다시 일반적인 배열인 것처럼 적당한 수의 배열 크기를 잡은 후 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3.</a:t>
            </a:r>
            <a:r>
              <a:rPr lang="ko-KR" altLang="en-US" b="1" baseline="0" dirty="0" smtClean="0"/>
              <a:t>낭비된 칸이 줄도록 데이터가 저장된 칸을 나열하는 것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EX)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아까 예시를 들어 설명하자면 </a:t>
            </a: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16, 45, 24, 7, 19, 29 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자리 외에는 쓸모 없는 칸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낭비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</a:t>
            </a:r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낭비된 칸이 줄도록 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칸으로 다시 배열 크기를 잡은 후 </a:t>
            </a:r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배열에 </a:t>
            </a:r>
            <a:r>
              <a:rPr lang="en-US" altLang="ko-KR" sz="12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16, 45, 24, 7, 19, 29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데이터만을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넣어주는 것임</a:t>
            </a:r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16, 45, 24, 7, 19, 29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칸의 이름이므로 </a:t>
            </a:r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table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변환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시 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0, 1, 2, 3, 4, 5, 6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변하는 것으로 생각하면 됨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 마디로 말하자면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낭비되는 칸이 있는 배열에 어떤 값을 집어 넣었을 때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어떤 함수로 인해 그 배열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 배열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낭비되지 않게 가공된 후 특정 위치로 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하기에 </a:t>
            </a:r>
            <a:endParaRPr lang="en-US" altLang="ko-KR" sz="1200" b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공간을 절약하게 되는 것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 배열을 가공하여 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mapping(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특정 위치에 저장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시켜주는 함수로 인해 공간을 낭비하는 것을 </a:t>
            </a:r>
            <a:endParaRPr lang="en-US" altLang="ko-KR" sz="1200" b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줄이게 된다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이로써 탐색하는 속도가 빨라진다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그냥 </a:t>
            </a:r>
            <a:r>
              <a:rPr lang="ko-KR" altLang="en-US" dirty="0" err="1" smtClean="0"/>
              <a:t>읽어보세여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따로 구현하지는 않겠음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읽어만 보기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따로 구현하지는 않겠음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읽어만 보기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*Hash </a:t>
            </a:r>
            <a:r>
              <a:rPr lang="ko-KR" altLang="en-US" b="1" dirty="0" smtClean="0"/>
              <a:t>함수는 큰 범위에 있는 집합을 작은 범위의 집합으로 압축을 하는 것이기에 </a:t>
            </a:r>
            <a:endParaRPr lang="en-US" altLang="ko-KR" b="1" dirty="0" smtClean="0"/>
          </a:p>
          <a:p>
            <a:r>
              <a:rPr lang="ko-KR" altLang="en-US" b="1" dirty="0" smtClean="0"/>
              <a:t>데이터에 따라서 충돌이 일어나는 경우가 다반사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해당 배열에 </a:t>
            </a:r>
            <a:r>
              <a:rPr lang="ko-KR" altLang="en-US" b="1" dirty="0" err="1" smtClean="0"/>
              <a:t>노드를</a:t>
            </a:r>
            <a:r>
              <a:rPr lang="ko-KR" altLang="en-US" b="1" dirty="0" smtClean="0"/>
              <a:t> 추가하는 방법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즉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배열의 하나 하나가 곧 </a:t>
            </a:r>
            <a:r>
              <a:rPr lang="en-US" altLang="ko-KR" b="1" baseline="0" dirty="0" err="1" smtClean="0"/>
              <a:t>LinkedList</a:t>
            </a:r>
            <a:r>
              <a:rPr lang="ko-KR" altLang="en-US" b="1" baseline="0" dirty="0" smtClean="0"/>
              <a:t>가 됨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다시 말해 </a:t>
            </a:r>
            <a:r>
              <a:rPr lang="en-US" altLang="ko-KR" b="1" baseline="0" dirty="0" smtClean="0"/>
              <a:t>Chaining </a:t>
            </a:r>
            <a:r>
              <a:rPr lang="ko-KR" altLang="en-US" b="1" baseline="0" dirty="0" smtClean="0"/>
              <a:t>방식으로 충돌을 방지한다면 </a:t>
            </a:r>
            <a:r>
              <a:rPr lang="en-US" altLang="ko-KR" b="1" baseline="0" dirty="0" err="1" smtClean="0"/>
              <a:t>LinkedList</a:t>
            </a:r>
            <a:r>
              <a:rPr lang="ko-KR" altLang="en-US" b="1" baseline="0" dirty="0" smtClean="0"/>
              <a:t>의 배열로 만들어 주면 됨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=""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4047056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1685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=""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9</a:t>
            </a:r>
            <a:r>
              <a:rPr lang="ko-KR" altLang="en-US" sz="3600" dirty="0"/>
              <a:t>강 </a:t>
            </a:r>
            <a:r>
              <a:rPr lang="ko-KR" altLang="en-US" sz="1800" dirty="0"/>
              <a:t>알고리즘 개요</a:t>
            </a:r>
            <a:endParaRPr lang="ko-KR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4068130" cy="5183187"/>
          </a:xfrm>
        </p:spPr>
        <p:txBody>
          <a:bodyPr/>
          <a:lstStyle/>
          <a:p>
            <a:r>
              <a:rPr lang="en-US" altLang="ko-KR" dirty="0"/>
              <a:t>Open Address</a:t>
            </a:r>
          </a:p>
          <a:p>
            <a:pPr lvl="1"/>
            <a:r>
              <a:rPr lang="ko-KR" altLang="en-US" dirty="0"/>
              <a:t>선형 탐사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pic>
        <p:nvPicPr>
          <p:cNvPr id="5122" name="Picture 2" descr="https://i.imgur.com/D1Wrm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10" y="2312876"/>
            <a:ext cx="2404423" cy="4388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4391980" y="1125537"/>
            <a:ext cx="406813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r>
              <a:rPr lang="ko-KR" altLang="en-US" dirty="0"/>
              <a:t>제곱 탐사</a:t>
            </a:r>
          </a:p>
        </p:txBody>
      </p:sp>
      <p:pic>
        <p:nvPicPr>
          <p:cNvPr id="5124" name="Picture 4" descr="https://i.imgur.com/KqvA9b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951" y="2314065"/>
            <a:ext cx="2914405" cy="4443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9947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268" name="Picture 4" descr="Image result for ìê³ ë¦¬ì¦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17697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197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컴퓨터로 문제를 풀기 위한 단계적인 절차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</a:t>
            </a:r>
            <a:endParaRPr lang="en-US" altLang="ko-KR" dirty="0"/>
          </a:p>
          <a:p>
            <a:pPr lvl="1" fontAlgn="base"/>
            <a:endParaRPr lang="en-US" altLang="ko-KR" sz="1800" b="1" dirty="0" smtClean="0"/>
          </a:p>
          <a:p>
            <a:pPr lvl="1" fontAlgn="base"/>
            <a:r>
              <a:rPr lang="ko-KR" altLang="en-US" sz="1800" b="1" dirty="0" smtClean="0"/>
              <a:t>입력</a:t>
            </a:r>
            <a:r>
              <a:rPr lang="ko-KR" altLang="en-US" sz="1800" b="1" dirty="0"/>
              <a:t> 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lvl="1" fontAlgn="base">
              <a:buNone/>
            </a:pPr>
            <a:r>
              <a:rPr lang="ko-KR" altLang="en-US" sz="1800" dirty="0" smtClean="0"/>
              <a:t>외부에서 </a:t>
            </a:r>
            <a:r>
              <a:rPr lang="ko-KR" altLang="en-US" sz="1800" dirty="0"/>
              <a:t>제공되는 자료가 </a:t>
            </a:r>
            <a:r>
              <a:rPr lang="en-US" altLang="ko-KR" sz="1800" dirty="0"/>
              <a:t>0</a:t>
            </a:r>
            <a:r>
              <a:rPr lang="ko-KR" altLang="en-US" sz="1800" dirty="0"/>
              <a:t>개 이상 존재한다</a:t>
            </a:r>
            <a:r>
              <a:rPr lang="en-US" altLang="ko-KR" sz="1800" dirty="0"/>
              <a:t>.</a:t>
            </a:r>
          </a:p>
          <a:p>
            <a:pPr lvl="1" fontAlgn="base"/>
            <a:endParaRPr lang="en-US" altLang="ko-KR" sz="1800" b="1" dirty="0" smtClean="0"/>
          </a:p>
          <a:p>
            <a:pPr lvl="1" fontAlgn="base"/>
            <a:r>
              <a:rPr lang="ko-KR" altLang="en-US" sz="1800" b="1" dirty="0" smtClean="0"/>
              <a:t>출력</a:t>
            </a:r>
            <a:r>
              <a:rPr lang="ko-KR" altLang="en-US" sz="1800" b="1" dirty="0"/>
              <a:t> 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lvl="1" fontAlgn="base">
              <a:buNone/>
            </a:pPr>
            <a:r>
              <a:rPr lang="ko-KR" altLang="en-US" sz="1800" dirty="0" smtClean="0"/>
              <a:t>적어도 </a:t>
            </a:r>
            <a:r>
              <a:rPr lang="en-US" altLang="ko-KR" sz="1800" dirty="0"/>
              <a:t>2</a:t>
            </a:r>
            <a:r>
              <a:rPr lang="ko-KR" altLang="en-US" sz="1800" dirty="0"/>
              <a:t>개 이상의 서로 다른 결과를 내어야 한다</a:t>
            </a:r>
            <a:r>
              <a:rPr lang="en-US" altLang="ko-KR" sz="1800" dirty="0" smtClean="0"/>
              <a:t>.</a:t>
            </a:r>
          </a:p>
          <a:p>
            <a:pPr lvl="1" fontAlgn="base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/>
              <a:t>즉 모든 입력에 하나의 출력이 나오면 안됨</a:t>
            </a:r>
            <a:r>
              <a:rPr lang="en-US" altLang="ko-KR" sz="1800" dirty="0"/>
              <a:t>)</a:t>
            </a:r>
          </a:p>
          <a:p>
            <a:pPr lvl="1" fontAlgn="base"/>
            <a:endParaRPr lang="en-US" altLang="ko-KR" sz="1800" b="1" dirty="0" smtClean="0"/>
          </a:p>
          <a:p>
            <a:pPr lvl="1" fontAlgn="base"/>
            <a:r>
              <a:rPr lang="ko-KR" altLang="en-US" sz="1800" b="1" dirty="0" smtClean="0"/>
              <a:t>명확성</a:t>
            </a:r>
            <a:r>
              <a:rPr lang="ko-KR" altLang="en-US" sz="1800" b="1" dirty="0"/>
              <a:t> 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lvl="1" fontAlgn="base">
              <a:buNone/>
            </a:pPr>
            <a:r>
              <a:rPr lang="ko-KR" altLang="en-US" sz="1800" dirty="0" smtClean="0"/>
              <a:t>수행 </a:t>
            </a:r>
            <a:r>
              <a:rPr lang="ko-KR" altLang="en-US" sz="1800" dirty="0"/>
              <a:t>과정은 명확하고 모호하지 않은 명령어로 구성되어야 한다</a:t>
            </a:r>
            <a:r>
              <a:rPr lang="en-US" altLang="ko-KR" sz="1800" dirty="0"/>
              <a:t>.</a:t>
            </a:r>
          </a:p>
          <a:p>
            <a:pPr lvl="1" fontAlgn="base"/>
            <a:endParaRPr lang="en-US" altLang="ko-KR" sz="1800" b="1" dirty="0" smtClean="0"/>
          </a:p>
          <a:p>
            <a:pPr lvl="1" fontAlgn="base"/>
            <a:r>
              <a:rPr lang="ko-KR" altLang="en-US" sz="1800" b="1" dirty="0" smtClean="0"/>
              <a:t>유한성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종결성</a:t>
            </a:r>
            <a:r>
              <a:rPr lang="en-US" altLang="ko-KR" sz="1800" dirty="0"/>
              <a:t>) : </a:t>
            </a:r>
            <a:endParaRPr lang="en-US" altLang="ko-KR" sz="1800" dirty="0" smtClean="0"/>
          </a:p>
          <a:p>
            <a:pPr lvl="1" fontAlgn="base">
              <a:buNone/>
            </a:pPr>
            <a:r>
              <a:rPr lang="ko-KR" altLang="en-US" sz="1800" dirty="0" smtClean="0"/>
              <a:t>유한 </a:t>
            </a:r>
            <a:r>
              <a:rPr lang="ko-KR" altLang="en-US" sz="1800" dirty="0"/>
              <a:t>번의 명령어를 수행 후</a:t>
            </a:r>
            <a:r>
              <a:rPr lang="en-US" altLang="ko-KR" sz="1800" dirty="0"/>
              <a:t>(</a:t>
            </a:r>
            <a:r>
              <a:rPr lang="ko-KR" altLang="en-US" sz="1800" dirty="0"/>
              <a:t>유한 시간 내</a:t>
            </a:r>
            <a:r>
              <a:rPr lang="en-US" altLang="ko-KR" sz="1800" dirty="0"/>
              <a:t>)</a:t>
            </a:r>
            <a:r>
              <a:rPr lang="ko-KR" altLang="en-US" sz="1800" dirty="0"/>
              <a:t>에 종료한다</a:t>
            </a:r>
            <a:r>
              <a:rPr lang="en-US" altLang="ko-KR" sz="1800" dirty="0" smtClean="0"/>
              <a:t>.</a:t>
            </a:r>
          </a:p>
          <a:p>
            <a:pPr lvl="1" fontAlgn="base">
              <a:buNone/>
            </a:pPr>
            <a:endParaRPr lang="en-US" altLang="ko-KR" sz="1800" dirty="0"/>
          </a:p>
          <a:p>
            <a:pPr lvl="1" fontAlgn="base"/>
            <a:r>
              <a:rPr lang="ko-KR" altLang="en-US" sz="1800" b="1" dirty="0"/>
              <a:t>효율성 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lvl="1" fontAlgn="base">
              <a:buNone/>
            </a:pPr>
            <a:r>
              <a:rPr lang="ko-KR" altLang="en-US" sz="1800" dirty="0" smtClean="0"/>
              <a:t>모든 </a:t>
            </a:r>
            <a:r>
              <a:rPr lang="ko-KR" altLang="en-US" sz="1800" dirty="0"/>
              <a:t>과정은 명백하게 실행 가능</a:t>
            </a:r>
            <a:r>
              <a:rPr lang="en-US" altLang="ko-KR" sz="1800" dirty="0"/>
              <a:t>(</a:t>
            </a:r>
            <a:r>
              <a:rPr lang="ko-KR" altLang="en-US" sz="1800" dirty="0"/>
              <a:t>검증 가능</a:t>
            </a:r>
            <a:r>
              <a:rPr lang="en-US" altLang="ko-KR" sz="1800" dirty="0"/>
              <a:t>)</a:t>
            </a:r>
            <a:r>
              <a:rPr lang="ko-KR" altLang="en-US" sz="1800" dirty="0"/>
              <a:t>한 것이어야 한다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3232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표현하는가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프로그래밍 </a:t>
            </a:r>
            <a:r>
              <a:rPr lang="ko-KR" altLang="en-US" b="1" dirty="0" smtClean="0"/>
              <a:t>언어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코딩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1"/>
            <a:r>
              <a:rPr lang="ko-KR" altLang="en-US" b="1" dirty="0"/>
              <a:t>자연어 표기</a:t>
            </a:r>
            <a:endParaRPr lang="en-US" altLang="ko-KR" b="1" dirty="0"/>
          </a:p>
          <a:p>
            <a:pPr lvl="1"/>
            <a:r>
              <a:rPr lang="ko-KR" altLang="en-US" b="1" dirty="0"/>
              <a:t>흐름도 </a:t>
            </a:r>
            <a:r>
              <a:rPr lang="en-US" altLang="ko-KR" b="1" dirty="0"/>
              <a:t>(flow chart)</a:t>
            </a:r>
          </a:p>
          <a:p>
            <a:pPr lvl="1"/>
            <a:r>
              <a:rPr lang="en-US" altLang="ko-KR" b="1" dirty="0"/>
              <a:t>Pseudo-code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배열에서 최대값 찾기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개요</a:t>
            </a:r>
          </a:p>
        </p:txBody>
      </p:sp>
      <p:pic>
        <p:nvPicPr>
          <p:cNvPr id="1026" name="Picture 2" descr="Image result for ë°°ì´ìì ìµëê° ì°¾ê¸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7072"/>
            <a:ext cx="3118709" cy="261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308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125537"/>
            <a:ext cx="9144000" cy="5183187"/>
          </a:xfrm>
        </p:spPr>
        <p:txBody>
          <a:bodyPr/>
          <a:lstStyle/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단어들을 </a:t>
            </a:r>
            <a:r>
              <a:rPr lang="ko-KR" altLang="en-US" sz="2000" b="1" dirty="0"/>
              <a:t>정확하게 정의하기 어려워 </a:t>
            </a:r>
            <a:r>
              <a:rPr lang="ko-KR" altLang="en-US" sz="2000" b="1" dirty="0" smtClean="0"/>
              <a:t>의미 </a:t>
            </a:r>
            <a:r>
              <a:rPr lang="ko-KR" altLang="en-US" sz="2000" b="1" dirty="0"/>
              <a:t>전달이 모호해질 우려가 있다</a:t>
            </a:r>
            <a:r>
              <a:rPr lang="en-US" altLang="ko-KR" sz="2000" b="1" dirty="0" smtClean="0"/>
              <a:t>.</a:t>
            </a:r>
          </a:p>
          <a:p>
            <a:pPr>
              <a:buNone/>
            </a:pPr>
            <a:r>
              <a:rPr lang="en-US" altLang="ko-KR" sz="1600" b="1" dirty="0" smtClean="0"/>
              <a:t>   </a:t>
            </a:r>
          </a:p>
          <a:p>
            <a:pPr>
              <a:buNone/>
            </a:pPr>
            <a:r>
              <a:rPr lang="en-US" altLang="ko-KR" sz="1600" b="1" dirty="0" smtClean="0"/>
              <a:t>         (</a:t>
            </a:r>
            <a:r>
              <a:rPr lang="ko-KR" altLang="en-US" sz="1600" b="1" dirty="0" smtClean="0"/>
              <a:t>즉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사람의 말로 설명하는 것은 의미 전달이 모호해질 수 있음</a:t>
            </a:r>
            <a:r>
              <a:rPr lang="en-US" altLang="ko-KR" sz="1600" b="1" smtClean="0"/>
              <a:t>)</a:t>
            </a:r>
            <a:endParaRPr lang="ko-KR" alt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표기 알고리즘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47564" y="3248980"/>
            <a:ext cx="6281737" cy="1584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ArrayMax(A,n)</a:t>
            </a:r>
          </a:p>
          <a:p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 </a:t>
            </a:r>
          </a:p>
          <a:p>
            <a:pPr>
              <a:buFontTx/>
              <a:buAutoNum type="arabicPeriod"/>
            </a:pP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배열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A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의 첫번쨰 요소를 변수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에 복사</a:t>
            </a:r>
          </a:p>
          <a:p>
            <a:pPr>
              <a:buFontTx/>
              <a:buAutoNum type="arabicPeriod"/>
            </a:pP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배열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A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의 다음 요소들을 차례대로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와 비교하면 더 크면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로 복사</a:t>
            </a:r>
          </a:p>
          <a:p>
            <a:pPr>
              <a:buFontTx/>
              <a:buAutoNum type="arabicPeriod"/>
            </a:pP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배열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A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의 모든 요소를 비교했으면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를 반환</a:t>
            </a:r>
          </a:p>
        </p:txBody>
      </p:sp>
    </p:spTree>
    <p:extLst>
      <p:ext uri="{BB962C8B-B14F-4D97-AF65-F5344CB8AC3E}">
        <p14:creationId xmlns="" xmlns:p14="http://schemas.microsoft.com/office/powerpoint/2010/main" val="4229327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4680198" cy="5183187"/>
          </a:xfrm>
        </p:spPr>
        <p:txBody>
          <a:bodyPr/>
          <a:lstStyle/>
          <a:p>
            <a:r>
              <a:rPr lang="ko-KR" altLang="en-US" dirty="0"/>
              <a:t>직관적이고 이해하기 </a:t>
            </a:r>
            <a:r>
              <a:rPr lang="ko-KR" altLang="en-US" dirty="0" smtClean="0"/>
              <a:t>쉬움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b="1" dirty="0" smtClean="0"/>
              <a:t>   (</a:t>
            </a:r>
            <a:r>
              <a:rPr lang="ko-KR" altLang="en-US" sz="2000" b="1" dirty="0" smtClean="0"/>
              <a:t>화살표만 따라가면 되기 때문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복잡한 알고리즘을 표현하기 어려움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Flow-Chart </a:t>
            </a:r>
            <a:r>
              <a:rPr lang="ko-KR" altLang="en-US" dirty="0"/>
              <a:t>알고리즘</a:t>
            </a:r>
          </a:p>
        </p:txBody>
      </p:sp>
      <p:cxnSp>
        <p:nvCxnSpPr>
          <p:cNvPr id="5" name="AutoShape 21"/>
          <p:cNvCxnSpPr>
            <a:cxnSpLocks noChangeShapeType="1"/>
          </p:cNvCxnSpPr>
          <p:nvPr/>
        </p:nvCxnSpPr>
        <p:spPr bwMode="auto">
          <a:xfrm rot="16200000" flipV="1">
            <a:off x="5019862" y="4025470"/>
            <a:ext cx="3148182" cy="10339"/>
          </a:xfrm>
          <a:prstGeom prst="bentConnector5">
            <a:avLst>
              <a:gd name="adj1" fmla="val -5880"/>
              <a:gd name="adj2" fmla="val 11288889"/>
              <a:gd name="adj3" fmla="val 10588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688124" y="1232756"/>
            <a:ext cx="2943225" cy="4371975"/>
            <a:chOff x="1860" y="663"/>
            <a:chExt cx="2562" cy="3401"/>
          </a:xfrm>
        </p:grpSpPr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2076" y="663"/>
              <a:ext cx="1134" cy="362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tmp←A[0]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i←1</a:t>
              </a:r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2031" y="1615"/>
              <a:ext cx="1225" cy="499"/>
            </a:xfrm>
            <a:prstGeom prst="flowChartDecision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i &lt; n</a:t>
              </a:r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2031" y="2341"/>
              <a:ext cx="1225" cy="499"/>
            </a:xfrm>
            <a:prstGeom prst="flowChartDecision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A[i]&gt;tmp</a:t>
              </a:r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2076" y="3067"/>
              <a:ext cx="1134" cy="362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tmp←A[i]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>
              <a:off x="2643" y="1025"/>
              <a:ext cx="1" cy="5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9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2644" y="2114"/>
              <a:ext cx="0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0"/>
            <p:cNvCxnSpPr>
              <a:cxnSpLocks noChangeShapeType="1"/>
              <a:stCxn id="29" idx="2"/>
              <a:endCxn id="30" idx="0"/>
            </p:cNvCxnSpPr>
            <p:nvPr/>
          </p:nvCxnSpPr>
          <p:spPr bwMode="auto">
            <a:xfrm flipH="1">
              <a:off x="2643" y="2840"/>
              <a:ext cx="1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3619" y="2976"/>
              <a:ext cx="803" cy="475"/>
            </a:xfrm>
            <a:prstGeom prst="flowChartDisplay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tmp</a:t>
              </a: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2642" y="1162"/>
              <a:ext cx="40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한양해서" pitchFamily="18" charset="-127"/>
              </a:endParaRPr>
            </a:p>
          </p:txBody>
        </p:sp>
        <p:cxnSp>
          <p:nvCxnSpPr>
            <p:cNvPr id="36" name="AutoShape 13"/>
            <p:cNvCxnSpPr>
              <a:cxnSpLocks noChangeShapeType="1"/>
              <a:stCxn id="28" idx="1"/>
              <a:endCxn id="41" idx="1"/>
            </p:cNvCxnSpPr>
            <p:nvPr/>
          </p:nvCxnSpPr>
          <p:spPr bwMode="auto">
            <a:xfrm rot="10800000" flipH="1" flipV="1">
              <a:off x="2031" y="1865"/>
              <a:ext cx="55" cy="2018"/>
            </a:xfrm>
            <a:prstGeom prst="bentConnector3">
              <a:avLst>
                <a:gd name="adj1" fmla="val -26181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4"/>
            <p:cNvCxnSpPr>
              <a:cxnSpLocks noChangeShapeType="1"/>
              <a:stCxn id="29" idx="1"/>
              <a:endCxn id="41" idx="1"/>
            </p:cNvCxnSpPr>
            <p:nvPr/>
          </p:nvCxnSpPr>
          <p:spPr bwMode="auto">
            <a:xfrm rot="10800000" flipH="1" flipV="1">
              <a:off x="2031" y="2591"/>
              <a:ext cx="55" cy="1292"/>
            </a:xfrm>
            <a:prstGeom prst="bentConnector3">
              <a:avLst>
                <a:gd name="adj1" fmla="val -26181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28" idx="3"/>
              <a:endCxn id="34" idx="0"/>
            </p:cNvCxnSpPr>
            <p:nvPr/>
          </p:nvCxnSpPr>
          <p:spPr bwMode="auto">
            <a:xfrm>
              <a:off x="3256" y="1865"/>
              <a:ext cx="765" cy="111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3265" y="1710"/>
              <a:ext cx="34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no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2268" y="2073"/>
              <a:ext cx="43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yes</a:t>
              </a:r>
            </a:p>
          </p:txBody>
        </p:sp>
        <p:sp>
          <p:nvSpPr>
            <p:cNvPr id="41" name="AutoShape 18"/>
            <p:cNvSpPr>
              <a:spLocks noChangeArrowheads="1"/>
            </p:cNvSpPr>
            <p:nvPr/>
          </p:nvSpPr>
          <p:spPr bwMode="auto">
            <a:xfrm>
              <a:off x="2086" y="3702"/>
              <a:ext cx="1134" cy="362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i++</a:t>
              </a:r>
            </a:p>
          </p:txBody>
        </p:sp>
        <p:cxnSp>
          <p:nvCxnSpPr>
            <p:cNvPr id="42" name="AutoShape 19"/>
            <p:cNvCxnSpPr>
              <a:cxnSpLocks noChangeShapeType="1"/>
              <a:stCxn id="30" idx="2"/>
              <a:endCxn id="41" idx="0"/>
            </p:cNvCxnSpPr>
            <p:nvPr/>
          </p:nvCxnSpPr>
          <p:spPr bwMode="auto">
            <a:xfrm>
              <a:off x="2643" y="3429"/>
              <a:ext cx="10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1860" y="2654"/>
              <a:ext cx="345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no</a:t>
              </a:r>
            </a:p>
          </p:txBody>
        </p:sp>
        <p:cxnSp>
          <p:nvCxnSpPr>
            <p:cNvPr id="44" name="AutoShape 21"/>
            <p:cNvCxnSpPr>
              <a:cxnSpLocks noChangeShapeType="1"/>
              <a:stCxn id="41" idx="2"/>
              <a:endCxn id="28" idx="0"/>
            </p:cNvCxnSpPr>
            <p:nvPr/>
          </p:nvCxnSpPr>
          <p:spPr bwMode="auto">
            <a:xfrm rot="16200000" flipV="1">
              <a:off x="1424" y="2835"/>
              <a:ext cx="2449" cy="9"/>
            </a:xfrm>
            <a:prstGeom prst="bentConnector5">
              <a:avLst>
                <a:gd name="adj1" fmla="val -5880"/>
                <a:gd name="adj2" fmla="val 11288889"/>
                <a:gd name="adj3" fmla="val 10588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2677" y="2834"/>
              <a:ext cx="43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HY엽서L" panose="02030600000101010101" pitchFamily="18" charset="-127"/>
                </a:rPr>
                <a:t>yes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149897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5380054"/>
          </a:xfrm>
        </p:spPr>
        <p:txBody>
          <a:bodyPr/>
          <a:lstStyle/>
          <a:p>
            <a:pPr marL="252000" lvl="1" indent="-252000">
              <a:spcBef>
                <a:spcPts val="400"/>
              </a:spcBef>
              <a:buFont typeface="Arial" pitchFamily="34" charset="0"/>
              <a:buChar char="•"/>
            </a:pPr>
            <a:r>
              <a:rPr lang="ko-KR" altLang="en-US" b="1" dirty="0" smtClean="0"/>
              <a:t>자연어 표기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흐름도 </a:t>
            </a:r>
            <a:r>
              <a:rPr lang="en-US" altLang="ko-KR" b="1" dirty="0" smtClean="0"/>
              <a:t>(flow chart)</a:t>
            </a:r>
            <a:r>
              <a:rPr lang="ko-KR" altLang="en-US" b="1" dirty="0" smtClean="0"/>
              <a:t>의 </a:t>
            </a:r>
            <a:endParaRPr lang="en-US" altLang="ko-KR" b="1" dirty="0" smtClean="0"/>
          </a:p>
          <a:p>
            <a:pPr marL="252000" lvl="1" indent="-252000">
              <a:spcBef>
                <a:spcPts val="400"/>
              </a:spcBef>
              <a:buNone/>
            </a:pPr>
            <a:r>
              <a:rPr lang="en-US" altLang="ko-KR" b="1" dirty="0" smtClean="0"/>
              <a:t>   </a:t>
            </a:r>
            <a:r>
              <a:rPr lang="ko-KR" altLang="en-US" b="1" dirty="0" smtClean="0"/>
              <a:t>문제점을 극복하기 위해 나온 것이 </a:t>
            </a:r>
            <a:r>
              <a:rPr lang="en-US" altLang="ko-KR" b="1" dirty="0" smtClean="0"/>
              <a:t>Pseudo-code</a:t>
            </a:r>
          </a:p>
          <a:p>
            <a:pPr marL="252000" lvl="1" indent="-252000">
              <a:spcBef>
                <a:spcPts val="400"/>
              </a:spcBef>
              <a:buNone/>
            </a:pPr>
            <a:r>
              <a:rPr lang="en-US" altLang="ko-KR" b="1" dirty="0" smtClean="0"/>
              <a:t>  (</a:t>
            </a:r>
            <a:r>
              <a:rPr lang="ko-KR" altLang="en-US" b="1" dirty="0" smtClean="0"/>
              <a:t>하지만 그렇다고 해서 이것이 코딩은 아님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프로그래밍 언어를 사용하여</a:t>
            </a:r>
            <a:endParaRPr lang="en-US" altLang="ko-KR" b="1" dirty="0" smtClean="0"/>
          </a:p>
          <a:p>
            <a:pPr marL="252000" lvl="1" indent="-252000">
              <a:spcBef>
                <a:spcPts val="400"/>
              </a:spcBef>
              <a:buNone/>
            </a:pPr>
            <a:r>
              <a:rPr lang="ko-KR" altLang="en-US" b="1" dirty="0" smtClean="0"/>
              <a:t>  실제 코드로 옮기기 쉽게 표현한 것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코딩 같지만 코딩은 아닌 것</a:t>
            </a:r>
            <a:r>
              <a:rPr lang="en-US" altLang="ko-KR" b="1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</a:t>
            </a:r>
          </a:p>
          <a:p>
            <a:r>
              <a:rPr lang="ko-KR" altLang="en-US" dirty="0" smtClean="0"/>
              <a:t>알고리즘의 </a:t>
            </a:r>
            <a:r>
              <a:rPr lang="ko-KR" altLang="en-US" dirty="0"/>
              <a:t>고수준 기술 방법</a:t>
            </a:r>
            <a:endParaRPr lang="en-US" altLang="ko-KR" dirty="0"/>
          </a:p>
          <a:p>
            <a:r>
              <a:rPr lang="ko-KR" altLang="en-US" dirty="0"/>
              <a:t>자연어보다는 더 구조적인 표현 방법</a:t>
            </a:r>
            <a:endParaRPr lang="en-US" altLang="ko-KR" dirty="0"/>
          </a:p>
          <a:p>
            <a:r>
              <a:rPr lang="ko-KR" altLang="en-US" dirty="0"/>
              <a:t>프로그래밍 언어보다는 덜 구체적</a:t>
            </a:r>
            <a:endParaRPr lang="en-US" altLang="ko-KR" dirty="0"/>
          </a:p>
          <a:p>
            <a:r>
              <a:rPr lang="ko-KR" altLang="en-US" dirty="0"/>
              <a:t>알고리즘 기술에 가장 많이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Pseudo-code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9190" y="4643446"/>
            <a:ext cx="3671888" cy="182880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ArrayMax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(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A,n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tmp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← A[0];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for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i←1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to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n-1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do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if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tmp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&lt; A[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]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then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tmp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← A[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];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return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tmp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SimHei" pitchFamily="2" charset="-122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1731548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 성능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   (</a:t>
            </a:r>
            <a:r>
              <a:rPr lang="ko-KR" altLang="en-US" sz="1800" dirty="0" smtClean="0"/>
              <a:t>더 빠르거나 덜 복잡하면 알고리즘 성능이 좋은 것임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수행 </a:t>
            </a:r>
            <a:r>
              <a:rPr lang="ko-KR" altLang="en-US" dirty="0"/>
              <a:t>시간 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두개의 알고리즘의 실제 수행 시간을 측정</a:t>
            </a:r>
            <a:endParaRPr lang="en-US" altLang="ko-KR" dirty="0"/>
          </a:p>
          <a:p>
            <a:pPr lvl="2"/>
            <a:r>
              <a:rPr lang="ko-KR" altLang="en-US" dirty="0"/>
              <a:t>실제로 구현하여 비교</a:t>
            </a:r>
            <a:endParaRPr lang="en-US" altLang="ko-KR" dirty="0"/>
          </a:p>
          <a:p>
            <a:pPr lvl="2"/>
            <a:r>
              <a:rPr lang="ko-KR" altLang="en-US" dirty="0"/>
              <a:t>동일한 환경 </a:t>
            </a:r>
            <a:r>
              <a:rPr lang="en-US" altLang="ko-KR" dirty="0"/>
              <a:t>(H/W or S/W)</a:t>
            </a:r>
            <a:r>
              <a:rPr lang="ko-KR" altLang="en-US" dirty="0"/>
              <a:t>에서 측정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복잡도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직접 구현하지 않고 </a:t>
            </a:r>
            <a:r>
              <a:rPr lang="ko-KR" altLang="en-US" dirty="0" smtClean="0"/>
              <a:t>수행 시간을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알고리즘이 수행하는 연산의 횟수를 측정하여 비교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입력 개수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에 대한 함수의 형태로 </a:t>
            </a:r>
            <a:r>
              <a:rPr lang="ko-KR" altLang="en-US" dirty="0" smtClean="0">
                <a:solidFill>
                  <a:srgbClr val="FF0000"/>
                </a:solidFill>
              </a:rPr>
              <a:t>표현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▶시간 </a:t>
            </a:r>
            <a:r>
              <a:rPr lang="ko-KR" altLang="en-US" dirty="0"/>
              <a:t>복잡도 분석</a:t>
            </a:r>
            <a:r>
              <a:rPr lang="en-US" altLang="ko-KR" dirty="0"/>
              <a:t>: </a:t>
            </a:r>
            <a:r>
              <a:rPr lang="ko-KR" altLang="en-US" dirty="0" smtClean="0"/>
              <a:t>수행 시간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>
              <a:buNone/>
            </a:pPr>
            <a:r>
              <a:rPr lang="ko-KR" altLang="en-US" dirty="0" smtClean="0"/>
              <a:t>▶공간 </a:t>
            </a:r>
            <a:r>
              <a:rPr lang="ko-KR" altLang="en-US" dirty="0"/>
              <a:t>복잡도 분석</a:t>
            </a:r>
            <a:r>
              <a:rPr lang="en-US" altLang="ko-KR" dirty="0"/>
              <a:t>: </a:t>
            </a:r>
            <a:r>
              <a:rPr lang="ko-KR" altLang="en-US" dirty="0" smtClean="0"/>
              <a:t>수행 시 </a:t>
            </a:r>
            <a:r>
              <a:rPr lang="ko-KR" altLang="en-US" dirty="0"/>
              <a:t>필요한 메모리 공간 분석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성능 분석</a:t>
            </a:r>
          </a:p>
        </p:txBody>
      </p:sp>
      <p:sp>
        <p:nvSpPr>
          <p:cNvPr id="6" name="AutoShape 75" descr="PICCF"/>
          <p:cNvSpPr>
            <a:spLocks noChangeAspect="1" noChangeArrowheads="1"/>
          </p:cNvSpPr>
          <p:nvPr/>
        </p:nvSpPr>
        <p:spPr bwMode="auto">
          <a:xfrm>
            <a:off x="1982788" y="4672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AutoShape 77" descr="PICD0"/>
          <p:cNvSpPr>
            <a:spLocks noChangeAspect="1" noChangeArrowheads="1"/>
          </p:cNvSpPr>
          <p:nvPr/>
        </p:nvSpPr>
        <p:spPr bwMode="auto">
          <a:xfrm>
            <a:off x="2795588" y="4672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74805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n</a:t>
            </a:r>
            <a:r>
              <a:rPr lang="ko-KR" altLang="en-US" dirty="0"/>
              <a:t>을 </a:t>
            </a:r>
            <a:r>
              <a:rPr lang="en-US" altLang="ko-KR" dirty="0"/>
              <a:t>n</a:t>
            </a:r>
            <a:r>
              <a:rPr lang="ko-KR" altLang="en-US" dirty="0"/>
              <a:t>번 더하는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답은 모두 똑같이 나오는 상황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성능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</a:t>
            </a:r>
            <a:r>
              <a:rPr smtClean="0"/>
              <a:t>복잡도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Group 246"/>
          <p:cNvGraphicFramePr>
            <a:graphicFrameLocks noGrp="1"/>
          </p:cNvGraphicFramePr>
          <p:nvPr/>
        </p:nvGraphicFramePr>
        <p:xfrm>
          <a:off x="1403648" y="1916832"/>
          <a:ext cx="5805487" cy="1249680"/>
        </p:xfrm>
        <a:graphic>
          <a:graphicData uri="http://schemas.openxmlformats.org/drawingml/2006/table">
            <a:tbl>
              <a:tblPr/>
              <a:tblGrid>
                <a:gridCol w="1492250">
                  <a:extLst>
                    <a:ext uri="{9D8B030D-6E8A-4147-A177-3AD203B41FA5}">
                      <a16:colId xmlns="" xmlns:a16="http://schemas.microsoft.com/office/drawing/2014/main" val="2378389284"/>
                    </a:ext>
                  </a:extLst>
                </a:gridCol>
                <a:gridCol w="2114550">
                  <a:extLst>
                    <a:ext uri="{9D8B030D-6E8A-4147-A177-3AD203B41FA5}">
                      <a16:colId xmlns="" xmlns:a16="http://schemas.microsoft.com/office/drawing/2014/main" val="3681005497"/>
                    </a:ext>
                  </a:extLst>
                </a:gridCol>
                <a:gridCol w="2198687">
                  <a:extLst>
                    <a:ext uri="{9D8B030D-6E8A-4147-A177-3AD203B41FA5}">
                      <a16:colId xmlns="" xmlns:a16="http://schemas.microsoft.com/office/drawing/2014/main" val="3824527398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알고리즘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A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알고리즘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B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알고리즘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C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3713939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sum ←n*n;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sum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←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0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for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i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← 1 to n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do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HY엽서L" panose="02030600000101010101" pitchFamily="18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   sum ←sum + n;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sum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←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0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for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i←1 to n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do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HY엽서L" panose="02030600000101010101" pitchFamily="18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 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for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 ←1 to n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do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HY엽서L" panose="02030600000101010101" pitchFamily="18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Y엽서L" panose="02030600000101010101" pitchFamily="18" charset="-127"/>
                        </a:rPr>
                        <a:t>    sum ←sum + 1;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3016596"/>
                  </a:ext>
                </a:extLst>
              </a:tr>
            </a:tbl>
          </a:graphicData>
        </a:graphic>
      </p:graphicFrame>
      <p:graphicFrame>
        <p:nvGraphicFramePr>
          <p:cNvPr id="5" name="Group 245"/>
          <p:cNvGraphicFramePr>
            <a:graphicFrameLocks noGrp="1"/>
          </p:cNvGraphicFramePr>
          <p:nvPr/>
        </p:nvGraphicFramePr>
        <p:xfrm>
          <a:off x="467544" y="3823218"/>
          <a:ext cx="7335837" cy="1828800"/>
        </p:xfrm>
        <a:graphic>
          <a:graphicData uri="http://schemas.openxmlformats.org/drawingml/2006/table">
            <a:tbl>
              <a:tblPr/>
              <a:tblGrid>
                <a:gridCol w="1136650">
                  <a:extLst>
                    <a:ext uri="{9D8B030D-6E8A-4147-A177-3AD203B41FA5}">
                      <a16:colId xmlns="" xmlns:a16="http://schemas.microsoft.com/office/drawing/2014/main" val="3855647876"/>
                    </a:ext>
                  </a:extLst>
                </a:gridCol>
                <a:gridCol w="1560512">
                  <a:extLst>
                    <a:ext uri="{9D8B030D-6E8A-4147-A177-3AD203B41FA5}">
                      <a16:colId xmlns="" xmlns:a16="http://schemas.microsoft.com/office/drawing/2014/main" val="2027151793"/>
                    </a:ext>
                  </a:extLst>
                </a:gridCol>
                <a:gridCol w="2271713">
                  <a:extLst>
                    <a:ext uri="{9D8B030D-6E8A-4147-A177-3AD203B41FA5}">
                      <a16:colId xmlns="" xmlns:a16="http://schemas.microsoft.com/office/drawing/2014/main" val="20878771"/>
                    </a:ext>
                  </a:extLst>
                </a:gridCol>
                <a:gridCol w="2366962">
                  <a:extLst>
                    <a:ext uri="{9D8B030D-6E8A-4147-A177-3AD203B41FA5}">
                      <a16:colId xmlns="" xmlns:a16="http://schemas.microsoft.com/office/drawing/2014/main" val="2192480414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알고리즘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A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알고리즘 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B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알고리즘 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C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560413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대입연산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1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     n + 1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   n*n + 1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4877974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덧셈연산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    n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   n*n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4419269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곱셈연산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1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9215429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나눗셈연산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6957278"/>
                  </a:ext>
                </a:extLst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전체연산수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2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HY엽서L" panose="02030600000101010101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    2n + 1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    2n</a:t>
                      </a:r>
                      <a:r>
                        <a:rPr kumimoji="1" lang="en-US" altLang="ko-KR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2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HY엽서L" panose="02030600000101010101" pitchFamily="18" charset="-127"/>
                        </a:rPr>
                        <a:t> + 1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657868"/>
                  </a:ext>
                </a:extLst>
              </a:tr>
            </a:tbl>
          </a:graphicData>
        </a:graphic>
      </p:graphicFrame>
      <p:sp>
        <p:nvSpPr>
          <p:cNvPr id="6" name="AutoShape 75" descr="PICCF"/>
          <p:cNvSpPr>
            <a:spLocks noChangeAspect="1" noChangeArrowheads="1"/>
          </p:cNvSpPr>
          <p:nvPr/>
        </p:nvSpPr>
        <p:spPr bwMode="auto">
          <a:xfrm>
            <a:off x="1982788" y="4672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AutoShape 77" descr="PICD0"/>
          <p:cNvSpPr>
            <a:spLocks noChangeAspect="1" noChangeArrowheads="1"/>
          </p:cNvSpPr>
          <p:nvPr/>
        </p:nvSpPr>
        <p:spPr bwMode="auto">
          <a:xfrm>
            <a:off x="2795588" y="4672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7224" y="6083079"/>
            <a:ext cx="781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▶어느 것이 </a:t>
            </a:r>
            <a:r>
              <a:rPr lang="ko-KR" altLang="en-US" dirty="0"/>
              <a:t>더 좋을까요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=19</a:t>
            </a:r>
            <a:r>
              <a:rPr lang="ko-KR" altLang="en-US" dirty="0" smtClean="0"/>
              <a:t>페이지의 설명에 연산 횟수가 가장 적은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가장 좋음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4720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20</a:t>
            </a:r>
            <a:r>
              <a:rPr sz="2400" smtClean="0"/>
              <a:t>페이지▶알고리즘 성능 분석 </a:t>
            </a:r>
            <a:r>
              <a:rPr lang="en-US" altLang="ko-KR" sz="2400" dirty="0" smtClean="0"/>
              <a:t>(</a:t>
            </a:r>
            <a:r>
              <a:rPr sz="2400" smtClean="0"/>
              <a:t>복잡도 분석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790700" y="1420813"/>
            <a:ext cx="0" cy="511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87463" y="5957888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27775" y="6102350"/>
            <a:ext cx="162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latin typeface="HY엽서L" panose="02030600000101010101" pitchFamily="18" charset="-127"/>
                <a:ea typeface="HY엽서L" panose="02030600000101010101" pitchFamily="18" charset="-127"/>
              </a:rPr>
              <a:t>입력의 개수 </a:t>
            </a:r>
            <a:r>
              <a:rPr lang="en-US" altLang="ko-KR" i="1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6738" y="1636713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latin typeface="HY엽서L" panose="02030600000101010101" pitchFamily="18" charset="-127"/>
                <a:ea typeface="HY엽서L" panose="02030600000101010101" pitchFamily="18" charset="-127"/>
              </a:rPr>
              <a:t>연산의 횟수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790700" y="4013200"/>
            <a:ext cx="5473700" cy="19446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790700" y="1349375"/>
            <a:ext cx="5400675" cy="4608513"/>
          </a:xfrm>
          <a:custGeom>
            <a:avLst/>
            <a:gdLst>
              <a:gd name="T0" fmla="*/ 0 w 2021"/>
              <a:gd name="T1" fmla="*/ 3368 h 3368"/>
              <a:gd name="T2" fmla="*/ 553 w 2021"/>
              <a:gd name="T3" fmla="*/ 2970 h 3368"/>
              <a:gd name="T4" fmla="*/ 1049 w 2021"/>
              <a:gd name="T5" fmla="*/ 2214 h 3368"/>
              <a:gd name="T6" fmla="*/ 1544 w 2021"/>
              <a:gd name="T7" fmla="*/ 1206 h 3368"/>
              <a:gd name="T8" fmla="*/ 2021 w 2021"/>
              <a:gd name="T9" fmla="*/ 0 h 3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1" h="3368">
                <a:moveTo>
                  <a:pt x="0" y="3368"/>
                </a:moveTo>
                <a:cubicBezTo>
                  <a:pt x="92" y="3302"/>
                  <a:pt x="378" y="3162"/>
                  <a:pt x="553" y="2970"/>
                </a:cubicBezTo>
                <a:cubicBezTo>
                  <a:pt x="728" y="2778"/>
                  <a:pt x="884" y="2508"/>
                  <a:pt x="1049" y="2214"/>
                </a:cubicBezTo>
                <a:cubicBezTo>
                  <a:pt x="1214" y="1920"/>
                  <a:pt x="1382" y="1575"/>
                  <a:pt x="1544" y="1206"/>
                </a:cubicBezTo>
                <a:cubicBezTo>
                  <a:pt x="1706" y="837"/>
                  <a:pt x="1922" y="251"/>
                  <a:pt x="202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790700" y="5453063"/>
            <a:ext cx="5545138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183313" y="5021263"/>
            <a:ext cx="1336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latin typeface="HY엽서L" panose="02030600000101010101" pitchFamily="18" charset="-127"/>
                <a:ea typeface="HY엽서L" panose="02030600000101010101" pitchFamily="18" charset="-127"/>
              </a:rPr>
              <a:t>알고리즘 </a:t>
            </a:r>
            <a:r>
              <a:rPr lang="en-US" altLang="ko-KR" i="1">
                <a:latin typeface="HY엽서L" panose="02030600000101010101" pitchFamily="18" charset="-127"/>
                <a:ea typeface="HY엽서L" panose="02030600000101010101" pitchFamily="18" charset="-127"/>
              </a:rPr>
              <a:t>A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183313" y="3581400"/>
            <a:ext cx="1317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latin typeface="HY엽서L" panose="02030600000101010101" pitchFamily="18" charset="-127"/>
                <a:ea typeface="HY엽서L" panose="02030600000101010101" pitchFamily="18" charset="-127"/>
              </a:rPr>
              <a:t>알고리즘 </a:t>
            </a:r>
            <a:r>
              <a:rPr lang="en-US" altLang="ko-KR" i="1">
                <a:latin typeface="HY엽서L" panose="02030600000101010101" pitchFamily="18" charset="-127"/>
                <a:ea typeface="HY엽서L" panose="02030600000101010101" pitchFamily="18" charset="-127"/>
              </a:rPr>
              <a:t>B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183313" y="24225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latin typeface="HY엽서L" panose="02030600000101010101" pitchFamily="18" charset="-127"/>
                <a:ea typeface="HY엽서L" panose="02030600000101010101" pitchFamily="18" charset="-127"/>
              </a:rPr>
              <a:t>알고리즘 </a:t>
            </a:r>
            <a:r>
              <a:rPr lang="en-US" altLang="ko-KR" i="1">
                <a:latin typeface="HY엽서L" panose="02030600000101010101" pitchFamily="18" charset="-127"/>
                <a:ea typeface="HY엽서L" panose="02030600000101010101" pitchFamily="18" charset="-127"/>
              </a:rPr>
              <a:t>C</a:t>
            </a:r>
          </a:p>
        </p:txBody>
      </p:sp>
    </p:spTree>
    <p:extLst>
      <p:ext uri="{BB962C8B-B14F-4D97-AF65-F5344CB8AC3E}">
        <p14:creationId xmlns="" xmlns:p14="http://schemas.microsoft.com/office/powerpoint/2010/main" val="30523065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table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84" y="4257092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525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두 케이스도 직접 해보세요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ko-KR" altLang="en-US" dirty="0" err="1"/>
              <a:t>차이날까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572" y="2008970"/>
            <a:ext cx="71647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100000;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ko-K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long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3552" y="5178868"/>
            <a:ext cx="643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ea typeface="바탕체" panose="02030609000101010101" pitchFamily="17" charset="-127"/>
              </a:rPr>
              <a:t>※ </a:t>
            </a:r>
            <a:r>
              <a:rPr lang="ko-KR" altLang="en-US" sz="1200" dirty="0">
                <a:ea typeface="바탕체" panose="02030609000101010101" pitchFamily="17" charset="-127"/>
              </a:rPr>
              <a:t>참조 </a:t>
            </a:r>
            <a:r>
              <a:rPr lang="en-US" altLang="ko-KR" sz="1200" dirty="0">
                <a:ea typeface="바탕체" panose="02030609000101010101" pitchFamily="17" charset="-127"/>
              </a:rPr>
              <a:t>:</a:t>
            </a:r>
            <a:r>
              <a:rPr lang="en-US" altLang="ko-KR" sz="1200" dirty="0" err="1">
                <a:ea typeface="바탕체" panose="02030609000101010101" pitchFamily="17" charset="-127"/>
              </a:rPr>
              <a:t>System.currentTimeMillis</a:t>
            </a:r>
            <a:r>
              <a:rPr lang="en-US" altLang="ko-KR" sz="1200" dirty="0">
                <a:ea typeface="바탕체" panose="02030609000101010101" pitchFamily="17" charset="-127"/>
              </a:rPr>
              <a:t>() </a:t>
            </a:r>
            <a:r>
              <a:rPr lang="ko-KR" altLang="en-US" sz="1200" dirty="0">
                <a:ea typeface="바탕체" panose="02030609000101010101" pitchFamily="17" charset="-127"/>
              </a:rPr>
              <a:t>함수는 현재 시간을 </a:t>
            </a:r>
            <a:r>
              <a:rPr lang="en-US" altLang="ko-KR" sz="1200" dirty="0" err="1">
                <a:ea typeface="바탕체" panose="02030609000101010101" pitchFamily="17" charset="-127"/>
              </a:rPr>
              <a:t>msec</a:t>
            </a:r>
            <a:r>
              <a:rPr lang="en-US" altLang="ko-KR" sz="1200" dirty="0">
                <a:ea typeface="바탕체" panose="02030609000101010101" pitchFamily="17" charset="-127"/>
              </a:rPr>
              <a:t> </a:t>
            </a:r>
            <a:r>
              <a:rPr lang="ko-KR" altLang="en-US" sz="1200" dirty="0">
                <a:ea typeface="바탕체" panose="02030609000101010101" pitchFamily="17" charset="-127"/>
              </a:rPr>
              <a:t>단위로 </a:t>
            </a:r>
            <a:r>
              <a:rPr lang="ko-KR" altLang="en-US" sz="1200" dirty="0" smtClean="0">
                <a:ea typeface="바탕체" panose="02030609000101010101" pitchFamily="17" charset="-127"/>
              </a:rPr>
              <a:t>반환  </a:t>
            </a:r>
            <a:r>
              <a:rPr lang="en-US" altLang="ko-KR" sz="1200" dirty="0" smtClean="0">
                <a:ea typeface="바탕체" panose="02030609000101010101" pitchFamily="17" charset="-127"/>
              </a:rPr>
              <a:t>(</a:t>
            </a:r>
            <a:r>
              <a:rPr lang="ko-KR" altLang="en-US" sz="1200" dirty="0" smtClean="0">
                <a:ea typeface="바탕체" panose="02030609000101010101" pitchFamily="17" charset="-127"/>
              </a:rPr>
              <a:t>스톱워치 기능</a:t>
            </a:r>
            <a:r>
              <a:rPr lang="en-US" altLang="ko-KR" sz="1200" dirty="0" smtClean="0">
                <a:ea typeface="바탕체" panose="02030609000101010101" pitchFamily="17" charset="-127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917325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928671"/>
            <a:ext cx="8496300" cy="53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 수가 많은 경우 차수가 큰 항이 성능에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가장 </a:t>
            </a:r>
            <a:r>
              <a:rPr lang="ko-KR" altLang="en-US" sz="2000" dirty="0"/>
              <a:t>큰 영향을 미치기 때문에 다른 항들은 </a:t>
            </a:r>
            <a:r>
              <a:rPr lang="ko-KR" altLang="en-US" sz="2000" dirty="0" smtClean="0"/>
              <a:t>무시한 후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복잡도를 분석하는 것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= Big-O notation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Big-O </a:t>
            </a:r>
            <a:r>
              <a:rPr lang="ko-KR" altLang="en-US" b="1" dirty="0"/>
              <a:t>표기법 </a:t>
            </a:r>
            <a:r>
              <a:rPr lang="en-US" altLang="ko-KR" b="1" dirty="0"/>
              <a:t>: </a:t>
            </a:r>
            <a:r>
              <a:rPr lang="ko-KR" altLang="en-US" b="1" dirty="0"/>
              <a:t>연산 횟수를 대략적으로 표시함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>
              <a:buNone/>
            </a:pPr>
            <a:endParaRPr lang="en-US" altLang="ko-KR" b="1" dirty="0"/>
          </a:p>
          <a:p>
            <a:pPr lvl="1"/>
            <a:r>
              <a:rPr lang="ko-KR" altLang="en-US" dirty="0"/>
              <a:t>알고리즘 </a:t>
            </a:r>
            <a:r>
              <a:rPr lang="en-US" altLang="ko-KR" dirty="0"/>
              <a:t>1 → </a:t>
            </a:r>
            <a:r>
              <a:rPr lang="ko-KR" altLang="en-US" dirty="0"/>
              <a:t>전체 </a:t>
            </a:r>
            <a:r>
              <a:rPr lang="ko-KR" altLang="en-US" dirty="0" smtClean="0"/>
              <a:t>연산 수 </a:t>
            </a:r>
            <a:r>
              <a:rPr lang="en-US" altLang="ko-KR" dirty="0">
                <a:latin typeface="+mn-lt"/>
                <a:ea typeface="바탕체" panose="02030609000101010101" pitchFamily="17" charset="-127"/>
              </a:rPr>
              <a:t>: 2 → O(1)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알고리즘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 →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 수 </a:t>
            </a:r>
            <a:r>
              <a:rPr lang="en-US" altLang="ko-KR" dirty="0">
                <a:latin typeface="+mn-lt"/>
                <a:ea typeface="바탕체" panose="02030609000101010101" pitchFamily="17" charset="-127"/>
              </a:rPr>
              <a:t>: 2n + 1 → O(n)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알고리즘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 →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 수 </a:t>
            </a:r>
            <a:r>
              <a:rPr lang="en-US" altLang="ko-KR" dirty="0">
                <a:latin typeface="+mn-lt"/>
                <a:ea typeface="바탕체" panose="02030609000101010101" pitchFamily="17" charset="-127"/>
              </a:rPr>
              <a:t>: </a:t>
            </a:r>
            <a:r>
              <a:rPr kumimoji="1" lang="en-US" altLang="ko-KR" dirty="0">
                <a:solidFill>
                  <a:srgbClr val="000000"/>
                </a:solidFill>
                <a:latin typeface="+mn-lt"/>
                <a:ea typeface="HY엽서L" panose="02030600000101010101" pitchFamily="18" charset="-127"/>
              </a:rPr>
              <a:t>2n</a:t>
            </a:r>
            <a:r>
              <a:rPr kumimoji="1" lang="en-US" altLang="ko-KR" baseline="30000" dirty="0">
                <a:solidFill>
                  <a:srgbClr val="000000"/>
                </a:solidFill>
                <a:latin typeface="+mn-lt"/>
                <a:ea typeface="HY엽서L" panose="02030600000101010101" pitchFamily="18" charset="-127"/>
              </a:rPr>
              <a:t>2</a:t>
            </a:r>
            <a:r>
              <a:rPr kumimoji="1" lang="en-US" altLang="ko-KR" dirty="0">
                <a:solidFill>
                  <a:srgbClr val="000000"/>
                </a:solidFill>
                <a:latin typeface="+mn-lt"/>
                <a:ea typeface="HY엽서L" panose="02030600000101010101" pitchFamily="18" charset="-127"/>
              </a:rPr>
              <a:t> + 1 </a:t>
            </a:r>
            <a:r>
              <a:rPr lang="en-US" altLang="ko-KR" dirty="0">
                <a:latin typeface="+mn-lt"/>
                <a:ea typeface="바탕체" panose="02030609000101010101" pitchFamily="17" charset="-127"/>
              </a:rPr>
              <a:t> → O(</a:t>
            </a:r>
            <a:r>
              <a:rPr kumimoji="1" lang="en-US" altLang="ko-KR" dirty="0">
                <a:solidFill>
                  <a:srgbClr val="000000"/>
                </a:solidFill>
                <a:latin typeface="+mn-lt"/>
                <a:ea typeface="HY엽서L" panose="02030600000101010101" pitchFamily="18" charset="-127"/>
              </a:rPr>
              <a:t>n</a:t>
            </a:r>
            <a:r>
              <a:rPr kumimoji="1" lang="en-US" altLang="ko-KR" baseline="30000" dirty="0">
                <a:solidFill>
                  <a:srgbClr val="000000"/>
                </a:solidFill>
                <a:latin typeface="+mn-lt"/>
                <a:ea typeface="HY엽서L" panose="02030600000101010101" pitchFamily="18" charset="-127"/>
              </a:rPr>
              <a:t>2</a:t>
            </a:r>
            <a:r>
              <a:rPr lang="en-US" altLang="ko-KR" dirty="0">
                <a:latin typeface="+mn-lt"/>
                <a:ea typeface="바탕체" panose="02030609000101010101" pitchFamily="17" charset="-127"/>
              </a:rPr>
              <a:t>)</a:t>
            </a:r>
          </a:p>
          <a:p>
            <a:pPr lvl="1"/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707904" y="2188367"/>
            <a:ext cx="2114550" cy="1528763"/>
            <a:chOff x="6192838" y="1584325"/>
            <a:chExt cx="2114550" cy="1528763"/>
          </a:xfrm>
        </p:grpSpPr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6192838" y="1584325"/>
              <a:ext cx="1743075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rebuchet MS" panose="020B0603020202020204" pitchFamily="34" charset="0"/>
                  <a:ea typeface="HY엽서L" panose="02030600000101010101" pitchFamily="18" charset="-127"/>
                </a:rPr>
                <a:t>n=1000</a:t>
              </a:r>
              <a:r>
                <a:rPr lang="ko-KR" altLang="en-US" dirty="0">
                  <a:latin typeface="Trebuchet MS" panose="020B0603020202020204" pitchFamily="34" charset="0"/>
                  <a:ea typeface="HY엽서L" panose="02030600000101010101" pitchFamily="18" charset="-127"/>
                </a:rPr>
                <a:t>인 경우</a:t>
              </a:r>
            </a:p>
            <a:p>
              <a:endParaRPr lang="ko-KR" altLang="en-US" dirty="0">
                <a:latin typeface="Trebuchet MS" panose="020B0603020202020204" pitchFamily="34" charset="0"/>
                <a:ea typeface="HY엽서L" panose="02030600000101010101" pitchFamily="18" charset="-127"/>
              </a:endParaRPr>
            </a:p>
            <a:p>
              <a:r>
                <a:rPr lang="en-US" altLang="ko-KR" dirty="0">
                  <a:latin typeface="Trebuchet MS" panose="020B0603020202020204" pitchFamily="34" charset="0"/>
                  <a:ea typeface="HY엽서L" panose="02030600000101010101" pitchFamily="18" charset="-127"/>
                </a:rPr>
                <a:t>T(n)= n</a:t>
              </a:r>
              <a:r>
                <a:rPr lang="en-US" altLang="ko-KR" baseline="30000" dirty="0">
                  <a:latin typeface="Trebuchet MS" panose="020B0603020202020204" pitchFamily="34" charset="0"/>
                  <a:ea typeface="HY엽서L" panose="02030600000101010101" pitchFamily="18" charset="-127"/>
                </a:rPr>
                <a:t>2 </a:t>
              </a:r>
              <a:r>
                <a:rPr lang="en-US" altLang="ko-KR" dirty="0">
                  <a:latin typeface="Trebuchet MS" panose="020B0603020202020204" pitchFamily="34" charset="0"/>
                  <a:ea typeface="HY엽서L" panose="02030600000101010101" pitchFamily="18" charset="-127"/>
                </a:rPr>
                <a:t>+ n + 1</a:t>
              </a:r>
            </a:p>
          </p:txBody>
        </p:sp>
        <p:sp>
          <p:nvSpPr>
            <p:cNvPr id="5" name="Oval 29"/>
            <p:cNvSpPr>
              <a:spLocks noChangeArrowheads="1"/>
            </p:cNvSpPr>
            <p:nvPr/>
          </p:nvSpPr>
          <p:spPr bwMode="auto">
            <a:xfrm>
              <a:off x="6821488" y="2124075"/>
              <a:ext cx="360362" cy="360363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" name="Oval 30"/>
            <p:cNvSpPr>
              <a:spLocks noChangeArrowheads="1"/>
            </p:cNvSpPr>
            <p:nvPr/>
          </p:nvSpPr>
          <p:spPr bwMode="auto">
            <a:xfrm>
              <a:off x="7272338" y="2124075"/>
              <a:ext cx="720725" cy="360363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6372225" y="2708275"/>
              <a:ext cx="630238" cy="404813"/>
            </a:xfrm>
            <a:prstGeom prst="wedgeRoundRectCallout">
              <a:avLst>
                <a:gd name="adj1" fmla="val 43954"/>
                <a:gd name="adj2" fmla="val -11117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ko-KR">
                  <a:solidFill>
                    <a:srgbClr val="FF3300"/>
                  </a:solidFill>
                  <a:latin typeface="Trebuchet MS" panose="020B0603020202020204" pitchFamily="34" charset="0"/>
                </a:rPr>
                <a:t>99%</a:t>
              </a:r>
            </a:p>
          </p:txBody>
        </p:sp>
        <p:sp>
          <p:nvSpPr>
            <p:cNvPr id="8" name="AutoShape 32"/>
            <p:cNvSpPr>
              <a:spLocks noChangeArrowheads="1"/>
            </p:cNvSpPr>
            <p:nvPr/>
          </p:nvSpPr>
          <p:spPr bwMode="auto">
            <a:xfrm>
              <a:off x="7677150" y="2708275"/>
              <a:ext cx="630238" cy="404813"/>
            </a:xfrm>
            <a:prstGeom prst="wedgeRoundRectCallout">
              <a:avLst>
                <a:gd name="adj1" fmla="val -46472"/>
                <a:gd name="adj2" fmla="val -10529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ko-KR">
                  <a:latin typeface="Trebuchet MS" panose="020B0603020202020204" pitchFamily="34" charset="0"/>
                </a:rPr>
                <a:t>1%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74045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 종류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>
          <a:xfrm>
            <a:off x="1043608" y="1304764"/>
            <a:ext cx="2882900" cy="28194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O(1) : </a:t>
            </a:r>
            <a:r>
              <a:rPr lang="ko-KR" altLang="en-US" sz="1400">
                <a:sym typeface="Symbol" panose="05050102010706020507" pitchFamily="18" charset="2"/>
              </a:rPr>
              <a:t>상수형</a:t>
            </a:r>
          </a:p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O(logn) : </a:t>
            </a:r>
            <a:r>
              <a:rPr lang="ko-KR" altLang="en-US" sz="1400">
                <a:sym typeface="Symbol" panose="05050102010706020507" pitchFamily="18" charset="2"/>
              </a:rPr>
              <a:t>로그형</a:t>
            </a:r>
          </a:p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O(n) : </a:t>
            </a:r>
            <a:r>
              <a:rPr lang="ko-KR" altLang="en-US" sz="1400">
                <a:sym typeface="Symbol" panose="05050102010706020507" pitchFamily="18" charset="2"/>
              </a:rPr>
              <a:t>선형</a:t>
            </a:r>
          </a:p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O(nlogn) : </a:t>
            </a:r>
            <a:r>
              <a:rPr lang="ko-KR" altLang="en-US" sz="1400">
                <a:sym typeface="Symbol" panose="05050102010706020507" pitchFamily="18" charset="2"/>
              </a:rPr>
              <a:t>로그선형 </a:t>
            </a:r>
          </a:p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O(n</a:t>
            </a:r>
            <a:r>
              <a:rPr lang="en-US" altLang="ko-KR" sz="1400" baseline="30000">
                <a:sym typeface="Symbol" panose="05050102010706020507" pitchFamily="18" charset="2"/>
              </a:rPr>
              <a:t>2</a:t>
            </a:r>
            <a:r>
              <a:rPr lang="en-US" altLang="ko-KR" sz="1400">
                <a:sym typeface="Symbol" panose="05050102010706020507" pitchFamily="18" charset="2"/>
              </a:rPr>
              <a:t>) : 2</a:t>
            </a:r>
            <a:r>
              <a:rPr lang="ko-KR" altLang="en-US" sz="1400">
                <a:sym typeface="Symbol" panose="05050102010706020507" pitchFamily="18" charset="2"/>
              </a:rPr>
              <a:t>차형</a:t>
            </a:r>
          </a:p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O(n</a:t>
            </a:r>
            <a:r>
              <a:rPr lang="en-US" altLang="ko-KR" sz="1400" baseline="30000">
                <a:sym typeface="Symbol" panose="05050102010706020507" pitchFamily="18" charset="2"/>
              </a:rPr>
              <a:t>3</a:t>
            </a:r>
            <a:r>
              <a:rPr lang="en-US" altLang="ko-KR" sz="1400">
                <a:sym typeface="Symbol" panose="05050102010706020507" pitchFamily="18" charset="2"/>
              </a:rPr>
              <a:t>) : 3</a:t>
            </a:r>
            <a:r>
              <a:rPr lang="ko-KR" altLang="en-US" sz="1400">
                <a:sym typeface="Symbol" panose="05050102010706020507" pitchFamily="18" charset="2"/>
              </a:rPr>
              <a:t>차형</a:t>
            </a:r>
          </a:p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O(n</a:t>
            </a:r>
            <a:r>
              <a:rPr lang="en-US" altLang="ko-KR" sz="1400" baseline="30000">
                <a:sym typeface="Symbol" panose="05050102010706020507" pitchFamily="18" charset="2"/>
              </a:rPr>
              <a:t>k</a:t>
            </a:r>
            <a:r>
              <a:rPr lang="en-US" altLang="ko-KR" sz="1400">
                <a:sym typeface="Symbol" panose="05050102010706020507" pitchFamily="18" charset="2"/>
              </a:rPr>
              <a:t>) : k</a:t>
            </a:r>
            <a:r>
              <a:rPr lang="ko-KR" altLang="en-US" sz="1400">
                <a:sym typeface="Symbol" panose="05050102010706020507" pitchFamily="18" charset="2"/>
              </a:rPr>
              <a:t>차형</a:t>
            </a:r>
          </a:p>
          <a:p>
            <a:pPr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400">
                <a:sym typeface="Symbol" panose="05050102010706020507" pitchFamily="18" charset="2"/>
              </a:rPr>
              <a:t>O(2</a:t>
            </a:r>
            <a:r>
              <a:rPr lang="en-US" altLang="ko-KR" sz="1400" baseline="30000">
                <a:sym typeface="Symbol" panose="05050102010706020507" pitchFamily="18" charset="2"/>
              </a:rPr>
              <a:t>n</a:t>
            </a:r>
            <a:r>
              <a:rPr lang="en-US" altLang="ko-KR" sz="1400">
                <a:sym typeface="Symbol" panose="05050102010706020507" pitchFamily="18" charset="2"/>
              </a:rPr>
              <a:t>) : </a:t>
            </a:r>
            <a:r>
              <a:rPr lang="ko-KR" altLang="en-US" sz="1400">
                <a:sym typeface="Symbol" panose="05050102010706020507" pitchFamily="18" charset="2"/>
              </a:rPr>
              <a:t>지수형</a:t>
            </a:r>
          </a:p>
          <a:p>
            <a:r>
              <a:rPr lang="en-US" altLang="ko-KR" sz="1400"/>
              <a:t>O(n!) : </a:t>
            </a:r>
            <a:r>
              <a:rPr lang="ko-KR" altLang="en-US" sz="1400"/>
              <a:t>팩토리얼형</a:t>
            </a:r>
          </a:p>
        </p:txBody>
      </p:sp>
      <p:graphicFrame>
        <p:nvGraphicFramePr>
          <p:cNvPr id="5" name="Group 469"/>
          <p:cNvGraphicFramePr>
            <a:graphicFrameLocks noGrp="1"/>
          </p:cNvGraphicFramePr>
          <p:nvPr/>
        </p:nvGraphicFramePr>
        <p:xfrm>
          <a:off x="1248395" y="4041068"/>
          <a:ext cx="5356225" cy="2438400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="" xmlns:a16="http://schemas.microsoft.com/office/drawing/2014/main" val="3740255106"/>
                    </a:ext>
                  </a:extLst>
                </a:gridCol>
                <a:gridCol w="396875">
                  <a:extLst>
                    <a:ext uri="{9D8B030D-6E8A-4147-A177-3AD203B41FA5}">
                      <a16:colId xmlns="" xmlns:a16="http://schemas.microsoft.com/office/drawing/2014/main" val="629409970"/>
                    </a:ext>
                  </a:extLst>
                </a:gridCol>
                <a:gridCol w="357188">
                  <a:extLst>
                    <a:ext uri="{9D8B030D-6E8A-4147-A177-3AD203B41FA5}">
                      <a16:colId xmlns="" xmlns:a16="http://schemas.microsoft.com/office/drawing/2014/main" val="2748235021"/>
                    </a:ext>
                  </a:extLst>
                </a:gridCol>
                <a:gridCol w="357187">
                  <a:extLst>
                    <a:ext uri="{9D8B030D-6E8A-4147-A177-3AD203B41FA5}">
                      <a16:colId xmlns="" xmlns:a16="http://schemas.microsoft.com/office/drawing/2014/main" val="2758650404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1221831386"/>
                    </a:ext>
                  </a:extLst>
                </a:gridCol>
                <a:gridCol w="1566862">
                  <a:extLst>
                    <a:ext uri="{9D8B030D-6E8A-4147-A177-3AD203B41FA5}">
                      <a16:colId xmlns="" xmlns:a16="http://schemas.microsoft.com/office/drawing/2014/main" val="1569401126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50145938"/>
                    </a:ext>
                  </a:extLst>
                </a:gridCol>
              </a:tblGrid>
              <a:tr h="1730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시간복잡도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n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904844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32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4022260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2339486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logn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4965680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n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32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0993959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nlogn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64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160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8424140"/>
                  </a:ext>
                </a:extLst>
              </a:tr>
              <a:tr h="211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n</a:t>
                      </a:r>
                      <a:r>
                        <a:rPr kumimoji="1" lang="en-US" altLang="ko-KR" sz="10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64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256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1024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9689335"/>
                  </a:ext>
                </a:extLst>
              </a:tr>
              <a:tr h="211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n</a:t>
                      </a:r>
                      <a:r>
                        <a:rPr kumimoji="1" lang="en-US" altLang="ko-KR" sz="10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64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512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4096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32768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2605743"/>
                  </a:ext>
                </a:extLst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r>
                        <a:rPr kumimoji="1" lang="en-US" altLang="ko-KR" sz="10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n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256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65536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4294967296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9473951"/>
                  </a:ext>
                </a:extLst>
              </a:tr>
              <a:tr h="211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n!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40326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20922789888000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HY엽서L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26313×10</a:t>
                      </a:r>
                      <a:r>
                        <a:rPr kumimoji="1" lang="en-US" altLang="ko-KR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한컴바탕" pitchFamily="18" charset="-127"/>
                        </a:rPr>
                        <a:t>33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8913315"/>
                  </a:ext>
                </a:extLst>
              </a:tr>
            </a:tbl>
          </a:graphicData>
        </a:graphic>
      </p:graphicFrame>
      <p:pic>
        <p:nvPicPr>
          <p:cNvPr id="6" name="Picture 468" descr="EMB000007d4001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83" y="1214276"/>
            <a:ext cx="2573337" cy="260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rot="5400000" flipH="1" flipV="1">
            <a:off x="2214546" y="2500306"/>
            <a:ext cx="2286016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7554" y="200024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위로 올라갈수록 </a:t>
            </a:r>
            <a:endParaRPr lang="en-US" altLang="ko-KR" sz="1200" dirty="0" smtClean="0"/>
          </a:p>
          <a:p>
            <a:r>
              <a:rPr lang="ko-KR" altLang="en-US" sz="1200" dirty="0" smtClean="0"/>
              <a:t>알고리즘의</a:t>
            </a:r>
            <a:endParaRPr lang="en-US" altLang="ko-KR" sz="1200" dirty="0" smtClean="0"/>
          </a:p>
          <a:p>
            <a:r>
              <a:rPr lang="ko-KR" altLang="en-US" sz="1200" dirty="0" smtClean="0"/>
              <a:t>복잡도가 낮아짐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15509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들면 탐색 알고리즘의 수행 시간은 입력 집합에 따라 다를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1800" b="1" dirty="0">
                <a:solidFill>
                  <a:srgbClr val="FF3300"/>
                </a:solidFill>
              </a:rPr>
              <a:t>최선의 경우</a:t>
            </a:r>
            <a:r>
              <a:rPr lang="en-US" altLang="ko-KR" sz="1800" b="1" dirty="0">
                <a:solidFill>
                  <a:srgbClr val="FF3300"/>
                </a:solidFill>
              </a:rPr>
              <a:t>(best case):</a:t>
            </a:r>
            <a:r>
              <a:rPr lang="en-US" altLang="ko-KR" sz="1800" dirty="0"/>
              <a:t> </a:t>
            </a:r>
            <a:r>
              <a:rPr lang="ko-KR" altLang="en-US" sz="1800" dirty="0"/>
              <a:t>수행 시간이 가장 빠른 경우</a:t>
            </a:r>
          </a:p>
          <a:p>
            <a:r>
              <a:rPr lang="ko-KR" altLang="en-US" sz="1800" b="1" dirty="0">
                <a:solidFill>
                  <a:srgbClr val="FF3300"/>
                </a:solidFill>
              </a:rPr>
              <a:t>평균의 경우</a:t>
            </a:r>
            <a:r>
              <a:rPr lang="en-US" altLang="ko-KR" sz="1800" b="1" dirty="0">
                <a:solidFill>
                  <a:srgbClr val="FF3300"/>
                </a:solidFill>
              </a:rPr>
              <a:t>(average case):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수행 시간이 </a:t>
            </a:r>
            <a:r>
              <a:rPr lang="ko-KR" altLang="en-US" sz="1800" dirty="0"/>
              <a:t>평균적인 경우</a:t>
            </a:r>
          </a:p>
          <a:p>
            <a:r>
              <a:rPr lang="ko-KR" altLang="en-US" sz="1800" b="1" dirty="0">
                <a:solidFill>
                  <a:srgbClr val="FF3300"/>
                </a:solidFill>
              </a:rPr>
              <a:t>최악의 경우</a:t>
            </a:r>
            <a:r>
              <a:rPr lang="en-US" altLang="ko-KR" sz="1800" b="1" dirty="0">
                <a:solidFill>
                  <a:srgbClr val="FF3300"/>
                </a:solidFill>
              </a:rPr>
              <a:t>(worst case):</a:t>
            </a:r>
            <a:r>
              <a:rPr lang="en-US" altLang="ko-KR" sz="1800" dirty="0"/>
              <a:t> </a:t>
            </a:r>
            <a:r>
              <a:rPr lang="ko-KR" altLang="en-US" sz="1800" dirty="0"/>
              <a:t>수행 시간이 가장 늦은 경우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최선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↔ </a:t>
            </a:r>
            <a:r>
              <a:rPr lang="ko-KR" altLang="en-US" dirty="0"/>
              <a:t>평균</a:t>
            </a:r>
            <a:r>
              <a:rPr lang="en-US" altLang="ko-KR" dirty="0"/>
              <a:t>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↔ </a:t>
            </a:r>
            <a:r>
              <a:rPr lang="ko-KR" altLang="en-US" dirty="0"/>
              <a:t>최악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51520" y="3717130"/>
            <a:ext cx="4691063" cy="2681287"/>
            <a:chOff x="586" y="1117"/>
            <a:chExt cx="4423" cy="2560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111" y="1117"/>
              <a:ext cx="0" cy="20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>
              <a:off x="1111" y="3158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228" y="1344"/>
              <a:ext cx="227" cy="1814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1555" y="1979"/>
              <a:ext cx="227" cy="1179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1873" y="1752"/>
              <a:ext cx="227" cy="1406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2199" y="1344"/>
              <a:ext cx="227" cy="1814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2517" y="2251"/>
              <a:ext cx="227" cy="907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2834" y="1571"/>
              <a:ext cx="227" cy="1587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3152" y="2115"/>
              <a:ext cx="227" cy="1043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Line 41"/>
            <p:cNvSpPr>
              <a:spLocks noChangeShapeType="1"/>
            </p:cNvSpPr>
            <p:nvPr/>
          </p:nvSpPr>
          <p:spPr bwMode="auto">
            <a:xfrm>
              <a:off x="1156" y="2251"/>
              <a:ext cx="2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42"/>
            <p:cNvSpPr>
              <a:spLocks noChangeShapeType="1"/>
            </p:cNvSpPr>
            <p:nvPr/>
          </p:nvSpPr>
          <p:spPr bwMode="auto">
            <a:xfrm>
              <a:off x="1111" y="1344"/>
              <a:ext cx="25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3774" y="1272"/>
              <a:ext cx="10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최악의 경우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3774" y="2173"/>
              <a:ext cx="10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최선의 경우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3774" y="1720"/>
              <a:ext cx="1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평균적인 경우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1236" y="3222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1557" y="3218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1879" y="321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2195" y="321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D</a:t>
              </a: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2506" y="3213"/>
              <a:ext cx="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E</a:t>
              </a: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2827" y="3218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F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149" y="3218"/>
              <a:ext cx="2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G</a:t>
              </a: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1822" y="3386"/>
              <a:ext cx="9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입력 집합</a:t>
              </a:r>
            </a:p>
          </p:txBody>
        </p:sp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 rot="16200000">
              <a:off x="302" y="2007"/>
              <a:ext cx="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수행시간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703" y="1267"/>
              <a:ext cx="5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100</a:t>
              </a: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795" y="2173"/>
              <a:ext cx="3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50</a:t>
              </a:r>
            </a:p>
          </p:txBody>
        </p:sp>
        <p:sp>
          <p:nvSpPr>
            <p:cNvPr id="30" name="AutoShape 57"/>
            <p:cNvSpPr>
              <a:spLocks/>
            </p:cNvSpPr>
            <p:nvPr/>
          </p:nvSpPr>
          <p:spPr bwMode="auto">
            <a:xfrm>
              <a:off x="3605" y="1389"/>
              <a:ext cx="136" cy="817"/>
            </a:xfrm>
            <a:prstGeom prst="rightBrace">
              <a:avLst>
                <a:gd name="adj1" fmla="val 5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5027431" y="3874058"/>
            <a:ext cx="40767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17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5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최선의 경우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: </a:t>
            </a:r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의미가 없는 경우가 많다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평균적인 경우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: </a:t>
            </a:r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계산하기가 상당히 어려움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최악의 경우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: </a:t>
            </a:r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가장 널리 사용된다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. </a:t>
            </a:r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계산하기 쉽고 응용에 따라서 중요한 의미를 가질 수도 있다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(</a:t>
            </a:r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예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) </a:t>
            </a:r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비행기 </a:t>
            </a:r>
            <a:r>
              <a:rPr lang="ko-KR" altLang="en-US" dirty="0" err="1">
                <a:latin typeface="+mn-lt"/>
                <a:ea typeface="휴먼편지체" panose="02030504000101010101" pitchFamily="18" charset="-127"/>
              </a:rPr>
              <a:t>관제업무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, </a:t>
            </a:r>
            <a:r>
              <a:rPr lang="ko-KR" altLang="en-US" dirty="0">
                <a:latin typeface="+mn-lt"/>
                <a:ea typeface="휴먼편지체" panose="02030504000101010101" pitchFamily="18" charset="-127"/>
              </a:rPr>
              <a:t>게임</a:t>
            </a:r>
            <a:r>
              <a:rPr lang="en-US" altLang="ko-KR" dirty="0">
                <a:latin typeface="+mn-lt"/>
                <a:ea typeface="휴먼편지체" panose="02030504000101010101" pitchFamily="18" charset="-127"/>
              </a:rPr>
              <a:t>, </a:t>
            </a:r>
            <a:r>
              <a:rPr lang="ko-KR" altLang="en-US" dirty="0" err="1">
                <a:latin typeface="+mn-lt"/>
                <a:ea typeface="휴먼편지체" panose="02030504000101010101" pitchFamily="18" charset="-127"/>
              </a:rPr>
              <a:t>로보틱스</a:t>
            </a:r>
            <a:endParaRPr lang="ko-KR" altLang="en-US" dirty="0">
              <a:latin typeface="+mn-lt"/>
              <a:ea typeface="휴먼편지체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8992" y="6215082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알고리즘을 비교할 때 주로 최악의 경우를 고려하여 비교한다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1084697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125537"/>
            <a:ext cx="9144000" cy="5183187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단점</a:t>
            </a:r>
            <a:r>
              <a:rPr lang="en-US" altLang="ko-KR" dirty="0"/>
              <a:t>: </a:t>
            </a:r>
            <a:r>
              <a:rPr lang="ko-KR" altLang="en-US" dirty="0"/>
              <a:t>추가 </a:t>
            </a:r>
            <a:r>
              <a:rPr lang="ko-KR" altLang="en-US" dirty="0" smtClean="0"/>
              <a:t>및 삭제가 </a:t>
            </a:r>
            <a:r>
              <a:rPr lang="ko-KR" altLang="en-US" dirty="0"/>
              <a:t>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연결리스트의 단점 </a:t>
            </a:r>
            <a:r>
              <a:rPr lang="en-US" altLang="ko-KR" dirty="0"/>
              <a:t>: </a:t>
            </a:r>
            <a:r>
              <a:rPr lang="ko-KR" altLang="en-US" dirty="0"/>
              <a:t>저장 </a:t>
            </a:r>
            <a:r>
              <a:rPr lang="ko-KR" altLang="en-US" dirty="0" smtClean="0"/>
              <a:t>공간 내 </a:t>
            </a:r>
            <a:r>
              <a:rPr lang="ko-KR" altLang="en-US" dirty="0"/>
              <a:t>탐색이 </a:t>
            </a:r>
            <a:r>
              <a:rPr lang="ko-KR" altLang="en-US" dirty="0" smtClean="0"/>
              <a:t>어렵다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(Tree</a:t>
            </a:r>
            <a:r>
              <a:rPr lang="ko-KR" altLang="en-US" dirty="0" smtClean="0"/>
              <a:t>도 마찬가지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/>
          </a:p>
          <a:p>
            <a:r>
              <a:rPr lang="en-US" altLang="ko-KR" dirty="0"/>
              <a:t>Hashing :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임의의 </a:t>
            </a:r>
            <a:r>
              <a:rPr lang="ko-KR" altLang="en-US" dirty="0"/>
              <a:t>크기를 가진 데이터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→ </a:t>
            </a:r>
            <a:r>
              <a:rPr lang="ko-KR" altLang="en-US" b="1" dirty="0"/>
              <a:t>고정된 데이터의 크기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1"/>
            <a:r>
              <a:rPr lang="ko-KR" altLang="en-US" dirty="0"/>
              <a:t>추가 삭제 </a:t>
            </a:r>
            <a:r>
              <a:rPr lang="en-US" altLang="ko-KR" dirty="0"/>
              <a:t>+ </a:t>
            </a:r>
            <a:r>
              <a:rPr lang="ko-KR" altLang="en-US" dirty="0"/>
              <a:t>탐색</a:t>
            </a:r>
            <a:endParaRPr lang="en-US" altLang="ko-KR" dirty="0"/>
          </a:p>
          <a:p>
            <a:pPr lvl="1"/>
            <a:r>
              <a:rPr lang="en-US" altLang="ko-KR" dirty="0"/>
              <a:t>Key: mapping</a:t>
            </a:r>
            <a:r>
              <a:rPr lang="ko-KR" altLang="en-US" dirty="0"/>
              <a:t> 전 </a:t>
            </a:r>
            <a:r>
              <a:rPr lang="ko-KR" altLang="en-US" dirty="0" smtClean="0"/>
              <a:t>원래 데이터</a:t>
            </a:r>
            <a:endParaRPr lang="en-US" altLang="ko-KR" dirty="0"/>
          </a:p>
          <a:p>
            <a:pPr lvl="1"/>
            <a:r>
              <a:rPr lang="en-US" altLang="ko-KR" dirty="0"/>
              <a:t>Hash value : mapping </a:t>
            </a:r>
            <a:r>
              <a:rPr lang="ko-KR" altLang="en-US" dirty="0"/>
              <a:t>후 데이터 값</a:t>
            </a:r>
            <a:endParaRPr lang="en-US" altLang="ko-KR" dirty="0"/>
          </a:p>
          <a:p>
            <a:pPr lvl="1"/>
            <a:r>
              <a:rPr lang="en-US" altLang="ko-KR" dirty="0"/>
              <a:t>Hashing </a:t>
            </a:r>
            <a:r>
              <a:rPr lang="ko-KR" altLang="en-US" dirty="0"/>
              <a:t>함수</a:t>
            </a:r>
            <a:r>
              <a:rPr lang="en-US" altLang="ko-KR" dirty="0"/>
              <a:t>: mapping</a:t>
            </a:r>
            <a:r>
              <a:rPr lang="ko-KR" altLang="en-US" dirty="0"/>
              <a:t>하는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pic>
        <p:nvPicPr>
          <p:cNvPr id="6" name="Picture 2" descr="https://i.imgur.com/EMW1YZ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4041068"/>
            <a:ext cx="3672408" cy="2681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1253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분야</a:t>
            </a:r>
            <a:endParaRPr lang="en-US" altLang="ko-KR" dirty="0"/>
          </a:p>
          <a:p>
            <a:pPr lvl="1"/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/>
              <a:t>데이터의 </a:t>
            </a:r>
            <a:r>
              <a:rPr lang="ko-KR" altLang="en-US" dirty="0" err="1"/>
              <a:t>위변조를</a:t>
            </a:r>
            <a:r>
              <a:rPr lang="ko-KR" altLang="en-US" dirty="0"/>
              <a:t> 막기 위해 전자 서명이나 보안 알고리즘에 사용</a:t>
            </a:r>
            <a:endParaRPr lang="en-US" altLang="ko-KR" dirty="0"/>
          </a:p>
          <a:p>
            <a:pPr lvl="1"/>
            <a:r>
              <a:rPr lang="ko-KR" altLang="en-US" dirty="0"/>
              <a:t>자료구조</a:t>
            </a:r>
            <a:r>
              <a:rPr lang="en-US" altLang="ko-KR" dirty="0"/>
              <a:t>: </a:t>
            </a:r>
            <a:r>
              <a:rPr lang="ko-KR" altLang="en-US" dirty="0"/>
              <a:t>상대적으로 적은 </a:t>
            </a:r>
            <a:r>
              <a:rPr lang="en-US" altLang="ko-KR" dirty="0"/>
              <a:t>buffer</a:t>
            </a:r>
            <a:r>
              <a:rPr lang="ko-KR" altLang="en-US" dirty="0"/>
              <a:t>에 저장된 정보를 보다 빠르게 검색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pic>
        <p:nvPicPr>
          <p:cNvPr id="2050" name="Picture 2" descr="Image result for hashing secur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284984"/>
            <a:ext cx="5760640" cy="31779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4122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좋은 해시 함수 </a:t>
            </a:r>
            <a:r>
              <a:rPr lang="en-US" altLang="ko-KR" b="1" dirty="0"/>
              <a:t>: </a:t>
            </a:r>
            <a:endParaRPr lang="en-US" altLang="ko-KR" b="1" dirty="0" smtClean="0"/>
          </a:p>
          <a:p>
            <a:pPr lvl="1">
              <a:buNone/>
            </a:pPr>
            <a:r>
              <a:rPr lang="ko-KR" altLang="en-US" b="1" dirty="0" err="1" smtClean="0"/>
              <a:t>해싱</a:t>
            </a:r>
            <a:r>
              <a:rPr lang="ko-KR" altLang="en-US" b="1" dirty="0" smtClean="0"/>
              <a:t> </a:t>
            </a:r>
            <a:r>
              <a:rPr lang="ko-KR" altLang="en-US" b="1" dirty="0"/>
              <a:t>결과가 특정 값에 치우치지 않고 고르게 만들어 내는 함수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(</a:t>
            </a:r>
            <a:r>
              <a:rPr lang="ko-KR" altLang="en-US" dirty="0" err="1"/>
              <a:t>키값이</a:t>
            </a:r>
            <a:r>
              <a:rPr lang="ko-KR" altLang="en-US" dirty="0"/>
              <a:t> 숫자일 경우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Division 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3500439"/>
            <a:ext cx="8286808" cy="2808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0061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좋은 해시 함수 </a:t>
            </a:r>
            <a:r>
              <a:rPr lang="en-US" altLang="ko-KR" b="1" dirty="0"/>
              <a:t>: </a:t>
            </a:r>
            <a:endParaRPr lang="en-US" altLang="ko-KR" b="1" dirty="0" smtClean="0"/>
          </a:p>
          <a:p>
            <a:pPr lvl="1">
              <a:buNone/>
            </a:pPr>
            <a:r>
              <a:rPr lang="ko-KR" altLang="en-US" b="1" dirty="0" err="1" smtClean="0"/>
              <a:t>해싱</a:t>
            </a:r>
            <a:r>
              <a:rPr lang="ko-KR" altLang="en-US" b="1" dirty="0" smtClean="0"/>
              <a:t> </a:t>
            </a:r>
            <a:r>
              <a:rPr lang="ko-KR" altLang="en-US" b="1" dirty="0"/>
              <a:t>결과가 특정 값에 치우치지 않고 고르게 만들어 내는 함수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(</a:t>
            </a:r>
            <a:r>
              <a:rPr lang="ko-KR" altLang="en-US" dirty="0" err="1"/>
              <a:t>키값이</a:t>
            </a:r>
            <a:r>
              <a:rPr lang="ko-KR" altLang="en-US" dirty="0"/>
              <a:t> 숫자일 경우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Multiplication 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7544" y="3609020"/>
                <a:ext cx="5226111" cy="2196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/>
                  <a:t>상수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0~1 </a:t>
                </a:r>
                <a:r>
                  <a:rPr lang="ko-KR" altLang="en-US" dirty="0"/>
                  <a:t>사이에 정한다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  (</a:t>
                </a:r>
                <a:r>
                  <a:rPr lang="ko-KR" altLang="en-US" dirty="0"/>
                  <a:t>예시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=0.6180339887…</m:t>
                    </m:r>
                  </m:oMath>
                </a14:m>
                <a:r>
                  <a:rPr lang="en-US" altLang="ko-KR" dirty="0"/>
                  <a:t/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</a:t>
                </a:r>
                <a:r>
                  <a:rPr lang="ko-KR" altLang="en-US" dirty="0" err="1"/>
                  <a:t>키값</a:t>
                </a:r>
                <a:r>
                  <a:rPr lang="ko-KR" altLang="en-US" dirty="0"/>
                  <a:t/>
                </a:r>
                <a:r>
                  <a:rPr lang="en-US" altLang="ko-KR" dirty="0"/>
                  <a:t>k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곱한 후 소수점 부분을 저장한다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해시 테이블 크기 </a:t>
                </a:r>
                <a:r>
                  <a:rPr lang="en-US" altLang="ko-KR" dirty="0"/>
                  <a:t>m </a:t>
                </a:r>
                <a:r>
                  <a:rPr lang="ko-KR" altLang="en-US" dirty="0"/>
                  <a:t>과 곱한다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09020"/>
                <a:ext cx="5226111" cy="2196692"/>
              </a:xfrm>
              <a:prstGeom prst="rect">
                <a:avLst/>
              </a:prstGeom>
              <a:blipFill>
                <a:blip r:embed="rId3"/>
                <a:stretch>
                  <a:fillRect l="-1050" t="-1389" r="-2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5576" y="591858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k = 123456 </a:t>
            </a:r>
            <a:r>
              <a:rPr lang="ko-KR" altLang="en-US" dirty="0"/>
              <a:t>이고 </a:t>
            </a:r>
            <a:r>
              <a:rPr lang="en-US" altLang="ko-KR" dirty="0"/>
              <a:t>m = 512 </a:t>
            </a:r>
            <a:r>
              <a:rPr lang="ko-KR" altLang="en-US" dirty="0"/>
              <a:t>이면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6742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 </a:t>
            </a:r>
            <a:r>
              <a:rPr lang="en-US" altLang="ko-KR" dirty="0"/>
              <a:t>: </a:t>
            </a:r>
            <a:r>
              <a:rPr lang="ko-KR" altLang="en-US" dirty="0"/>
              <a:t>서로 다른 두개의 키가 동일한 </a:t>
            </a:r>
            <a:r>
              <a:rPr lang="ko-KR" altLang="en-US" dirty="0" smtClean="0"/>
              <a:t>해시 값을 가질 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충돌이 없이 골고루 잘 뿌려주는 함수가 아직까지는 가장 좋은 함수가 됨</a:t>
            </a:r>
            <a:endParaRPr lang="en-US" altLang="ko-KR" sz="1800" dirty="0"/>
          </a:p>
          <a:p>
            <a:endParaRPr lang="en-US" altLang="ko-KR" dirty="0"/>
          </a:p>
          <a:p>
            <a:pPr lvl="1"/>
            <a:r>
              <a:rPr lang="ko-KR" altLang="en-US" dirty="0"/>
              <a:t>해결책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Chaining</a:t>
            </a:r>
          </a:p>
          <a:p>
            <a:pPr lvl="2"/>
            <a:r>
              <a:rPr lang="en-US" altLang="ko-KR" dirty="0"/>
              <a:t>Open Address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pic>
        <p:nvPicPr>
          <p:cNvPr id="2052" name="Picture 4" descr="https://i.imgur.com/NnEBDc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700808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53316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Chaining</a:t>
            </a:r>
          </a:p>
          <a:p>
            <a:pPr lvl="1"/>
            <a:r>
              <a:rPr lang="ko-KR" altLang="en-US" dirty="0"/>
              <a:t>한</a:t>
            </a:r>
            <a:r>
              <a:rPr lang="en-US" altLang="ko-KR" dirty="0"/>
              <a:t> bucket</a:t>
            </a:r>
            <a:r>
              <a:rPr lang="ko-KR" altLang="en-US" dirty="0"/>
              <a:t>당 들어갈 수 있는 엔트리의 수 제한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bucket</a:t>
            </a:r>
            <a:r>
              <a:rPr lang="ko-KR" altLang="en-US" dirty="0"/>
              <a:t>에 데이터가 있다면 노드를 추가하여 마지막에 연결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pic>
        <p:nvPicPr>
          <p:cNvPr id="3074" name="Picture 2" descr="https://i.imgur.com/7PTT8d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00908"/>
            <a:ext cx="4286250" cy="2952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24635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Address</a:t>
            </a:r>
          </a:p>
          <a:p>
            <a:pPr lvl="1"/>
            <a:r>
              <a:rPr lang="ko-KR" altLang="en-US" dirty="0"/>
              <a:t>해시 함수로 얻은 주소가 아닌</a:t>
            </a:r>
            <a:r>
              <a:rPr lang="en-US" altLang="ko-KR" dirty="0"/>
              <a:t>, </a:t>
            </a:r>
            <a:r>
              <a:rPr lang="ko-KR" altLang="en-US" dirty="0"/>
              <a:t>다른 주소에 데이터를 저장할 수 있도록 허용</a:t>
            </a:r>
            <a:endParaRPr lang="en-US" altLang="ko-KR" dirty="0"/>
          </a:p>
          <a:p>
            <a:pPr lvl="1"/>
            <a:r>
              <a:rPr lang="ko-KR" altLang="en-US" dirty="0"/>
              <a:t>충돌이 발생할 경우 비어있는 다른 위치에 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pic>
        <p:nvPicPr>
          <p:cNvPr id="4098" name="Picture 2" descr="https://i.imgur.com/IM4FA2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104964"/>
            <a:ext cx="4362450" cy="3581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rot="10800000" flipV="1">
            <a:off x="6643702" y="4429132"/>
            <a:ext cx="71438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8082" y="4143380"/>
            <a:ext cx="17859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85</a:t>
            </a:r>
            <a:r>
              <a:rPr lang="ko-KR" altLang="en-US" sz="1050" dirty="0" smtClean="0"/>
              <a:t>는 원래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번 슬롯에 </a:t>
            </a:r>
            <a:endParaRPr lang="en-US" altLang="ko-KR" sz="1050" dirty="0" smtClean="0"/>
          </a:p>
          <a:p>
            <a:r>
              <a:rPr lang="ko-KR" altLang="en-US" sz="1050" dirty="0" smtClean="0"/>
              <a:t>들어가야 하는데 </a:t>
            </a:r>
            <a:r>
              <a:rPr lang="en-US" altLang="ko-KR" sz="1050" dirty="0" smtClean="0"/>
              <a:t>50</a:t>
            </a:r>
            <a:r>
              <a:rPr lang="ko-KR" altLang="en-US" sz="1050" dirty="0" smtClean="0"/>
              <a:t>이 </a:t>
            </a:r>
            <a:endParaRPr lang="en-US" altLang="ko-KR" sz="1050" dirty="0" smtClean="0"/>
          </a:p>
          <a:p>
            <a:r>
              <a:rPr lang="ko-KR" altLang="en-US" sz="1050" dirty="0" smtClean="0"/>
              <a:t>이미 들어가 있는 상황</a:t>
            </a:r>
            <a:r>
              <a:rPr lang="en-US" altLang="ko-KR" sz="1050" dirty="0" smtClean="0"/>
              <a:t>. </a:t>
            </a:r>
          </a:p>
          <a:p>
            <a:r>
              <a:rPr lang="ko-KR" altLang="en-US" sz="1050" dirty="0" smtClean="0"/>
              <a:t>따라서 비어있는 자리에 넣어줌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2143108" y="5572140"/>
            <a:ext cx="500066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5143512"/>
            <a:ext cx="22859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92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번 슬롯에 들어가야 하는데 이미 </a:t>
            </a:r>
            <a:r>
              <a:rPr lang="en-US" altLang="ko-KR" sz="1050" dirty="0" smtClean="0"/>
              <a:t>85</a:t>
            </a:r>
            <a:r>
              <a:rPr lang="ko-KR" altLang="en-US" sz="1050" dirty="0" smtClean="0"/>
              <a:t>가 저장되어 있는 상황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먼저 자리 잡은 사람이 임자이므로 </a:t>
            </a:r>
            <a:r>
              <a:rPr lang="en-US" altLang="ko-KR" sz="1050" dirty="0" smtClean="0"/>
              <a:t>92</a:t>
            </a:r>
            <a:r>
              <a:rPr lang="ko-KR" altLang="en-US" sz="1050" dirty="0" smtClean="0"/>
              <a:t>는 어쩔 수 없이 또 다시 비어있는 자리에 저장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198691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1421</Words>
  <Application>Microsoft Office PowerPoint</Application>
  <PresentationFormat>화면 슬라이드 쇼(4:3)</PresentationFormat>
  <Paragraphs>396</Paragraphs>
  <Slides>23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데이터구조 9강 알고리즘 개요</vt:lpstr>
      <vt:lpstr>Hash table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알고리즘?</vt:lpstr>
      <vt:lpstr>알고리즘?</vt:lpstr>
      <vt:lpstr>알고리즘 개요</vt:lpstr>
      <vt:lpstr>자연어 표기 알고리즘</vt:lpstr>
      <vt:lpstr>Flow-Chart 알고리즘</vt:lpstr>
      <vt:lpstr>Pseudo-code</vt:lpstr>
      <vt:lpstr>알고리즘 성능 분석</vt:lpstr>
      <vt:lpstr>알고리즘 성능 분석 (복잡도 분석)</vt:lpstr>
      <vt:lpstr>20페이지▶알고리즘 성능 분석 (복잡도 분석)</vt:lpstr>
      <vt:lpstr>실제로 차이날까?</vt:lpstr>
      <vt:lpstr>Big-O notation</vt:lpstr>
      <vt:lpstr>Big-O 표기법 종류</vt:lpstr>
      <vt:lpstr>최선 ↔ 평균 ↔ 최악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236</cp:revision>
  <dcterms:created xsi:type="dcterms:W3CDTF">2016-03-04T01:50:51Z</dcterms:created>
  <dcterms:modified xsi:type="dcterms:W3CDTF">2020-06-24T17:05:15Z</dcterms:modified>
</cp:coreProperties>
</file>