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5"/>
  </p:notesMasterIdLst>
  <p:sldIdLst>
    <p:sldId id="291" r:id="rId3"/>
    <p:sldId id="281" r:id="rId4"/>
    <p:sldId id="290" r:id="rId6"/>
    <p:sldId id="293" r:id="rId7"/>
    <p:sldId id="294" r:id="rId8"/>
    <p:sldId id="296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B0D4"/>
    <a:srgbClr val="9BBB59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756" y="72"/>
      </p:cViewPr>
      <p:guideLst>
        <p:guide orient="horz" pos="2161"/>
        <p:guide pos="385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6780095" y="91248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59916"/>
          <a:stretch>
            <a:fillRect/>
          </a:stretch>
        </p:blipFill>
        <p:spPr>
          <a:xfrm>
            <a:off x="7995986" y="208545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8716" y="-38197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97510" y="1362075"/>
            <a:ext cx="7240270" cy="4632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SIH1554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 - </a:t>
            </a:r>
            <a:r>
              <a:rPr lang="en-SG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Smart Irrigation System for Precise Farming </a:t>
            </a:r>
            <a:endParaRPr lang="en-SG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Theme -</a:t>
            </a:r>
            <a:r>
              <a:rPr lang="en-SG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altLang="en-US" sz="2200" dirty="0">
                <a:latin typeface="Arial" panose="020B0604020202020204" pitchFamily="34" charset="0"/>
                <a:cs typeface="Arial" panose="020B0604020202020204" pitchFamily="34" charset="0"/>
              </a:rPr>
              <a:t>Agriculture, Food Tech &amp; Rural Development</a:t>
            </a:r>
            <a:endParaRPr lang="en-SG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Team ID -</a:t>
            </a:r>
            <a:r>
              <a:rPr lang="en-SG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alt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11369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Arial" panose="020B0604020202020204" pitchFamily="34" charset="0"/>
                <a:cs typeface="Arial" panose="020B0604020202020204" pitchFamily="34" charset="0"/>
              </a:rPr>
              <a:t>Team Name - 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Rainbow Warriors</a:t>
            </a:r>
            <a:endParaRPr lang="en-IN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IDEA TITLE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182998" y="210536"/>
            <a:ext cx="1480569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Rainbow Warriors 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Text Box 1"/>
          <p:cNvSpPr txBox="1"/>
          <p:nvPr/>
        </p:nvSpPr>
        <p:spPr>
          <a:xfrm>
            <a:off x="143510" y="1526540"/>
            <a:ext cx="6580505" cy="5222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Implementation of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Automatic Crop-Specific Irrigation System Based on AI &amp; CWSI / NDVI Values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Micro-Controller (ESP8266)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real time data collected through sensors are sent to firebase using the micro-controller.</a:t>
            </a:r>
            <a:endParaRPr 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AI-Driven Irrigation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AI will get all the input from firestore and predicts the crop specific irrigation cycle efficiently(eg. tomato plant can survive without water upto 2 days still producing the same amount of yieldings produced when we irrigate everyday) and it works synchronized with the weather </a:t>
            </a:r>
            <a:r>
              <a:rPr lang="en-SG" altLang="en-IN" sz="1600" dirty="0" err="1">
                <a:latin typeface="Arial" panose="020B0604020202020204" pitchFamily="34" charset="0"/>
                <a:cs typeface="Arial" panose="020B0604020202020204" pitchFamily="34" charset="0"/>
              </a:rPr>
              <a:t>api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CWSI &amp; NDVI 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These values are calculated to measure the </a:t>
            </a:r>
            <a:r>
              <a:rPr lang="en-SG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precise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amount of water required by the crops.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Reverse Motor System : </a:t>
            </a:r>
            <a:r>
              <a:rPr lang="en-SG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Sucks flood water and stores in cistern.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Flutter App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user selects the crop planted and all the real-time data are displayed to the user. The app gives timely notifications to the user regarding the Weather AI and Irrigation Status.</a:t>
            </a:r>
            <a:endParaRPr lang="en-SG" alt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Dual Axis Solar panels : 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Generates electricity for the whole system.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Firestore Storage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All the sensor, weather and AI data are stored in the firestore for trend analysis.</a:t>
            </a:r>
            <a:endParaRPr lang="en-SG" alt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 Box 2"/>
          <p:cNvSpPr txBox="1"/>
          <p:nvPr/>
        </p:nvSpPr>
        <p:spPr>
          <a:xfrm>
            <a:off x="6986905" y="3870960"/>
            <a:ext cx="4969510" cy="2878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UNIQUE VALUE PROPOSITIONS </a:t>
            </a:r>
            <a:r>
              <a:rPr lang="en-SG" altLang="en-IN" sz="18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sz="18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IN" sz="2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Crop- Specific 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Irrigation</a:t>
            </a:r>
            <a:endParaRPr lang="en-SG" alt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AI trained with </a:t>
            </a: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Manually Collected Dataset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(Novel approach)</a:t>
            </a: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&amp; Weather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Synchronized System. </a:t>
            </a: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WSN Network.</a:t>
            </a:r>
            <a:endParaRPr lang="en-US" alt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US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CWSI</a:t>
            </a:r>
            <a:r>
              <a:rPr lang="en-SG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(Crop Water Stress Index)</a:t>
            </a:r>
            <a:r>
              <a:rPr lang="en-US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&amp;</a:t>
            </a:r>
            <a:r>
              <a:rPr lang="en-SG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NDVI</a:t>
            </a:r>
            <a:r>
              <a:rPr lang="en-SG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(Normalized Difference Vegitative Index)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Based irrigation water supply</a:t>
            </a:r>
            <a:endParaRPr lang="en-US" alt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Reverse - motor(Cistern/Diversion system)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alt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Trend - Analysis 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using </a:t>
            </a: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Firebase Data</a:t>
            </a:r>
            <a:endParaRPr lang="en-SG" alt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s 7"/>
          <p:cNvSpPr/>
          <p:nvPr/>
        </p:nvSpPr>
        <p:spPr>
          <a:xfrm>
            <a:off x="6834505" y="4363720"/>
            <a:ext cx="5215890" cy="233616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Rectangles 11"/>
          <p:cNvSpPr/>
          <p:nvPr/>
        </p:nvSpPr>
        <p:spPr>
          <a:xfrm>
            <a:off x="182880" y="1510030"/>
            <a:ext cx="6503670" cy="518985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Content Placeholder 3" descr="Your paragraph text"/>
          <p:cNvPicPr>
            <a:picLocks noChangeAspect="1"/>
          </p:cNvPicPr>
          <p:nvPr>
            <p:ph idx="1"/>
          </p:nvPr>
        </p:nvPicPr>
        <p:blipFill>
          <a:blip r:embed="rId2"/>
          <a:srcRect l="25694" t="29610" r="27419" b="27982"/>
          <a:stretch>
            <a:fillRect/>
          </a:stretch>
        </p:blipFill>
        <p:spPr>
          <a:xfrm>
            <a:off x="6724015" y="1230630"/>
            <a:ext cx="5423535" cy="2762250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63855" y="1121410"/>
            <a:ext cx="223139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en-IN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IDEA / SOLUTION :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Untitled design (2)"/>
          <p:cNvPicPr>
            <a:picLocks noChangeAspect="1"/>
          </p:cNvPicPr>
          <p:nvPr>
            <p:ph sz="half" idx="2"/>
          </p:nvPr>
        </p:nvPicPr>
        <p:blipFill>
          <a:blip r:embed="rId1"/>
          <a:srcRect l="20385" t="5295" r="19828" b="3046"/>
          <a:stretch>
            <a:fillRect/>
          </a:stretch>
        </p:blipFill>
        <p:spPr>
          <a:xfrm>
            <a:off x="6789420" y="1413510"/>
            <a:ext cx="4360545" cy="4584700"/>
          </a:xfrm>
          <a:prstGeom prst="rect">
            <a:avLst/>
          </a:prstGeom>
        </p:spPr>
      </p:pic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TECHNICAL APPROACH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Oval 2" descr="Your startup LOGO"/>
          <p:cNvSpPr/>
          <p:nvPr/>
        </p:nvSpPr>
        <p:spPr>
          <a:xfrm>
            <a:off x="205858" y="134971"/>
            <a:ext cx="1480569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Rainbow Warriors </a:t>
            </a:r>
            <a:endParaRPr lang="en-IN" dirty="0"/>
          </a:p>
        </p:txBody>
      </p:sp>
      <p:sp>
        <p:nvSpPr>
          <p:cNvPr id="36" name="Text Box 3"/>
          <p:cNvSpPr txBox="1"/>
          <p:nvPr/>
        </p:nvSpPr>
        <p:spPr>
          <a:xfrm>
            <a:off x="205740" y="1310005"/>
            <a:ext cx="4846320" cy="5046345"/>
          </a:xfrm>
          <a:prstGeom prst="rect">
            <a:avLst/>
          </a:prstGeom>
        </p:spPr>
        <p:txBody>
          <a:bodyPr>
            <a:noAutofit/>
          </a:bodyPr>
          <a:lstStyle/>
          <a:p>
            <a:pPr algn="just"/>
            <a:endParaRPr lang="en-IN" sz="16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7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n-SG" altLang="en-IN" sz="17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pp Devleopment</a:t>
            </a:r>
            <a:r>
              <a:rPr lang="en-IN" sz="17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IN" sz="17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Flutter :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Dart language has been used to develop the user-friendly Smart app for farmers.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SG" altLang="en-IN" sz="17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 Model</a:t>
            </a:r>
            <a:r>
              <a:rPr lang="en-IN" sz="17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SG" altLang="en-IN" sz="17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Voting Classifier : 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The Model integrates 1</a:t>
            </a:r>
            <a:r>
              <a:rPr lang="en-US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powerful model’s efficiency to predict the irrigation.</a:t>
            </a:r>
            <a:endParaRPr lang="en-SG" alt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Weather API :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Integration of futuristic rainfall prediction.</a:t>
            </a:r>
            <a:endParaRPr lang="en-SG" alt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CWSI &amp; NDVI :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Usage of IR Camera to monitor the age and water stress of crop to calculate the required amount of water.</a:t>
            </a:r>
            <a:endParaRPr lang="en-SG" alt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SG" altLang="en-IN" sz="17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Cellular Network :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4G Network for data transmission.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SG" altLang="en-IN" sz="17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n-IN" sz="17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:</a:t>
            </a:r>
            <a:endParaRPr lang="en-IN" sz="17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Micro-Controller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It integrates the irrigation system with the AI as well as firestore.</a:t>
            </a:r>
            <a:endParaRPr lang="en-SG" altLang="en-IN" sz="17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IN" sz="17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and APIs :</a:t>
            </a:r>
            <a:endParaRPr lang="en-IN" sz="17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Firestore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It stores all the data for trend analysis &amp; to find Profit / Loss of Yields.</a:t>
            </a:r>
            <a:endParaRPr lang="en-SG" alt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7" name="Rectangles 11"/>
          <p:cNvSpPr/>
          <p:nvPr/>
        </p:nvSpPr>
        <p:spPr>
          <a:xfrm>
            <a:off x="205740" y="1490345"/>
            <a:ext cx="4879340" cy="515048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8" name="Text Box 4"/>
          <p:cNvSpPr txBox="1"/>
          <p:nvPr/>
        </p:nvSpPr>
        <p:spPr>
          <a:xfrm>
            <a:off x="5427980" y="1116965"/>
            <a:ext cx="4197350" cy="352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sz="17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 FLOW ARCHITECTURE :</a:t>
            </a:r>
            <a:endParaRPr lang="en-IN" sz="170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s 8"/>
          <p:cNvSpPr/>
          <p:nvPr/>
        </p:nvSpPr>
        <p:spPr>
          <a:xfrm>
            <a:off x="5219065" y="6181090"/>
            <a:ext cx="6831330" cy="45974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/>
          </a:p>
        </p:txBody>
      </p:sp>
      <p:sp>
        <p:nvSpPr>
          <p:cNvPr id="40" name="Text Box 13"/>
          <p:cNvSpPr txBox="1"/>
          <p:nvPr/>
        </p:nvSpPr>
        <p:spPr>
          <a:xfrm>
            <a:off x="5355590" y="5794375"/>
            <a:ext cx="7466965" cy="846455"/>
          </a:xfrm>
          <a:prstGeom prst="rect">
            <a:avLst/>
          </a:prstGeom>
        </p:spPr>
        <p:txBody>
          <a:bodyPr>
            <a:noAutofit/>
          </a:bodyPr>
          <a:lstStyle/>
          <a:p>
            <a:pPr marL="12700" marR="5080" algn="just">
              <a:lnSpc>
                <a:spcPct val="99000"/>
              </a:lnSpc>
              <a:spcBef>
                <a:spcPts val="5"/>
              </a:spcBef>
            </a:pP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 STATUS</a:t>
            </a:r>
            <a:r>
              <a:rPr lang="en-US"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sz="1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:</a:t>
            </a:r>
            <a:r>
              <a:rPr lang="en-US" sz="1600" b="1" dirty="0"/>
              <a:t> </a:t>
            </a:r>
            <a:r>
              <a:rPr lang="en-SG" altLang="en-US" sz="1600" b="1" dirty="0"/>
              <a:t> </a:t>
            </a:r>
            <a:endParaRPr lang="en-SG" altLang="en-US" sz="1600" b="1" dirty="0"/>
          </a:p>
          <a:p>
            <a:pPr marL="12700" marR="5080" algn="just">
              <a:lnSpc>
                <a:spcPct val="99000"/>
              </a:lnSpc>
              <a:spcBef>
                <a:spcPts val="5"/>
              </a:spcBef>
            </a:pPr>
            <a:endParaRPr lang="en-SG" altLang="en-US" sz="1600" b="1" dirty="0"/>
          </a:p>
          <a:p>
            <a:pPr marL="12700" marR="5080" algn="just">
              <a:lnSpc>
                <a:spcPct val="99000"/>
              </a:lnSpc>
              <a:spcBef>
                <a:spcPts val="5"/>
              </a:spcBef>
            </a:pPr>
            <a:r>
              <a:rPr lang="en-SG" altLang="en-US" sz="1800" b="1" dirty="0"/>
              <a:t>90% </a:t>
            </a:r>
            <a:r>
              <a:rPr lang="en-SG" altLang="en-US" sz="1800" dirty="0"/>
              <a:t>of the project is completed. the product is under testing stage.</a:t>
            </a:r>
            <a:endParaRPr lang="en-SG" alt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 Box 4"/>
          <p:cNvSpPr txBox="1"/>
          <p:nvPr/>
        </p:nvSpPr>
        <p:spPr>
          <a:xfrm>
            <a:off x="289560" y="1116965"/>
            <a:ext cx="4197350" cy="3524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SG" altLang="en-IN" sz="17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 STACK :</a:t>
            </a:r>
            <a:endParaRPr lang="en-SG" altLang="en-IN" sz="1700" b="1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FEASIBILITY AND VIABILITY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3" name="Oval 2" descr="Your startup LOGO"/>
          <p:cNvSpPr/>
          <p:nvPr/>
        </p:nvSpPr>
        <p:spPr>
          <a:xfrm>
            <a:off x="182998" y="210536"/>
            <a:ext cx="1480569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Rainbow Warriors </a:t>
            </a:r>
            <a:endParaRPr lang="en-IN" dirty="0"/>
          </a:p>
        </p:txBody>
      </p:sp>
      <p:sp>
        <p:nvSpPr>
          <p:cNvPr id="2" name="object 3"/>
          <p:cNvSpPr txBox="1"/>
          <p:nvPr/>
        </p:nvSpPr>
        <p:spPr>
          <a:xfrm>
            <a:off x="329565" y="1312545"/>
            <a:ext cx="318325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F</a:t>
            </a:r>
            <a:r>
              <a:rPr lang="en-US"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EASIBILITY</a:t>
            </a:r>
            <a:r>
              <a:rPr b="1" spc="-45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A</a:t>
            </a:r>
            <a:r>
              <a:rPr lang="en-US"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NALYSIS </a:t>
            </a:r>
            <a:r>
              <a:rPr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35237" y="1307644"/>
            <a:ext cx="311966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P</a:t>
            </a:r>
            <a:r>
              <a:rPr lang="en-US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OTENTIAL</a:t>
            </a:r>
            <a:r>
              <a:rPr b="1" spc="-9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 </a:t>
            </a:r>
            <a:r>
              <a:rPr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C</a:t>
            </a:r>
            <a:r>
              <a:rPr lang="en-US"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HALLENGES </a:t>
            </a:r>
            <a:r>
              <a:rPr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185785" y="1169670"/>
            <a:ext cx="3771900" cy="575945"/>
          </a:xfrm>
          <a:prstGeom prst="rect">
            <a:avLst/>
          </a:prstGeom>
        </p:spPr>
        <p:txBody>
          <a:bodyPr vert="horz" wrap="square" lIns="0" tIns="635" rIns="0" bIns="0" rtlCol="0">
            <a:spAutoFit/>
          </a:bodyPr>
          <a:lstStyle/>
          <a:p>
            <a:pPr marL="12700" marR="5080">
              <a:lnSpc>
                <a:spcPct val="104000"/>
              </a:lnSpc>
              <a:spcBef>
                <a:spcPts val="5"/>
              </a:spcBef>
              <a:tabLst>
                <a:tab pos="1484630" algn="l"/>
                <a:tab pos="2024380" algn="l"/>
              </a:tabLst>
            </a:pPr>
            <a:r>
              <a:rPr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S</a:t>
            </a:r>
            <a:r>
              <a:rPr lang="en-IN"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TRATEGIES  F</a:t>
            </a:r>
            <a:r>
              <a:rPr lang="en-IN" b="1" spc="-25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OR  </a:t>
            </a:r>
            <a:r>
              <a:rPr lang="en-US"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OVERCOMING</a:t>
            </a:r>
            <a:r>
              <a:rPr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 C</a:t>
            </a:r>
            <a:r>
              <a:rPr lang="en-US"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HALLENGES </a:t>
            </a:r>
            <a:r>
              <a:rPr b="1" spc="-1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:</a:t>
            </a:r>
            <a:endParaRPr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4693" y="1926287"/>
            <a:ext cx="3792312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Technical Feasibility : 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Leverages proven technologies; scalable with integration of sensors and AI</a:t>
            </a: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SG" alt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Economic Feasibility</a:t>
            </a:r>
            <a:r>
              <a:rPr lang="en-SG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SG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Highly cost efficient, low-cost components.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Operational Feasibility</a:t>
            </a:r>
            <a:r>
              <a:rPr lang="en-SG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User-friendly; requires minimal maintenance.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Environmental Feasibility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Supports sustainability; adapts to climate changes; reduces environmental impact.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Market Feasibility:</a:t>
            </a:r>
            <a:r>
              <a:rPr lang="en-SG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Increasing demand for precision agriculture</a:t>
            </a:r>
            <a:r>
              <a:rPr lang="en-SG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has strong market demand potentia</a:t>
            </a:r>
            <a:r>
              <a:rPr lang="en-SG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l.</a:t>
            </a:r>
            <a:endParaRPr lang="en-SG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93742" y="1680270"/>
            <a:ext cx="3742920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the dataset to train our AI model not available since our approach was novel</a:t>
            </a:r>
            <a:r>
              <a:rPr lang="en-SG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completely new.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Initial Costs: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High upfront costs for equipment and system development.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Farmer Adoption: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Resistance due to unfamiliarity with technology or perceived complexity.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System Maintenance: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Regular maintenance of hardware and software to ensure functionality.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8153400" y="1926590"/>
            <a:ext cx="3838575" cy="476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Dataset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 have implemented</a:t>
            </a:r>
            <a:r>
              <a:rPr lang="en-SG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our project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and collected the real time </a:t>
            </a:r>
            <a:r>
              <a:rPr lang="en-SG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9 lakhs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data to train our AI using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firestore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database. 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Initial Costs: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Seek grants, subsidies, or partnerships to reduce upfront expenses.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Farmer Adoption: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Provide demonstrations, training, and support to build user confidence.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System Maintenance: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Establish regular maintenance schedules and provide remote support options.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Or Automate by the use of sensor fault detection system.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IN" sz="16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s 11"/>
          <p:cNvSpPr/>
          <p:nvPr/>
        </p:nvSpPr>
        <p:spPr>
          <a:xfrm>
            <a:off x="164465" y="1760220"/>
            <a:ext cx="3874135" cy="496062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" name="Rectangles 11"/>
          <p:cNvSpPr/>
          <p:nvPr/>
        </p:nvSpPr>
        <p:spPr>
          <a:xfrm>
            <a:off x="8153400" y="1766570"/>
            <a:ext cx="3874135" cy="495427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s 4"/>
          <p:cNvSpPr/>
          <p:nvPr/>
        </p:nvSpPr>
        <p:spPr>
          <a:xfrm>
            <a:off x="4166235" y="1755775"/>
            <a:ext cx="3858895" cy="495998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8594725" y="622681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3" name="Oval 2" descr="Your startup LOGO"/>
          <p:cNvSpPr/>
          <p:nvPr/>
        </p:nvSpPr>
        <p:spPr>
          <a:xfrm>
            <a:off x="182998" y="210536"/>
            <a:ext cx="1480569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Rainbow Warriors </a:t>
            </a:r>
            <a:endParaRPr lang="en-IN" dirty="0"/>
          </a:p>
        </p:txBody>
      </p:sp>
      <p:sp>
        <p:nvSpPr>
          <p:cNvPr id="4" name="Slide Number Placeholder 5"/>
          <p:cNvSpPr>
            <a:spLocks noGrp="1"/>
          </p:cNvSpPr>
          <p:nvPr/>
        </p:nvSpPr>
        <p:spPr>
          <a:xfrm>
            <a:off x="8864600" y="6483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rgbClr val="898989"/>
                </a:solidFill>
                <a:latin typeface="TradeGothic" pitchFamily="1" charset="0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5" name="Footer Placeholder 6"/>
          <p:cNvSpPr>
            <a:spLocks noGrp="1"/>
          </p:cNvSpPr>
          <p:nvPr/>
        </p:nvSpPr>
        <p:spPr>
          <a:xfrm>
            <a:off x="8721725" y="6353813"/>
            <a:ext cx="320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0" name="object 3"/>
          <p:cNvSpPr txBox="1"/>
          <p:nvPr/>
        </p:nvSpPr>
        <p:spPr>
          <a:xfrm>
            <a:off x="329565" y="1293495"/>
            <a:ext cx="485394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65"/>
              </a:spcBef>
            </a:pPr>
            <a:r>
              <a:rPr lang="en-SG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  <a:sym typeface="+mn-ea"/>
              </a:rPr>
              <a:t>POTENTIAL IMPACT :</a:t>
            </a:r>
            <a:endParaRPr lang="en-SG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18300" y="1290955"/>
            <a:ext cx="5124450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SG" b="1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cs typeface="Arial" panose="020B0604020202020204"/>
              </a:rPr>
              <a:t>BENEFITS OF THE SOLUTION :</a:t>
            </a:r>
            <a:endParaRPr lang="en-SG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cs typeface="Arial" panose="020B0604020202020204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80975" y="1717675"/>
            <a:ext cx="616331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SG" sz="1600" b="1" dirty="0">
                <a:latin typeface="Arial" panose="020B0604020202020204" pitchFamily="34" charset="0"/>
                <a:cs typeface="Arial" panose="020B0604020202020204" pitchFamily="34" charset="0"/>
              </a:rPr>
              <a:t>MITIGATES WATER SCARCITY</a:t>
            </a:r>
            <a:r>
              <a:rPr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By promoting efficient water use, </a:t>
            </a:r>
            <a:r>
              <a:rPr lang="en-SG" sz="1600" dirty="0">
                <a:latin typeface="Arial" panose="020B0604020202020204" pitchFamily="34" charset="0"/>
                <a:cs typeface="Arial" panose="020B0604020202020204" pitchFamily="34" charset="0"/>
              </a:rPr>
              <a:t>the system reduces the risk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of water shortages in agriculture-heavy regions.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SG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SG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REDUCES FLOOD DAMAGE:</a:t>
            </a:r>
            <a:r>
              <a:rPr lang="en-SG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During heavy rainfall, your system can help divert excess water, minimizing the risk of crop loss and reducing soil erosion caused by floods.</a:t>
            </a:r>
            <a:endParaRPr lang="en-SG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SG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SG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ENHANCES FOOD PRODUCTION:</a:t>
            </a:r>
            <a:r>
              <a:rPr lang="en-SG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Highly increases crop yields by supplying precise amount of water at required times.</a:t>
            </a:r>
            <a:endParaRPr lang="en-SG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SG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SG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PROMOTES SUSTAINABLE AGRICULTURE:</a:t>
            </a:r>
            <a:r>
              <a:rPr lang="en-SG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The integration of precise irrigation and energy-saving technologies like solar panels fosters environmentally friendly farming practices, reducing the carbon footprint of agricultural operations.</a:t>
            </a:r>
            <a:endParaRPr lang="en-SG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SG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SG" alt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LONG-TERM COST EFFICIENCY:</a:t>
            </a:r>
            <a:r>
              <a:rPr lang="en-SG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Over time, the reduction in water, energy, and labor costs could lead to greater profitability for farmers, encouraging widespread adoption of sustainable farming technologies.</a:t>
            </a:r>
            <a:endParaRPr lang="en-SG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35115" y="1822450"/>
            <a:ext cx="5290820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PRECISE WATER SUPPLY : 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By the use of CWSI and NDVI, the water supplied to the crops are calculated.</a:t>
            </a:r>
            <a:endParaRPr lang="en-SG" alt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SG" alt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PREVENTS WATER SCARCITY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Efficient irrigation reduces water waste and promotes sustainability.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PREVENTS CROP SPOILAGE :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During Rainy times, the crops are saved from heavy floods.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INCREASES CROP PRODUCTIVITY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: Ensures optimal growing conditions and reduces crop stress.</a:t>
            </a:r>
            <a:endParaRPr lang="en-SG" alt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" panose="05000000000000000000" pitchFamily="2" charset="2"/>
              <a:buNone/>
            </a:pPr>
            <a:endParaRPr lang="en-SG" altLang="en-IN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COST SAVINGS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Reduces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operational costs and minimizes resource wastage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SG" alt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SG" alt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ELECTRICAL ENERGY CONSERVATION </a:t>
            </a:r>
            <a:r>
              <a:rPr lang="en-IN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Minimizes energy use through optimized irrigation scheduling</a:t>
            </a:r>
            <a:r>
              <a:rPr lang="en-SG" altLang="en-IN" sz="1600" dirty="0">
                <a:latin typeface="Arial" panose="020B0604020202020204" pitchFamily="34" charset="0"/>
                <a:cs typeface="Arial" panose="020B0604020202020204" pitchFamily="34" charset="0"/>
              </a:rPr>
              <a:t> and use of Solar panels</a:t>
            </a: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s 11"/>
          <p:cNvSpPr/>
          <p:nvPr/>
        </p:nvSpPr>
        <p:spPr>
          <a:xfrm>
            <a:off x="183515" y="1708150"/>
            <a:ext cx="6284595" cy="494982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0" name="Rectangles 4"/>
          <p:cNvSpPr/>
          <p:nvPr/>
        </p:nvSpPr>
        <p:spPr>
          <a:xfrm>
            <a:off x="6635750" y="1710690"/>
            <a:ext cx="5330190" cy="4946650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lstStyle/>
          <a:p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  <a:t>RESEARCH  AND REFERENCES</a:t>
            </a:r>
            <a:endParaRPr lang="en-US" sz="3600" b="1" dirty="0">
              <a:latin typeface="Times New Roman" panose="02020603050405020304" pitchFamily="18" charset="0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490220" y="1463675"/>
            <a:ext cx="11247120" cy="489267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sz="2000" b="1" i="0" u="none" strike="noStrike" kern="1200" cap="none" spc="0" normalizeH="0" baseline="0" dirty="0">
                <a:solidFill>
                  <a:schemeClr val="tx1"/>
                </a:solidFill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Our Direct Survey</a:t>
            </a:r>
            <a:r>
              <a:rPr kumimoji="0" lang="en-SG" sz="2000" i="0" u="none" strike="noStrike" kern="1200" cap="none" spc="0" normalizeH="0" baseline="0" dirty="0">
                <a:solidFill>
                  <a:schemeClr val="tx1"/>
                </a:solidFill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 research from farmers -</a:t>
            </a:r>
            <a:r>
              <a:rPr kumimoji="0" lang="en-SG" sz="2000" b="1" i="0" u="none" strike="noStrike" kern="1200" cap="none" spc="0" normalizeH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 https://youtu.be/d1pFBcfyIwg</a:t>
            </a:r>
            <a:endParaRPr kumimoji="0" lang="en-SG" sz="2000" b="1" i="0" u="none" strike="noStrike" kern="1200" cap="none" spc="0" normalizeH="0" baseline="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AI in Agriculture -  </a:t>
            </a:r>
            <a:r>
              <a:rPr kumimoji="0" lang="en-SG" sz="2000" b="1" i="0" u="none" strike="noStrike" kern="1200" cap="none" spc="0" normalizeH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https://youtu.be/JeU_EYFH1Jk?si=Hbtk_6lvrzb_AMKr</a:t>
            </a:r>
            <a:endParaRPr kumimoji="0" lang="en-SG" sz="2000" b="1" i="0" u="none" strike="noStrike" kern="1200" cap="none" spc="0" normalizeH="0" baseline="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Solar panels for efficiency - </a:t>
            </a:r>
            <a:r>
              <a:rPr kumimoji="0" lang="en-SG" sz="2000" b="1" i="0" u="none" strike="noStrike" kern="1200" cap="none" spc="0" normalizeH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https://youtu.be/2hwpXCjmkRo?si=82PMXKENRsUBmRyE</a:t>
            </a:r>
            <a:endParaRPr kumimoji="0" lang="en-SG" sz="2000" b="1" i="0" u="none" strike="noStrike" kern="1200" cap="none" spc="0" normalizeH="0" baseline="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alt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Irrigation Method - </a:t>
            </a:r>
            <a:r>
              <a:rPr kumimoji="0" lang="en-SG" sz="2000" b="1" i="0" u="none" strike="noStrike" kern="1200" cap="none" spc="0" normalizeH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https://youtu.be/pROPzQILPaw?si=ZPvowvNgXm5zHAG4</a:t>
            </a:r>
            <a:endParaRPr kumimoji="0" lang="en-SG" sz="2000" b="1" i="0" u="none" strike="noStrike" kern="1200" cap="none" spc="0" normalizeH="0" baseline="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altLang="en-US" sz="2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1" charset="-128"/>
                <a:cs typeface="Arial" panose="020B0604020202020204" pitchFamily="34" charset="0"/>
              </a:rPr>
              <a:t>Application of Artificial Intelligence for Satellite Imagery in Farming - </a:t>
            </a:r>
            <a:r>
              <a:rPr kumimoji="0" lang="en-SG" sz="2000" b="1" i="0" u="none" strike="noStrike" kern="1200" cap="none" spc="0" normalizeH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https://youtu.be/Wczoc-oNOBY?si=egMJkDf3w0zWAXOO</a:t>
            </a:r>
            <a:endParaRPr kumimoji="0" lang="en-SG" sz="2000" b="1" i="0" u="none" strike="noStrike" kern="1200" cap="none" spc="0" normalizeH="0" baseline="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sz="2000" i="0" u="none" strike="noStrike" kern="1200" cap="none" spc="0" normalizeH="0" baseline="0" dirty="0"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CWSI-based Irrigation System Design-</a:t>
            </a:r>
            <a:r>
              <a:rPr kumimoji="0" lang="en-SG" sz="2000" b="1" i="0" u="none" strike="noStrike" kern="1200" cap="none" spc="0" normalizeH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https://ieeexplore.ieee.org/document/10066983 </a:t>
            </a:r>
            <a:endParaRPr kumimoji="0" lang="en-SG" sz="2000" b="1" i="0" u="none" strike="noStrike" kern="1200" cap="none" spc="0" normalizeH="0" baseline="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sz="2000" i="0" u="none" strike="noStrike" kern="1200" cap="none" spc="0" normalizeH="0" baseline="0" dirty="0"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Research on Intelligent Monitoring and Irrigation System for Farmland Based on IoT and 5GTechnology - </a:t>
            </a:r>
            <a:r>
              <a:rPr kumimoji="0" lang="en-SG" sz="2000" b="1" i="0" u="none" strike="noStrike" kern="1200" cap="none" spc="0" normalizeH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https://ieeexplore.ieee.org/document/10209060 </a:t>
            </a:r>
            <a:endParaRPr kumimoji="0" lang="en-SG" sz="2000" b="1" i="0" u="none" strike="noStrike" kern="1200" cap="none" spc="0" normalizeH="0" baseline="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sz="2000" i="0" u="none" strike="noStrike" kern="1200" cap="none" spc="0" normalizeH="0" baseline="0" dirty="0"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Sensor Node-Based Smart Irrigation System with IoT Framework - </a:t>
            </a:r>
            <a:r>
              <a:rPr kumimoji="0" lang="en-SG" sz="2000" b="1" i="0" u="none" strike="noStrike" kern="1200" cap="none" spc="0" normalizeH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https://ieeexplore.ieee.org/document/10370640 </a:t>
            </a:r>
            <a:endParaRPr kumimoji="0" lang="en-SG" sz="2000" b="1" i="0" u="none" strike="noStrike" kern="1200" cap="none" spc="0" normalizeH="0" baseline="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  <a:p>
            <a:pPr marL="342900" marR="0" lvl="0" indent="-342900" algn="l" defTabSz="4572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en-SG" sz="2000" i="0" u="none" strike="noStrike" kern="1200" cap="none" spc="0" normalizeH="0" baseline="0" dirty="0"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Automated Smart Irrigation System using IoT with Sensor Parameter -</a:t>
            </a:r>
            <a:r>
              <a:rPr kumimoji="0" lang="en-SG" sz="2000" b="1" i="0" u="none" strike="noStrike" kern="1200" cap="none" spc="0" normalizeH="0" baseline="0" dirty="0">
                <a:solidFill>
                  <a:schemeClr val="tx2">
                    <a:lumMod val="60000"/>
                    <a:lumOff val="40000"/>
                  </a:schemeClr>
                </a:solidFill>
                <a:latin typeface="Arial" panose="020B0604020202020204"/>
                <a:ea typeface="MS PGothic" panose="020B0600070205080204" pitchFamily="1" charset="-128"/>
                <a:cs typeface="Arial" panose="020B0604020202020204"/>
              </a:rPr>
              <a:t>https://ieeexplore.ieee.org/document/9751993 </a:t>
            </a:r>
            <a:endParaRPr kumimoji="0" lang="en-SG" sz="2000" b="1" i="0" u="none" strike="noStrike" kern="1200" cap="none" spc="0" normalizeH="0" baseline="0" dirty="0">
              <a:solidFill>
                <a:schemeClr val="tx2">
                  <a:lumMod val="60000"/>
                  <a:lumOff val="40000"/>
                </a:schemeClr>
              </a:solidFill>
              <a:latin typeface="Arial" panose="020B0604020202020204"/>
              <a:ea typeface="MS PGothic" panose="020B0600070205080204" pitchFamily="1" charset="-128"/>
              <a:cs typeface="Arial" panose="020B0604020202020204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MS PGothic" panose="020B0600070205080204" pitchFamily="1" charset="-128"/>
                <a:cs typeface="+mn-cs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sp>
        <p:nvSpPr>
          <p:cNvPr id="3" name="Oval 2" descr="Your startup LOGO"/>
          <p:cNvSpPr/>
          <p:nvPr/>
        </p:nvSpPr>
        <p:spPr>
          <a:xfrm>
            <a:off x="182998" y="210536"/>
            <a:ext cx="1480569" cy="89075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Rainbow Warriors </a:t>
            </a:r>
            <a:endParaRPr lang="en-IN" dirty="0"/>
          </a:p>
        </p:txBody>
      </p:sp>
      <p:sp>
        <p:nvSpPr>
          <p:cNvPr id="44" name="Rectangles 11"/>
          <p:cNvSpPr/>
          <p:nvPr/>
        </p:nvSpPr>
        <p:spPr>
          <a:xfrm>
            <a:off x="368300" y="1304925"/>
            <a:ext cx="11490960" cy="5193665"/>
          </a:xfrm>
          <a:prstGeom prst="rect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/>
          <a:p>
            <a:endParaRPr lang="en-US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6435</Words>
  <Application>WPS Presentation</Application>
  <PresentationFormat>Widescreen</PresentationFormat>
  <Paragraphs>163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20" baseType="lpstr">
      <vt:lpstr>Arial</vt:lpstr>
      <vt:lpstr>SimSun</vt:lpstr>
      <vt:lpstr>Wingdings</vt:lpstr>
      <vt:lpstr>Calibri</vt:lpstr>
      <vt:lpstr>MS PGothic</vt:lpstr>
      <vt:lpstr>TradeGothic</vt:lpstr>
      <vt:lpstr>Segoe Print</vt:lpstr>
      <vt:lpstr>TradeGothic</vt:lpstr>
      <vt:lpstr>Arial</vt:lpstr>
      <vt:lpstr>Garamond</vt:lpstr>
      <vt:lpstr>Times New Roman</vt:lpstr>
      <vt:lpstr>Microsoft YaHei</vt:lpstr>
      <vt:lpstr>Arial Unicode MS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</vt:vector>
  </TitlesOfParts>
  <Company>Crowdfunder, Inc.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AGALYA</cp:lastModifiedBy>
  <cp:revision>167</cp:revision>
  <dcterms:created xsi:type="dcterms:W3CDTF">2013-12-12T18:46:00Z</dcterms:created>
  <dcterms:modified xsi:type="dcterms:W3CDTF">2024-09-19T19:02:55Z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CBF322A449E648E4919D4AEB47C273C5</vt:lpwstr>
  </property>
  <property fmtid="{D5CDD505-2E9C-101B-9397-08002B2CF9AE}" pid="3" name="KSOProductBuildVer">
    <vt:lpwstr>1033-11.2.0.11225</vt:lpwstr>
  </property>
</Properties>
</file>