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handoutMasterIdLst>
    <p:handoutMasterId r:id="rId8"/>
  </p:handoutMasterIdLst>
  <p:sldIdLst>
    <p:sldId id="257" r:id="rId2"/>
    <p:sldId id="259" r:id="rId3"/>
    <p:sldId id="261" r:id="rId4"/>
    <p:sldId id="262"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86FCA12-4FF9-443F-A6D2-C7955EB54CCD}">
          <p14:sldIdLst>
            <p14:sldId id="257"/>
          </p14:sldIdLst>
        </p14:section>
        <p14:section name="Untitled Section" id="{1D2D59E5-A97A-4A78-A030-C15C2DEF62AA}">
          <p14:sldIdLst>
            <p14:sldId id="259"/>
            <p14:sldId id="261"/>
            <p14:sldId id="262"/>
            <p14:sldId id="260"/>
          </p14:sldIdLst>
        </p14:section>
      </p14:sectionLst>
    </p:ex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a:srgbClr val="FA0000"/>
    <a:srgbClr val="DA4426"/>
    <a:srgbClr val="CC33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306" autoAdjust="0"/>
  </p:normalViewPr>
  <p:slideViewPr>
    <p:cSldViewPr snapToGrid="0" snapToObjects="1">
      <p:cViewPr varScale="1">
        <p:scale>
          <a:sx n="69" d="100"/>
          <a:sy n="69" d="100"/>
        </p:scale>
        <p:origin x="-756" y="-10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6" d="100"/>
          <a:sy n="56" d="100"/>
        </p:scale>
        <p:origin x="-288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0B2386-DB43-8244-85A1-D6AD0FD44F4D}" type="datetimeFigureOut">
              <a:rPr lang="en-US" smtClean="0"/>
              <a:t>1/23/2019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129EBA1-54CB-994B-A2A7-364E6DE82DDB}" type="slidenum">
              <a:rPr lang="en-US" smtClean="0"/>
              <a:t>‹#›</a:t>
            </a:fld>
            <a:endParaRPr lang="en-US"/>
          </a:p>
        </p:txBody>
      </p:sp>
    </p:spTree>
    <p:extLst>
      <p:ext uri="{BB962C8B-B14F-4D97-AF65-F5344CB8AC3E}">
        <p14:creationId xmlns:p14="http://schemas.microsoft.com/office/powerpoint/2010/main" val="134590668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D1DA83-C64E-8A48-B665-3C62F0A29111}" type="datetimeFigureOut">
              <a:rPr lang="en-US" smtClean="0"/>
              <a:t>1/23/2019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51770B-518A-194B-9EC5-A309E776F5F0}" type="slidenum">
              <a:rPr lang="en-US" smtClean="0"/>
              <a:t>‹#›</a:t>
            </a:fld>
            <a:endParaRPr lang="en-US"/>
          </a:p>
        </p:txBody>
      </p:sp>
    </p:spTree>
    <p:extLst>
      <p:ext uri="{BB962C8B-B14F-4D97-AF65-F5344CB8AC3E}">
        <p14:creationId xmlns:p14="http://schemas.microsoft.com/office/powerpoint/2010/main" val="1515220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751770B-518A-194B-9EC5-A309E776F5F0}" type="slidenum">
              <a:rPr lang="en-US" smtClean="0"/>
              <a:t>4</a:t>
            </a:fld>
            <a:endParaRPr lang="en-US"/>
          </a:p>
        </p:txBody>
      </p:sp>
    </p:spTree>
    <p:extLst>
      <p:ext uri="{BB962C8B-B14F-4D97-AF65-F5344CB8AC3E}">
        <p14:creationId xmlns:p14="http://schemas.microsoft.com/office/powerpoint/2010/main" val="143556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04783B-A333-3145-A511-62B02BB431E2}" type="datetime1">
              <a:rPr lang="en-IN" smtClean="0"/>
              <a:t>23-01-2019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FEDAEC-F28E-FA4D-9038-56BB302CF9C9}" type="slidenum">
              <a:rPr lang="en-US" smtClean="0"/>
              <a:t>‹#›</a:t>
            </a:fld>
            <a:endParaRPr lang="en-US"/>
          </a:p>
        </p:txBody>
      </p:sp>
    </p:spTree>
    <p:extLst>
      <p:ext uri="{BB962C8B-B14F-4D97-AF65-F5344CB8AC3E}">
        <p14:creationId xmlns:p14="http://schemas.microsoft.com/office/powerpoint/2010/main" val="803272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7EBE1A-8E82-D840-A673-59BD6C3713AE}" type="datetime1">
              <a:rPr lang="en-IN" smtClean="0"/>
              <a:t>23-01-2019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FEDAEC-F28E-FA4D-9038-56BB302CF9C9}" type="slidenum">
              <a:rPr lang="en-US" smtClean="0"/>
              <a:t>‹#›</a:t>
            </a:fld>
            <a:endParaRPr lang="en-US"/>
          </a:p>
        </p:txBody>
      </p:sp>
    </p:spTree>
    <p:extLst>
      <p:ext uri="{BB962C8B-B14F-4D97-AF65-F5344CB8AC3E}">
        <p14:creationId xmlns:p14="http://schemas.microsoft.com/office/powerpoint/2010/main" val="3969713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F0D216-6F37-FE42-9507-6A1DB112E8A0}" type="datetime1">
              <a:rPr lang="en-IN" smtClean="0"/>
              <a:t>23-01-2019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FEDAEC-F28E-FA4D-9038-56BB302CF9C9}" type="slidenum">
              <a:rPr lang="en-US" smtClean="0"/>
              <a:t>‹#›</a:t>
            </a:fld>
            <a:endParaRPr lang="en-US"/>
          </a:p>
        </p:txBody>
      </p:sp>
    </p:spTree>
    <p:extLst>
      <p:ext uri="{BB962C8B-B14F-4D97-AF65-F5344CB8AC3E}">
        <p14:creationId xmlns:p14="http://schemas.microsoft.com/office/powerpoint/2010/main" val="2558418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ECB0F8-E470-BD46-A207-FD2501B3F99D}" type="datetime1">
              <a:rPr lang="en-IN" smtClean="0"/>
              <a:t>23-01-2019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FEDAEC-F28E-FA4D-9038-56BB302CF9C9}" type="slidenum">
              <a:rPr lang="en-US" smtClean="0"/>
              <a:t>‹#›</a:t>
            </a:fld>
            <a:endParaRPr lang="en-US"/>
          </a:p>
        </p:txBody>
      </p:sp>
    </p:spTree>
    <p:extLst>
      <p:ext uri="{BB962C8B-B14F-4D97-AF65-F5344CB8AC3E}">
        <p14:creationId xmlns:p14="http://schemas.microsoft.com/office/powerpoint/2010/main" val="3513077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3B2C29-B153-344F-926A-28B85FBEAC57}" type="datetime1">
              <a:rPr lang="en-IN" smtClean="0"/>
              <a:t>23-01-2019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FEDAEC-F28E-FA4D-9038-56BB302CF9C9}" type="slidenum">
              <a:rPr lang="en-US" smtClean="0"/>
              <a:t>‹#›</a:t>
            </a:fld>
            <a:endParaRPr lang="en-US"/>
          </a:p>
        </p:txBody>
      </p:sp>
    </p:spTree>
    <p:extLst>
      <p:ext uri="{BB962C8B-B14F-4D97-AF65-F5344CB8AC3E}">
        <p14:creationId xmlns:p14="http://schemas.microsoft.com/office/powerpoint/2010/main" val="4186244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69F726C-5085-0342-9F25-5FFECA3613AF}" type="datetime1">
              <a:rPr lang="en-IN" smtClean="0"/>
              <a:t>23-01-2019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FEDAEC-F28E-FA4D-9038-56BB302CF9C9}" type="slidenum">
              <a:rPr lang="en-US" smtClean="0"/>
              <a:t>‹#›</a:t>
            </a:fld>
            <a:endParaRPr lang="en-US"/>
          </a:p>
        </p:txBody>
      </p:sp>
    </p:spTree>
    <p:extLst>
      <p:ext uri="{BB962C8B-B14F-4D97-AF65-F5344CB8AC3E}">
        <p14:creationId xmlns:p14="http://schemas.microsoft.com/office/powerpoint/2010/main" val="2581473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A351D9F-85B0-6A43-9D07-3357B99A7698}" type="datetime1">
              <a:rPr lang="en-IN" smtClean="0"/>
              <a:t>23-01-2019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FEDAEC-F28E-FA4D-9038-56BB302CF9C9}" type="slidenum">
              <a:rPr lang="en-US" smtClean="0"/>
              <a:t>‹#›</a:t>
            </a:fld>
            <a:endParaRPr lang="en-US"/>
          </a:p>
        </p:txBody>
      </p:sp>
    </p:spTree>
    <p:extLst>
      <p:ext uri="{BB962C8B-B14F-4D97-AF65-F5344CB8AC3E}">
        <p14:creationId xmlns:p14="http://schemas.microsoft.com/office/powerpoint/2010/main" val="2883378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D2255A-7BFA-894E-AF8E-AEAD72E91397}" type="datetime1">
              <a:rPr lang="en-IN" smtClean="0"/>
              <a:t>23-01-2019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FEDAEC-F28E-FA4D-9038-56BB302CF9C9}" type="slidenum">
              <a:rPr lang="en-US" smtClean="0"/>
              <a:t>‹#›</a:t>
            </a:fld>
            <a:endParaRPr lang="en-US"/>
          </a:p>
        </p:txBody>
      </p:sp>
    </p:spTree>
    <p:extLst>
      <p:ext uri="{BB962C8B-B14F-4D97-AF65-F5344CB8AC3E}">
        <p14:creationId xmlns:p14="http://schemas.microsoft.com/office/powerpoint/2010/main" val="3301239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FEF848-0D75-D84A-8455-8152F03B1E81}" type="datetime1">
              <a:rPr lang="en-IN" smtClean="0"/>
              <a:t>23-01-2019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FEDAEC-F28E-FA4D-9038-56BB302CF9C9}" type="slidenum">
              <a:rPr lang="en-US" smtClean="0"/>
              <a:t>‹#›</a:t>
            </a:fld>
            <a:endParaRPr lang="en-US"/>
          </a:p>
        </p:txBody>
      </p:sp>
    </p:spTree>
    <p:extLst>
      <p:ext uri="{BB962C8B-B14F-4D97-AF65-F5344CB8AC3E}">
        <p14:creationId xmlns:p14="http://schemas.microsoft.com/office/powerpoint/2010/main" val="4112068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EB30B7-9ADC-C444-BA4D-97EF89B59D9D}" type="datetime1">
              <a:rPr lang="en-IN" smtClean="0"/>
              <a:t>23-01-2019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FEDAEC-F28E-FA4D-9038-56BB302CF9C9}" type="slidenum">
              <a:rPr lang="en-US" smtClean="0"/>
              <a:t>‹#›</a:t>
            </a:fld>
            <a:endParaRPr lang="en-US"/>
          </a:p>
        </p:txBody>
      </p:sp>
    </p:spTree>
    <p:extLst>
      <p:ext uri="{BB962C8B-B14F-4D97-AF65-F5344CB8AC3E}">
        <p14:creationId xmlns:p14="http://schemas.microsoft.com/office/powerpoint/2010/main" val="1453517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C1A92A-165F-174E-A928-39E779C5643C}" type="datetime1">
              <a:rPr lang="en-IN" smtClean="0"/>
              <a:t>23-01-2019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FEDAEC-F28E-FA4D-9038-56BB302CF9C9}" type="slidenum">
              <a:rPr lang="en-US" smtClean="0"/>
              <a:t>‹#›</a:t>
            </a:fld>
            <a:endParaRPr lang="en-US"/>
          </a:p>
        </p:txBody>
      </p:sp>
    </p:spTree>
    <p:extLst>
      <p:ext uri="{BB962C8B-B14F-4D97-AF65-F5344CB8AC3E}">
        <p14:creationId xmlns:p14="http://schemas.microsoft.com/office/powerpoint/2010/main" val="624930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BB89C4-60F8-C548-B437-585EF57F33CF}" type="datetime1">
              <a:rPr lang="en-IN" smtClean="0"/>
              <a:t>23-01-2019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FEDAEC-F28E-FA4D-9038-56BB302CF9C9}" type="slidenum">
              <a:rPr lang="en-US" smtClean="0"/>
              <a:t>‹#›</a:t>
            </a:fld>
            <a:endParaRPr lang="en-US"/>
          </a:p>
        </p:txBody>
      </p:sp>
    </p:spTree>
    <p:extLst>
      <p:ext uri="{BB962C8B-B14F-4D97-AF65-F5344CB8AC3E}">
        <p14:creationId xmlns:p14="http://schemas.microsoft.com/office/powerpoint/2010/main" val="1216117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591671" y="37579"/>
            <a:ext cx="11147611" cy="124007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46909" y="37579"/>
            <a:ext cx="9933709" cy="1114817"/>
          </a:xfrm>
        </p:spPr>
        <p:txBody>
          <a:bodyPr>
            <a:normAutofit fontScale="90000"/>
          </a:bodyPr>
          <a:lstStyle/>
          <a:p>
            <a:pPr algn="l"/>
            <a:r>
              <a:rPr lang="en-US" sz="1800" dirty="0"/>
              <a:t>                                                                    </a:t>
            </a:r>
            <a:r>
              <a:rPr lang="en-US" sz="1800" dirty="0" smtClean="0"/>
              <a:t>              </a:t>
            </a:r>
            <a:r>
              <a:rPr lang="en-US" sz="1800" b="1" dirty="0"/>
              <a:t>Idea/Approach Details</a:t>
            </a:r>
            <a:r>
              <a:rPr lang="en-US" sz="1800" dirty="0"/>
              <a:t/>
            </a:r>
            <a:br>
              <a:rPr lang="en-US" sz="1800" dirty="0"/>
            </a:br>
            <a:r>
              <a:rPr lang="en-US" sz="1800" dirty="0"/>
              <a:t>Technology Bucket : Agriculture and Rural Development  		</a:t>
            </a:r>
            <a:r>
              <a:rPr lang="en-US" sz="1800" dirty="0" smtClean="0"/>
              <a:t>                             Category</a:t>
            </a:r>
            <a:r>
              <a:rPr lang="en-US" sz="1800" dirty="0"/>
              <a:t>: Software</a:t>
            </a:r>
            <a:br>
              <a:rPr lang="en-US" sz="1800" dirty="0"/>
            </a:br>
            <a:r>
              <a:rPr lang="en-US" sz="1800" dirty="0"/>
              <a:t>Company Name/ Ministry Name: Cognizant                                          </a:t>
            </a:r>
            <a:r>
              <a:rPr lang="en-US" sz="1800" dirty="0" smtClean="0"/>
              <a:t>                             Problem </a:t>
            </a:r>
            <a:r>
              <a:rPr lang="en-US" sz="1800" dirty="0"/>
              <a:t>Code :  JY3</a:t>
            </a:r>
            <a:br>
              <a:rPr lang="en-US" sz="1800" dirty="0"/>
            </a:br>
            <a:r>
              <a:rPr lang="en-US" sz="1800" dirty="0"/>
              <a:t>Team Leader Name : </a:t>
            </a:r>
            <a:r>
              <a:rPr lang="en-US" sz="1800" dirty="0">
                <a:cs typeface="Times New Roman" pitchFamily="18" charset="0"/>
              </a:rPr>
              <a:t>DEEBIGA K </a:t>
            </a:r>
            <a:r>
              <a:rPr lang="en-US" sz="1800" dirty="0"/>
              <a:t>						          </a:t>
            </a:r>
            <a:r>
              <a:rPr lang="en-US" sz="1800" dirty="0" smtClean="0"/>
              <a:t>                             College </a:t>
            </a:r>
            <a:r>
              <a:rPr lang="en-US" sz="1800" dirty="0"/>
              <a:t>Code : </a:t>
            </a:r>
            <a:r>
              <a:rPr lang="en-US" sz="1800" dirty="0" smtClean="0"/>
              <a:t>1-3515816335</a:t>
            </a:r>
            <a:endParaRPr lang="en-US" sz="1800" dirty="0"/>
          </a:p>
        </p:txBody>
      </p:sp>
      <p:sp>
        <p:nvSpPr>
          <p:cNvPr id="4" name="Rounded Rectangle 3"/>
          <p:cNvSpPr/>
          <p:nvPr/>
        </p:nvSpPr>
        <p:spPr>
          <a:xfrm>
            <a:off x="591671" y="1359728"/>
            <a:ext cx="11147611" cy="543003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TextBox 12"/>
          <p:cNvSpPr txBox="1"/>
          <p:nvPr/>
        </p:nvSpPr>
        <p:spPr>
          <a:xfrm>
            <a:off x="5203194" y="1418525"/>
            <a:ext cx="1760561" cy="369332"/>
          </a:xfrm>
          <a:prstGeom prst="rect">
            <a:avLst/>
          </a:prstGeom>
          <a:noFill/>
        </p:spPr>
        <p:txBody>
          <a:bodyPr wrap="square" rtlCol="0">
            <a:spAutoFit/>
          </a:bodyPr>
          <a:lstStyle/>
          <a:p>
            <a:pPr algn="ctr"/>
            <a:r>
              <a:rPr lang="en-US" b="1" u="sng" dirty="0">
                <a:latin typeface="Times New Roman" pitchFamily="18" charset="0"/>
                <a:cs typeface="Times New Roman" pitchFamily="18" charset="0"/>
              </a:rPr>
              <a:t>SOLUTION</a:t>
            </a:r>
          </a:p>
        </p:txBody>
      </p:sp>
      <p:sp>
        <p:nvSpPr>
          <p:cNvPr id="14" name="TextBox 13"/>
          <p:cNvSpPr txBox="1"/>
          <p:nvPr/>
        </p:nvSpPr>
        <p:spPr>
          <a:xfrm>
            <a:off x="766482" y="1801506"/>
            <a:ext cx="10784541" cy="3416320"/>
          </a:xfrm>
          <a:prstGeom prst="rect">
            <a:avLst/>
          </a:prstGeom>
          <a:noFill/>
        </p:spPr>
        <p:txBody>
          <a:bodyPr wrap="square" rtlCol="0">
            <a:spAutoFit/>
          </a:bodyPr>
          <a:lstStyle/>
          <a:p>
            <a:pPr marL="285750" indent="-285750" algn="just">
              <a:buFont typeface="Wingdings" pitchFamily="2" charset="2"/>
              <a:buChar char="Ø"/>
            </a:pPr>
            <a:r>
              <a:rPr lang="en-US" b="1" dirty="0">
                <a:solidFill>
                  <a:schemeClr val="bg1"/>
                </a:solidFill>
              </a:rPr>
              <a:t>To avoid cash crop loss, an android application for identification of agricultural crops in real time has been proposed. Diseases in plants cause major production and economic losses as well as reduction in both quality and quantity of agricultural products. The automatic identification of  diseased crops as early as possible will avoid the cash crop loss.</a:t>
            </a:r>
          </a:p>
          <a:p>
            <a:pPr marL="285750" indent="-285750" algn="just">
              <a:buFont typeface="Wingdings" pitchFamily="2" charset="2"/>
              <a:buChar char="Ø"/>
            </a:pPr>
            <a:r>
              <a:rPr lang="en-US" b="1" dirty="0">
                <a:solidFill>
                  <a:schemeClr val="bg1"/>
                </a:solidFill>
              </a:rPr>
              <a:t>Initially, the leaf of crop is scanned using device’s camera. If the leaf has any defects , then the name of defect along with the solutions to overcome those defects has been given in simplified manner. If the leaf has no defects, then basic information of that crop such as average profit, rainfall rate, suitable soil, Season to grow the crop, time period to harvest, Demand for crop in market etc. has been given.</a:t>
            </a:r>
          </a:p>
          <a:p>
            <a:pPr marL="285750" indent="-285750" algn="just">
              <a:buFont typeface="Wingdings" pitchFamily="2" charset="2"/>
              <a:buChar char="Ø"/>
            </a:pPr>
            <a:r>
              <a:rPr lang="en-US" b="1" dirty="0">
                <a:solidFill>
                  <a:schemeClr val="bg1"/>
                </a:solidFill>
              </a:rPr>
              <a:t>Also, the farmer can communicate with nearby KVK’s to know further information of the crops to avoid loss. Our application is useful not only to farmers also to any user who doesn’t know farming  to improve agriculture in India.</a:t>
            </a:r>
          </a:p>
          <a:p>
            <a:pPr marL="285750" indent="-285750" algn="just">
              <a:buFont typeface="Wingdings" pitchFamily="2" charset="2"/>
              <a:buChar char="Ø"/>
            </a:pPr>
            <a:r>
              <a:rPr lang="en-US" b="1" dirty="0">
                <a:solidFill>
                  <a:schemeClr val="bg1"/>
                </a:solidFill>
              </a:rPr>
              <a:t>Video suggestions of how to apply fertilizers, pesticides etc. has been given.</a:t>
            </a:r>
          </a:p>
        </p:txBody>
      </p:sp>
      <p:sp>
        <p:nvSpPr>
          <p:cNvPr id="15" name="TextBox 14"/>
          <p:cNvSpPr txBox="1"/>
          <p:nvPr/>
        </p:nvSpPr>
        <p:spPr>
          <a:xfrm>
            <a:off x="1053353" y="5180645"/>
            <a:ext cx="2183642" cy="338554"/>
          </a:xfrm>
          <a:prstGeom prst="rect">
            <a:avLst/>
          </a:prstGeom>
          <a:noFill/>
        </p:spPr>
        <p:txBody>
          <a:bodyPr wrap="square" rtlCol="0">
            <a:spAutoFit/>
          </a:bodyPr>
          <a:lstStyle/>
          <a:p>
            <a:r>
              <a:rPr lang="en-US" sz="1600" b="1" dirty="0">
                <a:latin typeface="Times New Roman" pitchFamily="18" charset="0"/>
                <a:cs typeface="Times New Roman" pitchFamily="18" charset="0"/>
              </a:rPr>
              <a:t>BENEFITS:</a:t>
            </a:r>
          </a:p>
        </p:txBody>
      </p:sp>
      <p:sp>
        <p:nvSpPr>
          <p:cNvPr id="16" name="TextBox 15"/>
          <p:cNvSpPr txBox="1"/>
          <p:nvPr/>
        </p:nvSpPr>
        <p:spPr>
          <a:xfrm>
            <a:off x="1779494" y="5519199"/>
            <a:ext cx="7342496" cy="923330"/>
          </a:xfrm>
          <a:prstGeom prst="rect">
            <a:avLst/>
          </a:prstGeom>
          <a:noFill/>
        </p:spPr>
        <p:txBody>
          <a:bodyPr wrap="square" rtlCol="0">
            <a:spAutoFit/>
          </a:bodyPr>
          <a:lstStyle/>
          <a:p>
            <a:pPr marL="285750" indent="-285750">
              <a:buFont typeface="Arial" pitchFamily="34" charset="0"/>
              <a:buChar char="•"/>
            </a:pPr>
            <a:r>
              <a:rPr lang="en-US" dirty="0">
                <a:solidFill>
                  <a:schemeClr val="bg1"/>
                </a:solidFill>
              </a:rPr>
              <a:t>It is a user friendly application available in multi languages.</a:t>
            </a:r>
          </a:p>
          <a:p>
            <a:pPr marL="285750" indent="-285750">
              <a:buFont typeface="Arial" pitchFamily="34" charset="0"/>
              <a:buChar char="•"/>
            </a:pPr>
            <a:r>
              <a:rPr lang="en-US" dirty="0">
                <a:solidFill>
                  <a:schemeClr val="bg1"/>
                </a:solidFill>
              </a:rPr>
              <a:t>It gives a number of optimum solutions, not a single solution. So different image segmentation results can be obtained at the same time.</a:t>
            </a:r>
          </a:p>
        </p:txBody>
      </p:sp>
    </p:spTree>
    <p:extLst>
      <p:ext uri="{BB962C8B-B14F-4D97-AF65-F5344CB8AC3E}">
        <p14:creationId xmlns:p14="http://schemas.microsoft.com/office/powerpoint/2010/main" val="4260189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430306" y="75157"/>
            <a:ext cx="11335870" cy="668889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endParaRPr lang="en-US" dirty="0"/>
          </a:p>
          <a:p>
            <a:pPr algn="ctr"/>
            <a:endParaRPr lang="en-US" dirty="0"/>
          </a:p>
        </p:txBody>
      </p:sp>
      <p:sp>
        <p:nvSpPr>
          <p:cNvPr id="4" name="TextBox 3"/>
          <p:cNvSpPr txBox="1"/>
          <p:nvPr/>
        </p:nvSpPr>
        <p:spPr>
          <a:xfrm>
            <a:off x="4066784" y="169999"/>
            <a:ext cx="4334006" cy="523220"/>
          </a:xfrm>
          <a:prstGeom prst="rect">
            <a:avLst/>
          </a:prstGeom>
          <a:noFill/>
        </p:spPr>
        <p:txBody>
          <a:bodyPr wrap="square" rtlCol="0">
            <a:spAutoFit/>
          </a:bodyPr>
          <a:lstStyle/>
          <a:p>
            <a:pPr algn="ctr"/>
            <a:r>
              <a:rPr lang="en-US" sz="2800" b="1" u="sng" dirty="0">
                <a:latin typeface="Times New Roman" pitchFamily="18" charset="0"/>
                <a:cs typeface="Times New Roman" pitchFamily="18" charset="0"/>
              </a:rPr>
              <a:t>TECHNOLOGY STACK</a:t>
            </a:r>
            <a:r>
              <a:rPr lang="en-US" sz="2800" b="1" dirty="0">
                <a:latin typeface="Times New Roman" pitchFamily="18" charset="0"/>
                <a:cs typeface="Times New Roman" pitchFamily="18" charset="0"/>
              </a:rPr>
              <a:t>:</a:t>
            </a:r>
            <a:endParaRPr lang="en-US" sz="2800" b="1" u="sng" dirty="0">
              <a:latin typeface="Times New Roman" pitchFamily="18" charset="0"/>
              <a:cs typeface="Times New Roman" pitchFamily="18" charset="0"/>
            </a:endParaRPr>
          </a:p>
        </p:txBody>
      </p:sp>
      <p:sp>
        <p:nvSpPr>
          <p:cNvPr id="6" name="TextBox 5"/>
          <p:cNvSpPr txBox="1"/>
          <p:nvPr/>
        </p:nvSpPr>
        <p:spPr>
          <a:xfrm>
            <a:off x="618565" y="760626"/>
            <a:ext cx="10919011" cy="2862322"/>
          </a:xfrm>
          <a:prstGeom prst="rect">
            <a:avLst/>
          </a:prstGeom>
          <a:noFill/>
        </p:spPr>
        <p:txBody>
          <a:bodyPr wrap="square" rtlCol="0">
            <a:spAutoFit/>
          </a:bodyPr>
          <a:lstStyle/>
          <a:p>
            <a:pPr marL="285750" indent="-285750" algn="just">
              <a:buFont typeface="Wingdings" pitchFamily="2" charset="2"/>
              <a:buChar char="Ø"/>
            </a:pPr>
            <a:r>
              <a:rPr lang="en-US" dirty="0" smtClean="0">
                <a:solidFill>
                  <a:schemeClr val="bg1"/>
                </a:solidFill>
                <a:latin typeface="Times New Roman" pitchFamily="18" charset="0"/>
                <a:cs typeface="Times New Roman" pitchFamily="18" charset="0"/>
              </a:rPr>
              <a:t>It makes use of </a:t>
            </a:r>
            <a:r>
              <a:rPr lang="en-US" b="1" dirty="0" smtClean="0">
                <a:solidFill>
                  <a:schemeClr val="bg1"/>
                </a:solidFill>
                <a:latin typeface="Times New Roman" pitchFamily="18" charset="0"/>
                <a:cs typeface="Times New Roman" pitchFamily="18" charset="0"/>
              </a:rPr>
              <a:t>Convolutional </a:t>
            </a:r>
            <a:r>
              <a:rPr lang="en-US" b="1" dirty="0">
                <a:solidFill>
                  <a:schemeClr val="bg1"/>
                </a:solidFill>
                <a:latin typeface="Times New Roman" pitchFamily="18" charset="0"/>
                <a:cs typeface="Times New Roman" pitchFamily="18" charset="0"/>
              </a:rPr>
              <a:t>Neural Network (CNN) </a:t>
            </a:r>
            <a:r>
              <a:rPr lang="en-US" dirty="0">
                <a:solidFill>
                  <a:schemeClr val="bg1"/>
                </a:solidFill>
                <a:latin typeface="Times New Roman" pitchFamily="18" charset="0"/>
                <a:cs typeface="Times New Roman" pitchFamily="18" charset="0"/>
              </a:rPr>
              <a:t>with image and data processing techniques to implement general purpose automated leaf recognition for plant disease classification. 12 leaf features are extracted and </a:t>
            </a:r>
            <a:r>
              <a:rPr lang="en-US" dirty="0" err="1">
                <a:solidFill>
                  <a:schemeClr val="bg1"/>
                </a:solidFill>
                <a:latin typeface="Times New Roman" pitchFamily="18" charset="0"/>
                <a:cs typeface="Times New Roman" pitchFamily="18" charset="0"/>
              </a:rPr>
              <a:t>orthogonalized</a:t>
            </a:r>
            <a:r>
              <a:rPr lang="en-US" dirty="0">
                <a:solidFill>
                  <a:schemeClr val="bg1"/>
                </a:solidFill>
                <a:latin typeface="Times New Roman" pitchFamily="18" charset="0"/>
                <a:cs typeface="Times New Roman" pitchFamily="18" charset="0"/>
              </a:rPr>
              <a:t> into five principal variables which consist of the input vector of the CNN.</a:t>
            </a:r>
          </a:p>
          <a:p>
            <a:pPr algn="just"/>
            <a:r>
              <a:rPr lang="en-US" dirty="0">
                <a:solidFill>
                  <a:schemeClr val="bg1"/>
                </a:solidFill>
                <a:latin typeface="Times New Roman" pitchFamily="18" charset="0"/>
                <a:cs typeface="Times New Roman" pitchFamily="18" charset="0"/>
              </a:rPr>
              <a:t> </a:t>
            </a:r>
          </a:p>
          <a:p>
            <a:pPr marL="285750" indent="-285750" algn="just">
              <a:buFont typeface="Wingdings" pitchFamily="2" charset="2"/>
              <a:buChar char="Ø"/>
            </a:pPr>
            <a:r>
              <a:rPr lang="en-US" dirty="0">
                <a:solidFill>
                  <a:schemeClr val="bg1"/>
                </a:solidFill>
                <a:latin typeface="Times New Roman" pitchFamily="18" charset="0"/>
                <a:cs typeface="Times New Roman" pitchFamily="18" charset="0"/>
              </a:rPr>
              <a:t>The CNN is trained by 1800 leaves to classify 32 kinds of plants with accuracy greater than 90%. Compared with other approaches, the algorithm is an accurate artificial intelligence approach which is fast in execution and easy in implementation.</a:t>
            </a:r>
          </a:p>
          <a:p>
            <a:pPr algn="just"/>
            <a:endParaRPr lang="en-US" dirty="0"/>
          </a:p>
          <a:p>
            <a:pPr marL="285750" indent="-285750" algn="just">
              <a:buFont typeface="Wingdings" pitchFamily="2" charset="2"/>
              <a:buChar char="Ø"/>
            </a:pPr>
            <a:r>
              <a:rPr lang="en-US" dirty="0">
                <a:solidFill>
                  <a:schemeClr val="bg1"/>
                </a:solidFill>
                <a:latin typeface="Times New Roman" pitchFamily="18" charset="0"/>
                <a:cs typeface="Times New Roman" pitchFamily="18" charset="0"/>
              </a:rPr>
              <a:t>A CNN consists of an input and an output layer, as well as multiple hidden layers. The hidden layers of a CNN consist of convolutional layers, pooling layers, fully connected layers and normalization layers</a:t>
            </a:r>
          </a:p>
        </p:txBody>
      </p:sp>
      <p:sp>
        <p:nvSpPr>
          <p:cNvPr id="2" name="TextBox 1"/>
          <p:cNvSpPr txBox="1"/>
          <p:nvPr/>
        </p:nvSpPr>
        <p:spPr>
          <a:xfrm>
            <a:off x="1728716" y="2956143"/>
            <a:ext cx="6428096" cy="369332"/>
          </a:xfrm>
          <a:prstGeom prst="rect">
            <a:avLst/>
          </a:prstGeom>
          <a:noFill/>
        </p:spPr>
        <p:txBody>
          <a:bodyPr wrap="square" rtlCol="0">
            <a:spAutoFit/>
          </a:bodyPr>
          <a:lstStyle/>
          <a:p>
            <a:endParaRPr lang="en-US" dirty="0"/>
          </a:p>
        </p:txBody>
      </p: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7369" y="4020160"/>
            <a:ext cx="6441743" cy="2346684"/>
          </a:xfrm>
          <a:prstGeom prst="round2DiagRect">
            <a:avLst>
              <a:gd name="adj1" fmla="val 16667"/>
              <a:gd name="adj2" fmla="val 14326"/>
            </a:avLst>
          </a:prstGeom>
          <a:ln w="88900" cap="sq">
            <a:solidFill>
              <a:srgbClr val="FFFFFF"/>
            </a:solidFill>
            <a:miter lim="800000"/>
          </a:ln>
          <a:effectLst>
            <a:glow rad="101600">
              <a:schemeClr val="accent2">
                <a:satMod val="175000"/>
                <a:alpha val="40000"/>
              </a:schemeClr>
            </a:glow>
            <a:outerShdw blurRad="254000" algn="tl" rotWithShape="0">
              <a:srgbClr val="000000">
                <a:alpha val="43000"/>
              </a:srgbClr>
            </a:outerShdw>
          </a:effectLst>
        </p:spPr>
      </p:pic>
    </p:spTree>
    <p:extLst>
      <p:ext uri="{BB962C8B-B14F-4D97-AF65-F5344CB8AC3E}">
        <p14:creationId xmlns:p14="http://schemas.microsoft.com/office/powerpoint/2010/main" val="3247177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55495" y="61509"/>
            <a:ext cx="11403106" cy="668889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endParaRPr lang="en-US" dirty="0"/>
          </a:p>
          <a:p>
            <a:pPr algn="ctr"/>
            <a:endParaRPr lang="en-US" dirty="0"/>
          </a:p>
        </p:txBody>
      </p:sp>
      <p:sp>
        <p:nvSpPr>
          <p:cNvPr id="4" name="TextBox 3"/>
          <p:cNvSpPr txBox="1"/>
          <p:nvPr/>
        </p:nvSpPr>
        <p:spPr>
          <a:xfrm>
            <a:off x="4066784" y="33519"/>
            <a:ext cx="4334006" cy="523220"/>
          </a:xfrm>
          <a:prstGeom prst="rect">
            <a:avLst/>
          </a:prstGeom>
          <a:noFill/>
        </p:spPr>
        <p:txBody>
          <a:bodyPr wrap="square" rtlCol="0">
            <a:spAutoFit/>
          </a:bodyPr>
          <a:lstStyle/>
          <a:p>
            <a:pPr algn="ctr"/>
            <a:r>
              <a:rPr lang="en-US" sz="2800" b="1" u="sng" dirty="0">
                <a:latin typeface="Times New Roman" pitchFamily="18" charset="0"/>
                <a:cs typeface="Times New Roman" pitchFamily="18" charset="0"/>
              </a:rPr>
              <a:t>TECHNOLOGY STACK</a:t>
            </a:r>
            <a:r>
              <a:rPr lang="en-US" sz="2800" b="1" dirty="0">
                <a:latin typeface="Times New Roman" pitchFamily="18" charset="0"/>
                <a:cs typeface="Times New Roman" pitchFamily="18" charset="0"/>
              </a:rPr>
              <a:t>:</a:t>
            </a:r>
            <a:endParaRPr lang="en-US" sz="2800" b="1" u="sng" dirty="0">
              <a:latin typeface="Times New Roman" pitchFamily="18" charset="0"/>
              <a:cs typeface="Times New Roman" pitchFamily="18" charset="0"/>
            </a:endParaRPr>
          </a:p>
        </p:txBody>
      </p:sp>
      <p:sp>
        <p:nvSpPr>
          <p:cNvPr id="7" name="Rounded Rectangle 6"/>
          <p:cNvSpPr/>
          <p:nvPr/>
        </p:nvSpPr>
        <p:spPr>
          <a:xfrm>
            <a:off x="9682239" y="1263195"/>
            <a:ext cx="1297849" cy="50717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Times New Roman" pitchFamily="18" charset="0"/>
                <a:cs typeface="Times New Roman" pitchFamily="18" charset="0"/>
              </a:rPr>
              <a:t>Capture the leaf</a:t>
            </a:r>
          </a:p>
          <a:p>
            <a:pPr algn="ctr"/>
            <a:r>
              <a:rPr lang="en-US" sz="1200" dirty="0">
                <a:latin typeface="Times New Roman" pitchFamily="18" charset="0"/>
                <a:cs typeface="Times New Roman" pitchFamily="18" charset="0"/>
              </a:rPr>
              <a:t>image</a:t>
            </a:r>
          </a:p>
        </p:txBody>
      </p:sp>
      <p:sp>
        <p:nvSpPr>
          <p:cNvPr id="16" name="Rounded Rectangle 15"/>
          <p:cNvSpPr/>
          <p:nvPr/>
        </p:nvSpPr>
        <p:spPr>
          <a:xfrm>
            <a:off x="9682239" y="2011174"/>
            <a:ext cx="1297849" cy="50717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Times New Roman" pitchFamily="18" charset="0"/>
                <a:cs typeface="Times New Roman" pitchFamily="18" charset="0"/>
              </a:rPr>
              <a:t>Validate the image</a:t>
            </a:r>
          </a:p>
        </p:txBody>
      </p:sp>
      <p:sp>
        <p:nvSpPr>
          <p:cNvPr id="17" name="Rounded Rectangle 16"/>
          <p:cNvSpPr/>
          <p:nvPr/>
        </p:nvSpPr>
        <p:spPr>
          <a:xfrm>
            <a:off x="9682239" y="2757305"/>
            <a:ext cx="1297849" cy="40487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Times New Roman" pitchFamily="18" charset="0"/>
                <a:cs typeface="Times New Roman" pitchFamily="18" charset="0"/>
              </a:rPr>
              <a:t>Segmentation</a:t>
            </a:r>
          </a:p>
        </p:txBody>
      </p:sp>
      <p:sp>
        <p:nvSpPr>
          <p:cNvPr id="18" name="Rounded Rectangle 17"/>
          <p:cNvSpPr/>
          <p:nvPr/>
        </p:nvSpPr>
        <p:spPr>
          <a:xfrm>
            <a:off x="9682239" y="3423096"/>
            <a:ext cx="1297849" cy="50717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Times New Roman" pitchFamily="18" charset="0"/>
                <a:cs typeface="Times New Roman" pitchFamily="18" charset="0"/>
              </a:rPr>
              <a:t>Extract the features</a:t>
            </a:r>
          </a:p>
        </p:txBody>
      </p:sp>
      <p:sp>
        <p:nvSpPr>
          <p:cNvPr id="19" name="Rounded Rectangle 18"/>
          <p:cNvSpPr/>
          <p:nvPr/>
        </p:nvSpPr>
        <p:spPr>
          <a:xfrm>
            <a:off x="9682238" y="4187207"/>
            <a:ext cx="1297850" cy="50717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Times New Roman" pitchFamily="18" charset="0"/>
                <a:cs typeface="Times New Roman" pitchFamily="18" charset="0"/>
              </a:rPr>
              <a:t>Train and Test CNN</a:t>
            </a:r>
          </a:p>
        </p:txBody>
      </p:sp>
      <p:sp>
        <p:nvSpPr>
          <p:cNvPr id="20" name="Rounded Rectangle 19"/>
          <p:cNvSpPr/>
          <p:nvPr/>
        </p:nvSpPr>
        <p:spPr>
          <a:xfrm>
            <a:off x="9682239" y="4951318"/>
            <a:ext cx="1297849" cy="50717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Times New Roman" pitchFamily="18" charset="0"/>
                <a:cs typeface="Times New Roman" pitchFamily="18" charset="0"/>
              </a:rPr>
              <a:t>Compare and display results</a:t>
            </a:r>
          </a:p>
        </p:txBody>
      </p:sp>
      <p:sp>
        <p:nvSpPr>
          <p:cNvPr id="14" name="TextBox 13"/>
          <p:cNvSpPr txBox="1"/>
          <p:nvPr/>
        </p:nvSpPr>
        <p:spPr>
          <a:xfrm>
            <a:off x="9504651" y="5589040"/>
            <a:ext cx="1789538" cy="307777"/>
          </a:xfrm>
          <a:prstGeom prst="rect">
            <a:avLst/>
          </a:prstGeom>
          <a:noFill/>
        </p:spPr>
        <p:txBody>
          <a:bodyPr wrap="square" rtlCol="0">
            <a:spAutoFit/>
          </a:bodyPr>
          <a:lstStyle/>
          <a:p>
            <a:r>
              <a:rPr lang="en-US" sz="1400" dirty="0">
                <a:latin typeface="Times New Roman" pitchFamily="18" charset="0"/>
                <a:cs typeface="Times New Roman" pitchFamily="18" charset="0"/>
              </a:rPr>
              <a:t>Fig: Flow of process</a:t>
            </a:r>
          </a:p>
        </p:txBody>
      </p:sp>
      <p:cxnSp>
        <p:nvCxnSpPr>
          <p:cNvPr id="23" name="Straight Arrow Connector 22"/>
          <p:cNvCxnSpPr/>
          <p:nvPr/>
        </p:nvCxnSpPr>
        <p:spPr>
          <a:xfrm>
            <a:off x="10318349" y="1770365"/>
            <a:ext cx="0" cy="229644"/>
          </a:xfrm>
          <a:prstGeom prst="straightConnector1">
            <a:avLst/>
          </a:prstGeom>
          <a:ln w="1905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a:off x="10331111" y="2517422"/>
            <a:ext cx="0" cy="229644"/>
          </a:xfrm>
          <a:prstGeom prst="straightConnector1">
            <a:avLst/>
          </a:prstGeom>
          <a:ln w="1905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10314603" y="3173089"/>
            <a:ext cx="0" cy="229644"/>
          </a:xfrm>
          <a:prstGeom prst="straightConnector1">
            <a:avLst/>
          </a:prstGeom>
          <a:ln w="1905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10298096" y="3930266"/>
            <a:ext cx="0" cy="229644"/>
          </a:xfrm>
          <a:prstGeom prst="straightConnector1">
            <a:avLst/>
          </a:prstGeom>
          <a:ln w="1905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5" name="Straight Arrow Connector 34"/>
          <p:cNvCxnSpPr/>
          <p:nvPr/>
        </p:nvCxnSpPr>
        <p:spPr>
          <a:xfrm>
            <a:off x="10298095" y="4694377"/>
            <a:ext cx="0" cy="229644"/>
          </a:xfrm>
          <a:prstGeom prst="straightConnector1">
            <a:avLst/>
          </a:prstGeom>
          <a:ln w="1905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1728716" y="2956143"/>
            <a:ext cx="6428096" cy="369332"/>
          </a:xfrm>
          <a:prstGeom prst="rect">
            <a:avLst/>
          </a:prstGeom>
          <a:noFill/>
        </p:spPr>
        <p:txBody>
          <a:bodyPr wrap="square" rtlCol="0">
            <a:spAutoFit/>
          </a:bodyPr>
          <a:lstStyle/>
          <a:p>
            <a:endParaRPr lang="en-US" dirty="0"/>
          </a:p>
        </p:txBody>
      </p:sp>
      <p:sp>
        <p:nvSpPr>
          <p:cNvPr id="5" name="TextBox 4"/>
          <p:cNvSpPr txBox="1"/>
          <p:nvPr/>
        </p:nvSpPr>
        <p:spPr>
          <a:xfrm>
            <a:off x="875560" y="543391"/>
            <a:ext cx="7281252" cy="369332"/>
          </a:xfrm>
          <a:prstGeom prst="rect">
            <a:avLst/>
          </a:prstGeom>
          <a:noFill/>
        </p:spPr>
        <p:txBody>
          <a:bodyPr wrap="square" rtlCol="0">
            <a:spAutoFit/>
          </a:bodyPr>
          <a:lstStyle/>
          <a:p>
            <a:pPr marL="285750" indent="-285750">
              <a:buFont typeface="Wingdings" pitchFamily="2" charset="2"/>
              <a:buChar char="v"/>
            </a:pPr>
            <a:r>
              <a:rPr lang="en-US" b="1" u="sng" dirty="0">
                <a:latin typeface="Times New Roman" pitchFamily="18" charset="0"/>
                <a:cs typeface="Times New Roman" pitchFamily="18" charset="0"/>
              </a:rPr>
              <a:t>IMAGE PRE-PROCESSING:</a:t>
            </a:r>
          </a:p>
        </p:txBody>
      </p:sp>
      <p:sp>
        <p:nvSpPr>
          <p:cNvPr id="9" name="TextBox 8"/>
          <p:cNvSpPr txBox="1"/>
          <p:nvPr/>
        </p:nvSpPr>
        <p:spPr>
          <a:xfrm>
            <a:off x="1078967" y="858131"/>
            <a:ext cx="5657655" cy="369332"/>
          </a:xfrm>
          <a:prstGeom prst="rect">
            <a:avLst/>
          </a:prstGeom>
          <a:noFill/>
        </p:spPr>
        <p:txBody>
          <a:bodyPr wrap="square" rtlCol="0">
            <a:spAutoFit/>
          </a:bodyPr>
          <a:lstStyle/>
          <a:p>
            <a:r>
              <a:rPr lang="en-US" b="1" dirty="0">
                <a:solidFill>
                  <a:srgbClr val="002060"/>
                </a:solidFill>
                <a:latin typeface="Times New Roman" pitchFamily="18" charset="0"/>
                <a:cs typeface="Times New Roman" pitchFamily="18" charset="0"/>
              </a:rPr>
              <a:t>A. Converting RGB image to binary image:</a:t>
            </a:r>
          </a:p>
        </p:txBody>
      </p:sp>
      <p:sp>
        <p:nvSpPr>
          <p:cNvPr id="10" name="TextBox 9"/>
          <p:cNvSpPr txBox="1"/>
          <p:nvPr/>
        </p:nvSpPr>
        <p:spPr>
          <a:xfrm>
            <a:off x="1146177" y="1156316"/>
            <a:ext cx="8030832" cy="923330"/>
          </a:xfrm>
          <a:prstGeom prst="rect">
            <a:avLst/>
          </a:prstGeom>
          <a:noFill/>
        </p:spPr>
        <p:txBody>
          <a:bodyPr wrap="square" rtlCol="0">
            <a:spAutoFit/>
          </a:bodyPr>
          <a:lstStyle/>
          <a:p>
            <a:pPr marL="285750" indent="-285750" algn="just">
              <a:buFont typeface="Arial" pitchFamily="34" charset="0"/>
              <a:buChar char="•"/>
            </a:pPr>
            <a:r>
              <a:rPr lang="en-US" dirty="0">
                <a:solidFill>
                  <a:schemeClr val="bg1"/>
                </a:solidFill>
                <a:latin typeface="Times New Roman" pitchFamily="18" charset="0"/>
                <a:cs typeface="Times New Roman" pitchFamily="18" charset="0"/>
              </a:rPr>
              <a:t>The leaf image is acquired by device’s cameras. There is no restriction on the direction of leaves when photonic. An RGB image is firstly converted into a gray scale image using formula</a:t>
            </a:r>
          </a:p>
        </p:txBody>
      </p:sp>
      <p:sp>
        <p:nvSpPr>
          <p:cNvPr id="11" name="TextBox 10"/>
          <p:cNvSpPr txBox="1"/>
          <p:nvPr/>
        </p:nvSpPr>
        <p:spPr>
          <a:xfrm>
            <a:off x="2355312" y="1978418"/>
            <a:ext cx="5278077" cy="369332"/>
          </a:xfrm>
          <a:prstGeom prst="rect">
            <a:avLst/>
          </a:prstGeom>
          <a:noFill/>
        </p:spPr>
        <p:txBody>
          <a:bodyPr wrap="square" rtlCol="0">
            <a:spAutoFit/>
          </a:bodyPr>
          <a:lstStyle/>
          <a:p>
            <a:r>
              <a:rPr lang="en-US" b="1" dirty="0">
                <a:solidFill>
                  <a:srgbClr val="FF0000"/>
                </a:solidFill>
                <a:latin typeface="Times New Roman" pitchFamily="18" charset="0"/>
                <a:cs typeface="Times New Roman" pitchFamily="18" charset="0"/>
              </a:rPr>
              <a:t>gray = 0.2989*R + 0.5870*G + 0.1140*B</a:t>
            </a:r>
          </a:p>
        </p:txBody>
      </p:sp>
      <p:sp>
        <p:nvSpPr>
          <p:cNvPr id="24" name="TextBox 23"/>
          <p:cNvSpPr txBox="1"/>
          <p:nvPr/>
        </p:nvSpPr>
        <p:spPr>
          <a:xfrm>
            <a:off x="1147206" y="2234965"/>
            <a:ext cx="7928427" cy="646331"/>
          </a:xfrm>
          <a:prstGeom prst="rect">
            <a:avLst/>
          </a:prstGeom>
          <a:noFill/>
        </p:spPr>
        <p:txBody>
          <a:bodyPr wrap="square" rtlCol="0">
            <a:spAutoFit/>
          </a:bodyPr>
          <a:lstStyle/>
          <a:p>
            <a:pPr marL="285750" indent="-285750" algn="just">
              <a:buFont typeface="Arial" pitchFamily="34" charset="0"/>
              <a:buChar char="•"/>
            </a:pPr>
            <a:r>
              <a:rPr lang="en-US" dirty="0">
                <a:solidFill>
                  <a:schemeClr val="bg1"/>
                </a:solidFill>
                <a:latin typeface="Times New Roman" pitchFamily="18" charset="0"/>
                <a:cs typeface="Times New Roman" pitchFamily="18" charset="0"/>
              </a:rPr>
              <a:t>The level to convert gray scale into binary image is determined according to RGB histogram.</a:t>
            </a:r>
          </a:p>
        </p:txBody>
      </p:sp>
      <p:sp>
        <p:nvSpPr>
          <p:cNvPr id="25" name="TextBox 24"/>
          <p:cNvSpPr txBox="1"/>
          <p:nvPr/>
        </p:nvSpPr>
        <p:spPr>
          <a:xfrm>
            <a:off x="1078966" y="2772111"/>
            <a:ext cx="5657655" cy="369332"/>
          </a:xfrm>
          <a:prstGeom prst="rect">
            <a:avLst/>
          </a:prstGeom>
          <a:noFill/>
        </p:spPr>
        <p:txBody>
          <a:bodyPr wrap="square" rtlCol="0">
            <a:spAutoFit/>
          </a:bodyPr>
          <a:lstStyle/>
          <a:p>
            <a:r>
              <a:rPr lang="en-US" b="1" dirty="0">
                <a:solidFill>
                  <a:srgbClr val="002060"/>
                </a:solidFill>
                <a:latin typeface="Times New Roman" pitchFamily="18" charset="0"/>
                <a:cs typeface="Times New Roman" pitchFamily="18" charset="0"/>
              </a:rPr>
              <a:t>B. Boundary Enhancement:</a:t>
            </a:r>
          </a:p>
        </p:txBody>
      </p:sp>
      <p:sp>
        <p:nvSpPr>
          <p:cNvPr id="31" name="TextBox 30"/>
          <p:cNvSpPr txBox="1"/>
          <p:nvPr/>
        </p:nvSpPr>
        <p:spPr>
          <a:xfrm>
            <a:off x="1147205" y="3032750"/>
            <a:ext cx="7928430" cy="646331"/>
          </a:xfrm>
          <a:prstGeom prst="rect">
            <a:avLst/>
          </a:prstGeom>
          <a:noFill/>
        </p:spPr>
        <p:txBody>
          <a:bodyPr wrap="square" rtlCol="0">
            <a:spAutoFit/>
          </a:bodyPr>
          <a:lstStyle/>
          <a:p>
            <a:pPr marL="285750" indent="-285750" algn="just">
              <a:buFont typeface="Arial" pitchFamily="34" charset="0"/>
              <a:buChar char="•"/>
            </a:pPr>
            <a:r>
              <a:rPr lang="en-US" dirty="0">
                <a:solidFill>
                  <a:schemeClr val="bg1"/>
                </a:solidFill>
                <a:latin typeface="Times New Roman" pitchFamily="18" charset="0"/>
                <a:cs typeface="Times New Roman" pitchFamily="18" charset="0"/>
              </a:rPr>
              <a:t>To make boundary as a black curve on white background, the “0”“1” value of pixels is swapped.</a:t>
            </a:r>
          </a:p>
        </p:txBody>
      </p:sp>
      <p:sp>
        <p:nvSpPr>
          <p:cNvPr id="26" name="TextBox 25"/>
          <p:cNvSpPr txBox="1"/>
          <p:nvPr/>
        </p:nvSpPr>
        <p:spPr>
          <a:xfrm>
            <a:off x="836860" y="3596226"/>
            <a:ext cx="7281252" cy="369332"/>
          </a:xfrm>
          <a:prstGeom prst="rect">
            <a:avLst/>
          </a:prstGeom>
          <a:noFill/>
        </p:spPr>
        <p:txBody>
          <a:bodyPr wrap="square" rtlCol="0">
            <a:spAutoFit/>
          </a:bodyPr>
          <a:lstStyle/>
          <a:p>
            <a:pPr marL="285750" indent="-285750">
              <a:buFont typeface="Wingdings" pitchFamily="2" charset="2"/>
              <a:buChar char="v"/>
            </a:pPr>
            <a:r>
              <a:rPr lang="en-US" b="1" u="sng" dirty="0">
                <a:latin typeface="Times New Roman" pitchFamily="18" charset="0"/>
                <a:cs typeface="Times New Roman" pitchFamily="18" charset="0"/>
              </a:rPr>
              <a:t>FEATURE EXTRACTION:</a:t>
            </a:r>
          </a:p>
        </p:txBody>
      </p:sp>
      <p:sp>
        <p:nvSpPr>
          <p:cNvPr id="30" name="TextBox 29"/>
          <p:cNvSpPr txBox="1"/>
          <p:nvPr/>
        </p:nvSpPr>
        <p:spPr>
          <a:xfrm>
            <a:off x="1079331" y="4054881"/>
            <a:ext cx="5657655" cy="369332"/>
          </a:xfrm>
          <a:prstGeom prst="rect">
            <a:avLst/>
          </a:prstGeom>
          <a:noFill/>
        </p:spPr>
        <p:txBody>
          <a:bodyPr wrap="square" rtlCol="0">
            <a:spAutoFit/>
          </a:bodyPr>
          <a:lstStyle/>
          <a:p>
            <a:r>
              <a:rPr lang="en-US" b="1" dirty="0">
                <a:solidFill>
                  <a:srgbClr val="002060"/>
                </a:solidFill>
                <a:latin typeface="Times New Roman" pitchFamily="18" charset="0"/>
                <a:cs typeface="Times New Roman" pitchFamily="18" charset="0"/>
              </a:rPr>
              <a:t>A. Basic Geometric Features:</a:t>
            </a:r>
          </a:p>
        </p:txBody>
      </p:sp>
      <p:sp>
        <p:nvSpPr>
          <p:cNvPr id="32" name="TextBox 31"/>
          <p:cNvSpPr txBox="1"/>
          <p:nvPr/>
        </p:nvSpPr>
        <p:spPr>
          <a:xfrm>
            <a:off x="1133559" y="4302735"/>
            <a:ext cx="8046415" cy="646331"/>
          </a:xfrm>
          <a:prstGeom prst="rect">
            <a:avLst/>
          </a:prstGeom>
          <a:noFill/>
        </p:spPr>
        <p:txBody>
          <a:bodyPr wrap="square" rtlCol="0">
            <a:spAutoFit/>
          </a:bodyPr>
          <a:lstStyle/>
          <a:p>
            <a:pPr marL="285750" indent="-285750" algn="just">
              <a:buFont typeface="Arial" pitchFamily="34" charset="0"/>
              <a:buChar char="•"/>
            </a:pPr>
            <a:r>
              <a:rPr lang="en-US" dirty="0">
                <a:solidFill>
                  <a:schemeClr val="bg1"/>
                </a:solidFill>
                <a:latin typeface="Times New Roman" pitchFamily="18" charset="0"/>
                <a:cs typeface="Times New Roman" pitchFamily="18" charset="0"/>
              </a:rPr>
              <a:t>We obtain five geometric features namely: diameter, physiological length, physiological width, leaf area, leaf perimeter.</a:t>
            </a:r>
          </a:p>
        </p:txBody>
      </p:sp>
      <p:sp>
        <p:nvSpPr>
          <p:cNvPr id="33" name="TextBox 32"/>
          <p:cNvSpPr txBox="1"/>
          <p:nvPr/>
        </p:nvSpPr>
        <p:spPr>
          <a:xfrm>
            <a:off x="1051671" y="5145776"/>
            <a:ext cx="5657655" cy="369332"/>
          </a:xfrm>
          <a:prstGeom prst="rect">
            <a:avLst/>
          </a:prstGeom>
          <a:noFill/>
        </p:spPr>
        <p:txBody>
          <a:bodyPr wrap="square" rtlCol="0">
            <a:spAutoFit/>
          </a:bodyPr>
          <a:lstStyle/>
          <a:p>
            <a:r>
              <a:rPr lang="en-US" b="1" dirty="0">
                <a:solidFill>
                  <a:srgbClr val="002060"/>
                </a:solidFill>
                <a:latin typeface="Times New Roman" pitchFamily="18" charset="0"/>
                <a:cs typeface="Times New Roman" pitchFamily="18" charset="0"/>
              </a:rPr>
              <a:t>B. Digital morphological features:</a:t>
            </a:r>
          </a:p>
        </p:txBody>
      </p:sp>
      <p:sp>
        <p:nvSpPr>
          <p:cNvPr id="34" name="TextBox 33"/>
          <p:cNvSpPr txBox="1"/>
          <p:nvPr/>
        </p:nvSpPr>
        <p:spPr>
          <a:xfrm>
            <a:off x="1147571" y="5448116"/>
            <a:ext cx="8046415" cy="923330"/>
          </a:xfrm>
          <a:prstGeom prst="rect">
            <a:avLst/>
          </a:prstGeom>
          <a:noFill/>
        </p:spPr>
        <p:txBody>
          <a:bodyPr wrap="square" rtlCol="0">
            <a:spAutoFit/>
          </a:bodyPr>
          <a:lstStyle/>
          <a:p>
            <a:pPr marL="285750" indent="-285750" algn="just">
              <a:buFont typeface="Arial" pitchFamily="34" charset="0"/>
              <a:buChar char="•"/>
            </a:pPr>
            <a:r>
              <a:rPr lang="en-US" dirty="0">
                <a:solidFill>
                  <a:schemeClr val="bg1"/>
                </a:solidFill>
                <a:latin typeface="Times New Roman" pitchFamily="18" charset="0"/>
                <a:cs typeface="Times New Roman" pitchFamily="18" charset="0"/>
              </a:rPr>
              <a:t>Based on five geometric features, the morphological features used for image recognition namely, smooth factor, aspect ratio, form factor, rectangularity, narrow factor, perimeter ratio of diameter, physiological length, width, vein features.</a:t>
            </a:r>
          </a:p>
        </p:txBody>
      </p:sp>
    </p:spTree>
    <p:extLst>
      <p:ext uri="{BB962C8B-B14F-4D97-AF65-F5344CB8AC3E}">
        <p14:creationId xmlns:p14="http://schemas.microsoft.com/office/powerpoint/2010/main" val="2984113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349624" y="282388"/>
            <a:ext cx="11456894" cy="636394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Rounded Rectangle 2"/>
          <p:cNvSpPr/>
          <p:nvPr/>
        </p:nvSpPr>
        <p:spPr>
          <a:xfrm>
            <a:off x="6055211" y="618565"/>
            <a:ext cx="45719" cy="5714999"/>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IN"/>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9458" y="1170710"/>
            <a:ext cx="4533244" cy="5190564"/>
          </a:xfrm>
          <a:prstGeom prst="roundRect">
            <a:avLst>
              <a:gd name="adj" fmla="val 6582"/>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1454" y="1143000"/>
            <a:ext cx="4919228" cy="4363571"/>
          </a:xfrm>
          <a:prstGeom prst="roundRect">
            <a:avLst>
              <a:gd name="adj" fmla="val 10650"/>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9" name="TextBox 8"/>
          <p:cNvSpPr txBox="1"/>
          <p:nvPr/>
        </p:nvSpPr>
        <p:spPr>
          <a:xfrm>
            <a:off x="2387262" y="766482"/>
            <a:ext cx="1633076" cy="369332"/>
          </a:xfrm>
          <a:prstGeom prst="rect">
            <a:avLst/>
          </a:prstGeom>
          <a:noFill/>
        </p:spPr>
        <p:txBody>
          <a:bodyPr wrap="none" rtlCol="0">
            <a:spAutoFit/>
          </a:bodyPr>
          <a:lstStyle/>
          <a:p>
            <a:r>
              <a:rPr lang="en-IN" b="1" u="sng" dirty="0" smtClean="0"/>
              <a:t>ARCHITECTURE</a:t>
            </a:r>
            <a:endParaRPr lang="en-IN" b="1" u="sng" dirty="0"/>
          </a:p>
        </p:txBody>
      </p:sp>
      <p:sp>
        <p:nvSpPr>
          <p:cNvPr id="10" name="TextBox 9"/>
          <p:cNvSpPr txBox="1"/>
          <p:nvPr/>
        </p:nvSpPr>
        <p:spPr>
          <a:xfrm>
            <a:off x="8407741" y="779929"/>
            <a:ext cx="1091966" cy="369332"/>
          </a:xfrm>
          <a:prstGeom prst="rect">
            <a:avLst/>
          </a:prstGeom>
          <a:noFill/>
        </p:spPr>
        <p:txBody>
          <a:bodyPr wrap="none" rtlCol="0">
            <a:spAutoFit/>
          </a:bodyPr>
          <a:lstStyle/>
          <a:p>
            <a:r>
              <a:rPr lang="en-IN" b="1" u="sng" dirty="0" smtClean="0"/>
              <a:t>USE CASE</a:t>
            </a:r>
            <a:endParaRPr lang="en-IN" b="1" u="sng" dirty="0"/>
          </a:p>
        </p:txBody>
      </p:sp>
    </p:spTree>
    <p:extLst>
      <p:ext uri="{BB962C8B-B14F-4D97-AF65-F5344CB8AC3E}">
        <p14:creationId xmlns:p14="http://schemas.microsoft.com/office/powerpoint/2010/main" val="154042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349624" y="282388"/>
            <a:ext cx="11456894" cy="636394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4413" y="2297544"/>
            <a:ext cx="2173288" cy="876831"/>
          </a:xfrm>
          <a:prstGeom prst="rect">
            <a:avLst/>
          </a:prstGeom>
        </p:spPr>
      </p:pic>
      <p:sp>
        <p:nvSpPr>
          <p:cNvPr id="5" name="TextBox 4"/>
          <p:cNvSpPr txBox="1"/>
          <p:nvPr/>
        </p:nvSpPr>
        <p:spPr>
          <a:xfrm>
            <a:off x="5168314" y="622300"/>
            <a:ext cx="1876539" cy="400110"/>
          </a:xfrm>
          <a:prstGeom prst="rect">
            <a:avLst/>
          </a:prstGeom>
          <a:noFill/>
        </p:spPr>
        <p:txBody>
          <a:bodyPr wrap="none" rtlCol="0">
            <a:spAutoFit/>
          </a:bodyPr>
          <a:lstStyle/>
          <a:p>
            <a:r>
              <a:rPr lang="en-IN" sz="2000" b="1" u="sng" dirty="0"/>
              <a:t>DEPENDENCIES:</a:t>
            </a:r>
          </a:p>
        </p:txBody>
      </p:sp>
      <p:sp>
        <p:nvSpPr>
          <p:cNvPr id="6" name="TextBox 5"/>
          <p:cNvSpPr txBox="1"/>
          <p:nvPr/>
        </p:nvSpPr>
        <p:spPr>
          <a:xfrm>
            <a:off x="2032000" y="1377950"/>
            <a:ext cx="2905026" cy="369332"/>
          </a:xfrm>
          <a:prstGeom prst="rect">
            <a:avLst/>
          </a:prstGeom>
          <a:noFill/>
        </p:spPr>
        <p:txBody>
          <a:bodyPr wrap="none" rtlCol="0">
            <a:spAutoFit/>
          </a:bodyPr>
          <a:lstStyle/>
          <a:p>
            <a:r>
              <a:rPr lang="en-IN" b="1" u="sng" dirty="0"/>
              <a:t>SOFTWARE REQUIREMENTS:</a:t>
            </a:r>
          </a:p>
        </p:txBody>
      </p:sp>
      <p:sp>
        <p:nvSpPr>
          <p:cNvPr id="9" name="TextBox 8"/>
          <p:cNvSpPr txBox="1"/>
          <p:nvPr/>
        </p:nvSpPr>
        <p:spPr>
          <a:xfrm>
            <a:off x="2032000" y="3404930"/>
            <a:ext cx="2596416" cy="369332"/>
          </a:xfrm>
          <a:prstGeom prst="rect">
            <a:avLst/>
          </a:prstGeom>
          <a:noFill/>
        </p:spPr>
        <p:txBody>
          <a:bodyPr wrap="none" rtlCol="0">
            <a:spAutoFit/>
          </a:bodyPr>
          <a:lstStyle/>
          <a:p>
            <a:r>
              <a:rPr lang="en-IN" b="1" u="sng" dirty="0"/>
              <a:t>SYSTEM REQUIREMENTS:</a:t>
            </a:r>
          </a:p>
        </p:txBody>
      </p:sp>
      <p:sp>
        <p:nvSpPr>
          <p:cNvPr id="10" name="TextBox 9"/>
          <p:cNvSpPr txBox="1"/>
          <p:nvPr/>
        </p:nvSpPr>
        <p:spPr>
          <a:xfrm>
            <a:off x="2834816" y="4004819"/>
            <a:ext cx="4492961" cy="1200329"/>
          </a:xfrm>
          <a:prstGeom prst="rect">
            <a:avLst/>
          </a:prstGeom>
          <a:noFill/>
        </p:spPr>
        <p:txBody>
          <a:bodyPr wrap="none" rtlCol="0">
            <a:spAutoFit/>
          </a:bodyPr>
          <a:lstStyle/>
          <a:p>
            <a:pPr marL="285750" indent="-285750">
              <a:buFont typeface="Wingdings" panose="05000000000000000000" pitchFamily="2" charset="2"/>
              <a:buChar char="§"/>
            </a:pPr>
            <a:r>
              <a:rPr lang="en-IN" dirty="0">
                <a:solidFill>
                  <a:schemeClr val="bg1"/>
                </a:solidFill>
              </a:rPr>
              <a:t>8GB Random Access Memory,</a:t>
            </a:r>
          </a:p>
          <a:p>
            <a:pPr marL="285750" indent="-285750">
              <a:buFont typeface="Wingdings" panose="05000000000000000000" pitchFamily="2" charset="2"/>
              <a:buChar char="§"/>
            </a:pPr>
            <a:r>
              <a:rPr lang="en-IN" dirty="0">
                <a:solidFill>
                  <a:schemeClr val="bg1"/>
                </a:solidFill>
              </a:rPr>
              <a:t>Any operating system,</a:t>
            </a:r>
          </a:p>
          <a:p>
            <a:pPr marL="285750" indent="-285750">
              <a:buFont typeface="Wingdings" panose="05000000000000000000" pitchFamily="2" charset="2"/>
              <a:buChar char="§"/>
            </a:pPr>
            <a:r>
              <a:rPr lang="en-IN" dirty="0">
                <a:solidFill>
                  <a:schemeClr val="bg1"/>
                </a:solidFill>
              </a:rPr>
              <a:t>2GB graphics driver(Minimal),</a:t>
            </a:r>
          </a:p>
          <a:p>
            <a:pPr marL="285750" indent="-285750">
              <a:buFont typeface="Wingdings" panose="05000000000000000000" pitchFamily="2" charset="2"/>
              <a:buChar char="§"/>
            </a:pPr>
            <a:r>
              <a:rPr lang="en-IN" dirty="0">
                <a:solidFill>
                  <a:schemeClr val="bg1"/>
                </a:solidFill>
              </a:rPr>
              <a:t>Good processor at sufficient speed(i3,i5,i7)</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8314" y="2422366"/>
            <a:ext cx="3009513" cy="543384"/>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6836" y="2191526"/>
            <a:ext cx="3167610" cy="1088866"/>
          </a:xfrm>
          <a:prstGeom prst="rect">
            <a:avLst/>
          </a:prstGeom>
        </p:spPr>
      </p:pic>
    </p:spTree>
    <p:extLst>
      <p:ext uri="{BB962C8B-B14F-4D97-AF65-F5344CB8AC3E}">
        <p14:creationId xmlns:p14="http://schemas.microsoft.com/office/powerpoint/2010/main" val="17493858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4468</TotalTime>
  <Words>611</Words>
  <Application>Microsoft Office PowerPoint</Application>
  <PresentationFormat>Custom</PresentationFormat>
  <Paragraphs>46</Paragraphs>
  <Slides>5</Slides>
  <Notes>1</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                                                                                  Idea/Approach Details Technology Bucket : Agriculture and Rural Development                                 Category: Software Company Name/ Ministry Name: Cognizant                                                                       Problem Code :  JY3 Team Leader Name : DEEBIGA K                                              College Code : 1-3515816335</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Idea/Approach Details Ministry Category :     Problem Statement :                                                                                 Problem Code :   Team Leader Name :          College Code :</dc:title>
  <dc:creator>Adesh Gokhale</dc:creator>
  <cp:lastModifiedBy>Windows User</cp:lastModifiedBy>
  <cp:revision>54</cp:revision>
  <dcterms:created xsi:type="dcterms:W3CDTF">2016-12-12T06:47:53Z</dcterms:created>
  <dcterms:modified xsi:type="dcterms:W3CDTF">2019-01-23T10:05:52Z</dcterms:modified>
</cp:coreProperties>
</file>