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8B72B-90B3-408E-830E-A2173115764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A91E-342C-45EE-AC10-865DFD5E8A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0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8B72B-90B3-408E-830E-A2173115764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263359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8B72B-90B3-408E-830E-A2173115764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93542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8B72B-90B3-408E-830E-A2173115764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279005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8B72B-90B3-408E-830E-A2173115764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A91E-342C-45EE-AC10-865DFD5E8A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83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8B72B-90B3-408E-830E-A2173115764A}"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242238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8B72B-90B3-408E-830E-A2173115764A}"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105601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8B72B-90B3-408E-830E-A2173115764A}"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198729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8B72B-90B3-408E-830E-A2173115764A}" type="datetimeFigureOut">
              <a:rPr lang="en-IN" smtClean="0"/>
              <a:t>21-04-2022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365234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98B72B-90B3-408E-830E-A2173115764A}" type="datetimeFigureOut">
              <a:rPr lang="en-IN" smtClean="0"/>
              <a:t>21-04-2022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8A91E-342C-45EE-AC10-865DFD5E8A07}" type="slidenum">
              <a:rPr lang="en-IN" smtClean="0"/>
              <a:t>‹#›</a:t>
            </a:fld>
            <a:endParaRPr lang="en-IN"/>
          </a:p>
        </p:txBody>
      </p:sp>
    </p:spTree>
    <p:extLst>
      <p:ext uri="{BB962C8B-B14F-4D97-AF65-F5344CB8AC3E}">
        <p14:creationId xmlns:p14="http://schemas.microsoft.com/office/powerpoint/2010/main" val="366593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8B72B-90B3-408E-830E-A2173115764A}"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8A91E-342C-45EE-AC10-865DFD5E8A07}" type="slidenum">
              <a:rPr lang="en-IN" smtClean="0"/>
              <a:t>‹#›</a:t>
            </a:fld>
            <a:endParaRPr lang="en-IN"/>
          </a:p>
        </p:txBody>
      </p:sp>
    </p:spTree>
    <p:extLst>
      <p:ext uri="{BB962C8B-B14F-4D97-AF65-F5344CB8AC3E}">
        <p14:creationId xmlns:p14="http://schemas.microsoft.com/office/powerpoint/2010/main" val="208340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98B72B-90B3-408E-830E-A2173115764A}" type="datetimeFigureOut">
              <a:rPr lang="en-IN" smtClean="0"/>
              <a:t>21-04-2022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18A91E-342C-45EE-AC10-865DFD5E8A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16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5A83-A07D-423C-927A-4F42F07D5B5F}"/>
              </a:ext>
            </a:extLst>
          </p:cNvPr>
          <p:cNvSpPr>
            <a:spLocks noGrp="1"/>
          </p:cNvSpPr>
          <p:nvPr>
            <p:ph type="ctrTitle"/>
          </p:nvPr>
        </p:nvSpPr>
        <p:spPr/>
        <p:txBody>
          <a:bodyPr/>
          <a:lstStyle/>
          <a:p>
            <a:r>
              <a:rPr lang="en-IN" dirty="0"/>
              <a:t>MOVIE RECOMMENDATION SYSTEM</a:t>
            </a:r>
          </a:p>
        </p:txBody>
      </p:sp>
      <p:sp>
        <p:nvSpPr>
          <p:cNvPr id="3" name="Subtitle 2">
            <a:extLst>
              <a:ext uri="{FF2B5EF4-FFF2-40B4-BE49-F238E27FC236}">
                <a16:creationId xmlns:a16="http://schemas.microsoft.com/office/drawing/2014/main" id="{649B9186-8B70-4648-A0FC-6D651D842CBF}"/>
              </a:ext>
            </a:extLst>
          </p:cNvPr>
          <p:cNvSpPr>
            <a:spLocks noGrp="1"/>
          </p:cNvSpPr>
          <p:nvPr>
            <p:ph type="subTitle" idx="1"/>
          </p:nvPr>
        </p:nvSpPr>
        <p:spPr/>
        <p:txBody>
          <a:bodyPr>
            <a:normAutofit fontScale="47500" lnSpcReduction="20000"/>
          </a:bodyPr>
          <a:lstStyle/>
          <a:p>
            <a:r>
              <a:rPr lang="en-IN" dirty="0"/>
              <a:t>RA1911033010108</a:t>
            </a:r>
          </a:p>
          <a:p>
            <a:r>
              <a:rPr lang="en-IN" dirty="0"/>
              <a:t>RA1911033010099</a:t>
            </a:r>
          </a:p>
          <a:p>
            <a:r>
              <a:rPr lang="en-IN" dirty="0"/>
              <a:t>RA1911033010121</a:t>
            </a:r>
          </a:p>
          <a:p>
            <a:r>
              <a:rPr lang="en-IN" dirty="0"/>
              <a:t>VA2111001010001</a:t>
            </a:r>
          </a:p>
        </p:txBody>
      </p:sp>
    </p:spTree>
    <p:extLst>
      <p:ext uri="{BB962C8B-B14F-4D97-AF65-F5344CB8AC3E}">
        <p14:creationId xmlns:p14="http://schemas.microsoft.com/office/powerpoint/2010/main" val="96290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05A0-EF32-494A-A803-E5421D7D6B1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80623E6-01DE-4364-A636-6FF436E8AE9E}"/>
              </a:ext>
            </a:extLst>
          </p:cNvPr>
          <p:cNvSpPr>
            <a:spLocks noGrp="1"/>
          </p:cNvSpPr>
          <p:nvPr>
            <p:ph idx="1"/>
          </p:nvPr>
        </p:nvSpPr>
        <p:spPr/>
        <p:txBody>
          <a:bodyPr/>
          <a:lstStyle/>
          <a:p>
            <a:pPr marL="457200" indent="-457200">
              <a:buFont typeface="+mj-lt"/>
              <a:buAutoNum type="arabicPeriod"/>
            </a:pPr>
            <a:r>
              <a:rPr lang="en-US" dirty="0"/>
              <a:t>Providing related content out of relevant and irrelevant collection of items to users of online service providers.</a:t>
            </a:r>
          </a:p>
          <a:p>
            <a:pPr marL="457200" indent="-457200">
              <a:buFont typeface="+mj-lt"/>
              <a:buAutoNum type="arabicPeriod"/>
            </a:pPr>
            <a:r>
              <a:rPr lang="en-US" dirty="0"/>
              <a:t>OMRES (Online Movie Recommendation System) aims to recommend movies to users based on user-movie (item) ratings.</a:t>
            </a:r>
          </a:p>
          <a:p>
            <a:pPr marL="457200" indent="-457200">
              <a:buFont typeface="+mj-lt"/>
              <a:buAutoNum type="arabicPeriod"/>
            </a:pPr>
            <a:r>
              <a:rPr lang="en-US" dirty="0"/>
              <a:t>Given a set of movies with their titles, overviews, genres, cast and crew, can we predict the rating they will assign to a movie they have not previously rated? </a:t>
            </a:r>
            <a:endParaRPr lang="en-IN" dirty="0"/>
          </a:p>
        </p:txBody>
      </p:sp>
    </p:spTree>
    <p:extLst>
      <p:ext uri="{BB962C8B-B14F-4D97-AF65-F5344CB8AC3E}">
        <p14:creationId xmlns:p14="http://schemas.microsoft.com/office/powerpoint/2010/main" val="43029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ACDF-232D-4897-BAB6-600756A8EBDA}"/>
              </a:ext>
            </a:extLst>
          </p:cNvPr>
          <p:cNvSpPr>
            <a:spLocks noGrp="1"/>
          </p:cNvSpPr>
          <p:nvPr>
            <p:ph type="title"/>
          </p:nvPr>
        </p:nvSpPr>
        <p:spPr/>
        <p:txBody>
          <a:bodyPr>
            <a:normAutofit/>
          </a:bodyPr>
          <a:lstStyle/>
          <a:p>
            <a:r>
              <a:rPr lang="en-US" b="1" u="heavy" spc="-20" dirty="0">
                <a:solidFill>
                  <a:srgbClr val="000000"/>
                </a:solidFill>
                <a:effectLst/>
                <a:ea typeface="Times New Roman" panose="02020603050405020304" pitchFamily="18" charset="0"/>
                <a:cs typeface="Times New Roman" panose="02020603050405020304" pitchFamily="18" charset="0"/>
              </a:rPr>
              <a:t>What is a recommender system?</a:t>
            </a:r>
            <a:endParaRPr lang="en-IN" dirty="0"/>
          </a:p>
        </p:txBody>
      </p:sp>
      <p:sp>
        <p:nvSpPr>
          <p:cNvPr id="3" name="Content Placeholder 2">
            <a:extLst>
              <a:ext uri="{FF2B5EF4-FFF2-40B4-BE49-F238E27FC236}">
                <a16:creationId xmlns:a16="http://schemas.microsoft.com/office/drawing/2014/main" id="{83624DFA-EA36-4808-BCAC-834593105B8E}"/>
              </a:ext>
            </a:extLst>
          </p:cNvPr>
          <p:cNvSpPr>
            <a:spLocks noGrp="1"/>
          </p:cNvSpPr>
          <p:nvPr>
            <p:ph idx="1"/>
          </p:nvPr>
        </p:nvSpPr>
        <p:spPr/>
        <p:txBody>
          <a:bodyPr>
            <a:normAutofit/>
          </a:bodyPr>
          <a:lstStyle/>
          <a:p>
            <a:pPr>
              <a:lnSpc>
                <a:spcPct val="110000"/>
              </a:lnSpc>
              <a:spcBef>
                <a:spcPts val="600"/>
              </a:spcBef>
              <a:spcAft>
                <a:spcPts val="1000"/>
              </a:spcAft>
            </a:pPr>
            <a:r>
              <a:rPr lang="en-US" sz="1800" spc="-5" dirty="0">
                <a:solidFill>
                  <a:srgbClr val="000000"/>
                </a:solidFill>
                <a:effectLst/>
                <a:ea typeface="Times New Roman" panose="02020603050405020304" pitchFamily="18" charset="0"/>
                <a:cs typeface="Times New Roman" panose="02020603050405020304" pitchFamily="18" charset="0"/>
              </a:rPr>
              <a:t>A recommender system is a simple algorithm whose aim is to provide the most relevant information to a user by discovering patterns in a dataset. The algorithm rates the items and shows the user the items that they would rate highly. An example of recommendation in action is when you visit Amazon and you notice that some items are being recommended to you or when Netflix recommends certain movies to you. They are also used by Music streaming applications such as Spotify and Deezer to recommend music that you might like.</a:t>
            </a:r>
            <a:endParaRPr lang="en-IN" sz="1800" dirty="0">
              <a:solidFill>
                <a:srgbClr val="595959"/>
              </a:solidFill>
              <a:effectLst/>
              <a:ea typeface="Tw Cen MT" panose="020B0602020104020603" pitchFamily="34" charset="0"/>
              <a:cs typeface="Times New Roman" panose="02020603050405020304" pitchFamily="18" charset="0"/>
            </a:endParaRPr>
          </a:p>
          <a:p>
            <a:pPr>
              <a:lnSpc>
                <a:spcPct val="110000"/>
              </a:lnSpc>
              <a:spcBef>
                <a:spcPts val="1575"/>
              </a:spcBef>
              <a:spcAft>
                <a:spcPts val="1000"/>
              </a:spcAft>
            </a:pPr>
            <a:r>
              <a:rPr lang="en-US" sz="1800" spc="-5" dirty="0">
                <a:solidFill>
                  <a:srgbClr val="000000"/>
                </a:solidFill>
                <a:effectLst/>
                <a:ea typeface="Times New Roman" panose="02020603050405020304" pitchFamily="18" charset="0"/>
                <a:cs typeface="Times New Roman" panose="02020603050405020304" pitchFamily="18" charset="0"/>
              </a:rPr>
              <a:t>Below is a very simple illustration of how recommender systems work in the context of an e-commerce site.</a:t>
            </a:r>
            <a:endParaRPr lang="en-IN" sz="1800" dirty="0">
              <a:solidFill>
                <a:srgbClr val="595959"/>
              </a:solidFill>
              <a:effectLst/>
              <a:ea typeface="Tw Cen MT" panose="020B0602020104020603" pitchFamily="34" charset="0"/>
              <a:cs typeface="Times New Roman" panose="02020603050405020304" pitchFamily="18" charset="0"/>
            </a:endParaRPr>
          </a:p>
          <a:p>
            <a:r>
              <a:rPr lang="en-US" sz="1800" spc="-5" dirty="0">
                <a:solidFill>
                  <a:srgbClr val="000000"/>
                </a:solidFill>
                <a:effectLst/>
                <a:ea typeface="Times New Roman" panose="02020603050405020304" pitchFamily="18" charset="0"/>
                <a:cs typeface="Times New Roman" panose="02020603050405020304" pitchFamily="18" charset="0"/>
              </a:rPr>
              <a:t>Two users buy the same items A and B from an e-commerce store. When this happens the similarity index of these two users is computed. Depending on the score the system can recommend item C to the other user because it detects that those two users are similar in terms of the items they purchase.</a:t>
            </a:r>
          </a:p>
          <a:p>
            <a:endParaRPr lang="en-IN" sz="1800" dirty="0">
              <a:solidFill>
                <a:srgbClr val="595959"/>
              </a:solidFill>
              <a:effectLst/>
              <a:ea typeface="Tw Cen MT" panose="020B0602020104020603"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067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E8FE-74B6-4D4D-A7FE-B85DEF2B401D}"/>
              </a:ext>
            </a:extLst>
          </p:cNvPr>
          <p:cNvSpPr>
            <a:spLocks noGrp="1"/>
          </p:cNvSpPr>
          <p:nvPr>
            <p:ph type="title"/>
          </p:nvPr>
        </p:nvSpPr>
        <p:spPr/>
        <p:txBody>
          <a:bodyPr/>
          <a:lstStyle/>
          <a:p>
            <a:r>
              <a:rPr lang="en-IN" dirty="0"/>
              <a:t>Cosine Similarity</a:t>
            </a:r>
          </a:p>
        </p:txBody>
      </p:sp>
      <p:sp>
        <p:nvSpPr>
          <p:cNvPr id="3" name="Content Placeholder 2">
            <a:extLst>
              <a:ext uri="{FF2B5EF4-FFF2-40B4-BE49-F238E27FC236}">
                <a16:creationId xmlns:a16="http://schemas.microsoft.com/office/drawing/2014/main" id="{6C106CC2-DD16-4192-BACA-8FB624D4511D}"/>
              </a:ext>
            </a:extLst>
          </p:cNvPr>
          <p:cNvSpPr>
            <a:spLocks noGrp="1"/>
          </p:cNvSpPr>
          <p:nvPr>
            <p:ph idx="1"/>
          </p:nvPr>
        </p:nvSpPr>
        <p:spPr/>
        <p:txBody>
          <a:bodyPr/>
          <a:lstStyle/>
          <a:p>
            <a:pPr marL="457200" indent="-457200">
              <a:buFont typeface="+mj-lt"/>
              <a:buAutoNum type="arabicPeriod"/>
            </a:pPr>
            <a:r>
              <a:rPr lang="en-US" b="0" i="0" dirty="0">
                <a:solidFill>
                  <a:srgbClr val="2E2E2E"/>
                </a:solidFill>
                <a:effectLst/>
              </a:rPr>
              <a:t>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a:t>
            </a:r>
          </a:p>
          <a:p>
            <a:pPr marL="457200" indent="-457200">
              <a:buFont typeface="+mj-lt"/>
              <a:buAutoNum type="arabicPeriod"/>
            </a:pPr>
            <a:r>
              <a:rPr lang="en-US" b="0" i="0" dirty="0">
                <a:solidFill>
                  <a:srgbClr val="2E2E2E"/>
                </a:solidFill>
                <a:effectLst/>
                <a:latin typeface="NexusSans"/>
              </a:rPr>
              <a:t>A document can be represented by thousands of attributes, each recording the frequency of a particular word (such as a keyword) or phrase in the document. Thus, each document is an object represented by what is called a </a:t>
            </a:r>
            <a:r>
              <a:rPr lang="en-US" b="0" i="1" dirty="0">
                <a:solidFill>
                  <a:srgbClr val="2E2E2E"/>
                </a:solidFill>
                <a:effectLst/>
                <a:latin typeface="NexusSans"/>
              </a:rPr>
              <a:t>term-frequency vector</a:t>
            </a:r>
            <a:r>
              <a:rPr lang="en-US" b="0" i="0" dirty="0">
                <a:solidFill>
                  <a:srgbClr val="2E2E2E"/>
                </a:solidFill>
                <a:effectLst/>
                <a:latin typeface="NexusSans"/>
              </a:rPr>
              <a:t>.</a:t>
            </a:r>
            <a:endParaRPr lang="en-IN" dirty="0"/>
          </a:p>
        </p:txBody>
      </p:sp>
    </p:spTree>
    <p:extLst>
      <p:ext uri="{BB962C8B-B14F-4D97-AF65-F5344CB8AC3E}">
        <p14:creationId xmlns:p14="http://schemas.microsoft.com/office/powerpoint/2010/main" val="185850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DDC0-61F5-4A8D-910B-03A9C97A53C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906F604-68BC-473B-B73E-6BE9F76BF467}"/>
              </a:ext>
            </a:extLst>
          </p:cNvPr>
          <p:cNvSpPr>
            <a:spLocks noGrp="1"/>
          </p:cNvSpPr>
          <p:nvPr>
            <p:ph idx="1"/>
          </p:nvPr>
        </p:nvSpPr>
        <p:spPr/>
        <p:txBody>
          <a:bodyPr/>
          <a:lstStyle/>
          <a:p>
            <a:pPr marL="457200" indent="-457200">
              <a:buFont typeface="+mj-lt"/>
              <a:buAutoNum type="arabicPeriod"/>
            </a:pPr>
            <a:r>
              <a:rPr lang="en-US" dirty="0"/>
              <a:t>Recommendation systems provide content for us by taking what other people recommend as well as our selections into account</a:t>
            </a:r>
          </a:p>
          <a:p>
            <a:pPr marL="457200" indent="-457200">
              <a:buFont typeface="+mj-lt"/>
              <a:buAutoNum type="arabicPeriod"/>
            </a:pPr>
            <a:r>
              <a:rPr lang="en-US" dirty="0"/>
              <a:t>Collaborative Filtering is a widely used solution for this problem which we make use of in our project</a:t>
            </a:r>
            <a:endParaRPr lang="en-IN" dirty="0"/>
          </a:p>
        </p:txBody>
      </p:sp>
    </p:spTree>
    <p:extLst>
      <p:ext uri="{BB962C8B-B14F-4D97-AF65-F5344CB8AC3E}">
        <p14:creationId xmlns:p14="http://schemas.microsoft.com/office/powerpoint/2010/main" val="130344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BC63-49F6-4715-8924-910E4EB4B746}"/>
              </a:ext>
            </a:extLst>
          </p:cNvPr>
          <p:cNvSpPr>
            <a:spLocks noGrp="1"/>
          </p:cNvSpPr>
          <p:nvPr>
            <p:ph type="ctrTitle"/>
          </p:nvPr>
        </p:nvSpPr>
        <p:spPr/>
        <p:txBody>
          <a:bodyPr/>
          <a:lstStyle/>
          <a:p>
            <a:r>
              <a:rPr lang="en-IN" dirty="0">
                <a:solidFill>
                  <a:srgbClr val="00B050"/>
                </a:solidFill>
              </a:rPr>
              <a:t>         THANK YOU</a:t>
            </a:r>
          </a:p>
        </p:txBody>
      </p:sp>
      <p:sp>
        <p:nvSpPr>
          <p:cNvPr id="3" name="Subtitle 2">
            <a:extLst>
              <a:ext uri="{FF2B5EF4-FFF2-40B4-BE49-F238E27FC236}">
                <a16:creationId xmlns:a16="http://schemas.microsoft.com/office/drawing/2014/main" id="{294A3862-7DC9-4870-9B20-E6C7C2052E5E}"/>
              </a:ext>
            </a:extLst>
          </p:cNvPr>
          <p:cNvSpPr>
            <a:spLocks noGrp="1"/>
          </p:cNvSpPr>
          <p:nvPr>
            <p:ph type="subTitle" idx="1"/>
          </p:nvPr>
        </p:nvSpPr>
        <p:spPr/>
        <p:txBody>
          <a:bodyPr>
            <a:normAutofit fontScale="92500" lnSpcReduction="10000"/>
          </a:bodyPr>
          <a:lstStyle/>
          <a:p>
            <a:r>
              <a:rPr lang="en-IN" dirty="0"/>
              <a:t>Presented by : Akshat SHARMA(099), TANUJ SHARMA(108),AGAM GULATI(121),ENZO (001)</a:t>
            </a:r>
          </a:p>
          <a:p>
            <a:r>
              <a:rPr lang="en-IN" dirty="0"/>
              <a:t>  </a:t>
            </a:r>
          </a:p>
        </p:txBody>
      </p:sp>
    </p:spTree>
    <p:extLst>
      <p:ext uri="{BB962C8B-B14F-4D97-AF65-F5344CB8AC3E}">
        <p14:creationId xmlns:p14="http://schemas.microsoft.com/office/powerpoint/2010/main" val="16433140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206</TotalTime>
  <Words>423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NexusSans</vt:lpstr>
      <vt:lpstr>Retrospect</vt:lpstr>
      <vt:lpstr>MOVIE RECOMMENDATION SYSTEM</vt:lpstr>
      <vt:lpstr>Problem Statement</vt:lpstr>
      <vt:lpstr>What is a recommender system?</vt:lpstr>
      <vt:lpstr>Cosine Similarity</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Tanuj Sharma</dc:creator>
  <cp:lastModifiedBy>Tanuj Sharma</cp:lastModifiedBy>
  <cp:revision>1</cp:revision>
  <dcterms:created xsi:type="dcterms:W3CDTF">2022-04-21T05:23:03Z</dcterms:created>
  <dcterms:modified xsi:type="dcterms:W3CDTF">2022-04-21T08:49:41Z</dcterms:modified>
</cp:coreProperties>
</file>