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</p:sldIdLst>
  <p:sldSz cx="12192000" cy="6856413"/>
  <p:notesSz cx="12192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3" autoAdjust="0"/>
  </p:normalViewPr>
  <p:slideViewPr>
    <p:cSldViewPr>
      <p:cViewPr>
        <p:scale>
          <a:sx n="66" d="100"/>
          <a:sy n="66" d="100"/>
        </p:scale>
        <p:origin x="876" y="-144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207250" cy="56515"/>
          </a:xfrm>
          <a:custGeom>
            <a:avLst/>
            <a:gdLst/>
            <a:ahLst/>
            <a:cxnLst/>
            <a:rect l="l" t="t" r="r" b="b"/>
            <a:pathLst>
              <a:path w="7207250" h="56515">
                <a:moveTo>
                  <a:pt x="7207062" y="56305"/>
                </a:moveTo>
                <a:lnTo>
                  <a:pt x="0" y="56305"/>
                </a:lnTo>
                <a:lnTo>
                  <a:pt x="0" y="0"/>
                </a:lnTo>
                <a:lnTo>
                  <a:pt x="7207062" y="0"/>
                </a:lnTo>
                <a:lnTo>
                  <a:pt x="7207062" y="56305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0353" y="731967"/>
            <a:ext cx="541020" cy="22860"/>
          </a:xfrm>
          <a:custGeom>
            <a:avLst/>
            <a:gdLst/>
            <a:ahLst/>
            <a:cxnLst/>
            <a:rect l="l" t="t" r="r" b="b"/>
            <a:pathLst>
              <a:path w="541019" h="22859">
                <a:moveTo>
                  <a:pt x="540529" y="22522"/>
                </a:moveTo>
                <a:lnTo>
                  <a:pt x="0" y="22522"/>
                </a:lnTo>
                <a:lnTo>
                  <a:pt x="0" y="0"/>
                </a:lnTo>
                <a:lnTo>
                  <a:pt x="540529" y="0"/>
                </a:lnTo>
                <a:lnTo>
                  <a:pt x="540529" y="22522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123824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654050"/>
            <a:ext cx="1076198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1D40AF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5049" y="2095499"/>
            <a:ext cx="54483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38749" y="1233735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428625" y="400050"/>
                </a:moveTo>
                <a:lnTo>
                  <a:pt x="71437" y="400050"/>
                </a:lnTo>
                <a:lnTo>
                  <a:pt x="43624" y="394438"/>
                </a:lnTo>
                <a:lnTo>
                  <a:pt x="20917" y="379132"/>
                </a:lnTo>
                <a:lnTo>
                  <a:pt x="5611" y="356425"/>
                </a:lnTo>
                <a:lnTo>
                  <a:pt x="0" y="328612"/>
                </a:lnTo>
                <a:lnTo>
                  <a:pt x="0" y="28575"/>
                </a:lnTo>
                <a:lnTo>
                  <a:pt x="2242" y="17442"/>
                </a:lnTo>
                <a:lnTo>
                  <a:pt x="8360" y="8360"/>
                </a:lnTo>
                <a:lnTo>
                  <a:pt x="17442" y="2242"/>
                </a:lnTo>
                <a:lnTo>
                  <a:pt x="28575" y="0"/>
                </a:lnTo>
                <a:lnTo>
                  <a:pt x="39707" y="2242"/>
                </a:lnTo>
                <a:lnTo>
                  <a:pt x="48789" y="8360"/>
                </a:lnTo>
                <a:lnTo>
                  <a:pt x="54907" y="17442"/>
                </a:lnTo>
                <a:lnTo>
                  <a:pt x="57150" y="28575"/>
                </a:lnTo>
                <a:lnTo>
                  <a:pt x="57150" y="336470"/>
                </a:lnTo>
                <a:lnTo>
                  <a:pt x="63579" y="342900"/>
                </a:lnTo>
                <a:lnTo>
                  <a:pt x="428625" y="342900"/>
                </a:lnTo>
                <a:lnTo>
                  <a:pt x="439757" y="345142"/>
                </a:lnTo>
                <a:lnTo>
                  <a:pt x="448839" y="351260"/>
                </a:lnTo>
                <a:lnTo>
                  <a:pt x="454957" y="360342"/>
                </a:lnTo>
                <a:lnTo>
                  <a:pt x="457200" y="371475"/>
                </a:lnTo>
                <a:lnTo>
                  <a:pt x="454957" y="382607"/>
                </a:lnTo>
                <a:lnTo>
                  <a:pt x="448839" y="391689"/>
                </a:lnTo>
                <a:lnTo>
                  <a:pt x="439757" y="397807"/>
                </a:lnTo>
                <a:lnTo>
                  <a:pt x="428625" y="400050"/>
                </a:lnTo>
                <a:close/>
              </a:path>
              <a:path w="457200" h="400050">
                <a:moveTo>
                  <a:pt x="366742" y="159573"/>
                </a:moveTo>
                <a:lnTo>
                  <a:pt x="285750" y="159573"/>
                </a:lnTo>
                <a:lnTo>
                  <a:pt x="379779" y="65454"/>
                </a:lnTo>
                <a:lnTo>
                  <a:pt x="389239" y="59175"/>
                </a:lnTo>
                <a:lnTo>
                  <a:pt x="400005" y="57083"/>
                </a:lnTo>
                <a:lnTo>
                  <a:pt x="410771" y="59175"/>
                </a:lnTo>
                <a:lnTo>
                  <a:pt x="420231" y="65454"/>
                </a:lnTo>
                <a:lnTo>
                  <a:pt x="426509" y="74914"/>
                </a:lnTo>
                <a:lnTo>
                  <a:pt x="428602" y="85680"/>
                </a:lnTo>
                <a:lnTo>
                  <a:pt x="426509" y="96446"/>
                </a:lnTo>
                <a:lnTo>
                  <a:pt x="419878" y="106437"/>
                </a:lnTo>
                <a:lnTo>
                  <a:pt x="366742" y="159573"/>
                </a:lnTo>
                <a:close/>
              </a:path>
              <a:path w="457200" h="400050">
                <a:moveTo>
                  <a:pt x="114255" y="257152"/>
                </a:moveTo>
                <a:lnTo>
                  <a:pt x="103489" y="255059"/>
                </a:lnTo>
                <a:lnTo>
                  <a:pt x="94029" y="248781"/>
                </a:lnTo>
                <a:lnTo>
                  <a:pt x="87750" y="239321"/>
                </a:lnTo>
                <a:lnTo>
                  <a:pt x="85658" y="228555"/>
                </a:lnTo>
                <a:lnTo>
                  <a:pt x="87750" y="217789"/>
                </a:lnTo>
                <a:lnTo>
                  <a:pt x="94029" y="208329"/>
                </a:lnTo>
                <a:lnTo>
                  <a:pt x="194042" y="108317"/>
                </a:lnTo>
                <a:lnTo>
                  <a:pt x="203501" y="102038"/>
                </a:lnTo>
                <a:lnTo>
                  <a:pt x="214267" y="99945"/>
                </a:lnTo>
                <a:lnTo>
                  <a:pt x="225033" y="102038"/>
                </a:lnTo>
                <a:lnTo>
                  <a:pt x="234493" y="108317"/>
                </a:lnTo>
                <a:lnTo>
                  <a:pt x="285750" y="159573"/>
                </a:lnTo>
                <a:lnTo>
                  <a:pt x="366742" y="159573"/>
                </a:lnTo>
                <a:lnTo>
                  <a:pt x="357276" y="169038"/>
                </a:lnTo>
                <a:lnTo>
                  <a:pt x="214312" y="169038"/>
                </a:lnTo>
                <a:lnTo>
                  <a:pt x="134481" y="248781"/>
                </a:lnTo>
                <a:lnTo>
                  <a:pt x="125021" y="255059"/>
                </a:lnTo>
                <a:lnTo>
                  <a:pt x="114255" y="257152"/>
                </a:lnTo>
                <a:close/>
              </a:path>
              <a:path w="457200" h="400050">
                <a:moveTo>
                  <a:pt x="419878" y="106437"/>
                </a:moveTo>
                <a:lnTo>
                  <a:pt x="420217" y="105926"/>
                </a:lnTo>
                <a:lnTo>
                  <a:pt x="420388" y="105926"/>
                </a:lnTo>
                <a:lnTo>
                  <a:pt x="419878" y="106437"/>
                </a:lnTo>
                <a:close/>
              </a:path>
              <a:path w="457200" h="400050">
                <a:moveTo>
                  <a:pt x="286368" y="228555"/>
                </a:moveTo>
                <a:lnTo>
                  <a:pt x="285220" y="228555"/>
                </a:lnTo>
                <a:lnTo>
                  <a:pt x="275028" y="226574"/>
                </a:lnTo>
                <a:lnTo>
                  <a:pt x="265568" y="220295"/>
                </a:lnTo>
                <a:lnTo>
                  <a:pt x="214312" y="169038"/>
                </a:lnTo>
                <a:lnTo>
                  <a:pt x="357276" y="169038"/>
                </a:lnTo>
                <a:lnTo>
                  <a:pt x="306020" y="220295"/>
                </a:lnTo>
                <a:lnTo>
                  <a:pt x="296560" y="226574"/>
                </a:lnTo>
                <a:lnTo>
                  <a:pt x="286368" y="228555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5974" y="1205159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200025" y="185737"/>
                </a:moveTo>
                <a:lnTo>
                  <a:pt x="136805" y="182097"/>
                </a:lnTo>
                <a:lnTo>
                  <a:pt x="81897" y="171958"/>
                </a:lnTo>
                <a:lnTo>
                  <a:pt x="38596" y="156496"/>
                </a:lnTo>
                <a:lnTo>
                  <a:pt x="0" y="114300"/>
                </a:lnTo>
                <a:lnTo>
                  <a:pt x="0" y="71437"/>
                </a:lnTo>
                <a:lnTo>
                  <a:pt x="38596" y="29240"/>
                </a:lnTo>
                <a:lnTo>
                  <a:pt x="81897" y="13778"/>
                </a:lnTo>
                <a:lnTo>
                  <a:pt x="136805" y="3640"/>
                </a:lnTo>
                <a:lnTo>
                  <a:pt x="200025" y="0"/>
                </a:lnTo>
                <a:lnTo>
                  <a:pt x="263244" y="3640"/>
                </a:lnTo>
                <a:lnTo>
                  <a:pt x="318152" y="13778"/>
                </a:lnTo>
                <a:lnTo>
                  <a:pt x="361453" y="29240"/>
                </a:lnTo>
                <a:lnTo>
                  <a:pt x="389851" y="48851"/>
                </a:lnTo>
                <a:lnTo>
                  <a:pt x="400050" y="71437"/>
                </a:lnTo>
                <a:lnTo>
                  <a:pt x="400050" y="114300"/>
                </a:lnTo>
                <a:lnTo>
                  <a:pt x="361453" y="156496"/>
                </a:lnTo>
                <a:lnTo>
                  <a:pt x="318152" y="171958"/>
                </a:lnTo>
                <a:lnTo>
                  <a:pt x="263244" y="182097"/>
                </a:lnTo>
                <a:lnTo>
                  <a:pt x="200025" y="185737"/>
                </a:lnTo>
                <a:close/>
              </a:path>
              <a:path w="400050" h="457200">
                <a:moveTo>
                  <a:pt x="200025" y="328612"/>
                </a:moveTo>
                <a:lnTo>
                  <a:pt x="136805" y="324972"/>
                </a:lnTo>
                <a:lnTo>
                  <a:pt x="81897" y="314833"/>
                </a:lnTo>
                <a:lnTo>
                  <a:pt x="38596" y="299371"/>
                </a:lnTo>
                <a:lnTo>
                  <a:pt x="0" y="257175"/>
                </a:lnTo>
                <a:lnTo>
                  <a:pt x="0" y="166181"/>
                </a:lnTo>
                <a:lnTo>
                  <a:pt x="10593" y="173650"/>
                </a:lnTo>
                <a:lnTo>
                  <a:pt x="22432" y="180390"/>
                </a:lnTo>
                <a:lnTo>
                  <a:pt x="81357" y="201277"/>
                </a:lnTo>
                <a:lnTo>
                  <a:pt x="157756" y="212791"/>
                </a:lnTo>
                <a:lnTo>
                  <a:pt x="200025" y="214312"/>
                </a:lnTo>
                <a:lnTo>
                  <a:pt x="400050" y="214312"/>
                </a:lnTo>
                <a:lnTo>
                  <a:pt x="400050" y="257175"/>
                </a:lnTo>
                <a:lnTo>
                  <a:pt x="389851" y="279760"/>
                </a:lnTo>
                <a:lnTo>
                  <a:pt x="361453" y="299371"/>
                </a:lnTo>
                <a:lnTo>
                  <a:pt x="318152" y="314833"/>
                </a:lnTo>
                <a:lnTo>
                  <a:pt x="263244" y="324972"/>
                </a:lnTo>
                <a:lnTo>
                  <a:pt x="200025" y="328612"/>
                </a:lnTo>
                <a:close/>
              </a:path>
              <a:path w="400050" h="457200">
                <a:moveTo>
                  <a:pt x="400050" y="214312"/>
                </a:moveTo>
                <a:lnTo>
                  <a:pt x="200025" y="214312"/>
                </a:lnTo>
                <a:lnTo>
                  <a:pt x="242293" y="212791"/>
                </a:lnTo>
                <a:lnTo>
                  <a:pt x="282133" y="208374"/>
                </a:lnTo>
                <a:lnTo>
                  <a:pt x="351115" y="191720"/>
                </a:lnTo>
                <a:lnTo>
                  <a:pt x="389402" y="173650"/>
                </a:lnTo>
                <a:lnTo>
                  <a:pt x="400050" y="166181"/>
                </a:lnTo>
                <a:lnTo>
                  <a:pt x="400050" y="214312"/>
                </a:lnTo>
                <a:close/>
              </a:path>
              <a:path w="400050" h="457200">
                <a:moveTo>
                  <a:pt x="200025" y="457200"/>
                </a:moveTo>
                <a:lnTo>
                  <a:pt x="136805" y="453559"/>
                </a:lnTo>
                <a:lnTo>
                  <a:pt x="81897" y="443421"/>
                </a:lnTo>
                <a:lnTo>
                  <a:pt x="38596" y="427959"/>
                </a:lnTo>
                <a:lnTo>
                  <a:pt x="0" y="385762"/>
                </a:lnTo>
                <a:lnTo>
                  <a:pt x="0" y="309056"/>
                </a:lnTo>
                <a:lnTo>
                  <a:pt x="10593" y="316525"/>
                </a:lnTo>
                <a:lnTo>
                  <a:pt x="22432" y="323265"/>
                </a:lnTo>
                <a:lnTo>
                  <a:pt x="81357" y="344152"/>
                </a:lnTo>
                <a:lnTo>
                  <a:pt x="157756" y="355666"/>
                </a:lnTo>
                <a:lnTo>
                  <a:pt x="200025" y="357187"/>
                </a:lnTo>
                <a:lnTo>
                  <a:pt x="400050" y="357187"/>
                </a:lnTo>
                <a:lnTo>
                  <a:pt x="400050" y="385762"/>
                </a:lnTo>
                <a:lnTo>
                  <a:pt x="389851" y="408348"/>
                </a:lnTo>
                <a:lnTo>
                  <a:pt x="361453" y="427959"/>
                </a:lnTo>
                <a:lnTo>
                  <a:pt x="318152" y="443421"/>
                </a:lnTo>
                <a:lnTo>
                  <a:pt x="263244" y="453559"/>
                </a:lnTo>
                <a:lnTo>
                  <a:pt x="200025" y="457200"/>
                </a:lnTo>
                <a:close/>
              </a:path>
              <a:path w="400050" h="457200">
                <a:moveTo>
                  <a:pt x="400050" y="357187"/>
                </a:moveTo>
                <a:lnTo>
                  <a:pt x="200025" y="357187"/>
                </a:lnTo>
                <a:lnTo>
                  <a:pt x="242293" y="355666"/>
                </a:lnTo>
                <a:lnTo>
                  <a:pt x="282133" y="351249"/>
                </a:lnTo>
                <a:lnTo>
                  <a:pt x="351115" y="334595"/>
                </a:lnTo>
                <a:lnTo>
                  <a:pt x="389402" y="316525"/>
                </a:lnTo>
                <a:lnTo>
                  <a:pt x="400050" y="309056"/>
                </a:lnTo>
                <a:lnTo>
                  <a:pt x="400050" y="357187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96049" y="1233735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57150" y="400050"/>
                </a:moveTo>
                <a:lnTo>
                  <a:pt x="28575" y="400050"/>
                </a:lnTo>
                <a:lnTo>
                  <a:pt x="17442" y="397807"/>
                </a:lnTo>
                <a:lnTo>
                  <a:pt x="8360" y="391689"/>
                </a:lnTo>
                <a:lnTo>
                  <a:pt x="2242" y="382607"/>
                </a:lnTo>
                <a:lnTo>
                  <a:pt x="0" y="371475"/>
                </a:lnTo>
                <a:lnTo>
                  <a:pt x="0" y="200025"/>
                </a:lnTo>
                <a:lnTo>
                  <a:pt x="2611" y="182912"/>
                </a:lnTo>
                <a:lnTo>
                  <a:pt x="9911" y="167866"/>
                </a:lnTo>
                <a:lnTo>
                  <a:pt x="21096" y="155684"/>
                </a:lnTo>
                <a:lnTo>
                  <a:pt x="35361" y="147161"/>
                </a:lnTo>
                <a:lnTo>
                  <a:pt x="66794" y="57417"/>
                </a:lnTo>
                <a:lnTo>
                  <a:pt x="79397" y="33942"/>
                </a:lnTo>
                <a:lnTo>
                  <a:pt x="98103" y="15816"/>
                </a:lnTo>
                <a:lnTo>
                  <a:pt x="121380" y="4136"/>
                </a:lnTo>
                <a:lnTo>
                  <a:pt x="147697" y="0"/>
                </a:lnTo>
                <a:lnTo>
                  <a:pt x="309502" y="0"/>
                </a:lnTo>
                <a:lnTo>
                  <a:pt x="335819" y="4136"/>
                </a:lnTo>
                <a:lnTo>
                  <a:pt x="359096" y="15816"/>
                </a:lnTo>
                <a:lnTo>
                  <a:pt x="377802" y="33942"/>
                </a:lnTo>
                <a:lnTo>
                  <a:pt x="390262" y="57150"/>
                </a:lnTo>
                <a:lnTo>
                  <a:pt x="147697" y="57150"/>
                </a:lnTo>
                <a:lnTo>
                  <a:pt x="138925" y="58528"/>
                </a:lnTo>
                <a:lnTo>
                  <a:pt x="131165" y="62418"/>
                </a:lnTo>
                <a:lnTo>
                  <a:pt x="124930" y="68451"/>
                </a:lnTo>
                <a:lnTo>
                  <a:pt x="120729" y="76259"/>
                </a:lnTo>
                <a:lnTo>
                  <a:pt x="97422" y="142875"/>
                </a:lnTo>
                <a:lnTo>
                  <a:pt x="420337" y="142875"/>
                </a:lnTo>
                <a:lnTo>
                  <a:pt x="421838" y="147161"/>
                </a:lnTo>
                <a:lnTo>
                  <a:pt x="436103" y="155684"/>
                </a:lnTo>
                <a:lnTo>
                  <a:pt x="447288" y="167866"/>
                </a:lnTo>
                <a:lnTo>
                  <a:pt x="454588" y="182912"/>
                </a:lnTo>
                <a:lnTo>
                  <a:pt x="457200" y="200025"/>
                </a:lnTo>
                <a:lnTo>
                  <a:pt x="81935" y="200025"/>
                </a:lnTo>
                <a:lnTo>
                  <a:pt x="78290" y="200750"/>
                </a:lnTo>
                <a:lnTo>
                  <a:pt x="57149" y="224810"/>
                </a:lnTo>
                <a:lnTo>
                  <a:pt x="57149" y="232389"/>
                </a:lnTo>
                <a:lnTo>
                  <a:pt x="81935" y="257174"/>
                </a:lnTo>
                <a:lnTo>
                  <a:pt x="457200" y="257174"/>
                </a:lnTo>
                <a:lnTo>
                  <a:pt x="457200" y="328612"/>
                </a:lnTo>
                <a:lnTo>
                  <a:pt x="85725" y="328612"/>
                </a:lnTo>
                <a:lnTo>
                  <a:pt x="85725" y="371475"/>
                </a:lnTo>
                <a:lnTo>
                  <a:pt x="83482" y="382607"/>
                </a:lnTo>
                <a:lnTo>
                  <a:pt x="77364" y="391689"/>
                </a:lnTo>
                <a:lnTo>
                  <a:pt x="68282" y="397807"/>
                </a:lnTo>
                <a:lnTo>
                  <a:pt x="57150" y="400050"/>
                </a:lnTo>
                <a:close/>
              </a:path>
              <a:path w="457200" h="400050">
                <a:moveTo>
                  <a:pt x="420337" y="142875"/>
                </a:moveTo>
                <a:lnTo>
                  <a:pt x="359777" y="142875"/>
                </a:lnTo>
                <a:lnTo>
                  <a:pt x="336470" y="76259"/>
                </a:lnTo>
                <a:lnTo>
                  <a:pt x="332269" y="68451"/>
                </a:lnTo>
                <a:lnTo>
                  <a:pt x="326034" y="62418"/>
                </a:lnTo>
                <a:lnTo>
                  <a:pt x="318274" y="58528"/>
                </a:lnTo>
                <a:lnTo>
                  <a:pt x="309502" y="57150"/>
                </a:lnTo>
                <a:lnTo>
                  <a:pt x="390262" y="57150"/>
                </a:lnTo>
                <a:lnTo>
                  <a:pt x="390405" y="57417"/>
                </a:lnTo>
                <a:lnTo>
                  <a:pt x="420337" y="142875"/>
                </a:lnTo>
                <a:close/>
              </a:path>
              <a:path w="457200" h="400050">
                <a:moveTo>
                  <a:pt x="367685" y="257174"/>
                </a:moveTo>
                <a:lnTo>
                  <a:pt x="89514" y="257174"/>
                </a:lnTo>
                <a:lnTo>
                  <a:pt x="93159" y="256449"/>
                </a:lnTo>
                <a:lnTo>
                  <a:pt x="100160" y="253549"/>
                </a:lnTo>
                <a:lnTo>
                  <a:pt x="114299" y="232389"/>
                </a:lnTo>
                <a:lnTo>
                  <a:pt x="114299" y="224810"/>
                </a:lnTo>
                <a:lnTo>
                  <a:pt x="89514" y="200025"/>
                </a:lnTo>
                <a:lnTo>
                  <a:pt x="367685" y="200025"/>
                </a:lnTo>
                <a:lnTo>
                  <a:pt x="342899" y="224810"/>
                </a:lnTo>
                <a:lnTo>
                  <a:pt x="342899" y="232389"/>
                </a:lnTo>
                <a:lnTo>
                  <a:pt x="364040" y="256449"/>
                </a:lnTo>
                <a:lnTo>
                  <a:pt x="367685" y="257174"/>
                </a:lnTo>
                <a:close/>
              </a:path>
              <a:path w="457200" h="400050">
                <a:moveTo>
                  <a:pt x="457200" y="257174"/>
                </a:moveTo>
                <a:lnTo>
                  <a:pt x="375264" y="257174"/>
                </a:lnTo>
                <a:lnTo>
                  <a:pt x="378909" y="256449"/>
                </a:lnTo>
                <a:lnTo>
                  <a:pt x="385910" y="253549"/>
                </a:lnTo>
                <a:lnTo>
                  <a:pt x="400049" y="232389"/>
                </a:lnTo>
                <a:lnTo>
                  <a:pt x="400049" y="224810"/>
                </a:lnTo>
                <a:lnTo>
                  <a:pt x="375264" y="200025"/>
                </a:lnTo>
                <a:lnTo>
                  <a:pt x="457200" y="200025"/>
                </a:lnTo>
                <a:lnTo>
                  <a:pt x="457200" y="257174"/>
                </a:lnTo>
                <a:close/>
              </a:path>
              <a:path w="457200" h="400050">
                <a:moveTo>
                  <a:pt x="428625" y="400050"/>
                </a:moveTo>
                <a:lnTo>
                  <a:pt x="400050" y="400050"/>
                </a:lnTo>
                <a:lnTo>
                  <a:pt x="388917" y="397807"/>
                </a:lnTo>
                <a:lnTo>
                  <a:pt x="379835" y="391689"/>
                </a:lnTo>
                <a:lnTo>
                  <a:pt x="373717" y="382607"/>
                </a:lnTo>
                <a:lnTo>
                  <a:pt x="371475" y="371475"/>
                </a:lnTo>
                <a:lnTo>
                  <a:pt x="371475" y="328612"/>
                </a:lnTo>
                <a:lnTo>
                  <a:pt x="457200" y="328612"/>
                </a:lnTo>
                <a:lnTo>
                  <a:pt x="457200" y="371475"/>
                </a:lnTo>
                <a:lnTo>
                  <a:pt x="454957" y="382607"/>
                </a:lnTo>
                <a:lnTo>
                  <a:pt x="448839" y="391689"/>
                </a:lnTo>
                <a:lnTo>
                  <a:pt x="439757" y="397807"/>
                </a:lnTo>
                <a:lnTo>
                  <a:pt x="428625" y="40005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11709" y="1647373"/>
            <a:ext cx="7368540" cy="119951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  <a:tabLst>
                <a:tab pos="1028065" algn="l"/>
                <a:tab pos="2564130" algn="l"/>
                <a:tab pos="5511800" algn="l"/>
              </a:tabLst>
            </a:pPr>
            <a:r>
              <a:rPr sz="3600" spc="-25" dirty="0"/>
              <a:t>Car</a:t>
            </a:r>
            <a:r>
              <a:rPr sz="3600" dirty="0"/>
              <a:t>	</a:t>
            </a:r>
            <a:r>
              <a:rPr sz="3600" spc="-10" dirty="0"/>
              <a:t>Sales</a:t>
            </a:r>
            <a:r>
              <a:rPr sz="3600" dirty="0"/>
              <a:t>	</a:t>
            </a:r>
            <a:r>
              <a:rPr sz="3600" spc="-10" dirty="0"/>
              <a:t>Dashboard</a:t>
            </a:r>
            <a:r>
              <a:rPr sz="3600" dirty="0"/>
              <a:t>	</a:t>
            </a:r>
            <a:r>
              <a:rPr sz="3600" spc="-10" dirty="0"/>
              <a:t>Project</a:t>
            </a:r>
            <a:endParaRPr sz="3600"/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250" dirty="0">
                <a:solidFill>
                  <a:srgbClr val="2562EB"/>
                </a:solidFill>
              </a:rPr>
              <a:t>Complete</a:t>
            </a:r>
            <a:r>
              <a:rPr sz="2250" spc="-45" dirty="0">
                <a:solidFill>
                  <a:srgbClr val="2562EB"/>
                </a:solidFill>
              </a:rPr>
              <a:t> </a:t>
            </a:r>
            <a:r>
              <a:rPr sz="2250" dirty="0">
                <a:solidFill>
                  <a:srgbClr val="2562EB"/>
                </a:solidFill>
              </a:rPr>
              <a:t>Data</a:t>
            </a:r>
            <a:r>
              <a:rPr sz="2250" spc="-40" dirty="0">
                <a:solidFill>
                  <a:srgbClr val="2562EB"/>
                </a:solidFill>
              </a:rPr>
              <a:t> </a:t>
            </a:r>
            <a:r>
              <a:rPr sz="2250" dirty="0">
                <a:solidFill>
                  <a:srgbClr val="2562EB"/>
                </a:solidFill>
              </a:rPr>
              <a:t>Analytics</a:t>
            </a:r>
            <a:r>
              <a:rPr sz="2250" spc="-40" dirty="0">
                <a:solidFill>
                  <a:srgbClr val="2562EB"/>
                </a:solidFill>
              </a:rPr>
              <a:t> </a:t>
            </a:r>
            <a:r>
              <a:rPr sz="2250" spc="-10" dirty="0">
                <a:solidFill>
                  <a:srgbClr val="2562EB"/>
                </a:solidFill>
              </a:rPr>
              <a:t>Pipeline</a:t>
            </a:r>
            <a:endParaRPr sz="2250"/>
          </a:p>
        </p:txBody>
      </p:sp>
      <p:sp>
        <p:nvSpPr>
          <p:cNvPr id="7" name="object 7"/>
          <p:cNvSpPr txBox="1"/>
          <p:nvPr/>
        </p:nvSpPr>
        <p:spPr>
          <a:xfrm>
            <a:off x="2540297" y="3307010"/>
            <a:ext cx="7111365" cy="2026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A</a:t>
            </a:r>
            <a:r>
              <a:rPr sz="150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comprehensive</a:t>
            </a:r>
            <a:r>
              <a:rPr sz="150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journey</a:t>
            </a:r>
            <a:r>
              <a:rPr sz="150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from</a:t>
            </a:r>
            <a:r>
              <a:rPr sz="150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raw</a:t>
            </a:r>
            <a:r>
              <a:rPr sz="150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data</a:t>
            </a:r>
            <a:r>
              <a:rPr sz="150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to</a:t>
            </a:r>
            <a:r>
              <a:rPr sz="150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insightful</a:t>
            </a:r>
            <a:r>
              <a:rPr sz="1500" spc="-3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4A5462"/>
                </a:solidFill>
                <a:latin typeface="DejaVu Sans"/>
                <a:cs typeface="DejaVu Sans"/>
              </a:rPr>
              <a:t>business</a:t>
            </a:r>
            <a:r>
              <a:rPr sz="150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500" spc="-10" dirty="0">
                <a:solidFill>
                  <a:srgbClr val="4A5462"/>
                </a:solidFill>
                <a:latin typeface="DejaVu Sans"/>
                <a:cs typeface="DejaVu Sans"/>
              </a:rPr>
              <a:t>dashboards</a:t>
            </a:r>
            <a:endParaRPr sz="15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5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500" dirty="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374050"/>
                </a:solidFill>
                <a:latin typeface="DejaVu Sans"/>
                <a:cs typeface="DejaVu Sans"/>
              </a:rPr>
              <a:t>Presented</a:t>
            </a:r>
            <a:r>
              <a:rPr sz="15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endParaRPr sz="1500" dirty="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1800" b="1" spc="-20" dirty="0">
                <a:solidFill>
                  <a:srgbClr val="1C4ED8"/>
                </a:solidFill>
                <a:latin typeface="DejaVu Sans"/>
                <a:cs typeface="DejaVu Sans"/>
              </a:rPr>
              <a:t>Agam Shah</a:t>
            </a:r>
            <a:endParaRPr sz="135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350" dirty="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sz="1350" dirty="0">
                <a:solidFill>
                  <a:srgbClr val="4A5462"/>
                </a:solidFill>
                <a:latin typeface="DejaVu Sans"/>
                <a:cs typeface="DejaVu Sans"/>
              </a:rPr>
              <a:t>August 5, </a:t>
            </a:r>
            <a:r>
              <a:rPr sz="1350" spc="-20" dirty="0">
                <a:solidFill>
                  <a:srgbClr val="4A5462"/>
                </a:solidFill>
                <a:latin typeface="DejaVu Sans"/>
                <a:cs typeface="DejaVu Sans"/>
              </a:rPr>
              <a:t>2025</a:t>
            </a:r>
            <a:endParaRPr sz="135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Dashboard</a:t>
            </a:r>
            <a:r>
              <a:rPr spc="-80" dirty="0"/>
              <a:t> </a:t>
            </a:r>
            <a:r>
              <a:rPr dirty="0"/>
              <a:t>Overview:</a:t>
            </a:r>
            <a:r>
              <a:rPr spc="-80" dirty="0"/>
              <a:t> </a:t>
            </a:r>
            <a:r>
              <a:rPr dirty="0"/>
              <a:t>Sections</a:t>
            </a:r>
            <a:r>
              <a:rPr spc="-8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-10" dirty="0"/>
              <a:t>Navigation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00400" y="4590256"/>
            <a:ext cx="5181600" cy="1504950"/>
            <a:chOff x="609599" y="5962649"/>
            <a:chExt cx="5181600" cy="1504950"/>
          </a:xfrm>
        </p:grpSpPr>
        <p:sp>
          <p:nvSpPr>
            <p:cNvPr id="4" name="object 4"/>
            <p:cNvSpPr/>
            <p:nvPr/>
          </p:nvSpPr>
          <p:spPr>
            <a:xfrm>
              <a:off x="614362" y="5967412"/>
              <a:ext cx="5172075" cy="1495425"/>
            </a:xfrm>
            <a:custGeom>
              <a:avLst/>
              <a:gdLst/>
              <a:ahLst/>
              <a:cxnLst/>
              <a:rect l="l" t="t" r="r" b="b"/>
              <a:pathLst>
                <a:path w="5172075" h="1495425">
                  <a:moveTo>
                    <a:pt x="5105327" y="1495424"/>
                  </a:moveTo>
                  <a:lnTo>
                    <a:pt x="66746" y="1495424"/>
                  </a:lnTo>
                  <a:lnTo>
                    <a:pt x="62101" y="1494966"/>
                  </a:lnTo>
                  <a:lnTo>
                    <a:pt x="24240" y="1477817"/>
                  </a:lnTo>
                  <a:lnTo>
                    <a:pt x="2287" y="1442523"/>
                  </a:lnTo>
                  <a:lnTo>
                    <a:pt x="0" y="1428677"/>
                  </a:lnTo>
                  <a:lnTo>
                    <a:pt x="0" y="1423987"/>
                  </a:lnTo>
                  <a:lnTo>
                    <a:pt x="0" y="66747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105327" y="0"/>
                  </a:lnTo>
                  <a:lnTo>
                    <a:pt x="5144225" y="14645"/>
                  </a:lnTo>
                  <a:lnTo>
                    <a:pt x="5168431" y="48432"/>
                  </a:lnTo>
                  <a:lnTo>
                    <a:pt x="5172074" y="66747"/>
                  </a:lnTo>
                  <a:lnTo>
                    <a:pt x="5172074" y="1428677"/>
                  </a:lnTo>
                  <a:lnTo>
                    <a:pt x="5157428" y="1467574"/>
                  </a:lnTo>
                  <a:lnTo>
                    <a:pt x="5123640" y="1491780"/>
                  </a:lnTo>
                  <a:lnTo>
                    <a:pt x="5109972" y="1494966"/>
                  </a:lnTo>
                  <a:lnTo>
                    <a:pt x="5105327" y="14954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5967412"/>
              <a:ext cx="5172075" cy="1495425"/>
            </a:xfrm>
            <a:custGeom>
              <a:avLst/>
              <a:gdLst/>
              <a:ahLst/>
              <a:cxnLst/>
              <a:rect l="l" t="t" r="r" b="b"/>
              <a:pathLst>
                <a:path w="5172075" h="1495425">
                  <a:moveTo>
                    <a:pt x="0" y="14239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7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00637" y="0"/>
                  </a:lnTo>
                  <a:lnTo>
                    <a:pt x="5105327" y="0"/>
                  </a:lnTo>
                  <a:lnTo>
                    <a:pt x="5109972" y="457"/>
                  </a:lnTo>
                  <a:lnTo>
                    <a:pt x="5147834" y="17607"/>
                  </a:lnTo>
                  <a:lnTo>
                    <a:pt x="5151150" y="20923"/>
                  </a:lnTo>
                  <a:lnTo>
                    <a:pt x="5154467" y="24240"/>
                  </a:lnTo>
                  <a:lnTo>
                    <a:pt x="5170701" y="57500"/>
                  </a:lnTo>
                  <a:lnTo>
                    <a:pt x="5171617" y="62101"/>
                  </a:lnTo>
                  <a:lnTo>
                    <a:pt x="5172074" y="66747"/>
                  </a:lnTo>
                  <a:lnTo>
                    <a:pt x="5172074" y="71437"/>
                  </a:lnTo>
                  <a:lnTo>
                    <a:pt x="5172074" y="1423987"/>
                  </a:lnTo>
                  <a:lnTo>
                    <a:pt x="5172074" y="1428677"/>
                  </a:lnTo>
                  <a:lnTo>
                    <a:pt x="5171617" y="1433323"/>
                  </a:lnTo>
                  <a:lnTo>
                    <a:pt x="5170701" y="1437923"/>
                  </a:lnTo>
                  <a:lnTo>
                    <a:pt x="5169786" y="1442523"/>
                  </a:lnTo>
                  <a:lnTo>
                    <a:pt x="5147834" y="1477817"/>
                  </a:lnTo>
                  <a:lnTo>
                    <a:pt x="5140325" y="1483383"/>
                  </a:lnTo>
                  <a:lnTo>
                    <a:pt x="5136424" y="1485989"/>
                  </a:lnTo>
                  <a:lnTo>
                    <a:pt x="5114572" y="1494051"/>
                  </a:lnTo>
                  <a:lnTo>
                    <a:pt x="5109972" y="1494966"/>
                  </a:lnTo>
                  <a:lnTo>
                    <a:pt x="5105327" y="1495424"/>
                  </a:lnTo>
                  <a:lnTo>
                    <a:pt x="5100637" y="1495424"/>
                  </a:lnTo>
                  <a:lnTo>
                    <a:pt x="71437" y="1495424"/>
                  </a:lnTo>
                  <a:lnTo>
                    <a:pt x="66746" y="1495424"/>
                  </a:lnTo>
                  <a:lnTo>
                    <a:pt x="62101" y="1494966"/>
                  </a:lnTo>
                  <a:lnTo>
                    <a:pt x="57500" y="1494051"/>
                  </a:lnTo>
                  <a:lnTo>
                    <a:pt x="52900" y="1493136"/>
                  </a:lnTo>
                  <a:lnTo>
                    <a:pt x="17606" y="1471183"/>
                  </a:lnTo>
                  <a:lnTo>
                    <a:pt x="12039" y="1463673"/>
                  </a:lnTo>
                  <a:lnTo>
                    <a:pt x="9433" y="1459774"/>
                  </a:lnTo>
                  <a:lnTo>
                    <a:pt x="0" y="1428677"/>
                  </a:lnTo>
                  <a:lnTo>
                    <a:pt x="0" y="14239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691" y="6505574"/>
              <a:ext cx="154037" cy="1339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1524" y="7038974"/>
              <a:ext cx="1438275" cy="266700"/>
            </a:xfrm>
            <a:custGeom>
              <a:avLst/>
              <a:gdLst/>
              <a:ahLst/>
              <a:cxnLst/>
              <a:rect l="l" t="t" r="r" b="b"/>
              <a:pathLst>
                <a:path w="1438275" h="266700">
                  <a:moveTo>
                    <a:pt x="1304924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6"/>
                  </a:lnTo>
                  <a:lnTo>
                    <a:pt x="53906" y="240452"/>
                  </a:lnTo>
                  <a:lnTo>
                    <a:pt x="26246" y="212792"/>
                  </a:lnTo>
                  <a:lnTo>
                    <a:pt x="7791" y="178266"/>
                  </a:lnTo>
                  <a:lnTo>
                    <a:pt x="160" y="13990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5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04924" y="0"/>
                  </a:lnTo>
                  <a:lnTo>
                    <a:pt x="1343634" y="5740"/>
                  </a:lnTo>
                  <a:lnTo>
                    <a:pt x="1379009" y="22473"/>
                  </a:lnTo>
                  <a:lnTo>
                    <a:pt x="1408006" y="48751"/>
                  </a:lnTo>
                  <a:lnTo>
                    <a:pt x="1428124" y="82318"/>
                  </a:lnTo>
                  <a:lnTo>
                    <a:pt x="1437634" y="120278"/>
                  </a:lnTo>
                  <a:lnTo>
                    <a:pt x="1438274" y="133349"/>
                  </a:lnTo>
                  <a:lnTo>
                    <a:pt x="1438114" y="139900"/>
                  </a:lnTo>
                  <a:lnTo>
                    <a:pt x="1430483" y="178266"/>
                  </a:lnTo>
                  <a:lnTo>
                    <a:pt x="1412028" y="212792"/>
                  </a:lnTo>
                  <a:lnTo>
                    <a:pt x="1384367" y="240452"/>
                  </a:lnTo>
                  <a:lnTo>
                    <a:pt x="1349841" y="258906"/>
                  </a:lnTo>
                  <a:lnTo>
                    <a:pt x="1311476" y="266539"/>
                  </a:lnTo>
                  <a:lnTo>
                    <a:pt x="1304924" y="2666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4" y="7105649"/>
              <a:ext cx="133349" cy="1333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6899" y="1294606"/>
            <a:ext cx="3300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Main</a:t>
            </a:r>
            <a:r>
              <a:rPr sz="1800" b="1" spc="-5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Dashboard</a:t>
            </a:r>
            <a:r>
              <a:rPr sz="1800" b="1" spc="-5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Sections</a:t>
            </a:r>
            <a:endParaRPr sz="1800" dirty="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640805"/>
            <a:ext cx="342900" cy="390525"/>
            <a:chOff x="609599" y="2190749"/>
            <a:chExt cx="342900" cy="390525"/>
          </a:xfrm>
        </p:grpSpPr>
        <p:sp>
          <p:nvSpPr>
            <p:cNvPr id="11" name="object 11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2278856"/>
              <a:ext cx="190499" cy="16668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92200" y="2590006"/>
            <a:ext cx="4396105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Sales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Tab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Primary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metrics,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location-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based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performance,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temporal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analysis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trends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over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time.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599" y="3555205"/>
            <a:ext cx="342900" cy="390525"/>
            <a:chOff x="609599" y="3105149"/>
            <a:chExt cx="342900" cy="390525"/>
          </a:xfrm>
        </p:grpSpPr>
        <p:sp>
          <p:nvSpPr>
            <p:cNvPr id="15" name="object 15"/>
            <p:cNvSpPr/>
            <p:nvPr/>
          </p:nvSpPr>
          <p:spPr>
            <a:xfrm>
              <a:off x="609599" y="31051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3193255"/>
              <a:ext cx="190499" cy="1666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92200" y="3504405"/>
            <a:ext cx="4585970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Car Specs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Tab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Technical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vehicle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specifications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analysis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fuel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type,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seating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capacity,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performance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metrics.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89445" y="2564606"/>
            <a:ext cx="371475" cy="390525"/>
            <a:chOff x="609599" y="4019549"/>
            <a:chExt cx="371475" cy="390525"/>
          </a:xfrm>
        </p:grpSpPr>
        <p:sp>
          <p:nvSpPr>
            <p:cNvPr id="19" name="object 19"/>
            <p:cNvSpPr/>
            <p:nvPr/>
          </p:nvSpPr>
          <p:spPr>
            <a:xfrm>
              <a:off x="609599" y="40195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1"/>
                  </a:lnTo>
                  <a:lnTo>
                    <a:pt x="367589" y="51661"/>
                  </a:lnTo>
                  <a:lnTo>
                    <a:pt x="371474" y="71196"/>
                  </a:lnTo>
                  <a:lnTo>
                    <a:pt x="371474" y="319328"/>
                  </a:lnTo>
                  <a:lnTo>
                    <a:pt x="355853" y="360819"/>
                  </a:lnTo>
                  <a:lnTo>
                    <a:pt x="319812" y="386638"/>
                  </a:lnTo>
                  <a:lnTo>
                    <a:pt x="305233" y="390036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4095749"/>
              <a:ext cx="214312" cy="18938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495858" y="2513806"/>
            <a:ext cx="3980815" cy="95846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States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Tab</a:t>
            </a:r>
            <a:endParaRPr sz="1500" dirty="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highlights the monetary details of sales, such as cost, profit, and discount, usually categorized by place and brand.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89445" y="3635058"/>
            <a:ext cx="342900" cy="390525"/>
            <a:chOff x="609599" y="4933949"/>
            <a:chExt cx="342900" cy="390525"/>
          </a:xfrm>
        </p:grpSpPr>
        <p:sp>
          <p:nvSpPr>
            <p:cNvPr id="23" name="object 23"/>
            <p:cNvSpPr/>
            <p:nvPr/>
          </p:nvSpPr>
          <p:spPr>
            <a:xfrm>
              <a:off x="609599" y="49339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799" y="5022056"/>
              <a:ext cx="190499" cy="16668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72046" y="3584258"/>
            <a:ext cx="4110354" cy="49680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Overview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Tab</a:t>
            </a:r>
            <a:endParaRPr sz="1500" dirty="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detailed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records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49625" y="4758531"/>
            <a:ext cx="48634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C4ED8"/>
                </a:solidFill>
                <a:latin typeface="DejaVu Sans"/>
                <a:cs typeface="DejaVu Sans"/>
              </a:rPr>
              <a:t>Interactive</a:t>
            </a:r>
            <a:r>
              <a:rPr sz="1350" b="1" spc="-2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C4ED8"/>
                </a:solidFill>
                <a:latin typeface="DejaVu Sans"/>
                <a:cs typeface="DejaVu Sans"/>
              </a:rPr>
              <a:t>Filter</a:t>
            </a:r>
            <a:r>
              <a:rPr sz="1350" b="1" spc="-2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C4ED8"/>
                </a:solidFill>
                <a:latin typeface="DejaVu Sans"/>
                <a:cs typeface="DejaVu Sans"/>
              </a:rPr>
              <a:t>Controls</a:t>
            </a:r>
            <a:endParaRPr sz="1350">
              <a:latin typeface="DejaVu Sans"/>
              <a:cs typeface="DejaVu Sans"/>
            </a:endParaRPr>
          </a:p>
          <a:p>
            <a:pPr marL="12700" marR="5080" indent="22860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dashboard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feature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filter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panels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allow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users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drill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down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date,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location,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make/model,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dealer.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DejaVu Sans"/>
              <a:cs typeface="DejaVu Sans"/>
            </a:endParaRPr>
          </a:p>
          <a:p>
            <a:pPr marL="340360">
              <a:lnSpc>
                <a:spcPct val="100000"/>
              </a:lnSpc>
              <a:tabLst>
                <a:tab pos="1529715" algn="l"/>
              </a:tabLst>
            </a:pPr>
            <a:r>
              <a:rPr sz="1050" dirty="0">
                <a:solidFill>
                  <a:srgbClr val="B91B1B"/>
                </a:solidFill>
                <a:latin typeface="DejaVu Sans"/>
                <a:cs typeface="DejaVu Sans"/>
              </a:rPr>
              <a:t>Clear</a:t>
            </a:r>
            <a:r>
              <a:rPr sz="1050" spc="-10" dirty="0">
                <a:solidFill>
                  <a:srgbClr val="B91B1B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B91B1B"/>
                </a:solidFill>
                <a:latin typeface="DejaVu Sans"/>
                <a:cs typeface="DejaVu Sans"/>
              </a:rPr>
              <a:t>All</a:t>
            </a:r>
            <a:r>
              <a:rPr sz="1050" spc="-5" dirty="0">
                <a:solidFill>
                  <a:srgbClr val="B91B1B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B91B1B"/>
                </a:solidFill>
                <a:latin typeface="DejaVu Sans"/>
                <a:cs typeface="DejaVu Sans"/>
              </a:rPr>
              <a:t>Filters</a:t>
            </a:r>
            <a:r>
              <a:rPr sz="1050" dirty="0">
                <a:solidFill>
                  <a:srgbClr val="B91B1B"/>
                </a:solidFill>
                <a:latin typeface="DejaVu Sans"/>
                <a:cs typeface="DejaVu Sans"/>
              </a:rPr>
              <a:t>	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One-click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filter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reset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available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on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all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tabs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653" y="227806"/>
            <a:ext cx="5771275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dirty="0">
                <a:solidFill>
                  <a:srgbClr val="1D40AF"/>
                </a:solidFill>
                <a:latin typeface="DejaVu Sans"/>
                <a:cs typeface="DejaVu Sans"/>
              </a:rPr>
              <a:t>Deep</a:t>
            </a:r>
            <a:r>
              <a:rPr sz="270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700" b="1" dirty="0">
                <a:solidFill>
                  <a:srgbClr val="1D40AF"/>
                </a:solidFill>
                <a:latin typeface="DejaVu Sans"/>
                <a:cs typeface="DejaVu Sans"/>
              </a:rPr>
              <a:t>Dive:</a:t>
            </a:r>
            <a:r>
              <a:rPr sz="27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700" b="1" dirty="0">
                <a:solidFill>
                  <a:srgbClr val="1D40AF"/>
                </a:solidFill>
                <a:latin typeface="DejaVu Sans"/>
                <a:cs typeface="DejaVu Sans"/>
              </a:rPr>
              <a:t>Sales</a:t>
            </a:r>
            <a:r>
              <a:rPr sz="270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2700" b="1" spc="-25" dirty="0">
                <a:solidFill>
                  <a:srgbClr val="1D40AF"/>
                </a:solidFill>
                <a:latin typeface="DejaVu Sans"/>
                <a:cs typeface="DejaVu Sans"/>
              </a:rPr>
              <a:t>Tab</a:t>
            </a:r>
            <a:endParaRPr sz="2700" dirty="0">
              <a:latin typeface="DejaVu Sans"/>
              <a:cs typeface="DejaVu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23" y="1237672"/>
            <a:ext cx="4720398" cy="742338"/>
            <a:chOff x="360353" y="1249974"/>
            <a:chExt cx="3063240" cy="608330"/>
          </a:xfrm>
        </p:grpSpPr>
        <p:sp>
          <p:nvSpPr>
            <p:cNvPr id="4" name="object 4"/>
            <p:cNvSpPr/>
            <p:nvPr/>
          </p:nvSpPr>
          <p:spPr>
            <a:xfrm>
              <a:off x="371614" y="1249974"/>
              <a:ext cx="3051810" cy="608330"/>
            </a:xfrm>
            <a:custGeom>
              <a:avLst/>
              <a:gdLst/>
              <a:ahLst/>
              <a:cxnLst/>
              <a:rect l="l" t="t" r="r" b="b"/>
              <a:pathLst>
                <a:path w="3051810" h="608330">
                  <a:moveTo>
                    <a:pt x="3009653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3009653" y="0"/>
                  </a:lnTo>
                  <a:lnTo>
                    <a:pt x="3012582" y="288"/>
                  </a:lnTo>
                  <a:lnTo>
                    <a:pt x="3045791" y="22478"/>
                  </a:lnTo>
                  <a:lnTo>
                    <a:pt x="3051739" y="42086"/>
                  </a:lnTo>
                  <a:lnTo>
                    <a:pt x="3051739" y="566009"/>
                  </a:lnTo>
                  <a:lnTo>
                    <a:pt x="3029261" y="602147"/>
                  </a:lnTo>
                  <a:lnTo>
                    <a:pt x="3009653" y="608095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5" name="object 5"/>
            <p:cNvSpPr/>
            <p:nvPr/>
          </p:nvSpPr>
          <p:spPr>
            <a:xfrm>
              <a:off x="360353" y="1249974"/>
              <a:ext cx="22860" cy="608330"/>
            </a:xfrm>
            <a:custGeom>
              <a:avLst/>
              <a:gdLst/>
              <a:ahLst/>
              <a:cxnLst/>
              <a:rect l="l" t="t" r="r" b="b"/>
              <a:pathLst>
                <a:path w="22860" h="608330">
                  <a:moveTo>
                    <a:pt x="22522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22522" y="0"/>
                  </a:lnTo>
                  <a:lnTo>
                    <a:pt x="22522" y="608095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485" y="1483641"/>
              <a:ext cx="135132" cy="1182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67223" y="2117142"/>
            <a:ext cx="4720398" cy="742338"/>
            <a:chOff x="360353" y="1970681"/>
            <a:chExt cx="3063240" cy="608330"/>
          </a:xfrm>
        </p:grpSpPr>
        <p:sp>
          <p:nvSpPr>
            <p:cNvPr id="8" name="object 8"/>
            <p:cNvSpPr/>
            <p:nvPr/>
          </p:nvSpPr>
          <p:spPr>
            <a:xfrm>
              <a:off x="371614" y="1970681"/>
              <a:ext cx="3051810" cy="608330"/>
            </a:xfrm>
            <a:custGeom>
              <a:avLst/>
              <a:gdLst/>
              <a:ahLst/>
              <a:cxnLst/>
              <a:rect l="l" t="t" r="r" b="b"/>
              <a:pathLst>
                <a:path w="3051810" h="608330">
                  <a:moveTo>
                    <a:pt x="3009653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3009653" y="0"/>
                  </a:lnTo>
                  <a:lnTo>
                    <a:pt x="3045791" y="22477"/>
                  </a:lnTo>
                  <a:lnTo>
                    <a:pt x="3051739" y="42086"/>
                  </a:lnTo>
                  <a:lnTo>
                    <a:pt x="3051739" y="566009"/>
                  </a:lnTo>
                  <a:lnTo>
                    <a:pt x="3029261" y="602147"/>
                  </a:lnTo>
                  <a:lnTo>
                    <a:pt x="3009653" y="608095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9" name="object 9"/>
            <p:cNvSpPr/>
            <p:nvPr/>
          </p:nvSpPr>
          <p:spPr>
            <a:xfrm>
              <a:off x="360353" y="1970681"/>
              <a:ext cx="22860" cy="608330"/>
            </a:xfrm>
            <a:custGeom>
              <a:avLst/>
              <a:gdLst/>
              <a:ahLst/>
              <a:cxnLst/>
              <a:rect l="l" t="t" r="r" b="b"/>
              <a:pathLst>
                <a:path w="22860" h="608330">
                  <a:moveTo>
                    <a:pt x="22522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22522" y="0"/>
                  </a:lnTo>
                  <a:lnTo>
                    <a:pt x="22522" y="608095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485" y="2195901"/>
              <a:ext cx="101349" cy="13579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67223" y="2996611"/>
            <a:ext cx="4720398" cy="742338"/>
            <a:chOff x="360353" y="2691387"/>
            <a:chExt cx="3063240" cy="608330"/>
          </a:xfrm>
        </p:grpSpPr>
        <p:sp>
          <p:nvSpPr>
            <p:cNvPr id="12" name="object 12"/>
            <p:cNvSpPr/>
            <p:nvPr/>
          </p:nvSpPr>
          <p:spPr>
            <a:xfrm>
              <a:off x="371614" y="2691387"/>
              <a:ext cx="3051810" cy="608330"/>
            </a:xfrm>
            <a:custGeom>
              <a:avLst/>
              <a:gdLst/>
              <a:ahLst/>
              <a:cxnLst/>
              <a:rect l="l" t="t" r="r" b="b"/>
              <a:pathLst>
                <a:path w="3051810" h="608329">
                  <a:moveTo>
                    <a:pt x="3009653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3009653" y="0"/>
                  </a:lnTo>
                  <a:lnTo>
                    <a:pt x="3012582" y="288"/>
                  </a:lnTo>
                  <a:lnTo>
                    <a:pt x="3045791" y="22477"/>
                  </a:lnTo>
                  <a:lnTo>
                    <a:pt x="3051739" y="42086"/>
                  </a:lnTo>
                  <a:lnTo>
                    <a:pt x="3051739" y="566009"/>
                  </a:lnTo>
                  <a:lnTo>
                    <a:pt x="3029261" y="602147"/>
                  </a:lnTo>
                  <a:lnTo>
                    <a:pt x="3009653" y="608095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353" y="2691387"/>
              <a:ext cx="22860" cy="608330"/>
            </a:xfrm>
            <a:custGeom>
              <a:avLst/>
              <a:gdLst/>
              <a:ahLst/>
              <a:cxnLst/>
              <a:rect l="l" t="t" r="r" b="b"/>
              <a:pathLst>
                <a:path w="22860" h="608329">
                  <a:moveTo>
                    <a:pt x="22522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22522" y="0"/>
                  </a:lnTo>
                  <a:lnTo>
                    <a:pt x="22522" y="608095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485" y="2916608"/>
              <a:ext cx="118240" cy="13513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7223" y="3876080"/>
            <a:ext cx="4720398" cy="742338"/>
            <a:chOff x="360353" y="3412093"/>
            <a:chExt cx="3063240" cy="608330"/>
          </a:xfrm>
        </p:grpSpPr>
        <p:sp>
          <p:nvSpPr>
            <p:cNvPr id="16" name="object 16"/>
            <p:cNvSpPr/>
            <p:nvPr/>
          </p:nvSpPr>
          <p:spPr>
            <a:xfrm>
              <a:off x="371614" y="3412093"/>
              <a:ext cx="3051810" cy="608330"/>
            </a:xfrm>
            <a:custGeom>
              <a:avLst/>
              <a:gdLst/>
              <a:ahLst/>
              <a:cxnLst/>
              <a:rect l="l" t="t" r="r" b="b"/>
              <a:pathLst>
                <a:path w="3051810" h="608329">
                  <a:moveTo>
                    <a:pt x="3009653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3009653" y="0"/>
                  </a:lnTo>
                  <a:lnTo>
                    <a:pt x="3012582" y="288"/>
                  </a:lnTo>
                  <a:lnTo>
                    <a:pt x="3045791" y="22477"/>
                  </a:lnTo>
                  <a:lnTo>
                    <a:pt x="3051739" y="42086"/>
                  </a:lnTo>
                  <a:lnTo>
                    <a:pt x="3051739" y="566009"/>
                  </a:lnTo>
                  <a:lnTo>
                    <a:pt x="3029261" y="602147"/>
                  </a:lnTo>
                  <a:lnTo>
                    <a:pt x="3009653" y="608095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353" y="3412093"/>
              <a:ext cx="22860" cy="608330"/>
            </a:xfrm>
            <a:custGeom>
              <a:avLst/>
              <a:gdLst/>
              <a:ahLst/>
              <a:cxnLst/>
              <a:rect l="l" t="t" r="r" b="b"/>
              <a:pathLst>
                <a:path w="22860" h="608329">
                  <a:moveTo>
                    <a:pt x="22522" y="608095"/>
                  </a:moveTo>
                  <a:lnTo>
                    <a:pt x="0" y="608095"/>
                  </a:lnTo>
                  <a:lnTo>
                    <a:pt x="0" y="0"/>
                  </a:lnTo>
                  <a:lnTo>
                    <a:pt x="22522" y="0"/>
                  </a:lnTo>
                  <a:lnTo>
                    <a:pt x="22522" y="608095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485" y="3637314"/>
              <a:ext cx="118240" cy="1351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7653" y="837406"/>
            <a:ext cx="4358751" cy="291747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1" dirty="0">
                <a:solidFill>
                  <a:srgbClr val="1C4ED8"/>
                </a:solidFill>
                <a:latin typeface="DejaVu Sans"/>
                <a:cs typeface="DejaVu Sans"/>
              </a:rPr>
              <a:t>Key</a:t>
            </a:r>
            <a:r>
              <a:rPr b="1" spc="2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b="1" dirty="0">
                <a:solidFill>
                  <a:srgbClr val="1C4ED8"/>
                </a:solidFill>
                <a:latin typeface="DejaVu Sans"/>
                <a:cs typeface="DejaVu Sans"/>
              </a:rPr>
              <a:t>Sales</a:t>
            </a:r>
            <a:r>
              <a:rPr b="1" spc="2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b="1" dirty="0">
                <a:solidFill>
                  <a:srgbClr val="1C4ED8"/>
                </a:solidFill>
                <a:latin typeface="DejaVu Sans"/>
                <a:cs typeface="DejaVu Sans"/>
              </a:rPr>
              <a:t>Metrics</a:t>
            </a:r>
            <a:r>
              <a:rPr b="1" spc="2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b="1" dirty="0">
                <a:solidFill>
                  <a:srgbClr val="1C4ED8"/>
                </a:solidFill>
                <a:latin typeface="DejaVu Sans"/>
                <a:cs typeface="DejaVu Sans"/>
              </a:rPr>
              <a:t>&amp;</a:t>
            </a:r>
            <a:r>
              <a:rPr b="1" spc="2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b="1" spc="-10" dirty="0">
                <a:solidFill>
                  <a:srgbClr val="1C4ED8"/>
                </a:solidFill>
                <a:latin typeface="DejaVu Sans"/>
                <a:cs typeface="DejaVu Sans"/>
              </a:rPr>
              <a:t>Features</a:t>
            </a:r>
            <a:endParaRPr dirty="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8245" y="1304628"/>
            <a:ext cx="3643044" cy="449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Total</a:t>
            </a:r>
            <a:r>
              <a:rPr sz="800" b="1" spc="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Sales</a:t>
            </a:r>
            <a:r>
              <a:rPr sz="800" b="1" spc="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1D40AF"/>
                </a:solidFill>
                <a:latin typeface="DejaVu Sans"/>
                <a:cs typeface="DejaVu Sans"/>
              </a:rPr>
              <a:t>Performance</a:t>
            </a:r>
            <a:endParaRPr sz="800">
              <a:latin typeface="DejaVu Sans"/>
              <a:cs typeface="DejaVu Sans"/>
            </a:endParaRPr>
          </a:p>
          <a:p>
            <a:pPr marL="12700" marR="5080">
              <a:lnSpc>
                <a:spcPts val="1060"/>
              </a:lnSpc>
              <a:spcBef>
                <a:spcPts val="50"/>
              </a:spcBef>
            </a:pPr>
            <a:r>
              <a:rPr sz="800" spc="-30" dirty="0">
                <a:solidFill>
                  <a:srgbClr val="374050"/>
                </a:solidFill>
                <a:latin typeface="DejaVu Sans"/>
                <a:cs typeface="DejaVu Sans"/>
              </a:rPr>
              <a:t>Year-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over-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year</a:t>
            </a:r>
            <a:r>
              <a:rPr sz="800" spc="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comparison</a:t>
            </a:r>
            <a:r>
              <a:rPr sz="800" spc="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800" spc="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target</a:t>
            </a:r>
            <a:r>
              <a:rPr sz="800" spc="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achievement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indicators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quarterly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breakdown.</a:t>
            </a:r>
            <a:endParaRPr sz="800">
              <a:latin typeface="DejaVu Sans"/>
              <a:cs typeface="DejaVu San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223" y="4755550"/>
            <a:ext cx="4720030" cy="1332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16186" y="2184093"/>
            <a:ext cx="3447339" cy="449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Sales</a:t>
            </a:r>
            <a:r>
              <a:rPr sz="800" b="1" spc="8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by</a:t>
            </a:r>
            <a:r>
              <a:rPr sz="800" b="1" spc="8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1D40AF"/>
                </a:solidFill>
                <a:latin typeface="DejaVu Sans"/>
                <a:cs typeface="DejaVu Sans"/>
              </a:rPr>
              <a:t>Location</a:t>
            </a:r>
            <a:endParaRPr sz="800">
              <a:latin typeface="DejaVu Sans"/>
              <a:cs typeface="DejaVu Sans"/>
            </a:endParaRPr>
          </a:p>
          <a:p>
            <a:pPr marL="12700" marR="5080">
              <a:lnSpc>
                <a:spcPts val="1060"/>
              </a:lnSpc>
              <a:spcBef>
                <a:spcPts val="50"/>
              </a:spcBef>
            </a:pP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Interactive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map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visualization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region-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specific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performance</a:t>
            </a:r>
            <a:r>
              <a:rPr sz="800" spc="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metrics</a:t>
            </a:r>
            <a:r>
              <a:rPr sz="800" spc="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800" spc="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drill-down</a:t>
            </a:r>
            <a:r>
              <a:rPr sz="800" spc="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capabilities.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2214" y="3063562"/>
            <a:ext cx="3864190" cy="449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Sales</a:t>
            </a:r>
            <a:r>
              <a:rPr sz="800" b="1" spc="8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by</a:t>
            </a:r>
            <a:r>
              <a:rPr sz="800" b="1" spc="8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1D40AF"/>
                </a:solidFill>
                <a:latin typeface="DejaVu Sans"/>
                <a:cs typeface="DejaVu Sans"/>
              </a:rPr>
              <a:t>Dealer</a:t>
            </a:r>
            <a:endParaRPr sz="800">
              <a:latin typeface="DejaVu Sans"/>
              <a:cs typeface="DejaVu Sans"/>
            </a:endParaRPr>
          </a:p>
          <a:p>
            <a:pPr marL="12700" marR="5080">
              <a:lnSpc>
                <a:spcPts val="1060"/>
              </a:lnSpc>
              <a:spcBef>
                <a:spcPts val="50"/>
              </a:spcBef>
            </a:pPr>
            <a:r>
              <a:rPr sz="800" spc="-35" dirty="0">
                <a:solidFill>
                  <a:srgbClr val="374050"/>
                </a:solidFill>
                <a:latin typeface="DejaVu Sans"/>
                <a:cs typeface="DejaVu Sans"/>
              </a:rPr>
              <a:t>Top-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performing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dealers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800" spc="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volume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metrics,</a:t>
            </a:r>
            <a:r>
              <a:rPr sz="800" spc="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efficiency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ratings,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800" spc="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comparative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analysis.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214" y="3943032"/>
            <a:ext cx="3872997" cy="449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800" b="1" dirty="0">
                <a:solidFill>
                  <a:srgbClr val="1D40AF"/>
                </a:solidFill>
                <a:latin typeface="DejaVu Sans"/>
                <a:cs typeface="DejaVu Sans"/>
              </a:rPr>
              <a:t>Temporal</a:t>
            </a:r>
            <a:r>
              <a:rPr sz="800" b="1" spc="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1D40AF"/>
                </a:solidFill>
                <a:latin typeface="DejaVu Sans"/>
                <a:cs typeface="DejaVu Sans"/>
              </a:rPr>
              <a:t>Analysis</a:t>
            </a:r>
            <a:endParaRPr sz="800" dirty="0">
              <a:latin typeface="DejaVu Sans"/>
              <a:cs typeface="DejaVu Sans"/>
            </a:endParaRPr>
          </a:p>
          <a:p>
            <a:pPr marL="12700" marR="5080">
              <a:lnSpc>
                <a:spcPts val="1060"/>
              </a:lnSpc>
              <a:spcBef>
                <a:spcPts val="50"/>
              </a:spcBef>
            </a:pPr>
            <a:r>
              <a:rPr sz="800" spc="-20" dirty="0">
                <a:solidFill>
                  <a:srgbClr val="374050"/>
                </a:solidFill>
                <a:latin typeface="DejaVu Sans"/>
                <a:cs typeface="DejaVu Sans"/>
              </a:rPr>
              <a:t>Trend</a:t>
            </a:r>
            <a:r>
              <a:rPr sz="800" spc="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lines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showing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seasonal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patterns,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monthly</a:t>
            </a:r>
            <a:r>
              <a:rPr sz="800" spc="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growth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rates,</a:t>
            </a:r>
            <a:r>
              <a:rPr sz="800" spc="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800" spc="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year-over-</a:t>
            </a:r>
            <a:r>
              <a:rPr sz="800" dirty="0">
                <a:solidFill>
                  <a:srgbClr val="374050"/>
                </a:solidFill>
                <a:latin typeface="DejaVu Sans"/>
                <a:cs typeface="DejaVu Sans"/>
              </a:rPr>
              <a:t>year</a:t>
            </a:r>
            <a:r>
              <a:rPr sz="800" spc="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374050"/>
                </a:solidFill>
                <a:latin typeface="DejaVu Sans"/>
                <a:cs typeface="DejaVu Sans"/>
              </a:rPr>
              <a:t>performance.</a:t>
            </a:r>
            <a:endParaRPr sz="800" dirty="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8126" y="5172915"/>
            <a:ext cx="455013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solidFill>
                  <a:srgbClr val="1C4ED8"/>
                </a:solidFill>
                <a:latin typeface="DejaVu Sans"/>
                <a:cs typeface="DejaVu Sans"/>
              </a:rPr>
              <a:t>Region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79058" y="5172915"/>
            <a:ext cx="440336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solidFill>
                  <a:srgbClr val="1C4ED8"/>
                </a:solidFill>
                <a:latin typeface="DejaVu Sans"/>
                <a:cs typeface="DejaVu Sans"/>
              </a:rPr>
              <a:t>Dealer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459" y="4932714"/>
            <a:ext cx="2362973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solidFill>
                  <a:srgbClr val="1C4ED8"/>
                </a:solidFill>
                <a:latin typeface="DejaVu Sans"/>
                <a:cs typeface="DejaVu Sans"/>
              </a:rPr>
              <a:t>Interactive</a:t>
            </a:r>
            <a:r>
              <a:rPr sz="800" b="1" spc="-4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800" b="1" dirty="0">
                <a:solidFill>
                  <a:srgbClr val="1C4ED8"/>
                </a:solidFill>
                <a:latin typeface="DejaVu Sans"/>
                <a:cs typeface="DejaVu Sans"/>
              </a:rPr>
              <a:t>Filter</a:t>
            </a:r>
            <a:r>
              <a:rPr sz="800" b="1" spc="-4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1C4ED8"/>
                </a:solidFill>
                <a:latin typeface="DejaVu Sans"/>
                <a:cs typeface="DejaVu Sans"/>
              </a:rPr>
              <a:t>Options</a:t>
            </a:r>
            <a:endParaRPr sz="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800" dirty="0">
              <a:latin typeface="DejaVu Sans"/>
              <a:cs typeface="DejaVu Sans"/>
            </a:endParaRPr>
          </a:p>
          <a:p>
            <a:pPr marL="201930">
              <a:lnSpc>
                <a:spcPct val="100000"/>
              </a:lnSpc>
              <a:tabLst>
                <a:tab pos="982980" algn="l"/>
              </a:tabLst>
            </a:pPr>
            <a:r>
              <a:rPr lang="en-US" sz="800" dirty="0">
                <a:solidFill>
                  <a:srgbClr val="1C4ED8"/>
                </a:solidFill>
                <a:latin typeface="DejaVu Sans"/>
                <a:cs typeface="DejaVu Sans"/>
              </a:rPr>
              <a:t>  </a:t>
            </a:r>
            <a:r>
              <a:rPr sz="800" dirty="0">
                <a:solidFill>
                  <a:srgbClr val="1C4ED8"/>
                </a:solidFill>
                <a:latin typeface="DejaVu Sans"/>
                <a:cs typeface="DejaVu Sans"/>
              </a:rPr>
              <a:t>Date</a:t>
            </a:r>
            <a:r>
              <a:rPr sz="800" spc="4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1C4ED8"/>
                </a:solidFill>
                <a:latin typeface="DejaVu Sans"/>
                <a:cs typeface="DejaVu Sans"/>
              </a:rPr>
              <a:t>Range</a:t>
            </a:r>
            <a:r>
              <a:rPr sz="800" dirty="0">
                <a:solidFill>
                  <a:srgbClr val="1C4ED8"/>
                </a:solidFill>
                <a:latin typeface="DejaVu Sans"/>
                <a:cs typeface="DejaVu Sans"/>
              </a:rPr>
              <a:t>	</a:t>
            </a:r>
            <a:r>
              <a:rPr lang="en-US" sz="800" dirty="0">
                <a:solidFill>
                  <a:srgbClr val="1C4ED8"/>
                </a:solidFill>
                <a:latin typeface="DejaVu Sans"/>
                <a:cs typeface="DejaVu Sans"/>
              </a:rPr>
              <a:t>            </a:t>
            </a:r>
            <a:r>
              <a:rPr sz="800" spc="-10" dirty="0">
                <a:solidFill>
                  <a:srgbClr val="1C4ED8"/>
                </a:solidFill>
                <a:latin typeface="DejaVu Sans"/>
                <a:cs typeface="DejaVu Sans"/>
              </a:rPr>
              <a:t>Bran</a:t>
            </a:r>
            <a:r>
              <a:rPr lang="en-IN" sz="800" spc="-10" dirty="0">
                <a:solidFill>
                  <a:srgbClr val="1C4ED8"/>
                </a:solidFill>
                <a:latin typeface="DejaVu Sans"/>
                <a:cs typeface="DejaVu Sans"/>
              </a:rPr>
              <a:t>d</a:t>
            </a:r>
            <a:endParaRPr sz="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00" dirty="0">
              <a:latin typeface="DejaVu Sans"/>
              <a:cs typeface="DejaVu Sans"/>
            </a:endParaRPr>
          </a:p>
          <a:p>
            <a:pPr marL="212090">
              <a:lnSpc>
                <a:spcPct val="100000"/>
              </a:lnSpc>
              <a:tabLst>
                <a:tab pos="868044" algn="l"/>
              </a:tabLst>
            </a:pPr>
            <a:r>
              <a:rPr lang="en-US" sz="80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1C4ED8"/>
                </a:solidFill>
                <a:latin typeface="DejaVu Sans"/>
                <a:cs typeface="DejaVu Sans"/>
              </a:rPr>
              <a:t>Fuel </a:t>
            </a:r>
            <a:r>
              <a:rPr sz="800" spc="-20" dirty="0">
                <a:solidFill>
                  <a:srgbClr val="1C4ED8"/>
                </a:solidFill>
                <a:latin typeface="DejaVu Sans"/>
                <a:cs typeface="DejaVu Sans"/>
              </a:rPr>
              <a:t>Type</a:t>
            </a:r>
            <a:r>
              <a:rPr sz="800" dirty="0">
                <a:solidFill>
                  <a:srgbClr val="1C4ED8"/>
                </a:solidFill>
                <a:latin typeface="DejaVu Sans"/>
                <a:cs typeface="DejaVu Sans"/>
              </a:rPr>
              <a:t>	</a:t>
            </a:r>
            <a:r>
              <a:rPr lang="en-US" sz="800" dirty="0">
                <a:solidFill>
                  <a:srgbClr val="1C4ED8"/>
                </a:solidFill>
                <a:latin typeface="DejaVu Sans"/>
                <a:cs typeface="DejaVu Sans"/>
              </a:rPr>
              <a:t>          </a:t>
            </a:r>
            <a:r>
              <a:rPr sz="800" dirty="0">
                <a:solidFill>
                  <a:srgbClr val="1C4ED8"/>
                </a:solidFill>
                <a:latin typeface="DejaVu Sans"/>
                <a:cs typeface="DejaVu Sans"/>
              </a:rPr>
              <a:t>Price</a:t>
            </a:r>
            <a:r>
              <a:rPr sz="800" spc="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1C4ED8"/>
                </a:solidFill>
                <a:latin typeface="DejaVu Sans"/>
                <a:cs typeface="DejaVu Sans"/>
              </a:rPr>
              <a:t>Range</a:t>
            </a:r>
            <a:endParaRPr sz="800" dirty="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153" y="5666243"/>
            <a:ext cx="4285934" cy="298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23200"/>
              </a:lnSpc>
              <a:spcBef>
                <a:spcPts val="95"/>
              </a:spcBef>
            </a:pP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All</a:t>
            </a:r>
            <a:r>
              <a:rPr sz="800" spc="7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metrics</a:t>
            </a:r>
            <a:r>
              <a:rPr sz="800" spc="7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automatically</a:t>
            </a:r>
            <a:r>
              <a:rPr sz="800" spc="7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update</a:t>
            </a:r>
            <a:r>
              <a:rPr sz="800" spc="7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when</a:t>
            </a:r>
            <a:r>
              <a:rPr sz="800" spc="7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filters</a:t>
            </a:r>
            <a:r>
              <a:rPr sz="800" spc="7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are</a:t>
            </a:r>
            <a:r>
              <a:rPr sz="800" spc="7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applied,</a:t>
            </a:r>
            <a:r>
              <a:rPr sz="800" spc="7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4A5462"/>
                </a:solidFill>
                <a:latin typeface="DejaVu Sans"/>
                <a:cs typeface="DejaVu Sans"/>
              </a:rPr>
              <a:t>enabling</a:t>
            </a:r>
            <a:r>
              <a:rPr sz="800" spc="50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deep</a:t>
            </a:r>
            <a:r>
              <a:rPr sz="800" spc="1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4A5462"/>
                </a:solidFill>
                <a:latin typeface="DejaVu Sans"/>
                <a:cs typeface="DejaVu Sans"/>
              </a:rPr>
              <a:t>cross-dimensional</a:t>
            </a:r>
            <a:r>
              <a:rPr sz="800" spc="1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4A5462"/>
                </a:solidFill>
                <a:latin typeface="DejaVu Sans"/>
                <a:cs typeface="DejaVu Sans"/>
              </a:rPr>
              <a:t>analysis.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41101" y="4342606"/>
            <a:ext cx="4998299" cy="1758985"/>
            <a:chOff x="3603530" y="2601299"/>
            <a:chExt cx="3243580" cy="1441450"/>
          </a:xfrm>
        </p:grpSpPr>
        <p:sp>
          <p:nvSpPr>
            <p:cNvPr id="47" name="object 47"/>
            <p:cNvSpPr/>
            <p:nvPr/>
          </p:nvSpPr>
          <p:spPr>
            <a:xfrm>
              <a:off x="3603530" y="2601299"/>
              <a:ext cx="3243580" cy="1441450"/>
            </a:xfrm>
            <a:custGeom>
              <a:avLst/>
              <a:gdLst/>
              <a:ahLst/>
              <a:cxnLst/>
              <a:rect l="l" t="t" r="r" b="b"/>
              <a:pathLst>
                <a:path w="3243579" h="1441450">
                  <a:moveTo>
                    <a:pt x="3201091" y="1441412"/>
                  </a:moveTo>
                  <a:lnTo>
                    <a:pt x="42086" y="1441412"/>
                  </a:lnTo>
                  <a:lnTo>
                    <a:pt x="39157" y="1441123"/>
                  </a:lnTo>
                  <a:lnTo>
                    <a:pt x="5948" y="1418933"/>
                  </a:lnTo>
                  <a:lnTo>
                    <a:pt x="0" y="1399325"/>
                  </a:lnTo>
                  <a:lnTo>
                    <a:pt x="0" y="1396368"/>
                  </a:lnTo>
                  <a:lnTo>
                    <a:pt x="0" y="42086"/>
                  </a:lnTo>
                  <a:lnTo>
                    <a:pt x="22478" y="5947"/>
                  </a:lnTo>
                  <a:lnTo>
                    <a:pt x="42086" y="0"/>
                  </a:lnTo>
                  <a:lnTo>
                    <a:pt x="3201091" y="0"/>
                  </a:lnTo>
                  <a:lnTo>
                    <a:pt x="3237228" y="22477"/>
                  </a:lnTo>
                  <a:lnTo>
                    <a:pt x="3243177" y="42086"/>
                  </a:lnTo>
                  <a:lnTo>
                    <a:pt x="3243177" y="1399325"/>
                  </a:lnTo>
                  <a:lnTo>
                    <a:pt x="3220699" y="1435463"/>
                  </a:lnTo>
                  <a:lnTo>
                    <a:pt x="3204020" y="1441123"/>
                  </a:lnTo>
                  <a:lnTo>
                    <a:pt x="3201091" y="1441412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96786" y="2713909"/>
              <a:ext cx="69677" cy="10134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746901" y="4450783"/>
            <a:ext cx="2008909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r>
              <a:rPr sz="8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b="1" dirty="0">
                <a:solidFill>
                  <a:srgbClr val="FFFFFF"/>
                </a:solidFill>
                <a:latin typeface="DejaVu Sans"/>
                <a:cs typeface="DejaVu Sans"/>
              </a:rPr>
              <a:t>Sales</a:t>
            </a:r>
            <a:r>
              <a:rPr sz="8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DejaVu Sans"/>
                <a:cs typeface="DejaVu Sans"/>
              </a:rPr>
              <a:t>Tab</a:t>
            </a:r>
            <a:r>
              <a:rPr sz="800" b="1" spc="-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DejaVu Sans"/>
                <a:cs typeface="DejaVu Sans"/>
              </a:rPr>
              <a:t>Insights</a:t>
            </a:r>
            <a:endParaRPr sz="800">
              <a:latin typeface="DejaVu Sans"/>
              <a:cs typeface="DejaVu San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79927" y="4754857"/>
            <a:ext cx="121471" cy="96192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751239" y="4718748"/>
            <a:ext cx="4331924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Enables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executive-level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oversight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KPI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cards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showing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51239" y="4856164"/>
            <a:ext cx="1160529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FFFFFF"/>
                </a:solidFill>
                <a:latin typeface="DejaVu Sans"/>
                <a:cs typeface="DejaVu Sans"/>
              </a:rPr>
              <a:t>Sales </a:t>
            </a:r>
            <a:r>
              <a:rPr lang="en-US" sz="800" dirty="0" err="1">
                <a:solidFill>
                  <a:srgbClr val="FFFFFF"/>
                </a:solidFill>
                <a:latin typeface="DejaVu Sans"/>
                <a:cs typeface="DejaVu Sans"/>
              </a:rPr>
              <a:t>petern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53" name="object 5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79927" y="5160814"/>
            <a:ext cx="121471" cy="96192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5751239" y="5109914"/>
            <a:ext cx="4138176" cy="147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Identifies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top-performing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regions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dealers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strategic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  <a:r>
              <a:rPr sz="800" spc="5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79927" y="5414458"/>
            <a:ext cx="121471" cy="9619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5751239" y="5378349"/>
            <a:ext cx="4245814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Reveals</a:t>
            </a:r>
            <a:r>
              <a:rPr sz="800" spc="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seasonal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sales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patterns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optimize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inventory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marketing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51239" y="5515767"/>
            <a:ext cx="631148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initiatives</a:t>
            </a:r>
            <a:endParaRPr sz="800">
              <a:latin typeface="DejaVu Sans"/>
              <a:cs typeface="DejaVu Sans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79927" y="5744260"/>
            <a:ext cx="121471" cy="96192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5751239" y="5686163"/>
            <a:ext cx="3988462" cy="298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Supports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strategic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decision-making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through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interactive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filters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800" spc="5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DejaVu Sans"/>
                <a:cs typeface="DejaVu Sans"/>
              </a:rPr>
              <a:t>multidimensional</a:t>
            </a:r>
            <a:r>
              <a:rPr sz="800" spc="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analysis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154155" y="19796897"/>
            <a:ext cx="1449194" cy="234015"/>
            <a:chOff x="6154155" y="19796898"/>
            <a:chExt cx="940435" cy="191770"/>
          </a:xfrm>
        </p:grpSpPr>
        <p:sp>
          <p:nvSpPr>
            <p:cNvPr id="70" name="object 70"/>
            <p:cNvSpPr/>
            <p:nvPr/>
          </p:nvSpPr>
          <p:spPr>
            <a:xfrm>
              <a:off x="6154155" y="19796898"/>
              <a:ext cx="940435" cy="191770"/>
            </a:xfrm>
            <a:custGeom>
              <a:avLst/>
              <a:gdLst/>
              <a:ahLst/>
              <a:cxnLst/>
              <a:rect l="l" t="t" r="r" b="b"/>
              <a:pathLst>
                <a:path w="940434" h="191769">
                  <a:moveTo>
                    <a:pt x="920760" y="191437"/>
                  </a:moveTo>
                  <a:lnTo>
                    <a:pt x="19535" y="191437"/>
                  </a:lnTo>
                  <a:lnTo>
                    <a:pt x="16662" y="190866"/>
                  </a:lnTo>
                  <a:lnTo>
                    <a:pt x="0" y="171902"/>
                  </a:lnTo>
                  <a:lnTo>
                    <a:pt x="0" y="168915"/>
                  </a:lnTo>
                  <a:lnTo>
                    <a:pt x="0" y="19535"/>
                  </a:lnTo>
                  <a:lnTo>
                    <a:pt x="19535" y="0"/>
                  </a:lnTo>
                  <a:lnTo>
                    <a:pt x="920760" y="0"/>
                  </a:lnTo>
                  <a:lnTo>
                    <a:pt x="940296" y="19535"/>
                  </a:lnTo>
                  <a:lnTo>
                    <a:pt x="940296" y="171902"/>
                  </a:lnTo>
                  <a:lnTo>
                    <a:pt x="923633" y="190866"/>
                  </a:lnTo>
                  <a:lnTo>
                    <a:pt x="920760" y="19143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71" name="object 7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1721" y="19853203"/>
              <a:ext cx="78827" cy="78827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320576" y="19834873"/>
            <a:ext cx="1108667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endParaRPr sz="800">
              <a:latin typeface="DejaVu Sans"/>
              <a:cs typeface="DejaVu Sa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7FEB32D-DB1F-5812-5B96-917866532B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43518" y="320756"/>
            <a:ext cx="6447340" cy="35862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04006"/>
            <a:ext cx="49447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40" dirty="0"/>
              <a:t> </a:t>
            </a:r>
            <a:r>
              <a:rPr dirty="0"/>
              <a:t>Dive:</a:t>
            </a:r>
            <a:r>
              <a:rPr spc="-35" dirty="0"/>
              <a:t> </a:t>
            </a:r>
            <a:r>
              <a:rPr dirty="0"/>
              <a:t>Car</a:t>
            </a:r>
            <a:r>
              <a:rPr spc="-35" dirty="0"/>
              <a:t> </a:t>
            </a:r>
            <a:r>
              <a:rPr dirty="0"/>
              <a:t>Specs</a:t>
            </a:r>
            <a:r>
              <a:rPr spc="-35" dirty="0"/>
              <a:t> </a:t>
            </a:r>
            <a:r>
              <a:rPr spc="-55" dirty="0"/>
              <a:t>Tab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317465"/>
            <a:ext cx="292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Key</a:t>
            </a:r>
            <a:r>
              <a:rPr sz="18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Metrics</a:t>
            </a:r>
            <a:r>
              <a:rPr sz="18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&amp;</a:t>
            </a:r>
            <a:r>
              <a:rPr sz="18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Insights</a:t>
            </a:r>
            <a:endParaRPr sz="1800" dirty="0">
              <a:latin typeface="DejaVu Sans"/>
              <a:cs typeface="DejaVu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080100"/>
            <a:ext cx="342900" cy="390525"/>
            <a:chOff x="609599" y="2190749"/>
            <a:chExt cx="342900" cy="390525"/>
          </a:xfrm>
        </p:grpSpPr>
        <p:sp>
          <p:nvSpPr>
            <p:cNvPr id="5" name="object 5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66949"/>
              <a:ext cx="190499" cy="1904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68387" y="2029301"/>
            <a:ext cx="4609465" cy="16560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Fuel</a:t>
            </a:r>
            <a:r>
              <a:rPr sz="150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Type</a:t>
            </a:r>
            <a:r>
              <a:rPr sz="1500" b="1" spc="-10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Analysis</a:t>
            </a:r>
            <a:endParaRPr sz="1500" dirty="0">
              <a:latin typeface="DejaVu Sans"/>
              <a:cs typeface="DejaVu Sans"/>
            </a:endParaRPr>
          </a:p>
          <a:p>
            <a:pPr marL="36195" marR="5080">
              <a:lnSpc>
                <a:spcPts val="1800"/>
              </a:lnSpc>
              <a:spcBef>
                <a:spcPts val="60"/>
              </a:spcBef>
            </a:pP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Petrol cars are selling more irrespective of car model type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2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Seating Capacity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Trends</a:t>
            </a:r>
            <a:endParaRPr sz="1500" dirty="0">
              <a:latin typeface="DejaVu Sans"/>
              <a:cs typeface="DejaVu Sans"/>
            </a:endParaRPr>
          </a:p>
          <a:p>
            <a:pPr marL="12700" marR="238760" algn="just">
              <a:lnSpc>
                <a:spcPts val="1800"/>
              </a:lnSpc>
              <a:spcBef>
                <a:spcPts val="4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5-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seater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models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are the preference of the most of the customers buying cars, so we can make stock of more 5 seater cars in the store to get more sales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2818606"/>
            <a:ext cx="323850" cy="390525"/>
            <a:chOff x="609599" y="3333750"/>
            <a:chExt cx="323850" cy="390525"/>
          </a:xfrm>
        </p:grpSpPr>
        <p:sp>
          <p:nvSpPr>
            <p:cNvPr id="10" name="object 10"/>
            <p:cNvSpPr/>
            <p:nvPr/>
          </p:nvSpPr>
          <p:spPr>
            <a:xfrm>
              <a:off x="609599" y="3333750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>
                  <a:moveTo>
                    <a:pt x="25265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2653" y="0"/>
                  </a:lnTo>
                  <a:lnTo>
                    <a:pt x="294144" y="15621"/>
                  </a:lnTo>
                  <a:lnTo>
                    <a:pt x="319964" y="51661"/>
                  </a:lnTo>
                  <a:lnTo>
                    <a:pt x="323849" y="71196"/>
                  </a:lnTo>
                  <a:lnTo>
                    <a:pt x="323849" y="319328"/>
                  </a:lnTo>
                  <a:lnTo>
                    <a:pt x="308228" y="360818"/>
                  </a:lnTo>
                  <a:lnTo>
                    <a:pt x="272187" y="386638"/>
                  </a:lnTo>
                  <a:lnTo>
                    <a:pt x="257608" y="390036"/>
                  </a:lnTo>
                  <a:lnTo>
                    <a:pt x="25265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204" y="3409949"/>
              <a:ext cx="167878" cy="1904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09599" y="4012406"/>
            <a:ext cx="390525" cy="390525"/>
            <a:chOff x="609599" y="4476749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609599" y="447674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1932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7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9328" y="0"/>
                  </a:lnTo>
                  <a:lnTo>
                    <a:pt x="360819" y="15621"/>
                  </a:lnTo>
                  <a:lnTo>
                    <a:pt x="386639" y="51661"/>
                  </a:lnTo>
                  <a:lnTo>
                    <a:pt x="390525" y="71196"/>
                  </a:lnTo>
                  <a:lnTo>
                    <a:pt x="390525" y="319327"/>
                  </a:lnTo>
                  <a:lnTo>
                    <a:pt x="374903" y="360818"/>
                  </a:lnTo>
                  <a:lnTo>
                    <a:pt x="338862" y="386638"/>
                  </a:lnTo>
                  <a:lnTo>
                    <a:pt x="324283" y="390036"/>
                  </a:lnTo>
                  <a:lnTo>
                    <a:pt x="31932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564856"/>
              <a:ext cx="238124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39825" y="3961606"/>
            <a:ext cx="4514215" cy="11893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lang="en-US" sz="1500" b="1" dirty="0">
                <a:solidFill>
                  <a:srgbClr val="1D40AF"/>
                </a:solidFill>
                <a:latin typeface="DejaVu Sans"/>
                <a:cs typeface="DejaVu Sans"/>
              </a:rPr>
              <a:t>Accident history</a:t>
            </a:r>
            <a:endParaRPr sz="1500" dirty="0">
              <a:latin typeface="DejaVu Sans"/>
              <a:cs typeface="DejaVu Sans"/>
            </a:endParaRPr>
          </a:p>
          <a:p>
            <a:pPr marL="12700" marR="5080" algn="just">
              <a:lnSpc>
                <a:spcPts val="1800"/>
              </a:lnSpc>
              <a:spcBef>
                <a:spcPts val="40"/>
              </a:spcBef>
            </a:pP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Car without accident have more sales then cars with accident so we can buy more cars which do not have accident history rather than buying cars with accident history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3BFDB3-8021-4738-D983-47976E33F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913606"/>
            <a:ext cx="6019800" cy="3795755"/>
          </a:xfrm>
          <a:prstGeom prst="rect">
            <a:avLst/>
          </a:prstGeom>
        </p:spPr>
      </p:pic>
      <p:grpSp>
        <p:nvGrpSpPr>
          <p:cNvPr id="19" name="object 46">
            <a:extLst>
              <a:ext uri="{FF2B5EF4-FFF2-40B4-BE49-F238E27FC236}">
                <a16:creationId xmlns:a16="http://schemas.microsoft.com/office/drawing/2014/main" id="{1D706994-B1D3-25AE-729F-AB299F75A6DE}"/>
              </a:ext>
            </a:extLst>
          </p:cNvPr>
          <p:cNvGrpSpPr/>
          <p:nvPr/>
        </p:nvGrpSpPr>
        <p:grpSpPr>
          <a:xfrm>
            <a:off x="6096000" y="4793421"/>
            <a:ext cx="4998299" cy="1758985"/>
            <a:chOff x="3603530" y="2601299"/>
            <a:chExt cx="3243580" cy="1441450"/>
          </a:xfrm>
        </p:grpSpPr>
        <p:sp>
          <p:nvSpPr>
            <p:cNvPr id="22" name="object 47">
              <a:extLst>
                <a:ext uri="{FF2B5EF4-FFF2-40B4-BE49-F238E27FC236}">
                  <a16:creationId xmlns:a16="http://schemas.microsoft.com/office/drawing/2014/main" id="{E1071D49-11EA-8AE4-8400-6AE91C69425C}"/>
                </a:ext>
              </a:extLst>
            </p:cNvPr>
            <p:cNvSpPr/>
            <p:nvPr/>
          </p:nvSpPr>
          <p:spPr>
            <a:xfrm>
              <a:off x="3603530" y="2601299"/>
              <a:ext cx="3243580" cy="1441450"/>
            </a:xfrm>
            <a:custGeom>
              <a:avLst/>
              <a:gdLst/>
              <a:ahLst/>
              <a:cxnLst/>
              <a:rect l="l" t="t" r="r" b="b"/>
              <a:pathLst>
                <a:path w="3243579" h="1441450">
                  <a:moveTo>
                    <a:pt x="3201091" y="1441412"/>
                  </a:moveTo>
                  <a:lnTo>
                    <a:pt x="42086" y="1441412"/>
                  </a:lnTo>
                  <a:lnTo>
                    <a:pt x="39157" y="1441123"/>
                  </a:lnTo>
                  <a:lnTo>
                    <a:pt x="5948" y="1418933"/>
                  </a:lnTo>
                  <a:lnTo>
                    <a:pt x="0" y="1399325"/>
                  </a:lnTo>
                  <a:lnTo>
                    <a:pt x="0" y="1396368"/>
                  </a:lnTo>
                  <a:lnTo>
                    <a:pt x="0" y="42086"/>
                  </a:lnTo>
                  <a:lnTo>
                    <a:pt x="22478" y="5947"/>
                  </a:lnTo>
                  <a:lnTo>
                    <a:pt x="42086" y="0"/>
                  </a:lnTo>
                  <a:lnTo>
                    <a:pt x="3201091" y="0"/>
                  </a:lnTo>
                  <a:lnTo>
                    <a:pt x="3237228" y="22477"/>
                  </a:lnTo>
                  <a:lnTo>
                    <a:pt x="3243177" y="42086"/>
                  </a:lnTo>
                  <a:lnTo>
                    <a:pt x="3243177" y="1399325"/>
                  </a:lnTo>
                  <a:lnTo>
                    <a:pt x="3220699" y="1435463"/>
                  </a:lnTo>
                  <a:lnTo>
                    <a:pt x="3204020" y="1441123"/>
                  </a:lnTo>
                  <a:lnTo>
                    <a:pt x="3201091" y="1441412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 sz="800"/>
            </a:p>
          </p:txBody>
        </p:sp>
        <p:pic>
          <p:nvPicPr>
            <p:cNvPr id="23" name="object 48">
              <a:extLst>
                <a:ext uri="{FF2B5EF4-FFF2-40B4-BE49-F238E27FC236}">
                  <a16:creationId xmlns:a16="http://schemas.microsoft.com/office/drawing/2014/main" id="{376DD707-1A95-A763-A09B-C96D7070AE0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6786" y="2713909"/>
              <a:ext cx="69677" cy="101349"/>
            </a:xfrm>
            <a:prstGeom prst="rect">
              <a:avLst/>
            </a:prstGeom>
          </p:spPr>
        </p:pic>
      </p:grpSp>
      <p:sp>
        <p:nvSpPr>
          <p:cNvPr id="24" name="object 49">
            <a:extLst>
              <a:ext uri="{FF2B5EF4-FFF2-40B4-BE49-F238E27FC236}">
                <a16:creationId xmlns:a16="http://schemas.microsoft.com/office/drawing/2014/main" id="{F1C6E1F8-DCA0-F578-0047-2FB0FB49FE86}"/>
              </a:ext>
            </a:extLst>
          </p:cNvPr>
          <p:cNvSpPr txBox="1"/>
          <p:nvPr/>
        </p:nvSpPr>
        <p:spPr>
          <a:xfrm>
            <a:off x="6401800" y="4901598"/>
            <a:ext cx="2008909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r>
              <a:rPr sz="8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sz="800" b="1" dirty="0">
                <a:solidFill>
                  <a:srgbClr val="FFFFFF"/>
                </a:solidFill>
                <a:latin typeface="DejaVu Sans"/>
                <a:cs typeface="DejaVu Sans"/>
              </a:rPr>
              <a:t> car specs</a:t>
            </a:r>
            <a:r>
              <a:rPr sz="800" b="1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DejaVu Sans"/>
                <a:cs typeface="DejaVu Sans"/>
              </a:rPr>
              <a:t>Tab</a:t>
            </a:r>
            <a:r>
              <a:rPr sz="800" b="1" spc="-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DejaVu Sans"/>
                <a:cs typeface="DejaVu Sans"/>
              </a:rPr>
              <a:t>Insights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25" name="object 50">
            <a:extLst>
              <a:ext uri="{FF2B5EF4-FFF2-40B4-BE49-F238E27FC236}">
                <a16:creationId xmlns:a16="http://schemas.microsoft.com/office/drawing/2014/main" id="{C57C6D26-5F36-A57C-0916-032ADCA3F78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34826" y="5205672"/>
            <a:ext cx="121471" cy="96192"/>
          </a:xfrm>
          <a:prstGeom prst="rect">
            <a:avLst/>
          </a:prstGeom>
        </p:spPr>
      </p:pic>
      <p:sp>
        <p:nvSpPr>
          <p:cNvPr id="26" name="object 51">
            <a:extLst>
              <a:ext uri="{FF2B5EF4-FFF2-40B4-BE49-F238E27FC236}">
                <a16:creationId xmlns:a16="http://schemas.microsoft.com/office/drawing/2014/main" id="{A592FC05-D89D-0F98-3559-3FC69CCFDB2B}"/>
              </a:ext>
            </a:extLst>
          </p:cNvPr>
          <p:cNvSpPr txBox="1"/>
          <p:nvPr/>
        </p:nvSpPr>
        <p:spPr>
          <a:xfrm>
            <a:off x="6406138" y="5169563"/>
            <a:ext cx="4331924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Enables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executive-level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oversight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KPI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cards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showing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27" name="object 52">
            <a:extLst>
              <a:ext uri="{FF2B5EF4-FFF2-40B4-BE49-F238E27FC236}">
                <a16:creationId xmlns:a16="http://schemas.microsoft.com/office/drawing/2014/main" id="{C38264D8-FA74-BAB8-786B-9CF9724C7362}"/>
              </a:ext>
            </a:extLst>
          </p:cNvPr>
          <p:cNvSpPr txBox="1"/>
          <p:nvPr/>
        </p:nvSpPr>
        <p:spPr>
          <a:xfrm>
            <a:off x="6406138" y="5306979"/>
            <a:ext cx="1160529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FFFFFF"/>
                </a:solidFill>
                <a:latin typeface="DejaVu Sans"/>
                <a:cs typeface="DejaVu Sans"/>
              </a:rPr>
              <a:t>Sales pattern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28" name="object 53">
            <a:extLst>
              <a:ext uri="{FF2B5EF4-FFF2-40B4-BE49-F238E27FC236}">
                <a16:creationId xmlns:a16="http://schemas.microsoft.com/office/drawing/2014/main" id="{791609F0-10AF-F2FE-0F4F-DD3B329667F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34826" y="5535472"/>
            <a:ext cx="121471" cy="96192"/>
          </a:xfrm>
          <a:prstGeom prst="rect">
            <a:avLst/>
          </a:prstGeom>
        </p:spPr>
      </p:pic>
      <p:sp>
        <p:nvSpPr>
          <p:cNvPr id="29" name="object 54">
            <a:extLst>
              <a:ext uri="{FF2B5EF4-FFF2-40B4-BE49-F238E27FC236}">
                <a16:creationId xmlns:a16="http://schemas.microsoft.com/office/drawing/2014/main" id="{A44E07BE-E714-3865-634B-3131432250EF}"/>
              </a:ext>
            </a:extLst>
          </p:cNvPr>
          <p:cNvSpPr txBox="1"/>
          <p:nvPr/>
        </p:nvSpPr>
        <p:spPr>
          <a:xfrm>
            <a:off x="6406138" y="5477376"/>
            <a:ext cx="4138176" cy="147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Identifies</a:t>
            </a:r>
            <a:r>
              <a:rPr sz="800" spc="7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sz="800" dirty="0">
                <a:solidFill>
                  <a:srgbClr val="FFFFFF"/>
                </a:solidFill>
                <a:latin typeface="DejaVu Sans"/>
                <a:cs typeface="DejaVu Sans"/>
              </a:rPr>
              <a:t>customer preference for specs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strategic</a:t>
            </a:r>
            <a:r>
              <a:rPr sz="800" spc="8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  <a:r>
              <a:rPr sz="800" spc="5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allocation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30" name="object 55">
            <a:extLst>
              <a:ext uri="{FF2B5EF4-FFF2-40B4-BE49-F238E27FC236}">
                <a16:creationId xmlns:a16="http://schemas.microsoft.com/office/drawing/2014/main" id="{D953C0E7-F9A4-A75A-31CC-C3FE23BD260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34826" y="5865273"/>
            <a:ext cx="121471" cy="96192"/>
          </a:xfrm>
          <a:prstGeom prst="rect">
            <a:avLst/>
          </a:prstGeom>
        </p:spPr>
      </p:pic>
      <p:sp>
        <p:nvSpPr>
          <p:cNvPr id="31" name="object 56">
            <a:extLst>
              <a:ext uri="{FF2B5EF4-FFF2-40B4-BE49-F238E27FC236}">
                <a16:creationId xmlns:a16="http://schemas.microsoft.com/office/drawing/2014/main" id="{BAC27767-81A1-9D77-D042-EFA35A1D20BE}"/>
              </a:ext>
            </a:extLst>
          </p:cNvPr>
          <p:cNvSpPr txBox="1"/>
          <p:nvPr/>
        </p:nvSpPr>
        <p:spPr>
          <a:xfrm>
            <a:off x="6406138" y="5829164"/>
            <a:ext cx="4245814" cy="1384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Reveals</a:t>
            </a:r>
            <a:r>
              <a:rPr sz="800" spc="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sales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patterns</a:t>
            </a:r>
            <a:r>
              <a:rPr sz="800" spc="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lang="en-US" sz="800" dirty="0">
                <a:solidFill>
                  <a:srgbClr val="FFFFFF"/>
                </a:solidFill>
                <a:latin typeface="DejaVu Sans"/>
                <a:cs typeface="DejaVu Sans"/>
              </a:rPr>
              <a:t>for cars of different fuel type</a:t>
            </a:r>
            <a:endParaRPr sz="800" dirty="0">
              <a:latin typeface="DejaVu Sans"/>
              <a:cs typeface="DejaVu Sans"/>
            </a:endParaRPr>
          </a:p>
        </p:txBody>
      </p:sp>
      <p:pic>
        <p:nvPicPr>
          <p:cNvPr id="33" name="object 58">
            <a:extLst>
              <a:ext uri="{FF2B5EF4-FFF2-40B4-BE49-F238E27FC236}">
                <a16:creationId xmlns:a16="http://schemas.microsoft.com/office/drawing/2014/main" id="{45986EAC-4C9A-0496-EB75-5CAC0B447BA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34826" y="6195075"/>
            <a:ext cx="121471" cy="96192"/>
          </a:xfrm>
          <a:prstGeom prst="rect">
            <a:avLst/>
          </a:prstGeom>
        </p:spPr>
      </p:pic>
      <p:sp>
        <p:nvSpPr>
          <p:cNvPr id="34" name="object 59">
            <a:extLst>
              <a:ext uri="{FF2B5EF4-FFF2-40B4-BE49-F238E27FC236}">
                <a16:creationId xmlns:a16="http://schemas.microsoft.com/office/drawing/2014/main" id="{DBF95605-C1CC-3B03-B3DE-32CA459B4292}"/>
              </a:ext>
            </a:extLst>
          </p:cNvPr>
          <p:cNvSpPr txBox="1"/>
          <p:nvPr/>
        </p:nvSpPr>
        <p:spPr>
          <a:xfrm>
            <a:off x="6406138" y="6136978"/>
            <a:ext cx="3988462" cy="298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Supports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strategic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decision-making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through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interactive</a:t>
            </a:r>
            <a:r>
              <a:rPr sz="800" spc="1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filters</a:t>
            </a:r>
            <a:r>
              <a:rPr sz="800" spc="1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800" spc="5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DejaVu Sans"/>
                <a:cs typeface="DejaVu Sans"/>
              </a:rPr>
              <a:t>multidimensional</a:t>
            </a:r>
            <a:r>
              <a:rPr sz="800" spc="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analysis</a:t>
            </a:r>
            <a:endParaRPr sz="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54050"/>
            <a:ext cx="42837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35" dirty="0"/>
              <a:t> </a:t>
            </a:r>
            <a:r>
              <a:rPr dirty="0"/>
              <a:t>Dive:</a:t>
            </a:r>
            <a:r>
              <a:rPr spc="-35" dirty="0"/>
              <a:t> </a:t>
            </a:r>
            <a:r>
              <a:rPr dirty="0"/>
              <a:t>States</a:t>
            </a:r>
            <a:r>
              <a:rPr spc="-30" dirty="0"/>
              <a:t> </a:t>
            </a:r>
            <a:r>
              <a:rPr spc="-65" dirty="0"/>
              <a:t>Tab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6899" y="1644650"/>
            <a:ext cx="308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Key</a:t>
            </a:r>
            <a:r>
              <a:rPr sz="1800" b="1" spc="-3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20" dirty="0">
                <a:solidFill>
                  <a:srgbClr val="1C4ED8"/>
                </a:solidFill>
                <a:latin typeface="DejaVu Sans"/>
                <a:cs typeface="DejaVu Sans"/>
              </a:rPr>
              <a:t>State-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Level</a:t>
            </a:r>
            <a:r>
              <a:rPr sz="1800" b="1" spc="-3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Metrics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2190749"/>
            <a:ext cx="2514600" cy="1352550"/>
            <a:chOff x="609599" y="2190749"/>
            <a:chExt cx="2514600" cy="1352550"/>
          </a:xfrm>
        </p:grpSpPr>
        <p:sp>
          <p:nvSpPr>
            <p:cNvPr id="13" name="object 13"/>
            <p:cNvSpPr/>
            <p:nvPr/>
          </p:nvSpPr>
          <p:spPr>
            <a:xfrm>
              <a:off x="614362" y="2195512"/>
              <a:ext cx="2505075" cy="1343025"/>
            </a:xfrm>
            <a:custGeom>
              <a:avLst/>
              <a:gdLst/>
              <a:ahLst/>
              <a:cxnLst/>
              <a:rect l="l" t="t" r="r" b="b"/>
              <a:pathLst>
                <a:path w="2505075" h="1343025">
                  <a:moveTo>
                    <a:pt x="2438327" y="1343024"/>
                  </a:moveTo>
                  <a:lnTo>
                    <a:pt x="66746" y="1343024"/>
                  </a:lnTo>
                  <a:lnTo>
                    <a:pt x="62101" y="1342567"/>
                  </a:lnTo>
                  <a:lnTo>
                    <a:pt x="24240" y="1325418"/>
                  </a:lnTo>
                  <a:lnTo>
                    <a:pt x="2287" y="1290124"/>
                  </a:lnTo>
                  <a:lnTo>
                    <a:pt x="0" y="1276278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438327" y="0"/>
                  </a:lnTo>
                  <a:lnTo>
                    <a:pt x="2477225" y="14645"/>
                  </a:lnTo>
                  <a:lnTo>
                    <a:pt x="2501431" y="48432"/>
                  </a:lnTo>
                  <a:lnTo>
                    <a:pt x="2505074" y="66746"/>
                  </a:lnTo>
                  <a:lnTo>
                    <a:pt x="2505074" y="1276278"/>
                  </a:lnTo>
                  <a:lnTo>
                    <a:pt x="2490428" y="1315175"/>
                  </a:lnTo>
                  <a:lnTo>
                    <a:pt x="2456641" y="1339381"/>
                  </a:lnTo>
                  <a:lnTo>
                    <a:pt x="2442973" y="1342567"/>
                  </a:lnTo>
                  <a:lnTo>
                    <a:pt x="2438327" y="13430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362" y="2195512"/>
              <a:ext cx="2505075" cy="1343025"/>
            </a:xfrm>
            <a:custGeom>
              <a:avLst/>
              <a:gdLst/>
              <a:ahLst/>
              <a:cxnLst/>
              <a:rect l="l" t="t" r="r" b="b"/>
              <a:pathLst>
                <a:path w="25050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33637" y="0"/>
                  </a:lnTo>
                  <a:lnTo>
                    <a:pt x="2438327" y="0"/>
                  </a:lnTo>
                  <a:lnTo>
                    <a:pt x="2442973" y="457"/>
                  </a:lnTo>
                  <a:lnTo>
                    <a:pt x="2447573" y="1372"/>
                  </a:lnTo>
                  <a:lnTo>
                    <a:pt x="2452174" y="2287"/>
                  </a:lnTo>
                  <a:lnTo>
                    <a:pt x="2487467" y="24239"/>
                  </a:lnTo>
                  <a:lnTo>
                    <a:pt x="2493034" y="31748"/>
                  </a:lnTo>
                  <a:lnTo>
                    <a:pt x="2495640" y="35648"/>
                  </a:lnTo>
                  <a:lnTo>
                    <a:pt x="2497841" y="39765"/>
                  </a:lnTo>
                  <a:lnTo>
                    <a:pt x="2499636" y="44099"/>
                  </a:lnTo>
                  <a:lnTo>
                    <a:pt x="2501431" y="48432"/>
                  </a:lnTo>
                  <a:lnTo>
                    <a:pt x="2505074" y="71437"/>
                  </a:lnTo>
                  <a:lnTo>
                    <a:pt x="2505074" y="1271587"/>
                  </a:lnTo>
                  <a:lnTo>
                    <a:pt x="2499636" y="1298925"/>
                  </a:lnTo>
                  <a:lnTo>
                    <a:pt x="2497841" y="1303258"/>
                  </a:lnTo>
                  <a:lnTo>
                    <a:pt x="2495640" y="1307375"/>
                  </a:lnTo>
                  <a:lnTo>
                    <a:pt x="2493034" y="1311275"/>
                  </a:lnTo>
                  <a:lnTo>
                    <a:pt x="2490428" y="1315175"/>
                  </a:lnTo>
                  <a:lnTo>
                    <a:pt x="2456641" y="1339381"/>
                  </a:lnTo>
                  <a:lnTo>
                    <a:pt x="2433637" y="1343024"/>
                  </a:lnTo>
                  <a:lnTo>
                    <a:pt x="71437" y="1343024"/>
                  </a:lnTo>
                  <a:lnTo>
                    <a:pt x="31748" y="1330985"/>
                  </a:lnTo>
                  <a:lnTo>
                    <a:pt x="20923" y="1322101"/>
                  </a:lnTo>
                  <a:lnTo>
                    <a:pt x="17606" y="1318784"/>
                  </a:lnTo>
                  <a:lnTo>
                    <a:pt x="457" y="1280923"/>
                  </a:lnTo>
                  <a:lnTo>
                    <a:pt x="0" y="1276278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524" y="2352674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1955" y="380999"/>
                  </a:moveTo>
                  <a:lnTo>
                    <a:pt x="115694" y="380999"/>
                  </a:lnTo>
                  <a:lnTo>
                    <a:pt x="107642" y="380206"/>
                  </a:lnTo>
                  <a:lnTo>
                    <a:pt x="68927" y="368462"/>
                  </a:lnTo>
                  <a:lnTo>
                    <a:pt x="30518" y="338983"/>
                  </a:lnTo>
                  <a:lnTo>
                    <a:pt x="6314" y="297049"/>
                  </a:lnTo>
                  <a:lnTo>
                    <a:pt x="0" y="265305"/>
                  </a:lnTo>
                  <a:lnTo>
                    <a:pt x="0" y="257174"/>
                  </a:lnTo>
                  <a:lnTo>
                    <a:pt x="0" y="115694"/>
                  </a:lnTo>
                  <a:lnTo>
                    <a:pt x="12536" y="68927"/>
                  </a:lnTo>
                  <a:lnTo>
                    <a:pt x="42016" y="30518"/>
                  </a:lnTo>
                  <a:lnTo>
                    <a:pt x="83950" y="6314"/>
                  </a:lnTo>
                  <a:lnTo>
                    <a:pt x="115694" y="0"/>
                  </a:lnTo>
                  <a:lnTo>
                    <a:pt x="131955" y="0"/>
                  </a:lnTo>
                  <a:lnTo>
                    <a:pt x="178722" y="12536"/>
                  </a:lnTo>
                  <a:lnTo>
                    <a:pt x="217131" y="42016"/>
                  </a:lnTo>
                  <a:lnTo>
                    <a:pt x="241335" y="83950"/>
                  </a:lnTo>
                  <a:lnTo>
                    <a:pt x="247649" y="115694"/>
                  </a:lnTo>
                  <a:lnTo>
                    <a:pt x="247649" y="265305"/>
                  </a:lnTo>
                  <a:lnTo>
                    <a:pt x="235112" y="312071"/>
                  </a:lnTo>
                  <a:lnTo>
                    <a:pt x="205633" y="350481"/>
                  </a:lnTo>
                  <a:lnTo>
                    <a:pt x="163699" y="374685"/>
                  </a:lnTo>
                  <a:lnTo>
                    <a:pt x="140007" y="380206"/>
                  </a:lnTo>
                  <a:lnTo>
                    <a:pt x="131955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177" y="2457449"/>
              <a:ext cx="87600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20775" y="2416175"/>
            <a:ext cx="87439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Avg</a:t>
            </a:r>
            <a:r>
              <a:rPr sz="1350" b="1" spc="-6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Cost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824" y="2776220"/>
            <a:ext cx="216852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State-level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vehicle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cost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regional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comparison benchmarks.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76599" y="2190749"/>
            <a:ext cx="2514600" cy="1352550"/>
            <a:chOff x="3276599" y="2190749"/>
            <a:chExt cx="2514600" cy="1352550"/>
          </a:xfrm>
        </p:grpSpPr>
        <p:sp>
          <p:nvSpPr>
            <p:cNvPr id="20" name="object 20"/>
            <p:cNvSpPr/>
            <p:nvPr/>
          </p:nvSpPr>
          <p:spPr>
            <a:xfrm>
              <a:off x="3281362" y="2195512"/>
              <a:ext cx="2505075" cy="1343025"/>
            </a:xfrm>
            <a:custGeom>
              <a:avLst/>
              <a:gdLst/>
              <a:ahLst/>
              <a:cxnLst/>
              <a:rect l="l" t="t" r="r" b="b"/>
              <a:pathLst>
                <a:path w="2505075" h="1343025">
                  <a:moveTo>
                    <a:pt x="2438327" y="1343024"/>
                  </a:moveTo>
                  <a:lnTo>
                    <a:pt x="66747" y="1343024"/>
                  </a:lnTo>
                  <a:lnTo>
                    <a:pt x="62101" y="1342567"/>
                  </a:lnTo>
                  <a:lnTo>
                    <a:pt x="24240" y="1325418"/>
                  </a:lnTo>
                  <a:lnTo>
                    <a:pt x="2287" y="1290124"/>
                  </a:lnTo>
                  <a:lnTo>
                    <a:pt x="0" y="1276278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438327" y="0"/>
                  </a:lnTo>
                  <a:lnTo>
                    <a:pt x="2477225" y="14645"/>
                  </a:lnTo>
                  <a:lnTo>
                    <a:pt x="2501431" y="48432"/>
                  </a:lnTo>
                  <a:lnTo>
                    <a:pt x="2505075" y="66746"/>
                  </a:lnTo>
                  <a:lnTo>
                    <a:pt x="2505075" y="1276278"/>
                  </a:lnTo>
                  <a:lnTo>
                    <a:pt x="2490428" y="1315175"/>
                  </a:lnTo>
                  <a:lnTo>
                    <a:pt x="2456640" y="1339381"/>
                  </a:lnTo>
                  <a:lnTo>
                    <a:pt x="2442973" y="1342567"/>
                  </a:lnTo>
                  <a:lnTo>
                    <a:pt x="2438327" y="13430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1362" y="2195512"/>
              <a:ext cx="2505075" cy="1343025"/>
            </a:xfrm>
            <a:custGeom>
              <a:avLst/>
              <a:gdLst/>
              <a:ahLst/>
              <a:cxnLst/>
              <a:rect l="l" t="t" r="r" b="b"/>
              <a:pathLst>
                <a:path w="2505075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2433637" y="0"/>
                  </a:lnTo>
                  <a:lnTo>
                    <a:pt x="2438327" y="0"/>
                  </a:lnTo>
                  <a:lnTo>
                    <a:pt x="2442973" y="457"/>
                  </a:lnTo>
                  <a:lnTo>
                    <a:pt x="2447573" y="1372"/>
                  </a:lnTo>
                  <a:lnTo>
                    <a:pt x="2452173" y="2287"/>
                  </a:lnTo>
                  <a:lnTo>
                    <a:pt x="2484151" y="20923"/>
                  </a:lnTo>
                  <a:lnTo>
                    <a:pt x="2487468" y="24239"/>
                  </a:lnTo>
                  <a:lnTo>
                    <a:pt x="2503701" y="57500"/>
                  </a:lnTo>
                  <a:lnTo>
                    <a:pt x="2504617" y="62100"/>
                  </a:lnTo>
                  <a:lnTo>
                    <a:pt x="2505075" y="66746"/>
                  </a:lnTo>
                  <a:lnTo>
                    <a:pt x="2505075" y="71437"/>
                  </a:lnTo>
                  <a:lnTo>
                    <a:pt x="2505075" y="1271587"/>
                  </a:lnTo>
                  <a:lnTo>
                    <a:pt x="2505075" y="1276278"/>
                  </a:lnTo>
                  <a:lnTo>
                    <a:pt x="2504617" y="1280923"/>
                  </a:lnTo>
                  <a:lnTo>
                    <a:pt x="2503701" y="1285524"/>
                  </a:lnTo>
                  <a:lnTo>
                    <a:pt x="2502786" y="1290124"/>
                  </a:lnTo>
                  <a:lnTo>
                    <a:pt x="2484151" y="1322101"/>
                  </a:lnTo>
                  <a:lnTo>
                    <a:pt x="2480834" y="1325418"/>
                  </a:lnTo>
                  <a:lnTo>
                    <a:pt x="2442973" y="1342567"/>
                  </a:lnTo>
                  <a:lnTo>
                    <a:pt x="2433637" y="1343024"/>
                  </a:lnTo>
                  <a:lnTo>
                    <a:pt x="71437" y="1343024"/>
                  </a:lnTo>
                  <a:lnTo>
                    <a:pt x="31748" y="1330985"/>
                  </a:lnTo>
                  <a:lnTo>
                    <a:pt x="27848" y="1328379"/>
                  </a:lnTo>
                  <a:lnTo>
                    <a:pt x="24240" y="1325418"/>
                  </a:lnTo>
                  <a:lnTo>
                    <a:pt x="20923" y="1322101"/>
                  </a:lnTo>
                  <a:lnTo>
                    <a:pt x="17606" y="1318784"/>
                  </a:lnTo>
                  <a:lnTo>
                    <a:pt x="1372" y="1285524"/>
                  </a:lnTo>
                  <a:lnTo>
                    <a:pt x="457" y="1280923"/>
                  </a:lnTo>
                  <a:lnTo>
                    <a:pt x="0" y="1276278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8524" y="2352674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133349" y="380999"/>
                  </a:moveTo>
                  <a:lnTo>
                    <a:pt x="94639" y="375259"/>
                  </a:lnTo>
                  <a:lnTo>
                    <a:pt x="59264" y="358526"/>
                  </a:lnTo>
                  <a:lnTo>
                    <a:pt x="30267" y="332247"/>
                  </a:lnTo>
                  <a:lnTo>
                    <a:pt x="10150" y="298680"/>
                  </a:lnTo>
                  <a:lnTo>
                    <a:pt x="640" y="260720"/>
                  </a:lnTo>
                  <a:lnTo>
                    <a:pt x="0" y="247649"/>
                  </a:lnTo>
                  <a:lnTo>
                    <a:pt x="0" y="133349"/>
                  </a:lnTo>
                  <a:lnTo>
                    <a:pt x="5740" y="94639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3" y="26245"/>
                  </a:lnTo>
                  <a:lnTo>
                    <a:pt x="240453" y="53906"/>
                  </a:lnTo>
                  <a:lnTo>
                    <a:pt x="258908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699" y="247649"/>
                  </a:lnTo>
                  <a:lnTo>
                    <a:pt x="260959" y="286359"/>
                  </a:lnTo>
                  <a:lnTo>
                    <a:pt x="244226" y="321735"/>
                  </a:lnTo>
                  <a:lnTo>
                    <a:pt x="217947" y="350731"/>
                  </a:lnTo>
                  <a:lnTo>
                    <a:pt x="184380" y="370848"/>
                  </a:lnTo>
                  <a:lnTo>
                    <a:pt x="146420" y="380359"/>
                  </a:lnTo>
                  <a:lnTo>
                    <a:pt x="13334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3772" y="2475547"/>
              <a:ext cx="116175" cy="11617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806825" y="2416175"/>
            <a:ext cx="9867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Markup </a:t>
            </a:r>
            <a:r>
              <a:rPr sz="1350" b="1" spc="-50" dirty="0">
                <a:solidFill>
                  <a:srgbClr val="1D40AF"/>
                </a:solidFill>
                <a:latin typeface="DejaVu Sans"/>
                <a:cs typeface="DejaVu Sans"/>
              </a:rPr>
              <a:t>%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5825" y="2776220"/>
            <a:ext cx="197485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Percentage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markup</a:t>
            </a:r>
            <a:r>
              <a:rPr sz="105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05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state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 high/low highlighting 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for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quick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insights.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599" y="3695699"/>
            <a:ext cx="2514600" cy="1162050"/>
            <a:chOff x="609599" y="3695699"/>
            <a:chExt cx="2514600" cy="1162050"/>
          </a:xfrm>
        </p:grpSpPr>
        <p:sp>
          <p:nvSpPr>
            <p:cNvPr id="27" name="object 27"/>
            <p:cNvSpPr/>
            <p:nvPr/>
          </p:nvSpPr>
          <p:spPr>
            <a:xfrm>
              <a:off x="614362" y="3700462"/>
              <a:ext cx="2505075" cy="1152525"/>
            </a:xfrm>
            <a:custGeom>
              <a:avLst/>
              <a:gdLst/>
              <a:ahLst/>
              <a:cxnLst/>
              <a:rect l="l" t="t" r="r" b="b"/>
              <a:pathLst>
                <a:path w="2505075" h="1152525">
                  <a:moveTo>
                    <a:pt x="2438327" y="1152524"/>
                  </a:moveTo>
                  <a:lnTo>
                    <a:pt x="66746" y="1152524"/>
                  </a:lnTo>
                  <a:lnTo>
                    <a:pt x="62101" y="1152066"/>
                  </a:lnTo>
                  <a:lnTo>
                    <a:pt x="24240" y="1134917"/>
                  </a:lnTo>
                  <a:lnTo>
                    <a:pt x="2287" y="1099624"/>
                  </a:lnTo>
                  <a:lnTo>
                    <a:pt x="0" y="1085777"/>
                  </a:lnTo>
                  <a:lnTo>
                    <a:pt x="0" y="1081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438327" y="0"/>
                  </a:lnTo>
                  <a:lnTo>
                    <a:pt x="2477225" y="14645"/>
                  </a:lnTo>
                  <a:lnTo>
                    <a:pt x="2501431" y="48432"/>
                  </a:lnTo>
                  <a:lnTo>
                    <a:pt x="2505074" y="66746"/>
                  </a:lnTo>
                  <a:lnTo>
                    <a:pt x="2505074" y="1085777"/>
                  </a:lnTo>
                  <a:lnTo>
                    <a:pt x="2490428" y="1124675"/>
                  </a:lnTo>
                  <a:lnTo>
                    <a:pt x="2456641" y="1148881"/>
                  </a:lnTo>
                  <a:lnTo>
                    <a:pt x="2442973" y="1152066"/>
                  </a:lnTo>
                  <a:lnTo>
                    <a:pt x="2438327" y="1152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362" y="3700462"/>
              <a:ext cx="2505075" cy="1152525"/>
            </a:xfrm>
            <a:custGeom>
              <a:avLst/>
              <a:gdLst/>
              <a:ahLst/>
              <a:cxnLst/>
              <a:rect l="l" t="t" r="r" b="b"/>
              <a:pathLst>
                <a:path w="2505075" h="1152525">
                  <a:moveTo>
                    <a:pt x="0" y="1081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33637" y="0"/>
                  </a:lnTo>
                  <a:lnTo>
                    <a:pt x="2438327" y="0"/>
                  </a:lnTo>
                  <a:lnTo>
                    <a:pt x="2442973" y="457"/>
                  </a:lnTo>
                  <a:lnTo>
                    <a:pt x="2480834" y="17606"/>
                  </a:lnTo>
                  <a:lnTo>
                    <a:pt x="2499636" y="44099"/>
                  </a:lnTo>
                  <a:lnTo>
                    <a:pt x="2501431" y="48432"/>
                  </a:lnTo>
                  <a:lnTo>
                    <a:pt x="2505074" y="71437"/>
                  </a:lnTo>
                  <a:lnTo>
                    <a:pt x="2505074" y="1081087"/>
                  </a:lnTo>
                  <a:lnTo>
                    <a:pt x="2499636" y="1108424"/>
                  </a:lnTo>
                  <a:lnTo>
                    <a:pt x="2497841" y="1112758"/>
                  </a:lnTo>
                  <a:lnTo>
                    <a:pt x="2495640" y="1116875"/>
                  </a:lnTo>
                  <a:lnTo>
                    <a:pt x="2493034" y="1120775"/>
                  </a:lnTo>
                  <a:lnTo>
                    <a:pt x="2490428" y="1124675"/>
                  </a:lnTo>
                  <a:lnTo>
                    <a:pt x="2456641" y="1148881"/>
                  </a:lnTo>
                  <a:lnTo>
                    <a:pt x="2433637" y="1152524"/>
                  </a:lnTo>
                  <a:lnTo>
                    <a:pt x="71437" y="1152524"/>
                  </a:lnTo>
                  <a:lnTo>
                    <a:pt x="66746" y="1152524"/>
                  </a:lnTo>
                  <a:lnTo>
                    <a:pt x="62101" y="1152066"/>
                  </a:lnTo>
                  <a:lnTo>
                    <a:pt x="57500" y="1151151"/>
                  </a:lnTo>
                  <a:lnTo>
                    <a:pt x="52900" y="1150236"/>
                  </a:lnTo>
                  <a:lnTo>
                    <a:pt x="48433" y="1148881"/>
                  </a:lnTo>
                  <a:lnTo>
                    <a:pt x="44099" y="1147086"/>
                  </a:lnTo>
                  <a:lnTo>
                    <a:pt x="39765" y="1145291"/>
                  </a:lnTo>
                  <a:lnTo>
                    <a:pt x="35648" y="1143090"/>
                  </a:lnTo>
                  <a:lnTo>
                    <a:pt x="31748" y="1140484"/>
                  </a:lnTo>
                  <a:lnTo>
                    <a:pt x="27848" y="1137878"/>
                  </a:lnTo>
                  <a:lnTo>
                    <a:pt x="3642" y="1104090"/>
                  </a:lnTo>
                  <a:lnTo>
                    <a:pt x="0" y="1085777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1524" y="3857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9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4" y="3971924"/>
              <a:ext cx="15239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77924" y="3921125"/>
            <a:ext cx="10909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1D40AF"/>
                </a:solidFill>
                <a:latin typeface="DejaVu Sans"/>
                <a:cs typeface="DejaVu Sans"/>
              </a:rPr>
              <a:t>Total</a:t>
            </a:r>
            <a:r>
              <a:rPr sz="1350" b="1" spc="-8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Profit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8824" y="4281170"/>
            <a:ext cx="2094864" cy="377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Cumulative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profit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by</a:t>
            </a:r>
            <a:r>
              <a:rPr sz="10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US" sz="1050" dirty="0">
                <a:solidFill>
                  <a:srgbClr val="374050"/>
                </a:solidFill>
                <a:latin typeface="DejaVu Sans"/>
                <a:cs typeface="DejaVu Sans"/>
              </a:rPr>
              <a:t>location</a:t>
            </a:r>
            <a:r>
              <a:rPr sz="1050" spc="-20" dirty="0">
                <a:solidFill>
                  <a:srgbClr val="374050"/>
                </a:solidFill>
                <a:latin typeface="DejaVu Sans"/>
                <a:cs typeface="DejaVu Sans"/>
              </a:rPr>
              <a:t> with </a:t>
            </a:r>
            <a:r>
              <a:rPr lang="en-US" sz="1050" spc="-35" dirty="0">
                <a:solidFill>
                  <a:srgbClr val="374050"/>
                </a:solidFill>
                <a:latin typeface="DejaVu Sans"/>
                <a:cs typeface="DejaVu Sans"/>
              </a:rPr>
              <a:t>avg discount</a:t>
            </a:r>
            <a:r>
              <a:rPr sz="105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indicators.</a:t>
            </a:r>
            <a:endParaRPr sz="1050" dirty="0">
              <a:latin typeface="DejaVu Sans"/>
              <a:cs typeface="DejaVu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76599" y="3695699"/>
            <a:ext cx="2514600" cy="1162050"/>
            <a:chOff x="3276599" y="3695699"/>
            <a:chExt cx="2514600" cy="1162050"/>
          </a:xfrm>
        </p:grpSpPr>
        <p:sp>
          <p:nvSpPr>
            <p:cNvPr id="34" name="object 34"/>
            <p:cNvSpPr/>
            <p:nvPr/>
          </p:nvSpPr>
          <p:spPr>
            <a:xfrm>
              <a:off x="3281362" y="3700462"/>
              <a:ext cx="2505075" cy="1152525"/>
            </a:xfrm>
            <a:custGeom>
              <a:avLst/>
              <a:gdLst/>
              <a:ahLst/>
              <a:cxnLst/>
              <a:rect l="l" t="t" r="r" b="b"/>
              <a:pathLst>
                <a:path w="2505075" h="1152525">
                  <a:moveTo>
                    <a:pt x="2438327" y="1152524"/>
                  </a:moveTo>
                  <a:lnTo>
                    <a:pt x="66747" y="1152524"/>
                  </a:lnTo>
                  <a:lnTo>
                    <a:pt x="62101" y="1152066"/>
                  </a:lnTo>
                  <a:lnTo>
                    <a:pt x="24240" y="1134917"/>
                  </a:lnTo>
                  <a:lnTo>
                    <a:pt x="2287" y="1099624"/>
                  </a:lnTo>
                  <a:lnTo>
                    <a:pt x="0" y="1085777"/>
                  </a:lnTo>
                  <a:lnTo>
                    <a:pt x="0" y="1081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438327" y="0"/>
                  </a:lnTo>
                  <a:lnTo>
                    <a:pt x="2477225" y="14645"/>
                  </a:lnTo>
                  <a:lnTo>
                    <a:pt x="2501431" y="48432"/>
                  </a:lnTo>
                  <a:lnTo>
                    <a:pt x="2505075" y="66746"/>
                  </a:lnTo>
                  <a:lnTo>
                    <a:pt x="2505075" y="1085777"/>
                  </a:lnTo>
                  <a:lnTo>
                    <a:pt x="2490428" y="1124675"/>
                  </a:lnTo>
                  <a:lnTo>
                    <a:pt x="2456640" y="1148881"/>
                  </a:lnTo>
                  <a:lnTo>
                    <a:pt x="2442973" y="1152066"/>
                  </a:lnTo>
                  <a:lnTo>
                    <a:pt x="2438327" y="1152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81362" y="3700462"/>
              <a:ext cx="2505075" cy="1152525"/>
            </a:xfrm>
            <a:custGeom>
              <a:avLst/>
              <a:gdLst/>
              <a:ahLst/>
              <a:cxnLst/>
              <a:rect l="l" t="t" r="r" b="b"/>
              <a:pathLst>
                <a:path w="2505075" h="1152525">
                  <a:moveTo>
                    <a:pt x="0" y="1081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2433637" y="0"/>
                  </a:lnTo>
                  <a:lnTo>
                    <a:pt x="2438327" y="0"/>
                  </a:lnTo>
                  <a:lnTo>
                    <a:pt x="2442973" y="457"/>
                  </a:lnTo>
                  <a:lnTo>
                    <a:pt x="2480834" y="17606"/>
                  </a:lnTo>
                  <a:lnTo>
                    <a:pt x="2484151" y="20923"/>
                  </a:lnTo>
                  <a:lnTo>
                    <a:pt x="2487468" y="24239"/>
                  </a:lnTo>
                  <a:lnTo>
                    <a:pt x="2503701" y="57500"/>
                  </a:lnTo>
                  <a:lnTo>
                    <a:pt x="2504617" y="62100"/>
                  </a:lnTo>
                  <a:lnTo>
                    <a:pt x="2505075" y="66746"/>
                  </a:lnTo>
                  <a:lnTo>
                    <a:pt x="2505075" y="71437"/>
                  </a:lnTo>
                  <a:lnTo>
                    <a:pt x="2505075" y="1081087"/>
                  </a:lnTo>
                  <a:lnTo>
                    <a:pt x="2505075" y="1085777"/>
                  </a:lnTo>
                  <a:lnTo>
                    <a:pt x="2504617" y="1090423"/>
                  </a:lnTo>
                  <a:lnTo>
                    <a:pt x="2503701" y="1095023"/>
                  </a:lnTo>
                  <a:lnTo>
                    <a:pt x="2502786" y="1099624"/>
                  </a:lnTo>
                  <a:lnTo>
                    <a:pt x="2480834" y="1134917"/>
                  </a:lnTo>
                  <a:lnTo>
                    <a:pt x="2442973" y="1152066"/>
                  </a:lnTo>
                  <a:lnTo>
                    <a:pt x="2433637" y="1152524"/>
                  </a:lnTo>
                  <a:lnTo>
                    <a:pt x="71437" y="1152524"/>
                  </a:lnTo>
                  <a:lnTo>
                    <a:pt x="66747" y="1152524"/>
                  </a:lnTo>
                  <a:lnTo>
                    <a:pt x="62101" y="1152066"/>
                  </a:lnTo>
                  <a:lnTo>
                    <a:pt x="57500" y="1151151"/>
                  </a:lnTo>
                  <a:lnTo>
                    <a:pt x="52900" y="1150236"/>
                  </a:lnTo>
                  <a:lnTo>
                    <a:pt x="48433" y="1148881"/>
                  </a:lnTo>
                  <a:lnTo>
                    <a:pt x="44099" y="1147086"/>
                  </a:lnTo>
                  <a:lnTo>
                    <a:pt x="39765" y="1145291"/>
                  </a:lnTo>
                  <a:lnTo>
                    <a:pt x="35649" y="1143090"/>
                  </a:lnTo>
                  <a:lnTo>
                    <a:pt x="31748" y="1140484"/>
                  </a:lnTo>
                  <a:lnTo>
                    <a:pt x="27848" y="1137878"/>
                  </a:lnTo>
                  <a:lnTo>
                    <a:pt x="24240" y="1134917"/>
                  </a:lnTo>
                  <a:lnTo>
                    <a:pt x="20923" y="1131600"/>
                  </a:lnTo>
                  <a:lnTo>
                    <a:pt x="17606" y="1128283"/>
                  </a:lnTo>
                  <a:lnTo>
                    <a:pt x="1372" y="1095023"/>
                  </a:lnTo>
                  <a:lnTo>
                    <a:pt x="457" y="1090423"/>
                  </a:lnTo>
                  <a:lnTo>
                    <a:pt x="0" y="1085777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38524" y="3857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5"/>
                  </a:lnTo>
                  <a:lnTo>
                    <a:pt x="34591" y="325281"/>
                  </a:lnTo>
                  <a:lnTo>
                    <a:pt x="11600" y="286920"/>
                  </a:lnTo>
                  <a:lnTo>
                    <a:pt x="732" y="243537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9"/>
                  </a:lnTo>
                  <a:lnTo>
                    <a:pt x="279115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4725" y="3971240"/>
              <a:ext cx="152426" cy="13471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844925" y="3921125"/>
            <a:ext cx="87439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Discount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5825" y="4281170"/>
            <a:ext cx="21907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Average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discount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percentage</a:t>
            </a:r>
            <a:r>
              <a:rPr sz="1050" spc="-25" dirty="0">
                <a:solidFill>
                  <a:srgbClr val="374050"/>
                </a:solidFill>
                <a:latin typeface="DejaVu Sans"/>
                <a:cs typeface="DejaVu Sans"/>
              </a:rPr>
              <a:t> by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state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seasonal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 patterns.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4B34A-81A3-17F9-0EF2-7084C86BB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523206"/>
            <a:ext cx="5983524" cy="40111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Dashboard</a:t>
            </a:r>
            <a:r>
              <a:rPr spc="-70" dirty="0"/>
              <a:t> </a:t>
            </a:r>
            <a:r>
              <a:rPr dirty="0"/>
              <a:t>Design</a:t>
            </a:r>
            <a:r>
              <a:rPr spc="-65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dirty="0"/>
              <a:t>User</a:t>
            </a:r>
            <a:r>
              <a:rPr spc="-65" dirty="0"/>
              <a:t> </a:t>
            </a:r>
            <a:r>
              <a:rPr spc="-10" dirty="0"/>
              <a:t>Experience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833086"/>
            <a:ext cx="225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Design</a:t>
            </a:r>
            <a:r>
              <a:rPr sz="1800" b="1" spc="-7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Principles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717005"/>
            <a:ext cx="342900" cy="390525"/>
            <a:chOff x="609599" y="2190749"/>
            <a:chExt cx="342900" cy="390525"/>
          </a:xfrm>
        </p:grpSpPr>
        <p:sp>
          <p:nvSpPr>
            <p:cNvPr id="9" name="object 9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66949"/>
              <a:ext cx="190499" cy="1904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2200" y="2666206"/>
            <a:ext cx="468947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Professional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Theme</a:t>
            </a:r>
            <a:endParaRPr sz="1500">
              <a:latin typeface="DejaVu Sans"/>
              <a:cs typeface="DejaVu Sans"/>
            </a:endParaRPr>
          </a:p>
          <a:p>
            <a:pPr marL="12700" marR="5080" algn="just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corporate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blue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color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scheme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complementary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accent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colors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categories.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Custom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branded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elements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maintain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company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identity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throughout.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3860006"/>
            <a:ext cx="342900" cy="390525"/>
            <a:chOff x="609599" y="3333750"/>
            <a:chExt cx="342900" cy="390525"/>
          </a:xfrm>
        </p:grpSpPr>
        <p:sp>
          <p:nvSpPr>
            <p:cNvPr id="13" name="object 13"/>
            <p:cNvSpPr/>
            <p:nvPr/>
          </p:nvSpPr>
          <p:spPr>
            <a:xfrm>
              <a:off x="609599" y="3333750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421856"/>
              <a:ext cx="190499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92200" y="3809206"/>
            <a:ext cx="4485640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Clear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KPI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Visualization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Prominent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KPI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cards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placed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top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each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section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with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large,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legible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metrics.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Color-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coded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indicators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show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performance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trends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glance.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53200" y="2727801"/>
            <a:ext cx="371475" cy="390525"/>
            <a:chOff x="609599" y="4476749"/>
            <a:chExt cx="371475" cy="390525"/>
          </a:xfrm>
        </p:grpSpPr>
        <p:sp>
          <p:nvSpPr>
            <p:cNvPr id="17" name="object 17"/>
            <p:cNvSpPr/>
            <p:nvPr/>
          </p:nvSpPr>
          <p:spPr>
            <a:xfrm>
              <a:off x="609599" y="44767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7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1"/>
                  </a:lnTo>
                  <a:lnTo>
                    <a:pt x="367589" y="51661"/>
                  </a:lnTo>
                  <a:lnTo>
                    <a:pt x="371474" y="71196"/>
                  </a:lnTo>
                  <a:lnTo>
                    <a:pt x="371474" y="319327"/>
                  </a:lnTo>
                  <a:lnTo>
                    <a:pt x="355853" y="360818"/>
                  </a:lnTo>
                  <a:lnTo>
                    <a:pt x="319812" y="386638"/>
                  </a:lnTo>
                  <a:lnTo>
                    <a:pt x="305233" y="390036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552949"/>
              <a:ext cx="214312" cy="1904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059613" y="2677001"/>
            <a:ext cx="428561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Visual</a:t>
            </a:r>
            <a:r>
              <a:rPr sz="1500" b="1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Consistency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Uniform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chart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types,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axis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scales,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standardized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point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representation.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visual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language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maintained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dashboard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tabs.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53200" y="3870801"/>
            <a:ext cx="323850" cy="390525"/>
            <a:chOff x="609599" y="5619749"/>
            <a:chExt cx="323850" cy="390525"/>
          </a:xfrm>
        </p:grpSpPr>
        <p:sp>
          <p:nvSpPr>
            <p:cNvPr id="21" name="object 21"/>
            <p:cNvSpPr/>
            <p:nvPr/>
          </p:nvSpPr>
          <p:spPr>
            <a:xfrm>
              <a:off x="609599" y="561974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>
                  <a:moveTo>
                    <a:pt x="25265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7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2653" y="0"/>
                  </a:lnTo>
                  <a:lnTo>
                    <a:pt x="294144" y="15621"/>
                  </a:lnTo>
                  <a:lnTo>
                    <a:pt x="319964" y="51661"/>
                  </a:lnTo>
                  <a:lnTo>
                    <a:pt x="323849" y="71196"/>
                  </a:lnTo>
                  <a:lnTo>
                    <a:pt x="323849" y="319327"/>
                  </a:lnTo>
                  <a:lnTo>
                    <a:pt x="308228" y="360819"/>
                  </a:lnTo>
                  <a:lnTo>
                    <a:pt x="272187" y="386638"/>
                  </a:lnTo>
                  <a:lnTo>
                    <a:pt x="257608" y="390036"/>
                  </a:lnTo>
                  <a:lnTo>
                    <a:pt x="25265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27" y="5695949"/>
              <a:ext cx="168659" cy="19038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11988" y="3820001"/>
            <a:ext cx="4471670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Intuitive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Navigation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Tab-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based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interface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labeling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logical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hierarchy.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Interactive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tooltips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provide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detailed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information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hover.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380" y="3619340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0570" y="2854166"/>
            <a:ext cx="8150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4630" algn="l"/>
                <a:tab pos="3312795" algn="l"/>
                <a:tab pos="5391785" algn="l"/>
              </a:tabLst>
            </a:pPr>
            <a:r>
              <a:rPr sz="3600" spc="-10" dirty="0"/>
              <a:t>Questions</a:t>
            </a:r>
            <a:r>
              <a:rPr sz="3600" dirty="0"/>
              <a:t>	</a:t>
            </a:r>
            <a:r>
              <a:rPr sz="3600" spc="-50" dirty="0"/>
              <a:t>&amp;</a:t>
            </a:r>
            <a:r>
              <a:rPr sz="3600" dirty="0"/>
              <a:t>	</a:t>
            </a:r>
            <a:r>
              <a:rPr sz="3600" spc="-10" dirty="0"/>
              <a:t>Further</a:t>
            </a:r>
            <a:r>
              <a:rPr sz="3600" dirty="0"/>
              <a:t>	</a:t>
            </a:r>
            <a:r>
              <a:rPr sz="3600" spc="-10" dirty="0"/>
              <a:t>Discussion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1913563" y="4025741"/>
            <a:ext cx="836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Thank</a:t>
            </a:r>
            <a:r>
              <a:rPr sz="18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you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attention.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US" spc="-20" dirty="0">
                <a:solidFill>
                  <a:srgbClr val="374050"/>
                </a:solidFill>
                <a:latin typeface="DejaVu Sans"/>
                <a:cs typeface="DejaVu Sans"/>
              </a:rPr>
              <a:t>I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welcome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your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questions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8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800" spc="-10" dirty="0">
                <a:solidFill>
                  <a:srgbClr val="374050"/>
                </a:solidFill>
                <a:latin typeface="DejaVu Sans"/>
                <a:cs typeface="DejaVu Sans"/>
              </a:rPr>
              <a:t>feedback.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9101" y="1859756"/>
            <a:ext cx="614045" cy="613410"/>
          </a:xfrm>
          <a:custGeom>
            <a:avLst/>
            <a:gdLst/>
            <a:ahLst/>
            <a:cxnLst/>
            <a:rect l="l" t="t" r="r" b="b"/>
            <a:pathLst>
              <a:path w="614045" h="613410">
                <a:moveTo>
                  <a:pt x="336967" y="1270"/>
                </a:moveTo>
                <a:lnTo>
                  <a:pt x="276790" y="1270"/>
                </a:lnTo>
                <a:lnTo>
                  <a:pt x="284298" y="0"/>
                </a:lnTo>
                <a:lnTo>
                  <a:pt x="329458" y="0"/>
                </a:lnTo>
                <a:lnTo>
                  <a:pt x="336967" y="1270"/>
                </a:lnTo>
                <a:close/>
              </a:path>
              <a:path w="614045" h="613410">
                <a:moveTo>
                  <a:pt x="336967" y="612140"/>
                </a:moveTo>
                <a:lnTo>
                  <a:pt x="276790" y="612140"/>
                </a:lnTo>
                <a:lnTo>
                  <a:pt x="232290" y="604520"/>
                </a:lnTo>
                <a:lnTo>
                  <a:pt x="217769" y="599440"/>
                </a:lnTo>
                <a:lnTo>
                  <a:pt x="210585" y="598170"/>
                </a:lnTo>
                <a:lnTo>
                  <a:pt x="196403" y="593090"/>
                </a:lnTo>
                <a:lnTo>
                  <a:pt x="189406" y="589280"/>
                </a:lnTo>
                <a:lnTo>
                  <a:pt x="175631" y="584200"/>
                </a:lnTo>
                <a:lnTo>
                  <a:pt x="130120" y="557530"/>
                </a:lnTo>
                <a:lnTo>
                  <a:pt x="124016" y="552450"/>
                </a:lnTo>
                <a:lnTo>
                  <a:pt x="118022" y="548640"/>
                </a:lnTo>
                <a:lnTo>
                  <a:pt x="84554" y="518160"/>
                </a:lnTo>
                <a:lnTo>
                  <a:pt x="79428" y="511810"/>
                </a:lnTo>
                <a:lnTo>
                  <a:pt x="74438" y="506730"/>
                </a:lnTo>
                <a:lnTo>
                  <a:pt x="69586" y="500380"/>
                </a:lnTo>
                <a:lnTo>
                  <a:pt x="64877" y="495300"/>
                </a:lnTo>
                <a:lnTo>
                  <a:pt x="60317" y="488950"/>
                </a:lnTo>
                <a:lnTo>
                  <a:pt x="36154" y="450850"/>
                </a:lnTo>
                <a:lnTo>
                  <a:pt x="29379" y="436880"/>
                </a:lnTo>
                <a:lnTo>
                  <a:pt x="26243" y="430530"/>
                </a:lnTo>
                <a:lnTo>
                  <a:pt x="23274" y="424180"/>
                </a:lnTo>
                <a:lnTo>
                  <a:pt x="20475" y="416560"/>
                </a:lnTo>
                <a:lnTo>
                  <a:pt x="17851" y="410210"/>
                </a:lnTo>
                <a:lnTo>
                  <a:pt x="15401" y="402590"/>
                </a:lnTo>
                <a:lnTo>
                  <a:pt x="13125" y="394970"/>
                </a:lnTo>
                <a:lnTo>
                  <a:pt x="11026" y="388620"/>
                </a:lnTo>
                <a:lnTo>
                  <a:pt x="9106" y="381000"/>
                </a:lnTo>
                <a:lnTo>
                  <a:pt x="7366" y="373380"/>
                </a:lnTo>
                <a:lnTo>
                  <a:pt x="5805" y="365760"/>
                </a:lnTo>
                <a:lnTo>
                  <a:pt x="4426" y="358140"/>
                </a:lnTo>
                <a:lnTo>
                  <a:pt x="3229" y="351790"/>
                </a:lnTo>
                <a:lnTo>
                  <a:pt x="0" y="298450"/>
                </a:lnTo>
                <a:lnTo>
                  <a:pt x="138" y="294640"/>
                </a:lnTo>
                <a:lnTo>
                  <a:pt x="230" y="292100"/>
                </a:lnTo>
                <a:lnTo>
                  <a:pt x="4426" y="254000"/>
                </a:lnTo>
                <a:lnTo>
                  <a:pt x="11026" y="224790"/>
                </a:lnTo>
                <a:lnTo>
                  <a:pt x="13125" y="217170"/>
                </a:lnTo>
                <a:lnTo>
                  <a:pt x="15401" y="209550"/>
                </a:lnTo>
                <a:lnTo>
                  <a:pt x="17851" y="203200"/>
                </a:lnTo>
                <a:lnTo>
                  <a:pt x="20475" y="195580"/>
                </a:lnTo>
                <a:lnTo>
                  <a:pt x="23274" y="189230"/>
                </a:lnTo>
                <a:lnTo>
                  <a:pt x="26243" y="181610"/>
                </a:lnTo>
                <a:lnTo>
                  <a:pt x="29379" y="175260"/>
                </a:lnTo>
                <a:lnTo>
                  <a:pt x="51641" y="135890"/>
                </a:lnTo>
                <a:lnTo>
                  <a:pt x="69586" y="111760"/>
                </a:lnTo>
                <a:lnTo>
                  <a:pt x="74438" y="105410"/>
                </a:lnTo>
                <a:lnTo>
                  <a:pt x="79428" y="100330"/>
                </a:lnTo>
                <a:lnTo>
                  <a:pt x="84554" y="93980"/>
                </a:lnTo>
                <a:lnTo>
                  <a:pt x="89817" y="88900"/>
                </a:lnTo>
                <a:lnTo>
                  <a:pt x="118022" y="64770"/>
                </a:lnTo>
                <a:lnTo>
                  <a:pt x="124016" y="59690"/>
                </a:lnTo>
                <a:lnTo>
                  <a:pt x="130120" y="55880"/>
                </a:lnTo>
                <a:lnTo>
                  <a:pt x="136334" y="50800"/>
                </a:lnTo>
                <a:lnTo>
                  <a:pt x="142651" y="46990"/>
                </a:lnTo>
                <a:lnTo>
                  <a:pt x="155571" y="39370"/>
                </a:lnTo>
                <a:lnTo>
                  <a:pt x="168863" y="31750"/>
                </a:lnTo>
                <a:lnTo>
                  <a:pt x="175631" y="29210"/>
                </a:lnTo>
                <a:lnTo>
                  <a:pt x="182479" y="25400"/>
                </a:lnTo>
                <a:lnTo>
                  <a:pt x="225007" y="10160"/>
                </a:lnTo>
                <a:lnTo>
                  <a:pt x="232290" y="8890"/>
                </a:lnTo>
                <a:lnTo>
                  <a:pt x="239618" y="6350"/>
                </a:lnTo>
                <a:lnTo>
                  <a:pt x="269300" y="1270"/>
                </a:lnTo>
                <a:lnTo>
                  <a:pt x="344457" y="1270"/>
                </a:lnTo>
                <a:lnTo>
                  <a:pt x="374138" y="6350"/>
                </a:lnTo>
                <a:lnTo>
                  <a:pt x="381466" y="8890"/>
                </a:lnTo>
                <a:lnTo>
                  <a:pt x="388749" y="10160"/>
                </a:lnTo>
                <a:lnTo>
                  <a:pt x="431278" y="25400"/>
                </a:lnTo>
                <a:lnTo>
                  <a:pt x="438126" y="29210"/>
                </a:lnTo>
                <a:lnTo>
                  <a:pt x="444894" y="31750"/>
                </a:lnTo>
                <a:lnTo>
                  <a:pt x="458186" y="39370"/>
                </a:lnTo>
                <a:lnTo>
                  <a:pt x="471105" y="46990"/>
                </a:lnTo>
                <a:lnTo>
                  <a:pt x="477422" y="50800"/>
                </a:lnTo>
                <a:lnTo>
                  <a:pt x="483637" y="55880"/>
                </a:lnTo>
                <a:lnTo>
                  <a:pt x="489741" y="59690"/>
                </a:lnTo>
                <a:lnTo>
                  <a:pt x="495735" y="64770"/>
                </a:lnTo>
                <a:lnTo>
                  <a:pt x="501619" y="68580"/>
                </a:lnTo>
                <a:lnTo>
                  <a:pt x="507385" y="73660"/>
                </a:lnTo>
                <a:lnTo>
                  <a:pt x="534329" y="100330"/>
                </a:lnTo>
                <a:lnTo>
                  <a:pt x="539318" y="105410"/>
                </a:lnTo>
                <a:lnTo>
                  <a:pt x="544170" y="111760"/>
                </a:lnTo>
                <a:lnTo>
                  <a:pt x="548880" y="116840"/>
                </a:lnTo>
                <a:lnTo>
                  <a:pt x="553440" y="123190"/>
                </a:lnTo>
                <a:lnTo>
                  <a:pt x="572452" y="152400"/>
                </a:lnTo>
                <a:lnTo>
                  <a:pt x="266828" y="152400"/>
                </a:lnTo>
                <a:lnTo>
                  <a:pt x="246279" y="156210"/>
                </a:lnTo>
                <a:lnTo>
                  <a:pt x="228067" y="165100"/>
                </a:lnTo>
                <a:lnTo>
                  <a:pt x="213408" y="179070"/>
                </a:lnTo>
                <a:lnTo>
                  <a:pt x="203515" y="196850"/>
                </a:lnTo>
                <a:lnTo>
                  <a:pt x="404757" y="196850"/>
                </a:lnTo>
                <a:lnTo>
                  <a:pt x="405610" y="198120"/>
                </a:lnTo>
                <a:lnTo>
                  <a:pt x="203635" y="198120"/>
                </a:lnTo>
                <a:lnTo>
                  <a:pt x="203156" y="199390"/>
                </a:lnTo>
                <a:lnTo>
                  <a:pt x="201574" y="210820"/>
                </a:lnTo>
                <a:lnTo>
                  <a:pt x="204355" y="220980"/>
                </a:lnTo>
                <a:lnTo>
                  <a:pt x="210912" y="229870"/>
                </a:lnTo>
                <a:lnTo>
                  <a:pt x="220663" y="236220"/>
                </a:lnTo>
                <a:lnTo>
                  <a:pt x="231927" y="237490"/>
                </a:lnTo>
                <a:lnTo>
                  <a:pt x="353452" y="237490"/>
                </a:lnTo>
                <a:lnTo>
                  <a:pt x="351365" y="241300"/>
                </a:lnTo>
                <a:lnTo>
                  <a:pt x="292609" y="274320"/>
                </a:lnTo>
                <a:lnTo>
                  <a:pt x="278100" y="299720"/>
                </a:lnTo>
                <a:lnTo>
                  <a:pt x="278100" y="316230"/>
                </a:lnTo>
                <a:lnTo>
                  <a:pt x="280354" y="327660"/>
                </a:lnTo>
                <a:lnTo>
                  <a:pt x="286509" y="336550"/>
                </a:lnTo>
                <a:lnTo>
                  <a:pt x="295654" y="342900"/>
                </a:lnTo>
                <a:lnTo>
                  <a:pt x="306878" y="344170"/>
                </a:lnTo>
                <a:lnTo>
                  <a:pt x="611541" y="344170"/>
                </a:lnTo>
                <a:lnTo>
                  <a:pt x="610527" y="351790"/>
                </a:lnTo>
                <a:lnTo>
                  <a:pt x="609331" y="358140"/>
                </a:lnTo>
                <a:lnTo>
                  <a:pt x="607951" y="365760"/>
                </a:lnTo>
                <a:lnTo>
                  <a:pt x="606390" y="373380"/>
                </a:lnTo>
                <a:lnTo>
                  <a:pt x="604650" y="381000"/>
                </a:lnTo>
                <a:lnTo>
                  <a:pt x="604010" y="383540"/>
                </a:lnTo>
                <a:lnTo>
                  <a:pt x="296895" y="383540"/>
                </a:lnTo>
                <a:lnTo>
                  <a:pt x="287493" y="387350"/>
                </a:lnTo>
                <a:lnTo>
                  <a:pt x="283344" y="391160"/>
                </a:lnTo>
                <a:lnTo>
                  <a:pt x="276148" y="397510"/>
                </a:lnTo>
                <a:lnTo>
                  <a:pt x="273375" y="402590"/>
                </a:lnTo>
                <a:lnTo>
                  <a:pt x="269481" y="411480"/>
                </a:lnTo>
                <a:lnTo>
                  <a:pt x="268507" y="416560"/>
                </a:lnTo>
                <a:lnTo>
                  <a:pt x="268507" y="426720"/>
                </a:lnTo>
                <a:lnTo>
                  <a:pt x="296895" y="458470"/>
                </a:lnTo>
                <a:lnTo>
                  <a:pt x="301790" y="459740"/>
                </a:lnTo>
                <a:lnTo>
                  <a:pt x="572452" y="459740"/>
                </a:lnTo>
                <a:lnTo>
                  <a:pt x="570177" y="463550"/>
                </a:lnTo>
                <a:lnTo>
                  <a:pt x="548880" y="495300"/>
                </a:lnTo>
                <a:lnTo>
                  <a:pt x="544170" y="500380"/>
                </a:lnTo>
                <a:lnTo>
                  <a:pt x="539318" y="506730"/>
                </a:lnTo>
                <a:lnTo>
                  <a:pt x="534329" y="511810"/>
                </a:lnTo>
                <a:lnTo>
                  <a:pt x="529203" y="518160"/>
                </a:lnTo>
                <a:lnTo>
                  <a:pt x="523940" y="523240"/>
                </a:lnTo>
                <a:lnTo>
                  <a:pt x="489741" y="552450"/>
                </a:lnTo>
                <a:lnTo>
                  <a:pt x="483637" y="557530"/>
                </a:lnTo>
                <a:lnTo>
                  <a:pt x="444894" y="580390"/>
                </a:lnTo>
                <a:lnTo>
                  <a:pt x="424351" y="589280"/>
                </a:lnTo>
                <a:lnTo>
                  <a:pt x="417354" y="593090"/>
                </a:lnTo>
                <a:lnTo>
                  <a:pt x="403172" y="598170"/>
                </a:lnTo>
                <a:lnTo>
                  <a:pt x="395987" y="599440"/>
                </a:lnTo>
                <a:lnTo>
                  <a:pt x="381466" y="604520"/>
                </a:lnTo>
                <a:lnTo>
                  <a:pt x="336967" y="612140"/>
                </a:lnTo>
                <a:close/>
              </a:path>
              <a:path w="614045" h="613410">
                <a:moveTo>
                  <a:pt x="611541" y="344170"/>
                </a:moveTo>
                <a:lnTo>
                  <a:pt x="306878" y="344170"/>
                </a:lnTo>
                <a:lnTo>
                  <a:pt x="317968" y="342900"/>
                </a:lnTo>
                <a:lnTo>
                  <a:pt x="327068" y="336550"/>
                </a:lnTo>
                <a:lnTo>
                  <a:pt x="333268" y="327660"/>
                </a:lnTo>
                <a:lnTo>
                  <a:pt x="335657" y="316230"/>
                </a:lnTo>
                <a:lnTo>
                  <a:pt x="374388" y="294640"/>
                </a:lnTo>
                <a:lnTo>
                  <a:pt x="390242" y="281940"/>
                </a:lnTo>
                <a:lnTo>
                  <a:pt x="402207" y="266700"/>
                </a:lnTo>
                <a:lnTo>
                  <a:pt x="409765" y="247650"/>
                </a:lnTo>
                <a:lnTo>
                  <a:pt x="412400" y="228600"/>
                </a:lnTo>
                <a:lnTo>
                  <a:pt x="406462" y="199390"/>
                </a:lnTo>
                <a:lnTo>
                  <a:pt x="390261" y="175260"/>
                </a:lnTo>
                <a:lnTo>
                  <a:pt x="366214" y="158750"/>
                </a:lnTo>
                <a:lnTo>
                  <a:pt x="336736" y="152400"/>
                </a:lnTo>
                <a:lnTo>
                  <a:pt x="572452" y="152400"/>
                </a:lnTo>
                <a:lnTo>
                  <a:pt x="573969" y="154940"/>
                </a:lnTo>
                <a:lnTo>
                  <a:pt x="577603" y="161290"/>
                </a:lnTo>
                <a:lnTo>
                  <a:pt x="581074" y="167640"/>
                </a:lnTo>
                <a:lnTo>
                  <a:pt x="584377" y="175260"/>
                </a:lnTo>
                <a:lnTo>
                  <a:pt x="587514" y="181610"/>
                </a:lnTo>
                <a:lnTo>
                  <a:pt x="590483" y="189230"/>
                </a:lnTo>
                <a:lnTo>
                  <a:pt x="593281" y="195580"/>
                </a:lnTo>
                <a:lnTo>
                  <a:pt x="595905" y="203200"/>
                </a:lnTo>
                <a:lnTo>
                  <a:pt x="598356" y="209550"/>
                </a:lnTo>
                <a:lnTo>
                  <a:pt x="600631" y="217170"/>
                </a:lnTo>
                <a:lnTo>
                  <a:pt x="602731" y="224790"/>
                </a:lnTo>
                <a:lnTo>
                  <a:pt x="604650" y="231140"/>
                </a:lnTo>
                <a:lnTo>
                  <a:pt x="612371" y="275590"/>
                </a:lnTo>
                <a:lnTo>
                  <a:pt x="612910" y="281940"/>
                </a:lnTo>
                <a:lnTo>
                  <a:pt x="613018" y="283210"/>
                </a:lnTo>
                <a:lnTo>
                  <a:pt x="613480" y="290830"/>
                </a:lnTo>
                <a:lnTo>
                  <a:pt x="613757" y="298450"/>
                </a:lnTo>
                <a:lnTo>
                  <a:pt x="613665" y="316230"/>
                </a:lnTo>
                <a:lnTo>
                  <a:pt x="613480" y="321310"/>
                </a:lnTo>
                <a:lnTo>
                  <a:pt x="613095" y="327660"/>
                </a:lnTo>
                <a:lnTo>
                  <a:pt x="613018" y="328930"/>
                </a:lnTo>
                <a:lnTo>
                  <a:pt x="612371" y="336550"/>
                </a:lnTo>
                <a:lnTo>
                  <a:pt x="611541" y="344170"/>
                </a:lnTo>
                <a:close/>
              </a:path>
              <a:path w="614045" h="613410">
                <a:moveTo>
                  <a:pt x="353452" y="237490"/>
                </a:moveTo>
                <a:lnTo>
                  <a:pt x="231927" y="237490"/>
                </a:lnTo>
                <a:lnTo>
                  <a:pt x="242606" y="234950"/>
                </a:lnTo>
                <a:lnTo>
                  <a:pt x="251487" y="228600"/>
                </a:lnTo>
                <a:lnTo>
                  <a:pt x="257355" y="218440"/>
                </a:lnTo>
                <a:lnTo>
                  <a:pt x="259154" y="213360"/>
                </a:lnTo>
                <a:lnTo>
                  <a:pt x="262751" y="210820"/>
                </a:lnTo>
                <a:lnTo>
                  <a:pt x="336736" y="210820"/>
                </a:lnTo>
                <a:lnTo>
                  <a:pt x="343764" y="212090"/>
                </a:lnTo>
                <a:lnTo>
                  <a:pt x="349522" y="215900"/>
                </a:lnTo>
                <a:lnTo>
                  <a:pt x="353413" y="220980"/>
                </a:lnTo>
                <a:lnTo>
                  <a:pt x="354843" y="228600"/>
                </a:lnTo>
                <a:lnTo>
                  <a:pt x="354843" y="234950"/>
                </a:lnTo>
                <a:lnTo>
                  <a:pt x="353452" y="237490"/>
                </a:lnTo>
                <a:close/>
              </a:path>
              <a:path w="614045" h="613410">
                <a:moveTo>
                  <a:pt x="572452" y="459740"/>
                </a:moveTo>
                <a:lnTo>
                  <a:pt x="311967" y="459740"/>
                </a:lnTo>
                <a:lnTo>
                  <a:pt x="316861" y="458470"/>
                </a:lnTo>
                <a:lnTo>
                  <a:pt x="326263" y="454660"/>
                </a:lnTo>
                <a:lnTo>
                  <a:pt x="345250" y="426720"/>
                </a:lnTo>
                <a:lnTo>
                  <a:pt x="345250" y="416560"/>
                </a:lnTo>
                <a:lnTo>
                  <a:pt x="344276" y="411480"/>
                </a:lnTo>
                <a:lnTo>
                  <a:pt x="340382" y="402590"/>
                </a:lnTo>
                <a:lnTo>
                  <a:pt x="337609" y="397510"/>
                </a:lnTo>
                <a:lnTo>
                  <a:pt x="330413" y="391160"/>
                </a:lnTo>
                <a:lnTo>
                  <a:pt x="326263" y="387350"/>
                </a:lnTo>
                <a:lnTo>
                  <a:pt x="316861" y="383540"/>
                </a:lnTo>
                <a:lnTo>
                  <a:pt x="604010" y="383540"/>
                </a:lnTo>
                <a:lnTo>
                  <a:pt x="602731" y="388620"/>
                </a:lnTo>
                <a:lnTo>
                  <a:pt x="600632" y="394970"/>
                </a:lnTo>
                <a:lnTo>
                  <a:pt x="598356" y="402590"/>
                </a:lnTo>
                <a:lnTo>
                  <a:pt x="595905" y="410210"/>
                </a:lnTo>
                <a:lnTo>
                  <a:pt x="593281" y="416560"/>
                </a:lnTo>
                <a:lnTo>
                  <a:pt x="590483" y="424180"/>
                </a:lnTo>
                <a:lnTo>
                  <a:pt x="587514" y="430530"/>
                </a:lnTo>
                <a:lnTo>
                  <a:pt x="584377" y="436880"/>
                </a:lnTo>
                <a:lnTo>
                  <a:pt x="581074" y="444500"/>
                </a:lnTo>
                <a:lnTo>
                  <a:pt x="577603" y="450850"/>
                </a:lnTo>
                <a:lnTo>
                  <a:pt x="573969" y="457200"/>
                </a:lnTo>
                <a:lnTo>
                  <a:pt x="572452" y="459740"/>
                </a:lnTo>
                <a:close/>
              </a:path>
              <a:path w="614045" h="613410">
                <a:moveTo>
                  <a:pt x="321941" y="613410"/>
                </a:moveTo>
                <a:lnTo>
                  <a:pt x="291816" y="613410"/>
                </a:lnTo>
                <a:lnTo>
                  <a:pt x="284298" y="612140"/>
                </a:lnTo>
                <a:lnTo>
                  <a:pt x="329458" y="612140"/>
                </a:lnTo>
                <a:lnTo>
                  <a:pt x="321941" y="61341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&amp; Project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720850"/>
            <a:ext cx="222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Project</a:t>
            </a:r>
            <a:r>
              <a:rPr sz="1800" b="1" spc="-7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Overview</a:t>
            </a:r>
            <a:endParaRPr sz="1800">
              <a:latin typeface="DejaVu Sans"/>
              <a:cs typeface="DejaVu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315765"/>
            <a:ext cx="171449" cy="15001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0750" y="2212339"/>
            <a:ext cx="64573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Complete</a:t>
            </a:r>
            <a:r>
              <a:rPr sz="1350" b="1" spc="-2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Analytics</a:t>
            </a:r>
            <a:r>
              <a:rPr sz="135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Pipeline:</a:t>
            </a:r>
            <a:r>
              <a:rPr sz="135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solution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transforms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raw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car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sales data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actionable business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insights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through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automated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750" y="2806700"/>
            <a:ext cx="8794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processes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732" y="3333750"/>
            <a:ext cx="171185" cy="1714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0750" y="3241039"/>
            <a:ext cx="61169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Purpose:</a:t>
            </a:r>
            <a:r>
              <a:rPr sz="135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Provide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real-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time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visibility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performance,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inventory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trends,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dealer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profitability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multiple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dimensions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796" y="4105527"/>
            <a:ext cx="172253" cy="1455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778" y="4469758"/>
            <a:ext cx="152128" cy="109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778" y="4812658"/>
            <a:ext cx="152128" cy="109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778" y="5155558"/>
            <a:ext cx="152128" cy="109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778" y="5498458"/>
            <a:ext cx="152128" cy="109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0750" y="4064000"/>
            <a:ext cx="606171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r>
              <a:rPr sz="1350" b="1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D40AF"/>
                </a:solidFill>
                <a:latin typeface="DejaVu Sans"/>
                <a:cs typeface="DejaVu Sans"/>
              </a:rPr>
              <a:t>Objectives:</a:t>
            </a:r>
            <a:endParaRPr sz="1350">
              <a:latin typeface="DejaVu Sans"/>
              <a:cs typeface="DejaVu Sans"/>
            </a:endParaRPr>
          </a:p>
          <a:p>
            <a:pPr marL="391160" marR="551815">
              <a:lnSpc>
                <a:spcPct val="166700"/>
              </a:lnSpc>
            </a:pP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data-driven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decision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making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inventory </a:t>
            </a:r>
            <a:r>
              <a:rPr sz="1350" spc="-30" dirty="0">
                <a:solidFill>
                  <a:srgbClr val="374050"/>
                </a:solidFill>
                <a:latin typeface="DejaVu Sans"/>
                <a:cs typeface="DejaVu Sans"/>
              </a:rPr>
              <a:t>Track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dealer</a:t>
            </a:r>
            <a:r>
              <a:rPr sz="13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performance</a:t>
            </a:r>
            <a:r>
              <a:rPr sz="13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3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standardized</a:t>
            </a:r>
            <a:r>
              <a:rPr sz="13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KPIs</a:t>
            </a:r>
            <a:endParaRPr sz="1350">
              <a:latin typeface="DejaVu Sans"/>
              <a:cs typeface="DejaVu Sans"/>
            </a:endParaRPr>
          </a:p>
          <a:p>
            <a:pPr marL="391160" marR="5080">
              <a:lnSpc>
                <a:spcPct val="166700"/>
              </a:lnSpc>
            </a:pP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trends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opportunities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interactive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visuals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Automate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processing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reliable,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reporting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15" name="object 15">
            <a:extLst>
              <a:ext uri="{FF2B5EF4-FFF2-40B4-BE49-F238E27FC236}">
                <a16:creationId xmlns:a16="http://schemas.microsoft.com/office/drawing/2014/main" id="{4557550F-E494-B0F3-C5B2-BCE3A94AE23B}"/>
              </a:ext>
            </a:extLst>
          </p:cNvPr>
          <p:cNvPicPr/>
          <p:nvPr/>
        </p:nvPicPr>
        <p:blipFill>
          <a:blip r:embed="rId6" cstate="print"/>
          <a:srcRect b="12956"/>
          <a:stretch>
            <a:fillRect/>
          </a:stretch>
        </p:blipFill>
        <p:spPr>
          <a:xfrm>
            <a:off x="7924798" y="1733549"/>
            <a:ext cx="4076700" cy="446881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A16255F8-2DF9-9030-0A32-2A2720FCAA07}"/>
              </a:ext>
            </a:extLst>
          </p:cNvPr>
          <p:cNvSpPr txBox="1"/>
          <p:nvPr/>
        </p:nvSpPr>
        <p:spPr>
          <a:xfrm>
            <a:off x="8893323" y="1968500"/>
            <a:ext cx="1720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Project </a:t>
            </a:r>
            <a:r>
              <a:rPr sz="1500" b="1" spc="-10" dirty="0">
                <a:solidFill>
                  <a:srgbClr val="1C4ED8"/>
                </a:solidFill>
                <a:latin typeface="DejaVu Sans"/>
                <a:cs typeface="DejaVu Sans"/>
              </a:rPr>
              <a:t>Pipeline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2759532-3C3B-F72E-639B-65B54435C17C}"/>
              </a:ext>
            </a:extLst>
          </p:cNvPr>
          <p:cNvSpPr txBox="1"/>
          <p:nvPr/>
        </p:nvSpPr>
        <p:spPr>
          <a:xfrm>
            <a:off x="9048700" y="2940050"/>
            <a:ext cx="140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DejaVu Sans"/>
                <a:cs typeface="DejaVu Sans"/>
              </a:rPr>
              <a:t>Raw</a:t>
            </a:r>
            <a:r>
              <a:rPr sz="1200" spc="-4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1D40AF"/>
                </a:solidFill>
                <a:latin typeface="DejaVu Sans"/>
                <a:cs typeface="DejaVu Sans"/>
              </a:rPr>
              <a:t>Data</a:t>
            </a:r>
            <a:r>
              <a:rPr sz="1200" spc="-4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DejaVu Sans"/>
                <a:cs typeface="DejaVu Sans"/>
              </a:rPr>
              <a:t>Sources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801DE98-2F3E-69B3-9FCB-2E9C7734272D}"/>
              </a:ext>
            </a:extLst>
          </p:cNvPr>
          <p:cNvSpPr txBox="1"/>
          <p:nvPr/>
        </p:nvSpPr>
        <p:spPr>
          <a:xfrm>
            <a:off x="9172525" y="4368800"/>
            <a:ext cx="11620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DejaVu Sans"/>
                <a:cs typeface="DejaVu Sans"/>
              </a:rPr>
              <a:t>ETL</a:t>
            </a:r>
            <a:r>
              <a:rPr sz="1200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DejaVu Sans"/>
                <a:cs typeface="DejaVu Sans"/>
              </a:rPr>
              <a:t>Processing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4B35C74-7031-76A1-9041-2F8BC662AFC2}"/>
              </a:ext>
            </a:extLst>
          </p:cNvPr>
          <p:cNvSpPr txBox="1"/>
          <p:nvPr/>
        </p:nvSpPr>
        <p:spPr>
          <a:xfrm>
            <a:off x="9005391" y="5807074"/>
            <a:ext cx="1496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DejaVu Sans"/>
                <a:cs typeface="DejaVu Sans"/>
              </a:rPr>
              <a:t>Dashboard</a:t>
            </a:r>
            <a:r>
              <a:rPr sz="1200" spc="-9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DejaVu Sans"/>
                <a:cs typeface="DejaVu Sans"/>
              </a:rPr>
              <a:t>Insights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Sources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644650"/>
            <a:ext cx="2261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Primary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Datasets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190749"/>
            <a:ext cx="342900" cy="390525"/>
            <a:chOff x="609599" y="2190749"/>
            <a:chExt cx="342900" cy="390525"/>
          </a:xfrm>
        </p:grpSpPr>
        <p:sp>
          <p:nvSpPr>
            <p:cNvPr id="9" name="object 9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78856"/>
              <a:ext cx="190499" cy="16668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2200" y="2139950"/>
            <a:ext cx="455993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Car Model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Specs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Contains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detailed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vehicle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specifications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make,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model,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year,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engine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type,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transmission,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body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style,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seating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capacity,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fuel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type.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3333750"/>
            <a:ext cx="323850" cy="390525"/>
            <a:chOff x="609599" y="3333750"/>
            <a:chExt cx="323850" cy="390525"/>
          </a:xfrm>
        </p:grpSpPr>
        <p:sp>
          <p:nvSpPr>
            <p:cNvPr id="13" name="object 13"/>
            <p:cNvSpPr/>
            <p:nvPr/>
          </p:nvSpPr>
          <p:spPr>
            <a:xfrm>
              <a:off x="609599" y="3333750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>
                  <a:moveTo>
                    <a:pt x="25265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2653" y="0"/>
                  </a:lnTo>
                  <a:lnTo>
                    <a:pt x="294144" y="15621"/>
                  </a:lnTo>
                  <a:lnTo>
                    <a:pt x="319964" y="51661"/>
                  </a:lnTo>
                  <a:lnTo>
                    <a:pt x="323849" y="71196"/>
                  </a:lnTo>
                  <a:lnTo>
                    <a:pt x="323849" y="319328"/>
                  </a:lnTo>
                  <a:lnTo>
                    <a:pt x="308228" y="360818"/>
                  </a:lnTo>
                  <a:lnTo>
                    <a:pt x="272187" y="386638"/>
                  </a:lnTo>
                  <a:lnTo>
                    <a:pt x="257608" y="390036"/>
                  </a:lnTo>
                  <a:lnTo>
                    <a:pt x="25265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409949"/>
              <a:ext cx="166687" cy="1904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68387" y="3282950"/>
            <a:ext cx="440626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Ownership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Records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vehicle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ownership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history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number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of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previous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owners,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ownership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duration,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vehicle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usage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metrics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(e.g.,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mileage).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476749"/>
            <a:ext cx="342900" cy="390525"/>
            <a:chOff x="609599" y="4476749"/>
            <a:chExt cx="342900" cy="390525"/>
          </a:xfrm>
        </p:grpSpPr>
        <p:sp>
          <p:nvSpPr>
            <p:cNvPr id="17" name="object 17"/>
            <p:cNvSpPr/>
            <p:nvPr/>
          </p:nvSpPr>
          <p:spPr>
            <a:xfrm>
              <a:off x="609599" y="4476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7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7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564000"/>
              <a:ext cx="190533" cy="1683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92200" y="4425949"/>
            <a:ext cx="4575810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Sales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Transaction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details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date,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price,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list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price,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discount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applied,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profit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margin,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location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sale.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9599" y="5391149"/>
            <a:ext cx="371475" cy="390525"/>
            <a:chOff x="609599" y="5391149"/>
            <a:chExt cx="371475" cy="390525"/>
          </a:xfrm>
        </p:grpSpPr>
        <p:sp>
          <p:nvSpPr>
            <p:cNvPr id="21" name="object 21"/>
            <p:cNvSpPr/>
            <p:nvPr/>
          </p:nvSpPr>
          <p:spPr>
            <a:xfrm>
              <a:off x="609599" y="53911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7"/>
                  </a:lnTo>
                  <a:lnTo>
                    <a:pt x="29705" y="374903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0"/>
                  </a:lnTo>
                  <a:lnTo>
                    <a:pt x="367589" y="51660"/>
                  </a:lnTo>
                  <a:lnTo>
                    <a:pt x="371474" y="71196"/>
                  </a:lnTo>
                  <a:lnTo>
                    <a:pt x="371474" y="319328"/>
                  </a:lnTo>
                  <a:lnTo>
                    <a:pt x="355853" y="360819"/>
                  </a:lnTo>
                  <a:lnTo>
                    <a:pt x="319812" y="386638"/>
                  </a:lnTo>
                  <a:lnTo>
                    <a:pt x="305233" y="390037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07" y="5467349"/>
              <a:ext cx="202305" cy="1904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16012" y="5340349"/>
            <a:ext cx="4314190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Seller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Dealer/seller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details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dealer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ID,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name,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location,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rating,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volume,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specialization.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6747" y="4602298"/>
            <a:ext cx="8248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car_id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Primary</a:t>
            </a:r>
            <a:r>
              <a:rPr sz="1050" spc="-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33" name="object 25">
            <a:extLst>
              <a:ext uri="{FF2B5EF4-FFF2-40B4-BE49-F238E27FC236}">
                <a16:creationId xmlns:a16="http://schemas.microsoft.com/office/drawing/2014/main" id="{3F74CC60-996D-605E-D2BD-DB51352CF181}"/>
              </a:ext>
            </a:extLst>
          </p:cNvPr>
          <p:cNvPicPr/>
          <p:nvPr/>
        </p:nvPicPr>
        <p:blipFill>
          <a:blip r:embed="rId6" cstate="print"/>
          <a:srcRect b="10010"/>
          <a:stretch>
            <a:fillRect/>
          </a:stretch>
        </p:blipFill>
        <p:spPr>
          <a:xfrm>
            <a:off x="6476998" y="837406"/>
            <a:ext cx="5524500" cy="5708649"/>
          </a:xfrm>
          <a:prstGeom prst="rect">
            <a:avLst/>
          </a:prstGeom>
        </p:spPr>
      </p:pic>
      <p:sp>
        <p:nvSpPr>
          <p:cNvPr id="34" name="object 26">
            <a:extLst>
              <a:ext uri="{FF2B5EF4-FFF2-40B4-BE49-F238E27FC236}">
                <a16:creationId xmlns:a16="http://schemas.microsoft.com/office/drawing/2014/main" id="{AF0ECBA2-FA5A-79C0-BC6F-D2285618EDCA}"/>
              </a:ext>
            </a:extLst>
          </p:cNvPr>
          <p:cNvSpPr txBox="1"/>
          <p:nvPr/>
        </p:nvSpPr>
        <p:spPr>
          <a:xfrm>
            <a:off x="6673105" y="1264761"/>
            <a:ext cx="1132205" cy="88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126364" algn="ctr">
              <a:lnSpc>
                <a:spcPct val="125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Car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Model Specs</a:t>
            </a:r>
            <a:endParaRPr sz="1200" dirty="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765"/>
              </a:spcBef>
            </a:pP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make,</a:t>
            </a:r>
            <a:r>
              <a:rPr sz="90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model,</a:t>
            </a:r>
            <a:r>
              <a:rPr sz="900" spc="-2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year, </a:t>
            </a: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fuel_type, </a:t>
            </a: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seats...</a:t>
            </a:r>
            <a:endParaRPr sz="900" dirty="0">
              <a:latin typeface="DejaVu Sans"/>
              <a:cs typeface="DejaVu Sans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A7D86162-C843-C7FB-E214-5A72CAD383E4}"/>
              </a:ext>
            </a:extLst>
          </p:cNvPr>
          <p:cNvSpPr txBox="1"/>
          <p:nvPr/>
        </p:nvSpPr>
        <p:spPr>
          <a:xfrm>
            <a:off x="9891513" y="1264761"/>
            <a:ext cx="1096010" cy="103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80645" algn="ctr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Ownership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200">
              <a:latin typeface="DejaVu Sans"/>
              <a:cs typeface="DejaVu Sans"/>
            </a:endParaRPr>
          </a:p>
          <a:p>
            <a:pPr marL="12700" marR="5080" algn="ctr">
              <a:lnSpc>
                <a:spcPct val="111100"/>
              </a:lnSpc>
              <a:spcBef>
                <a:spcPts val="765"/>
              </a:spcBef>
            </a:pP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num_owners, used_KMs, ownership_years...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789CCD6B-AE54-9875-F82A-AF90E9DFA87C}"/>
              </a:ext>
            </a:extLst>
          </p:cNvPr>
          <p:cNvSpPr txBox="1"/>
          <p:nvPr/>
        </p:nvSpPr>
        <p:spPr>
          <a:xfrm>
            <a:off x="6665515" y="5796757"/>
            <a:ext cx="1147445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Sales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200">
              <a:latin typeface="DejaVu Sans"/>
              <a:cs typeface="DejaVu Sans"/>
            </a:endParaRPr>
          </a:p>
          <a:p>
            <a:pPr marL="12700" marR="5080" indent="-635" algn="ctr">
              <a:lnSpc>
                <a:spcPct val="111100"/>
              </a:lnSpc>
              <a:spcBef>
                <a:spcPts val="765"/>
              </a:spcBef>
            </a:pP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sale_date, </a:t>
            </a: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price, </a:t>
            </a: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discount,</a:t>
            </a:r>
            <a:r>
              <a:rPr sz="90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location...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C87B5590-E5CE-435D-8156-0B2DA8C1F234}"/>
              </a:ext>
            </a:extLst>
          </p:cNvPr>
          <p:cNvSpPr txBox="1"/>
          <p:nvPr/>
        </p:nvSpPr>
        <p:spPr>
          <a:xfrm>
            <a:off x="9941073" y="5796757"/>
            <a:ext cx="99695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Seller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Info</a:t>
            </a:r>
            <a:endParaRPr sz="1200">
              <a:latin typeface="DejaVu Sans"/>
              <a:cs typeface="DejaVu Sans"/>
            </a:endParaRPr>
          </a:p>
          <a:p>
            <a:pPr marL="57785" marR="5080" indent="-45720">
              <a:lnSpc>
                <a:spcPct val="111100"/>
              </a:lnSpc>
              <a:spcBef>
                <a:spcPts val="765"/>
              </a:spcBef>
            </a:pP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dealer_id,</a:t>
            </a:r>
            <a:r>
              <a:rPr sz="900" spc="-4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4A5462"/>
                </a:solidFill>
                <a:latin typeface="DejaVu Sans"/>
                <a:cs typeface="DejaVu Sans"/>
              </a:rPr>
              <a:t>rating, sales_volume...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00DA3084-A6F5-6A33-3191-0AD1C6BF5387}"/>
              </a:ext>
            </a:extLst>
          </p:cNvPr>
          <p:cNvSpPr txBox="1"/>
          <p:nvPr/>
        </p:nvSpPr>
        <p:spPr>
          <a:xfrm>
            <a:off x="8426747" y="3591855"/>
            <a:ext cx="82486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car_id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FFFFFF"/>
                </a:solidFill>
                <a:latin typeface="DejaVu Sans"/>
                <a:cs typeface="DejaVu Sans"/>
              </a:rPr>
              <a:t>Primary</a:t>
            </a:r>
            <a:r>
              <a:rPr sz="1050" spc="-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Modeling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dirty="0"/>
              <a:t>Key</a:t>
            </a:r>
            <a:r>
              <a:rPr spc="-10" dirty="0"/>
              <a:t> Columns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899" y="1516733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Key</a:t>
            </a:r>
            <a:r>
              <a:rPr sz="1800" b="1" spc="-6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Data</a:t>
            </a:r>
            <a:r>
              <a:rPr sz="1800" b="1" spc="-6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Elements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2062832"/>
            <a:ext cx="342900" cy="390525"/>
            <a:chOff x="609599" y="2190749"/>
            <a:chExt cx="342900" cy="390525"/>
          </a:xfrm>
        </p:grpSpPr>
        <p:sp>
          <p:nvSpPr>
            <p:cNvPr id="11" name="object 11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66949"/>
              <a:ext cx="190499" cy="1904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92200" y="2012033"/>
            <a:ext cx="4678680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Primary </a:t>
            </a:r>
            <a:r>
              <a:rPr sz="1500" b="1" spc="-25" dirty="0">
                <a:solidFill>
                  <a:srgbClr val="1D40AF"/>
                </a:solidFill>
                <a:latin typeface="DejaVu Sans"/>
                <a:cs typeface="DejaVu Sans"/>
              </a:rPr>
              <a:t>Key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car_id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: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Unique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identifier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ensures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joins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across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prevents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duplicate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entries.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599" y="2824832"/>
            <a:ext cx="342900" cy="390525"/>
            <a:chOff x="609599" y="3105149"/>
            <a:chExt cx="342900" cy="390525"/>
          </a:xfrm>
        </p:grpSpPr>
        <p:sp>
          <p:nvSpPr>
            <p:cNvPr id="15" name="object 15"/>
            <p:cNvSpPr/>
            <p:nvPr/>
          </p:nvSpPr>
          <p:spPr>
            <a:xfrm>
              <a:off x="609599" y="31051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193256"/>
              <a:ext cx="190499" cy="16668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66800" y="2792324"/>
            <a:ext cx="4493260" cy="16509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Secondary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Columns</a:t>
            </a:r>
            <a:endParaRPr sz="1500" dirty="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Essential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analysis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including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engine_size, seats,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model_type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num_owners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last_service_date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insurance_status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accident_history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location, brand,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model_year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model, price,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discounted_price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used_KMs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buying_date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buying_price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dealer_name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,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dealer_rating</a:t>
            </a:r>
            <a:r>
              <a:rPr lang="en-US" sz="1200" b="1" dirty="0">
                <a:solidFill>
                  <a:srgbClr val="374050"/>
                </a:solidFill>
                <a:latin typeface="DejaVu Sans"/>
                <a:cs typeface="DejaVu Sans"/>
              </a:rPr>
              <a:t> and </a:t>
            </a:r>
            <a:r>
              <a:rPr lang="en-US" sz="1200" b="1" dirty="0" err="1">
                <a:solidFill>
                  <a:srgbClr val="374050"/>
                </a:solidFill>
                <a:latin typeface="DejaVu Sans"/>
                <a:cs typeface="DejaVu Sans"/>
              </a:rPr>
              <a:t>seller_type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4541202"/>
            <a:ext cx="295275" cy="390525"/>
            <a:chOff x="609599" y="4019549"/>
            <a:chExt cx="295275" cy="390525"/>
          </a:xfrm>
        </p:grpSpPr>
        <p:sp>
          <p:nvSpPr>
            <p:cNvPr id="19" name="object 19"/>
            <p:cNvSpPr/>
            <p:nvPr/>
          </p:nvSpPr>
          <p:spPr>
            <a:xfrm>
              <a:off x="609599" y="4019549"/>
              <a:ext cx="295275" cy="390525"/>
            </a:xfrm>
            <a:custGeom>
              <a:avLst/>
              <a:gdLst/>
              <a:ahLst/>
              <a:cxnLst/>
              <a:rect l="l" t="t" r="r" b="b"/>
              <a:pathLst>
                <a:path w="295275" h="390525">
                  <a:moveTo>
                    <a:pt x="2240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4078" y="0"/>
                  </a:lnTo>
                  <a:lnTo>
                    <a:pt x="265569" y="15621"/>
                  </a:lnTo>
                  <a:lnTo>
                    <a:pt x="291389" y="51661"/>
                  </a:lnTo>
                  <a:lnTo>
                    <a:pt x="295274" y="71196"/>
                  </a:lnTo>
                  <a:lnTo>
                    <a:pt x="295274" y="319328"/>
                  </a:lnTo>
                  <a:lnTo>
                    <a:pt x="279653" y="360819"/>
                  </a:lnTo>
                  <a:lnTo>
                    <a:pt x="243612" y="386638"/>
                  </a:lnTo>
                  <a:lnTo>
                    <a:pt x="229033" y="390036"/>
                  </a:lnTo>
                  <a:lnTo>
                    <a:pt x="2240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095749"/>
              <a:ext cx="142874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92200" y="4519489"/>
            <a:ext cx="4516120" cy="226151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Derived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Columns</a:t>
            </a:r>
            <a:endParaRPr sz="15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Calculated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add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analytical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value:</a:t>
            </a:r>
            <a:endParaRPr lang="en-US" sz="1200" spc="-10" dirty="0">
              <a:solidFill>
                <a:srgbClr val="374050"/>
              </a:solidFill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lang="en-IN" sz="1200" spc="-10" dirty="0">
              <a:solidFill>
                <a:srgbClr val="374050"/>
              </a:solidFill>
              <a:latin typeface="DejaVu Sans"/>
              <a:cs typeface="DejaVu San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Year, month, day, quarter, day of week</a:t>
            </a:r>
            <a:r>
              <a:rPr lang="en-IN" sz="1200" spc="-10" dirty="0">
                <a:solidFill>
                  <a:srgbClr val="374050"/>
                </a:solidFill>
                <a:latin typeface="DejaVu Sans"/>
                <a:cs typeface="DejaVu Sans"/>
              </a:rPr>
              <a:t> derived from date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Fuel Type</a:t>
            </a:r>
            <a:r>
              <a:rPr lang="en-US" sz="1200" spc="-10" dirty="0">
                <a:solidFill>
                  <a:srgbClr val="374050"/>
                </a:solidFill>
                <a:latin typeface="DejaVu Sans"/>
                <a:cs typeface="DejaVu Sans"/>
              </a:rPr>
              <a:t> derived from model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Weekend</a:t>
            </a:r>
            <a:r>
              <a:rPr lang="en-US" sz="1200" spc="-10" dirty="0">
                <a:solidFill>
                  <a:srgbClr val="374050"/>
                </a:solidFill>
                <a:latin typeface="DejaVu Sans"/>
                <a:cs typeface="DejaVu Sans"/>
              </a:rPr>
              <a:t> Indicates if a date falls on a weekend.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Is discount</a:t>
            </a:r>
            <a:r>
              <a:rPr lang="en-US" sz="1200" spc="-10" dirty="0">
                <a:solidFill>
                  <a:srgbClr val="374050"/>
                </a:solidFill>
                <a:latin typeface="DejaVu Sans"/>
                <a:cs typeface="DejaVu Sans"/>
              </a:rPr>
              <a:t> indicating whether discount applied or not</a:t>
            </a: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Final price</a:t>
            </a:r>
            <a:r>
              <a:rPr lang="en-US" sz="1200" spc="-10" dirty="0">
                <a:solidFill>
                  <a:srgbClr val="374050"/>
                </a:solidFill>
                <a:latin typeface="DejaVu Sans"/>
                <a:cs typeface="DejaVu Sans"/>
              </a:rPr>
              <a:t> calculated from price and discount price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746242" y="2118201"/>
            <a:ext cx="371475" cy="390525"/>
            <a:chOff x="609599" y="5467349"/>
            <a:chExt cx="371475" cy="390525"/>
          </a:xfrm>
        </p:grpSpPr>
        <p:sp>
          <p:nvSpPr>
            <p:cNvPr id="26" name="object 26"/>
            <p:cNvSpPr/>
            <p:nvPr/>
          </p:nvSpPr>
          <p:spPr>
            <a:xfrm>
              <a:off x="609599" y="54673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1"/>
                  </a:lnTo>
                  <a:lnTo>
                    <a:pt x="367589" y="51660"/>
                  </a:lnTo>
                  <a:lnTo>
                    <a:pt x="371474" y="71196"/>
                  </a:lnTo>
                  <a:lnTo>
                    <a:pt x="371474" y="319328"/>
                  </a:lnTo>
                  <a:lnTo>
                    <a:pt x="355853" y="360819"/>
                  </a:lnTo>
                  <a:lnTo>
                    <a:pt x="319812" y="386638"/>
                  </a:lnTo>
                  <a:lnTo>
                    <a:pt x="305233" y="390036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5555456"/>
              <a:ext cx="214312" cy="16668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252655" y="2067401"/>
            <a:ext cx="4239260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Schema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Design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star</a:t>
            </a:r>
            <a:r>
              <a:rPr sz="120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schema</a:t>
            </a:r>
            <a:r>
              <a:rPr sz="120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central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fact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(Sales)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connected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dimension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(Cars,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Owners,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Dealers)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through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common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car_id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B76A6B6-E2CC-A0FD-4D5E-4C9F916E8582}"/>
              </a:ext>
            </a:extLst>
          </p:cNvPr>
          <p:cNvGrpSpPr/>
          <p:nvPr/>
        </p:nvGrpSpPr>
        <p:grpSpPr>
          <a:xfrm>
            <a:off x="6746242" y="4541202"/>
            <a:ext cx="5181600" cy="1581150"/>
            <a:chOff x="609599" y="6724649"/>
            <a:chExt cx="5181600" cy="1581150"/>
          </a:xfrm>
        </p:grpSpPr>
        <p:grpSp>
          <p:nvGrpSpPr>
            <p:cNvPr id="3" name="object 3"/>
            <p:cNvGrpSpPr/>
            <p:nvPr/>
          </p:nvGrpSpPr>
          <p:grpSpPr>
            <a:xfrm>
              <a:off x="609599" y="6724649"/>
              <a:ext cx="5181600" cy="1581150"/>
              <a:chOff x="609599" y="6724649"/>
              <a:chExt cx="5181600" cy="158115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614362" y="6729411"/>
                <a:ext cx="5172075" cy="1571625"/>
              </a:xfrm>
              <a:custGeom>
                <a:avLst/>
                <a:gdLst/>
                <a:ahLst/>
                <a:cxnLst/>
                <a:rect l="l" t="t" r="r" b="b"/>
                <a:pathLst>
                  <a:path w="5172075" h="1571625">
                    <a:moveTo>
                      <a:pt x="5105327" y="1571624"/>
                    </a:moveTo>
                    <a:lnTo>
                      <a:pt x="66746" y="1571624"/>
                    </a:lnTo>
                    <a:lnTo>
                      <a:pt x="62101" y="1571167"/>
                    </a:lnTo>
                    <a:lnTo>
                      <a:pt x="24240" y="1554017"/>
                    </a:lnTo>
                    <a:lnTo>
                      <a:pt x="2287" y="1518724"/>
                    </a:lnTo>
                    <a:lnTo>
                      <a:pt x="0" y="1504877"/>
                    </a:lnTo>
                    <a:lnTo>
                      <a:pt x="0" y="1500187"/>
                    </a:lnTo>
                    <a:lnTo>
                      <a:pt x="0" y="66746"/>
                    </a:lnTo>
                    <a:lnTo>
                      <a:pt x="14645" y="27848"/>
                    </a:lnTo>
                    <a:lnTo>
                      <a:pt x="48433" y="3642"/>
                    </a:lnTo>
                    <a:lnTo>
                      <a:pt x="66746" y="0"/>
                    </a:lnTo>
                    <a:lnTo>
                      <a:pt x="5105327" y="0"/>
                    </a:lnTo>
                    <a:lnTo>
                      <a:pt x="5144225" y="14644"/>
                    </a:lnTo>
                    <a:lnTo>
                      <a:pt x="5168431" y="48432"/>
                    </a:lnTo>
                    <a:lnTo>
                      <a:pt x="5172074" y="66746"/>
                    </a:lnTo>
                    <a:lnTo>
                      <a:pt x="5172074" y="1504877"/>
                    </a:lnTo>
                    <a:lnTo>
                      <a:pt x="5157428" y="1543775"/>
                    </a:lnTo>
                    <a:lnTo>
                      <a:pt x="5123640" y="1567981"/>
                    </a:lnTo>
                    <a:lnTo>
                      <a:pt x="5109972" y="1571167"/>
                    </a:lnTo>
                    <a:lnTo>
                      <a:pt x="5105327" y="1571624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14362" y="6729411"/>
                <a:ext cx="5172075" cy="1571625"/>
              </a:xfrm>
              <a:custGeom>
                <a:avLst/>
                <a:gdLst/>
                <a:ahLst/>
                <a:cxnLst/>
                <a:rect l="l" t="t" r="r" b="b"/>
                <a:pathLst>
                  <a:path w="5172075" h="1571625">
                    <a:moveTo>
                      <a:pt x="0" y="1500187"/>
                    </a:moveTo>
                    <a:lnTo>
                      <a:pt x="0" y="71437"/>
                    </a:lnTo>
                    <a:lnTo>
                      <a:pt x="0" y="66746"/>
                    </a:lnTo>
                    <a:lnTo>
                      <a:pt x="457" y="62100"/>
                    </a:lnTo>
                    <a:lnTo>
                      <a:pt x="1372" y="57499"/>
                    </a:lnTo>
                    <a:lnTo>
                      <a:pt x="2287" y="52899"/>
                    </a:lnTo>
                    <a:lnTo>
                      <a:pt x="3642" y="48432"/>
                    </a:lnTo>
                    <a:lnTo>
                      <a:pt x="5437" y="44099"/>
                    </a:lnTo>
                    <a:lnTo>
                      <a:pt x="7232" y="39764"/>
                    </a:lnTo>
                    <a:lnTo>
                      <a:pt x="20923" y="20923"/>
                    </a:lnTo>
                    <a:lnTo>
                      <a:pt x="24240" y="17605"/>
                    </a:lnTo>
                    <a:lnTo>
                      <a:pt x="62101" y="457"/>
                    </a:lnTo>
                    <a:lnTo>
                      <a:pt x="66746" y="0"/>
                    </a:lnTo>
                    <a:lnTo>
                      <a:pt x="71437" y="0"/>
                    </a:lnTo>
                    <a:lnTo>
                      <a:pt x="5100637" y="0"/>
                    </a:lnTo>
                    <a:lnTo>
                      <a:pt x="5105327" y="0"/>
                    </a:lnTo>
                    <a:lnTo>
                      <a:pt x="5109972" y="457"/>
                    </a:lnTo>
                    <a:lnTo>
                      <a:pt x="5147834" y="17605"/>
                    </a:lnTo>
                    <a:lnTo>
                      <a:pt x="5151150" y="20923"/>
                    </a:lnTo>
                    <a:lnTo>
                      <a:pt x="5154467" y="24239"/>
                    </a:lnTo>
                    <a:lnTo>
                      <a:pt x="5166636" y="44099"/>
                    </a:lnTo>
                    <a:lnTo>
                      <a:pt x="5168431" y="48432"/>
                    </a:lnTo>
                    <a:lnTo>
                      <a:pt x="5169786" y="52899"/>
                    </a:lnTo>
                    <a:lnTo>
                      <a:pt x="5170701" y="57499"/>
                    </a:lnTo>
                    <a:lnTo>
                      <a:pt x="5171617" y="62100"/>
                    </a:lnTo>
                    <a:lnTo>
                      <a:pt x="5172074" y="66746"/>
                    </a:lnTo>
                    <a:lnTo>
                      <a:pt x="5172074" y="71437"/>
                    </a:lnTo>
                    <a:lnTo>
                      <a:pt x="5172074" y="1500187"/>
                    </a:lnTo>
                    <a:lnTo>
                      <a:pt x="5172074" y="1504877"/>
                    </a:lnTo>
                    <a:lnTo>
                      <a:pt x="5171617" y="1509523"/>
                    </a:lnTo>
                    <a:lnTo>
                      <a:pt x="5170701" y="1514123"/>
                    </a:lnTo>
                    <a:lnTo>
                      <a:pt x="5169786" y="1518724"/>
                    </a:lnTo>
                    <a:lnTo>
                      <a:pt x="5168431" y="1523191"/>
                    </a:lnTo>
                    <a:lnTo>
                      <a:pt x="5166636" y="1527524"/>
                    </a:lnTo>
                    <a:lnTo>
                      <a:pt x="5164840" y="1531858"/>
                    </a:lnTo>
                    <a:lnTo>
                      <a:pt x="5151150" y="1550700"/>
                    </a:lnTo>
                    <a:lnTo>
                      <a:pt x="5147834" y="1554017"/>
                    </a:lnTo>
                    <a:lnTo>
                      <a:pt x="5127974" y="1566186"/>
                    </a:lnTo>
                    <a:lnTo>
                      <a:pt x="5123640" y="1567981"/>
                    </a:lnTo>
                    <a:lnTo>
                      <a:pt x="5119173" y="1569336"/>
                    </a:lnTo>
                    <a:lnTo>
                      <a:pt x="5114572" y="1570251"/>
                    </a:lnTo>
                    <a:lnTo>
                      <a:pt x="5109972" y="1571167"/>
                    </a:lnTo>
                    <a:lnTo>
                      <a:pt x="5105327" y="1571624"/>
                    </a:lnTo>
                    <a:lnTo>
                      <a:pt x="5100637" y="1571624"/>
                    </a:lnTo>
                    <a:lnTo>
                      <a:pt x="71437" y="1571624"/>
                    </a:lnTo>
                    <a:lnTo>
                      <a:pt x="66746" y="1571624"/>
                    </a:lnTo>
                    <a:lnTo>
                      <a:pt x="62101" y="1571167"/>
                    </a:lnTo>
                    <a:lnTo>
                      <a:pt x="57500" y="1570251"/>
                    </a:lnTo>
                    <a:lnTo>
                      <a:pt x="52900" y="1569336"/>
                    </a:lnTo>
                    <a:lnTo>
                      <a:pt x="48433" y="1567981"/>
                    </a:lnTo>
                    <a:lnTo>
                      <a:pt x="44099" y="1566186"/>
                    </a:lnTo>
                    <a:lnTo>
                      <a:pt x="39765" y="1564391"/>
                    </a:lnTo>
                    <a:lnTo>
                      <a:pt x="35648" y="1562191"/>
                    </a:lnTo>
                    <a:lnTo>
                      <a:pt x="31748" y="1559584"/>
                    </a:lnTo>
                    <a:lnTo>
                      <a:pt x="27848" y="1556978"/>
                    </a:lnTo>
                    <a:lnTo>
                      <a:pt x="24240" y="1554017"/>
                    </a:lnTo>
                    <a:lnTo>
                      <a:pt x="20923" y="1550700"/>
                    </a:lnTo>
                    <a:lnTo>
                      <a:pt x="17606" y="1547383"/>
                    </a:lnTo>
                    <a:lnTo>
                      <a:pt x="14645" y="1543775"/>
                    </a:lnTo>
                    <a:lnTo>
                      <a:pt x="12039" y="1539875"/>
                    </a:lnTo>
                    <a:lnTo>
                      <a:pt x="9433" y="1535975"/>
                    </a:lnTo>
                    <a:lnTo>
                      <a:pt x="7232" y="1531858"/>
                    </a:lnTo>
                    <a:lnTo>
                      <a:pt x="5437" y="1527524"/>
                    </a:lnTo>
                    <a:lnTo>
                      <a:pt x="3642" y="1523191"/>
                    </a:lnTo>
                    <a:lnTo>
                      <a:pt x="2287" y="1518724"/>
                    </a:lnTo>
                    <a:lnTo>
                      <a:pt x="1372" y="1514123"/>
                    </a:lnTo>
                    <a:lnTo>
                      <a:pt x="457" y="1509523"/>
                    </a:lnTo>
                    <a:lnTo>
                      <a:pt x="0" y="1504877"/>
                    </a:lnTo>
                    <a:lnTo>
                      <a:pt x="0" y="1500187"/>
                    </a:lnTo>
                    <a:close/>
                  </a:path>
                </a:pathLst>
              </a:custGeom>
              <a:ln w="9524">
                <a:solidFill>
                  <a:srgbClr val="BEDAFE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" name="object 6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1524" y="7258049"/>
                <a:ext cx="152399" cy="152399"/>
              </a:xfrm>
              <a:prstGeom prst="rect">
                <a:avLst/>
              </a:prstGeom>
            </p:spPr>
          </p:pic>
          <p:pic>
            <p:nvPicPr>
              <p:cNvPr id="7" name="object 7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1524" y="7715249"/>
                <a:ext cx="152399" cy="152399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71524" y="7943849"/>
                <a:ext cx="152399" cy="152399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758824" y="6892925"/>
              <a:ext cx="4288790" cy="12274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350" b="1" dirty="0">
                  <a:solidFill>
                    <a:srgbClr val="1C4ED8"/>
                  </a:solidFill>
                  <a:latin typeface="DejaVu Sans"/>
                  <a:cs typeface="DejaVu Sans"/>
                </a:rPr>
                <a:t>Data</a:t>
              </a:r>
              <a:r>
                <a:rPr sz="1350" b="1" spc="-20" dirty="0">
                  <a:solidFill>
                    <a:srgbClr val="1C4ED8"/>
                  </a:solidFill>
                  <a:latin typeface="DejaVu Sans"/>
                  <a:cs typeface="DejaVu Sans"/>
                </a:rPr>
                <a:t> </a:t>
              </a:r>
              <a:r>
                <a:rPr sz="1350" b="1" dirty="0">
                  <a:solidFill>
                    <a:srgbClr val="1C4ED8"/>
                  </a:solidFill>
                  <a:latin typeface="DejaVu Sans"/>
                  <a:cs typeface="DejaVu Sans"/>
                </a:rPr>
                <a:t>Modeling</a:t>
              </a:r>
              <a:r>
                <a:rPr sz="1350" b="1" spc="-20" dirty="0">
                  <a:solidFill>
                    <a:srgbClr val="1C4ED8"/>
                  </a:solidFill>
                  <a:latin typeface="DejaVu Sans"/>
                  <a:cs typeface="DejaVu Sans"/>
                </a:rPr>
                <a:t> </a:t>
              </a:r>
              <a:r>
                <a:rPr sz="1350" b="1" spc="-10" dirty="0">
                  <a:solidFill>
                    <a:srgbClr val="1C4ED8"/>
                  </a:solidFill>
                  <a:latin typeface="DejaVu Sans"/>
                  <a:cs typeface="DejaVu Sans"/>
                </a:rPr>
                <a:t>Benefits</a:t>
              </a:r>
              <a:endParaRPr sz="1350" dirty="0">
                <a:latin typeface="DejaVu Sans"/>
                <a:cs typeface="DejaVu Sans"/>
              </a:endParaRPr>
            </a:p>
            <a:p>
              <a:pPr marL="12700" marR="17145" indent="228600">
                <a:lnSpc>
                  <a:spcPct val="125000"/>
                </a:lnSpc>
                <a:spcBef>
                  <a:spcPts val="645"/>
                </a:spcBef>
              </a:pP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Optimized</a:t>
              </a:r>
              <a:r>
                <a:rPr sz="1200" spc="-3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for</a:t>
              </a:r>
              <a:r>
                <a:rPr sz="1200" spc="-3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both</a:t>
              </a:r>
              <a:r>
                <a:rPr sz="1200" spc="-25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analytical</a:t>
              </a:r>
              <a:r>
                <a:rPr sz="1200" spc="-3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queries</a:t>
              </a:r>
              <a:r>
                <a:rPr sz="1200" spc="-3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and</a:t>
              </a:r>
              <a:r>
                <a:rPr sz="1200" spc="-25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spc="-10" dirty="0">
                  <a:solidFill>
                    <a:srgbClr val="374050"/>
                  </a:solidFill>
                  <a:latin typeface="DejaVu Sans"/>
                  <a:cs typeface="DejaVu Sans"/>
                </a:rPr>
                <a:t>dashboard performance</a:t>
              </a:r>
              <a:endParaRPr sz="1200" dirty="0">
                <a:latin typeface="DejaVu Sans"/>
                <a:cs typeface="DejaVu Sans"/>
              </a:endParaRPr>
            </a:p>
            <a:p>
              <a:pPr marL="240665" marR="5080">
                <a:lnSpc>
                  <a:spcPct val="125000"/>
                </a:lnSpc>
              </a:pP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Ensures</a:t>
              </a:r>
              <a:r>
                <a:rPr sz="1200" spc="-6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data</a:t>
              </a:r>
              <a:r>
                <a:rPr sz="1200" spc="-6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consistency</a:t>
              </a:r>
              <a:r>
                <a:rPr sz="1200" spc="-55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across</a:t>
              </a:r>
              <a:r>
                <a:rPr sz="1200" spc="-6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reporting</a:t>
              </a:r>
              <a:r>
                <a:rPr sz="1200" spc="-55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spc="-10" dirty="0">
                  <a:solidFill>
                    <a:srgbClr val="374050"/>
                  </a:solidFill>
                  <a:latin typeface="DejaVu Sans"/>
                  <a:cs typeface="DejaVu Sans"/>
                </a:rPr>
                <a:t>views Facilitates</a:t>
              </a:r>
              <a:r>
                <a:rPr sz="1200" spc="-5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easy</a:t>
              </a:r>
              <a:r>
                <a:rPr sz="1200" spc="-5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maintenance</a:t>
              </a:r>
              <a:r>
                <a:rPr sz="1200" spc="-5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and</a:t>
              </a:r>
              <a:r>
                <a:rPr sz="1200" spc="-5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dirty="0">
                  <a:solidFill>
                    <a:srgbClr val="374050"/>
                  </a:solidFill>
                  <a:latin typeface="DejaVu Sans"/>
                  <a:cs typeface="DejaVu Sans"/>
                </a:rPr>
                <a:t>future</a:t>
              </a:r>
              <a:r>
                <a:rPr sz="1200" spc="-50" dirty="0">
                  <a:solidFill>
                    <a:srgbClr val="374050"/>
                  </a:solidFill>
                  <a:latin typeface="DejaVu Sans"/>
                  <a:cs typeface="DejaVu Sans"/>
                </a:rPr>
                <a:t> </a:t>
              </a:r>
              <a:r>
                <a:rPr sz="1200" spc="-10" dirty="0">
                  <a:solidFill>
                    <a:srgbClr val="374050"/>
                  </a:solidFill>
                  <a:latin typeface="DejaVu Sans"/>
                  <a:cs typeface="DejaVu Sans"/>
                </a:rPr>
                <a:t>extensibility</a:t>
              </a:r>
              <a:endParaRPr sz="1200" dirty="0">
                <a:latin typeface="DejaVu Sans"/>
                <a:cs typeface="DejaVu Sans"/>
              </a:endParaRPr>
            </a:p>
          </p:txBody>
        </p:sp>
      </p:grpSp>
      <p:grpSp>
        <p:nvGrpSpPr>
          <p:cNvPr id="21" name="object 74">
            <a:extLst>
              <a:ext uri="{FF2B5EF4-FFF2-40B4-BE49-F238E27FC236}">
                <a16:creationId xmlns:a16="http://schemas.microsoft.com/office/drawing/2014/main" id="{79123FC0-3D7D-B3C5-6B42-9C086211A409}"/>
              </a:ext>
            </a:extLst>
          </p:cNvPr>
          <p:cNvGrpSpPr/>
          <p:nvPr/>
        </p:nvGrpSpPr>
        <p:grpSpPr>
          <a:xfrm>
            <a:off x="7677151" y="3342481"/>
            <a:ext cx="609600" cy="619125"/>
            <a:chOff x="7448549" y="7534275"/>
            <a:chExt cx="609600" cy="619125"/>
          </a:xfrm>
        </p:grpSpPr>
        <p:sp>
          <p:nvSpPr>
            <p:cNvPr id="22" name="object 75">
              <a:extLst>
                <a:ext uri="{FF2B5EF4-FFF2-40B4-BE49-F238E27FC236}">
                  <a16:creationId xmlns:a16="http://schemas.microsoft.com/office/drawing/2014/main" id="{1D3E366F-0800-FBEB-6309-A4C61F4B5270}"/>
                </a:ext>
              </a:extLst>
            </p:cNvPr>
            <p:cNvSpPr/>
            <p:nvPr/>
          </p:nvSpPr>
          <p:spPr>
            <a:xfrm>
              <a:off x="7448549" y="7534275"/>
              <a:ext cx="609600" cy="619125"/>
            </a:xfrm>
            <a:custGeom>
              <a:avLst/>
              <a:gdLst/>
              <a:ahLst/>
              <a:cxnLst/>
              <a:rect l="l" t="t" r="r" b="b"/>
              <a:pathLst>
                <a:path w="609600" h="619125">
                  <a:moveTo>
                    <a:pt x="538403" y="619123"/>
                  </a:moveTo>
                  <a:lnTo>
                    <a:pt x="71196" y="619123"/>
                  </a:lnTo>
                  <a:lnTo>
                    <a:pt x="66241" y="618635"/>
                  </a:lnTo>
                  <a:lnTo>
                    <a:pt x="29704" y="603502"/>
                  </a:lnTo>
                  <a:lnTo>
                    <a:pt x="3884" y="567461"/>
                  </a:lnTo>
                  <a:lnTo>
                    <a:pt x="0" y="547927"/>
                  </a:lnTo>
                  <a:lnTo>
                    <a:pt x="0" y="542924"/>
                  </a:lnTo>
                  <a:lnTo>
                    <a:pt x="0" y="71195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8403" y="0"/>
                  </a:lnTo>
                  <a:lnTo>
                    <a:pt x="579894" y="15620"/>
                  </a:lnTo>
                  <a:lnTo>
                    <a:pt x="605713" y="51660"/>
                  </a:lnTo>
                  <a:lnTo>
                    <a:pt x="609599" y="71195"/>
                  </a:lnTo>
                  <a:lnTo>
                    <a:pt x="609599" y="547927"/>
                  </a:lnTo>
                  <a:lnTo>
                    <a:pt x="593978" y="589418"/>
                  </a:lnTo>
                  <a:lnTo>
                    <a:pt x="557937" y="615237"/>
                  </a:lnTo>
                  <a:lnTo>
                    <a:pt x="543358" y="618635"/>
                  </a:lnTo>
                  <a:lnTo>
                    <a:pt x="538403" y="61912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76">
              <a:extLst>
                <a:ext uri="{FF2B5EF4-FFF2-40B4-BE49-F238E27FC236}">
                  <a16:creationId xmlns:a16="http://schemas.microsoft.com/office/drawing/2014/main" id="{2A8CEE40-CD84-360A-0764-1DE330179F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7149" y="7619999"/>
              <a:ext cx="152399" cy="133349"/>
            </a:xfrm>
            <a:prstGeom prst="rect">
              <a:avLst/>
            </a:prstGeom>
          </p:spPr>
        </p:pic>
      </p:grpSp>
      <p:sp>
        <p:nvSpPr>
          <p:cNvPr id="30" name="object 77">
            <a:extLst>
              <a:ext uri="{FF2B5EF4-FFF2-40B4-BE49-F238E27FC236}">
                <a16:creationId xmlns:a16="http://schemas.microsoft.com/office/drawing/2014/main" id="{8799B38A-5F05-75AE-0D80-1CC824A9BD1D}"/>
              </a:ext>
            </a:extLst>
          </p:cNvPr>
          <p:cNvSpPr txBox="1"/>
          <p:nvPr/>
        </p:nvSpPr>
        <p:spPr>
          <a:xfrm>
            <a:off x="7774733" y="3653631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Cars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1" name="object 78">
            <a:extLst>
              <a:ext uri="{FF2B5EF4-FFF2-40B4-BE49-F238E27FC236}">
                <a16:creationId xmlns:a16="http://schemas.microsoft.com/office/drawing/2014/main" id="{9328A7A1-966C-DC8D-2E5D-C8643877E600}"/>
              </a:ext>
            </a:extLst>
          </p:cNvPr>
          <p:cNvGrpSpPr/>
          <p:nvPr/>
        </p:nvGrpSpPr>
        <p:grpSpPr>
          <a:xfrm>
            <a:off x="8286751" y="3342481"/>
            <a:ext cx="990600" cy="619125"/>
            <a:chOff x="8058149" y="7534275"/>
            <a:chExt cx="990600" cy="619125"/>
          </a:xfrm>
        </p:grpSpPr>
        <p:sp>
          <p:nvSpPr>
            <p:cNvPr id="32" name="object 79">
              <a:extLst>
                <a:ext uri="{FF2B5EF4-FFF2-40B4-BE49-F238E27FC236}">
                  <a16:creationId xmlns:a16="http://schemas.microsoft.com/office/drawing/2014/main" id="{A90023AD-C8C7-1659-E9DB-A4CD35685410}"/>
                </a:ext>
              </a:extLst>
            </p:cNvPr>
            <p:cNvSpPr/>
            <p:nvPr/>
          </p:nvSpPr>
          <p:spPr>
            <a:xfrm>
              <a:off x="8058149" y="7839074"/>
              <a:ext cx="304800" cy="19050"/>
            </a:xfrm>
            <a:custGeom>
              <a:avLst/>
              <a:gdLst/>
              <a:ahLst/>
              <a:cxnLst/>
              <a:rect l="l" t="t" r="r" b="b"/>
              <a:pathLst>
                <a:path w="304800" h="19050">
                  <a:moveTo>
                    <a:pt x="3047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04799" y="0"/>
                  </a:lnTo>
                  <a:lnTo>
                    <a:pt x="304799" y="19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80">
              <a:extLst>
                <a:ext uri="{FF2B5EF4-FFF2-40B4-BE49-F238E27FC236}">
                  <a16:creationId xmlns:a16="http://schemas.microsoft.com/office/drawing/2014/main" id="{13BEBF30-F762-163F-D65A-AB3324767C6A}"/>
                </a:ext>
              </a:extLst>
            </p:cNvPr>
            <p:cNvSpPr/>
            <p:nvPr/>
          </p:nvSpPr>
          <p:spPr>
            <a:xfrm>
              <a:off x="8362948" y="7534275"/>
              <a:ext cx="685800" cy="619125"/>
            </a:xfrm>
            <a:custGeom>
              <a:avLst/>
              <a:gdLst/>
              <a:ahLst/>
              <a:cxnLst/>
              <a:rect l="l" t="t" r="r" b="b"/>
              <a:pathLst>
                <a:path w="685800" h="619125">
                  <a:moveTo>
                    <a:pt x="614603" y="619123"/>
                  </a:moveTo>
                  <a:lnTo>
                    <a:pt x="71196" y="619123"/>
                  </a:lnTo>
                  <a:lnTo>
                    <a:pt x="66241" y="618635"/>
                  </a:lnTo>
                  <a:lnTo>
                    <a:pt x="29705" y="603502"/>
                  </a:lnTo>
                  <a:lnTo>
                    <a:pt x="3885" y="567461"/>
                  </a:lnTo>
                  <a:lnTo>
                    <a:pt x="0" y="547927"/>
                  </a:lnTo>
                  <a:lnTo>
                    <a:pt x="0" y="542924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14603" y="0"/>
                  </a:lnTo>
                  <a:lnTo>
                    <a:pt x="656094" y="15620"/>
                  </a:lnTo>
                  <a:lnTo>
                    <a:pt x="681914" y="51660"/>
                  </a:lnTo>
                  <a:lnTo>
                    <a:pt x="685799" y="71195"/>
                  </a:lnTo>
                  <a:lnTo>
                    <a:pt x="685799" y="547927"/>
                  </a:lnTo>
                  <a:lnTo>
                    <a:pt x="670177" y="589418"/>
                  </a:lnTo>
                  <a:lnTo>
                    <a:pt x="634137" y="615237"/>
                  </a:lnTo>
                  <a:lnTo>
                    <a:pt x="619558" y="618635"/>
                  </a:lnTo>
                  <a:lnTo>
                    <a:pt x="614603" y="619123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81">
              <a:extLst>
                <a:ext uri="{FF2B5EF4-FFF2-40B4-BE49-F238E27FC236}">
                  <a16:creationId xmlns:a16="http://schemas.microsoft.com/office/drawing/2014/main" id="{B70D3AA8-F3AA-BF90-AD1A-621E978FB1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9649" y="7619315"/>
              <a:ext cx="152426" cy="134719"/>
            </a:xfrm>
            <a:prstGeom prst="rect">
              <a:avLst/>
            </a:prstGeom>
          </p:spPr>
        </p:pic>
      </p:grpSp>
      <p:sp>
        <p:nvSpPr>
          <p:cNvPr id="35" name="object 82">
            <a:extLst>
              <a:ext uri="{FF2B5EF4-FFF2-40B4-BE49-F238E27FC236}">
                <a16:creationId xmlns:a16="http://schemas.microsoft.com/office/drawing/2014/main" id="{3D4EACF8-CA8A-3518-6A56-014E990F3A1E}"/>
              </a:ext>
            </a:extLst>
          </p:cNvPr>
          <p:cNvSpPr txBox="1"/>
          <p:nvPr/>
        </p:nvSpPr>
        <p:spPr>
          <a:xfrm>
            <a:off x="8688687" y="3653631"/>
            <a:ext cx="484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Sales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6" name="object 83">
            <a:extLst>
              <a:ext uri="{FF2B5EF4-FFF2-40B4-BE49-F238E27FC236}">
                <a16:creationId xmlns:a16="http://schemas.microsoft.com/office/drawing/2014/main" id="{FD741753-9B23-132E-44E7-690DC7C7FD20}"/>
              </a:ext>
            </a:extLst>
          </p:cNvPr>
          <p:cNvGrpSpPr/>
          <p:nvPr/>
        </p:nvGrpSpPr>
        <p:grpSpPr>
          <a:xfrm>
            <a:off x="9277351" y="3342481"/>
            <a:ext cx="1181100" cy="619125"/>
            <a:chOff x="9048749" y="7534275"/>
            <a:chExt cx="1181100" cy="619125"/>
          </a:xfrm>
        </p:grpSpPr>
        <p:sp>
          <p:nvSpPr>
            <p:cNvPr id="37" name="object 84">
              <a:extLst>
                <a:ext uri="{FF2B5EF4-FFF2-40B4-BE49-F238E27FC236}">
                  <a16:creationId xmlns:a16="http://schemas.microsoft.com/office/drawing/2014/main" id="{050CD23F-15A1-A581-0361-660A7137ECC5}"/>
                </a:ext>
              </a:extLst>
            </p:cNvPr>
            <p:cNvSpPr/>
            <p:nvPr/>
          </p:nvSpPr>
          <p:spPr>
            <a:xfrm>
              <a:off x="9048749" y="7839074"/>
              <a:ext cx="304800" cy="19050"/>
            </a:xfrm>
            <a:custGeom>
              <a:avLst/>
              <a:gdLst/>
              <a:ahLst/>
              <a:cxnLst/>
              <a:rect l="l" t="t" r="r" b="b"/>
              <a:pathLst>
                <a:path w="304800" h="19050">
                  <a:moveTo>
                    <a:pt x="3047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304799" y="0"/>
                  </a:lnTo>
                  <a:lnTo>
                    <a:pt x="304799" y="19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85">
              <a:extLst>
                <a:ext uri="{FF2B5EF4-FFF2-40B4-BE49-F238E27FC236}">
                  <a16:creationId xmlns:a16="http://schemas.microsoft.com/office/drawing/2014/main" id="{D715E6EE-5FF3-93C0-573C-6591CE664343}"/>
                </a:ext>
              </a:extLst>
            </p:cNvPr>
            <p:cNvSpPr/>
            <p:nvPr/>
          </p:nvSpPr>
          <p:spPr>
            <a:xfrm>
              <a:off x="9353548" y="7534275"/>
              <a:ext cx="876300" cy="619125"/>
            </a:xfrm>
            <a:custGeom>
              <a:avLst/>
              <a:gdLst/>
              <a:ahLst/>
              <a:cxnLst/>
              <a:rect l="l" t="t" r="r" b="b"/>
              <a:pathLst>
                <a:path w="876300" h="619125">
                  <a:moveTo>
                    <a:pt x="805103" y="619123"/>
                  </a:moveTo>
                  <a:lnTo>
                    <a:pt x="71197" y="619123"/>
                  </a:lnTo>
                  <a:lnTo>
                    <a:pt x="66241" y="618635"/>
                  </a:lnTo>
                  <a:lnTo>
                    <a:pt x="29705" y="603502"/>
                  </a:lnTo>
                  <a:lnTo>
                    <a:pt x="3885" y="567461"/>
                  </a:lnTo>
                  <a:lnTo>
                    <a:pt x="0" y="547927"/>
                  </a:lnTo>
                  <a:lnTo>
                    <a:pt x="0" y="542924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805103" y="0"/>
                  </a:lnTo>
                  <a:lnTo>
                    <a:pt x="846592" y="15620"/>
                  </a:lnTo>
                  <a:lnTo>
                    <a:pt x="872413" y="51660"/>
                  </a:lnTo>
                  <a:lnTo>
                    <a:pt x="876299" y="71195"/>
                  </a:lnTo>
                  <a:lnTo>
                    <a:pt x="876299" y="547927"/>
                  </a:lnTo>
                  <a:lnTo>
                    <a:pt x="860677" y="589418"/>
                  </a:lnTo>
                  <a:lnTo>
                    <a:pt x="824637" y="615237"/>
                  </a:lnTo>
                  <a:lnTo>
                    <a:pt x="810058" y="618635"/>
                  </a:lnTo>
                  <a:lnTo>
                    <a:pt x="805103" y="61912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86">
              <a:extLst>
                <a:ext uri="{FF2B5EF4-FFF2-40B4-BE49-F238E27FC236}">
                  <a16:creationId xmlns:a16="http://schemas.microsoft.com/office/drawing/2014/main" id="{66B8E135-DDBE-808C-96CA-7654AB88C51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0780" y="7610474"/>
              <a:ext cx="161844" cy="152399"/>
            </a:xfrm>
            <a:prstGeom prst="rect">
              <a:avLst/>
            </a:prstGeom>
          </p:spPr>
        </p:pic>
      </p:grpSp>
      <p:sp>
        <p:nvSpPr>
          <p:cNvPr id="40" name="object 87">
            <a:extLst>
              <a:ext uri="{FF2B5EF4-FFF2-40B4-BE49-F238E27FC236}">
                <a16:creationId xmlns:a16="http://schemas.microsoft.com/office/drawing/2014/main" id="{42E53255-743C-BC43-C4D7-08DE6F76D7E1}"/>
              </a:ext>
            </a:extLst>
          </p:cNvPr>
          <p:cNvSpPr txBox="1"/>
          <p:nvPr/>
        </p:nvSpPr>
        <p:spPr>
          <a:xfrm>
            <a:off x="9681072" y="3653631"/>
            <a:ext cx="680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Dealers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48127"/>
            <a:ext cx="107619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Quality</a:t>
            </a:r>
            <a:r>
              <a:rPr spc="-30" dirty="0"/>
              <a:t> </a:t>
            </a:r>
            <a:r>
              <a:rPr dirty="0"/>
              <a:t>Report:</a:t>
            </a:r>
            <a:r>
              <a:rPr spc="-25" dirty="0"/>
              <a:t> </a:t>
            </a:r>
            <a:r>
              <a:rPr dirty="0"/>
              <a:t>Inconsistencies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Null</a:t>
            </a:r>
            <a:r>
              <a:rPr spc="-25" dirty="0"/>
              <a:t> </a:t>
            </a:r>
            <a:r>
              <a:rPr spc="-10" dirty="0"/>
              <a:t>Values</a:t>
            </a:r>
            <a:r>
              <a:rPr lang="en-US" spc="-10" dirty="0"/>
              <a:t> &amp; Outliers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596899" y="1644650"/>
            <a:ext cx="372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Identified</a:t>
            </a:r>
            <a:r>
              <a:rPr sz="1800" b="1" spc="-8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Issues</a:t>
            </a:r>
            <a:r>
              <a:rPr sz="1800" b="1" spc="-8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&amp;</a:t>
            </a:r>
            <a:r>
              <a:rPr sz="1800" b="1" spc="-7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Solutions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190749"/>
            <a:ext cx="342900" cy="390525"/>
            <a:chOff x="609599" y="2190749"/>
            <a:chExt cx="342900" cy="390525"/>
          </a:xfrm>
        </p:grpSpPr>
        <p:sp>
          <p:nvSpPr>
            <p:cNvPr id="9" name="object 9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130" y="2278856"/>
              <a:ext cx="191839" cy="1666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68387" y="2135949"/>
            <a:ext cx="4603750" cy="97129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Inconsistent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Formatting</a:t>
            </a:r>
            <a:endParaRPr sz="1500" dirty="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6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Inconsistent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capitalization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formatting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categorical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for example,</a:t>
            </a:r>
            <a:r>
              <a:rPr sz="1200" spc="254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Mono"/>
                <a:cs typeface="Liberation Mono"/>
              </a:rPr>
              <a:t>Fuel_Type</a:t>
            </a:r>
            <a:r>
              <a:rPr sz="1200" spc="-90" dirty="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("diesel"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"Diesel"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"DIESEL")</a:t>
            </a:r>
            <a:r>
              <a:rPr lang="en-US"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3352799"/>
            <a:ext cx="323850" cy="390525"/>
            <a:chOff x="609599" y="3352799"/>
            <a:chExt cx="323850" cy="390525"/>
          </a:xfrm>
        </p:grpSpPr>
        <p:sp>
          <p:nvSpPr>
            <p:cNvPr id="16" name="object 16"/>
            <p:cNvSpPr/>
            <p:nvPr/>
          </p:nvSpPr>
          <p:spPr>
            <a:xfrm>
              <a:off x="609599" y="335279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>
                  <a:moveTo>
                    <a:pt x="25265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2653" y="0"/>
                  </a:lnTo>
                  <a:lnTo>
                    <a:pt x="294144" y="15621"/>
                  </a:lnTo>
                  <a:lnTo>
                    <a:pt x="319964" y="51661"/>
                  </a:lnTo>
                  <a:lnTo>
                    <a:pt x="323849" y="71196"/>
                  </a:lnTo>
                  <a:lnTo>
                    <a:pt x="323849" y="319328"/>
                  </a:lnTo>
                  <a:lnTo>
                    <a:pt x="308228" y="360818"/>
                  </a:lnTo>
                  <a:lnTo>
                    <a:pt x="272187" y="386638"/>
                  </a:lnTo>
                  <a:lnTo>
                    <a:pt x="257608" y="390036"/>
                  </a:lnTo>
                  <a:lnTo>
                    <a:pt x="252653" y="390524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428999"/>
              <a:ext cx="166687" cy="1904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68387" y="3303581"/>
            <a:ext cx="4683760" cy="5148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Missing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Values</a:t>
            </a:r>
            <a:endParaRPr sz="15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null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values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columns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datasets.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9599" y="4166076"/>
            <a:ext cx="371475" cy="390525"/>
            <a:chOff x="609599" y="4514849"/>
            <a:chExt cx="371475" cy="390525"/>
          </a:xfrm>
        </p:grpSpPr>
        <p:sp>
          <p:nvSpPr>
            <p:cNvPr id="23" name="object 23"/>
            <p:cNvSpPr/>
            <p:nvPr/>
          </p:nvSpPr>
          <p:spPr>
            <a:xfrm>
              <a:off x="609599" y="45148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1"/>
                  </a:lnTo>
                  <a:lnTo>
                    <a:pt x="367589" y="51661"/>
                  </a:lnTo>
                  <a:lnTo>
                    <a:pt x="371474" y="71196"/>
                  </a:lnTo>
                  <a:lnTo>
                    <a:pt x="371474" y="319328"/>
                  </a:lnTo>
                  <a:lnTo>
                    <a:pt x="355853" y="360818"/>
                  </a:lnTo>
                  <a:lnTo>
                    <a:pt x="319812" y="386638"/>
                  </a:lnTo>
                  <a:lnTo>
                    <a:pt x="305233" y="390036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589859"/>
              <a:ext cx="215465" cy="19169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3809999" y="4470876"/>
            <a:ext cx="1447800" cy="171450"/>
          </a:xfrm>
          <a:custGeom>
            <a:avLst/>
            <a:gdLst/>
            <a:ahLst/>
            <a:cxnLst/>
            <a:rect l="l" t="t" r="r" b="b"/>
            <a:pathLst>
              <a:path w="1447800" h="171450">
                <a:moveTo>
                  <a:pt x="1414752" y="171449"/>
                </a:moveTo>
                <a:lnTo>
                  <a:pt x="33047" y="171449"/>
                </a:lnTo>
                <a:lnTo>
                  <a:pt x="28187" y="170482"/>
                </a:lnTo>
                <a:lnTo>
                  <a:pt x="966" y="143261"/>
                </a:lnTo>
                <a:lnTo>
                  <a:pt x="0" y="138402"/>
                </a:lnTo>
                <a:lnTo>
                  <a:pt x="0" y="1333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14752" y="0"/>
                </a:lnTo>
                <a:lnTo>
                  <a:pt x="1446832" y="28187"/>
                </a:lnTo>
                <a:lnTo>
                  <a:pt x="1447799" y="33047"/>
                </a:lnTo>
                <a:lnTo>
                  <a:pt x="1447799" y="138402"/>
                </a:lnTo>
                <a:lnTo>
                  <a:pt x="1419611" y="170482"/>
                </a:lnTo>
                <a:lnTo>
                  <a:pt x="1414752" y="17144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16012" y="4114006"/>
            <a:ext cx="4672965" cy="6995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1500" b="1" dirty="0">
                <a:solidFill>
                  <a:srgbClr val="1D40AF"/>
                </a:solidFill>
                <a:latin typeface="DejaVu Sans"/>
                <a:cs typeface="DejaVu Sans"/>
              </a:rPr>
              <a:t>Contradict Values</a:t>
            </a:r>
            <a:endParaRPr sz="15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Mismatch of values in derive column from column which it  actually derived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endParaRPr sz="1200" dirty="0">
              <a:latin typeface="DejaVu Sans"/>
              <a:cs typeface="DejaVu Sans"/>
            </a:endParaRPr>
          </a:p>
        </p:txBody>
      </p:sp>
      <p:grpSp>
        <p:nvGrpSpPr>
          <p:cNvPr id="58" name="object 3"/>
          <p:cNvGrpSpPr/>
          <p:nvPr/>
        </p:nvGrpSpPr>
        <p:grpSpPr>
          <a:xfrm>
            <a:off x="609600" y="5193072"/>
            <a:ext cx="342900" cy="390525"/>
            <a:chOff x="609599" y="2190749"/>
            <a:chExt cx="342900" cy="390525"/>
          </a:xfrm>
        </p:grpSpPr>
        <p:sp>
          <p:nvSpPr>
            <p:cNvPr id="59" name="object 4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" y="2278856"/>
              <a:ext cx="190499" cy="166687"/>
            </a:xfrm>
            <a:prstGeom prst="rect">
              <a:avLst/>
            </a:prstGeom>
          </p:spPr>
        </p:pic>
      </p:grpSp>
      <p:sp>
        <p:nvSpPr>
          <p:cNvPr id="61" name="object 6"/>
          <p:cNvSpPr txBox="1"/>
          <p:nvPr/>
        </p:nvSpPr>
        <p:spPr>
          <a:xfrm>
            <a:off x="609600" y="4910062"/>
            <a:ext cx="4998720" cy="956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DejaVu Sans"/>
              <a:cs typeface="DejaVu Sans"/>
            </a:endParaRPr>
          </a:p>
          <a:p>
            <a:pPr marL="507365">
              <a:lnSpc>
                <a:spcPct val="100000"/>
              </a:lnSpc>
              <a:spcBef>
                <a:spcPts val="5"/>
              </a:spcBef>
            </a:pPr>
            <a:r>
              <a:rPr lang="en-US" sz="1500" b="1" dirty="0">
                <a:solidFill>
                  <a:srgbClr val="1D40AF"/>
                </a:solidFill>
                <a:latin typeface="DejaVu Sans"/>
                <a:cs typeface="DejaVu Sans"/>
              </a:rPr>
              <a:t>Finding Outliers</a:t>
            </a:r>
            <a:endParaRPr sz="1500" dirty="0">
              <a:latin typeface="DejaVu Sans"/>
              <a:cs typeface="DejaVu Sans"/>
            </a:endParaRPr>
          </a:p>
          <a:p>
            <a:pPr marL="507365" marR="300990">
              <a:lnSpc>
                <a:spcPts val="1800"/>
              </a:lnSpc>
              <a:spcBef>
                <a:spcPts val="40"/>
              </a:spcBef>
            </a:pPr>
            <a:r>
              <a:rPr lang="en-US" sz="1200" dirty="0">
                <a:solidFill>
                  <a:srgbClr val="374050"/>
                </a:solidFill>
                <a:latin typeface="DejaVu Sans"/>
                <a:cs typeface="DejaVu Sans"/>
              </a:rPr>
              <a:t>Using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Box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plots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visualize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lang="en-US"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distribution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easily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identify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outliers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that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fall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outside</a:t>
            </a:r>
            <a:endParaRPr sz="1200" dirty="0">
              <a:latin typeface="DejaVu Sans"/>
              <a:cs typeface="DejaVu Sans"/>
            </a:endParaRPr>
          </a:p>
        </p:txBody>
      </p:sp>
      <p:graphicFrame>
        <p:nvGraphicFramePr>
          <p:cNvPr id="3" name="object 28">
            <a:extLst>
              <a:ext uri="{FF2B5EF4-FFF2-40B4-BE49-F238E27FC236}">
                <a16:creationId xmlns:a16="http://schemas.microsoft.com/office/drawing/2014/main" id="{0D07B480-44F5-7270-6365-9DD40FA6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11062"/>
              </p:ext>
            </p:extLst>
          </p:nvPr>
        </p:nvGraphicFramePr>
        <p:xfrm>
          <a:off x="6095999" y="2695574"/>
          <a:ext cx="5474969" cy="238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Original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017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Cleaned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Data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DejaVu Sans"/>
                          <a:cs typeface="DejaVu Sans"/>
                        </a:rPr>
                        <a:t>Method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10" dirty="0" err="1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Cng</a:t>
                      </a:r>
                      <a:r>
                        <a:rPr lang="en-US" sz="1200" spc="-10" dirty="0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, CNG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10" dirty="0" err="1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Cng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latin typeface="DejaVu Sans"/>
                          <a:cs typeface="DejaVu Sans"/>
                        </a:rPr>
                        <a:t>Standardization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AUTOMATIC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10" dirty="0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a</a:t>
                      </a:r>
                      <a:r>
                        <a:rPr sz="1200" spc="-10" dirty="0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utomatic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latin typeface="DejaVu Sans"/>
                          <a:cs typeface="DejaVu Sans"/>
                        </a:rPr>
                        <a:t>Standardization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[NULL]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10" dirty="0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 dealer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DejaVu Sans"/>
                          <a:cs typeface="DejaVu Sans"/>
                        </a:rPr>
                        <a:t>Median</a:t>
                      </a:r>
                      <a:r>
                        <a:rPr sz="1200" spc="-4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spc="-10" dirty="0">
                          <a:latin typeface="DejaVu Sans"/>
                          <a:cs typeface="DejaVu Sans"/>
                        </a:rPr>
                        <a:t>Imputation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10" dirty="0" err="1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Petrolmanual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lang="en-US" sz="1200" spc="-25" dirty="0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 manual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DejaVu Sans"/>
                          <a:cs typeface="DejaVu Sans"/>
                        </a:rPr>
                        <a:t>Category</a:t>
                      </a:r>
                      <a:r>
                        <a:rPr sz="1200" spc="-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spc="-10" dirty="0">
                          <a:latin typeface="DejaVu Sans"/>
                          <a:cs typeface="DejaVu Sans"/>
                        </a:rPr>
                        <a:t>Mapping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19050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10" dirty="0">
                          <a:solidFill>
                            <a:srgbClr val="DB2525"/>
                          </a:solidFill>
                          <a:latin typeface="DejaVu Sans"/>
                          <a:cs typeface="DejaVu Sans"/>
                        </a:rPr>
                        <a:t>[NULL]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spc="-25" dirty="0">
                          <a:solidFill>
                            <a:srgbClr val="049569"/>
                          </a:solidFill>
                          <a:latin typeface="DejaVu Sans"/>
                          <a:cs typeface="DejaVu Sans"/>
                        </a:rPr>
                        <a:t>3.8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19050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dirty="0">
                          <a:latin typeface="DejaVu Sans"/>
                          <a:cs typeface="DejaVu Sans"/>
                        </a:rPr>
                        <a:t>Mean</a:t>
                      </a:r>
                      <a:r>
                        <a:rPr sz="1200" spc="-3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200" spc="-10" dirty="0">
                          <a:latin typeface="DejaVu Sans"/>
                          <a:cs typeface="DejaVu Sans"/>
                        </a:rPr>
                        <a:t>Imputation</a:t>
                      </a:r>
                      <a:endParaRPr sz="1200" dirty="0">
                        <a:latin typeface="DejaVu Sans"/>
                        <a:cs typeface="DejaVu Sans"/>
                      </a:endParaRPr>
                    </a:p>
                  </a:txBody>
                  <a:tcPr marL="0" marR="0" marT="95250" marB="0">
                    <a:lnL w="19050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19050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29">
            <a:extLst>
              <a:ext uri="{FF2B5EF4-FFF2-40B4-BE49-F238E27FC236}">
                <a16:creationId xmlns:a16="http://schemas.microsoft.com/office/drawing/2014/main" id="{2F1FDB5C-ABD5-D0A6-1FF3-80558D04ECD9}"/>
              </a:ext>
            </a:extLst>
          </p:cNvPr>
          <p:cNvSpPr txBox="1"/>
          <p:nvPr/>
        </p:nvSpPr>
        <p:spPr>
          <a:xfrm>
            <a:off x="7261721" y="2311400"/>
            <a:ext cx="3155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Before</a:t>
            </a:r>
            <a:r>
              <a:rPr sz="1500" b="1" spc="-1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&amp;</a:t>
            </a:r>
            <a:r>
              <a:rPr sz="1500" b="1" spc="-1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After</a:t>
            </a:r>
            <a:r>
              <a:rPr sz="1500" b="1" spc="-1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Data</a:t>
            </a:r>
            <a:r>
              <a:rPr sz="1500" b="1" spc="-1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C4ED8"/>
                </a:solidFill>
                <a:latin typeface="DejaVu Sans"/>
                <a:cs typeface="DejaVu Sans"/>
              </a:rPr>
              <a:t>Cleaning</a:t>
            </a:r>
            <a:endParaRPr sz="15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456406"/>
            <a:ext cx="10761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Ingestion:</a:t>
            </a:r>
            <a:r>
              <a:rPr spc="-4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CSV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MSSQL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370806"/>
            <a:ext cx="27559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Import</a:t>
            </a:r>
            <a:r>
              <a:rPr lang="en-US" b="1" spc="-7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Process</a:t>
            </a:r>
            <a:endParaRPr sz="1800" dirty="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8159" y="1889601"/>
            <a:ext cx="342900" cy="390525"/>
            <a:chOff x="609599" y="2190749"/>
            <a:chExt cx="342900" cy="390525"/>
          </a:xfrm>
        </p:grpSpPr>
        <p:sp>
          <p:nvSpPr>
            <p:cNvPr id="9" name="object 9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66949"/>
              <a:ext cx="190499" cy="190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00760" y="1838802"/>
            <a:ext cx="441134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Approach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Loading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raw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CSV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files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Microsoft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SQL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Server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the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SSMS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Import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Flat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File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Wizard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streamlined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solution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for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bringing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structured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database.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8159" y="3032602"/>
            <a:ext cx="342900" cy="390525"/>
            <a:chOff x="609599" y="3333750"/>
            <a:chExt cx="342900" cy="390525"/>
          </a:xfrm>
        </p:grpSpPr>
        <p:sp>
          <p:nvSpPr>
            <p:cNvPr id="13" name="object 13"/>
            <p:cNvSpPr/>
            <p:nvPr/>
          </p:nvSpPr>
          <p:spPr>
            <a:xfrm>
              <a:off x="609599" y="3333750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548" y="3421856"/>
              <a:ext cx="188751" cy="166687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042034" y="33850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2034" y="36898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2034" y="399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034" y="42994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2034" y="46042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00760" y="2981801"/>
            <a:ext cx="4638040" cy="1741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Import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Steps</a:t>
            </a:r>
            <a:endParaRPr sz="1500">
              <a:latin typeface="DejaVu Sans"/>
              <a:cs typeface="DejaVu Sans"/>
            </a:endParaRPr>
          </a:p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Right-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click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database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SSMS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Import</a:t>
            </a:r>
            <a:r>
              <a:rPr sz="12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Flat</a:t>
            </a:r>
            <a:r>
              <a:rPr sz="12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1C4ED8"/>
                </a:solidFill>
                <a:latin typeface="DejaVu Sans"/>
                <a:cs typeface="DejaVu Sans"/>
              </a:rPr>
              <a:t>File</a:t>
            </a:r>
            <a:endParaRPr sz="1200">
              <a:latin typeface="DejaVu Sans"/>
              <a:cs typeface="DejaVu Sans"/>
            </a:endParaRPr>
          </a:p>
          <a:p>
            <a:pPr marL="202565" marR="27305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source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CSV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specify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destination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name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Preview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mappings</a:t>
            </a:r>
            <a:endParaRPr sz="1200">
              <a:latin typeface="DejaVu Sans"/>
              <a:cs typeface="DejaVu Sans"/>
            </a:endParaRPr>
          </a:p>
          <a:p>
            <a:pPr marL="202565" marR="264160">
              <a:lnSpc>
                <a:spcPct val="1667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Customize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column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types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nullability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if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needed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Execute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import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results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8159" y="4937601"/>
            <a:ext cx="342900" cy="390525"/>
            <a:chOff x="609599" y="5238749"/>
            <a:chExt cx="342900" cy="390525"/>
          </a:xfrm>
        </p:grpSpPr>
        <p:sp>
          <p:nvSpPr>
            <p:cNvPr id="22" name="object 22"/>
            <p:cNvSpPr/>
            <p:nvPr/>
          </p:nvSpPr>
          <p:spPr>
            <a:xfrm>
              <a:off x="609599" y="5238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0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9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130" y="5326856"/>
              <a:ext cx="191839" cy="166687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042034" y="52900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2034" y="58234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2034" y="63568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00760" y="4886801"/>
            <a:ext cx="4287520" cy="18180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Common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Issues</a:t>
            </a:r>
            <a:endParaRPr sz="1500">
              <a:latin typeface="DejaVu Sans"/>
              <a:cs typeface="DejaVu Sans"/>
            </a:endParaRPr>
          </a:p>
          <a:p>
            <a:pPr marL="202565" marR="60325">
              <a:lnSpc>
                <a:spcPts val="1800"/>
              </a:lnSpc>
              <a:spcBef>
                <a:spcPts val="60"/>
              </a:spcBef>
            </a:pP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Data</a:t>
            </a:r>
            <a:r>
              <a:rPr sz="12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type</a:t>
            </a:r>
            <a:r>
              <a:rPr sz="1200" b="1" spc="-3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mismatches</a:t>
            </a:r>
            <a:r>
              <a:rPr sz="1200" b="1" spc="-6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Especially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dates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numeric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fields</a:t>
            </a:r>
            <a:endParaRPr sz="1200">
              <a:latin typeface="DejaVu Sans"/>
              <a:cs typeface="DejaVu Sans"/>
            </a:endParaRPr>
          </a:p>
          <a:p>
            <a:pPr marL="202565" marR="5080">
              <a:lnSpc>
                <a:spcPct val="125000"/>
              </a:lnSpc>
              <a:spcBef>
                <a:spcPts val="480"/>
              </a:spcBef>
            </a:pPr>
            <a:r>
              <a:rPr sz="1200" b="1" spc="-25" dirty="0">
                <a:solidFill>
                  <a:srgbClr val="1C4ED8"/>
                </a:solidFill>
                <a:latin typeface="DejaVu Sans"/>
                <a:cs typeface="DejaVu Sans"/>
              </a:rPr>
              <a:t>Text</a:t>
            </a:r>
            <a:r>
              <a:rPr sz="1200" b="1" spc="-4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truncation</a:t>
            </a:r>
            <a:r>
              <a:rPr sz="1200" b="1" spc="-7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When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exceeds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defined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column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length</a:t>
            </a:r>
            <a:endParaRPr sz="1200">
              <a:latin typeface="DejaVu Sans"/>
              <a:cs typeface="DejaVu Sans"/>
            </a:endParaRPr>
          </a:p>
          <a:p>
            <a:pPr marL="202565" marR="160020">
              <a:lnSpc>
                <a:spcPct val="125000"/>
              </a:lnSpc>
              <a:spcBef>
                <a:spcPts val="600"/>
              </a:spcBef>
            </a:pP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Encoding</a:t>
            </a:r>
            <a:r>
              <a:rPr sz="1200" b="1" spc="-3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C4ED8"/>
                </a:solidFill>
                <a:latin typeface="DejaVu Sans"/>
                <a:cs typeface="DejaVu Sans"/>
              </a:rPr>
              <a:t>issues</a:t>
            </a:r>
            <a:r>
              <a:rPr sz="1200" b="1" spc="-7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-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Special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characters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properly recognized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60" name="object 29">
            <a:extLst>
              <a:ext uri="{FF2B5EF4-FFF2-40B4-BE49-F238E27FC236}">
                <a16:creationId xmlns:a16="http://schemas.microsoft.com/office/drawing/2014/main" id="{F3C4626C-47B9-F69E-E419-F2C481D0EF5F}"/>
              </a:ext>
            </a:extLst>
          </p:cNvPr>
          <p:cNvGrpSpPr/>
          <p:nvPr/>
        </p:nvGrpSpPr>
        <p:grpSpPr>
          <a:xfrm>
            <a:off x="6095998" y="1037431"/>
            <a:ext cx="5486400" cy="1628775"/>
            <a:chOff x="6095998" y="2400299"/>
            <a:chExt cx="5486400" cy="1628775"/>
          </a:xfrm>
        </p:grpSpPr>
        <p:sp>
          <p:nvSpPr>
            <p:cNvPr id="61" name="object 30">
              <a:extLst>
                <a:ext uri="{FF2B5EF4-FFF2-40B4-BE49-F238E27FC236}">
                  <a16:creationId xmlns:a16="http://schemas.microsoft.com/office/drawing/2014/main" id="{FC858A6B-20F1-71F4-70C7-AF8E37B01976}"/>
                </a:ext>
              </a:extLst>
            </p:cNvPr>
            <p:cNvSpPr/>
            <p:nvPr/>
          </p:nvSpPr>
          <p:spPr>
            <a:xfrm>
              <a:off x="6100761" y="2405062"/>
              <a:ext cx="5476875" cy="1619250"/>
            </a:xfrm>
            <a:custGeom>
              <a:avLst/>
              <a:gdLst/>
              <a:ahLst/>
              <a:cxnLst/>
              <a:rect l="l" t="t" r="r" b="b"/>
              <a:pathLst>
                <a:path w="5476875" h="1619250">
                  <a:moveTo>
                    <a:pt x="0" y="15478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405437" y="0"/>
                  </a:lnTo>
                  <a:lnTo>
                    <a:pt x="5410128" y="0"/>
                  </a:lnTo>
                  <a:lnTo>
                    <a:pt x="5414773" y="457"/>
                  </a:lnTo>
                  <a:lnTo>
                    <a:pt x="5452633" y="17606"/>
                  </a:lnTo>
                  <a:lnTo>
                    <a:pt x="5464834" y="31748"/>
                  </a:lnTo>
                  <a:lnTo>
                    <a:pt x="5467439" y="35649"/>
                  </a:lnTo>
                  <a:lnTo>
                    <a:pt x="5469640" y="39765"/>
                  </a:lnTo>
                  <a:lnTo>
                    <a:pt x="5471434" y="44099"/>
                  </a:lnTo>
                  <a:lnTo>
                    <a:pt x="5473230" y="48433"/>
                  </a:lnTo>
                  <a:lnTo>
                    <a:pt x="5474585" y="52899"/>
                  </a:lnTo>
                  <a:lnTo>
                    <a:pt x="5475501" y="57500"/>
                  </a:lnTo>
                  <a:lnTo>
                    <a:pt x="5476416" y="62101"/>
                  </a:lnTo>
                  <a:lnTo>
                    <a:pt x="5476875" y="66746"/>
                  </a:lnTo>
                  <a:lnTo>
                    <a:pt x="5476875" y="71437"/>
                  </a:lnTo>
                  <a:lnTo>
                    <a:pt x="5476875" y="1547812"/>
                  </a:lnTo>
                  <a:lnTo>
                    <a:pt x="5476875" y="1552503"/>
                  </a:lnTo>
                  <a:lnTo>
                    <a:pt x="5476416" y="1557148"/>
                  </a:lnTo>
                  <a:lnTo>
                    <a:pt x="5475501" y="1561749"/>
                  </a:lnTo>
                  <a:lnTo>
                    <a:pt x="5474585" y="1566349"/>
                  </a:lnTo>
                  <a:lnTo>
                    <a:pt x="5473230" y="1570816"/>
                  </a:lnTo>
                  <a:lnTo>
                    <a:pt x="5471434" y="1575149"/>
                  </a:lnTo>
                  <a:lnTo>
                    <a:pt x="5469640" y="1579483"/>
                  </a:lnTo>
                  <a:lnTo>
                    <a:pt x="5467439" y="1583600"/>
                  </a:lnTo>
                  <a:lnTo>
                    <a:pt x="5464834" y="1587500"/>
                  </a:lnTo>
                  <a:lnTo>
                    <a:pt x="5462228" y="1591400"/>
                  </a:lnTo>
                  <a:lnTo>
                    <a:pt x="5428442" y="1615606"/>
                  </a:lnTo>
                  <a:lnTo>
                    <a:pt x="5419373" y="1617877"/>
                  </a:lnTo>
                  <a:lnTo>
                    <a:pt x="5414773" y="1618792"/>
                  </a:lnTo>
                  <a:lnTo>
                    <a:pt x="5410128" y="1619249"/>
                  </a:lnTo>
                  <a:lnTo>
                    <a:pt x="5405437" y="1619249"/>
                  </a:lnTo>
                  <a:lnTo>
                    <a:pt x="71438" y="1619249"/>
                  </a:lnTo>
                  <a:lnTo>
                    <a:pt x="66747" y="1619249"/>
                  </a:lnTo>
                  <a:lnTo>
                    <a:pt x="62101" y="1618792"/>
                  </a:lnTo>
                  <a:lnTo>
                    <a:pt x="57500" y="1617877"/>
                  </a:lnTo>
                  <a:lnTo>
                    <a:pt x="52899" y="1616961"/>
                  </a:lnTo>
                  <a:lnTo>
                    <a:pt x="48432" y="1615606"/>
                  </a:lnTo>
                  <a:lnTo>
                    <a:pt x="44099" y="1613811"/>
                  </a:lnTo>
                  <a:lnTo>
                    <a:pt x="39764" y="1612016"/>
                  </a:lnTo>
                  <a:lnTo>
                    <a:pt x="35648" y="1609816"/>
                  </a:lnTo>
                  <a:lnTo>
                    <a:pt x="31748" y="1607210"/>
                  </a:lnTo>
                  <a:lnTo>
                    <a:pt x="27848" y="1604604"/>
                  </a:lnTo>
                  <a:lnTo>
                    <a:pt x="24240" y="1601643"/>
                  </a:lnTo>
                  <a:lnTo>
                    <a:pt x="20923" y="1598326"/>
                  </a:lnTo>
                  <a:lnTo>
                    <a:pt x="17607" y="1595009"/>
                  </a:lnTo>
                  <a:lnTo>
                    <a:pt x="14645" y="1591400"/>
                  </a:lnTo>
                  <a:lnTo>
                    <a:pt x="12039" y="1587500"/>
                  </a:lnTo>
                  <a:lnTo>
                    <a:pt x="9433" y="1583600"/>
                  </a:lnTo>
                  <a:lnTo>
                    <a:pt x="7232" y="1579483"/>
                  </a:lnTo>
                  <a:lnTo>
                    <a:pt x="5437" y="1575149"/>
                  </a:lnTo>
                  <a:lnTo>
                    <a:pt x="3642" y="1570816"/>
                  </a:lnTo>
                  <a:lnTo>
                    <a:pt x="2287" y="1566349"/>
                  </a:lnTo>
                  <a:lnTo>
                    <a:pt x="1372" y="1561749"/>
                  </a:lnTo>
                  <a:lnTo>
                    <a:pt x="457" y="1557148"/>
                  </a:lnTo>
                  <a:lnTo>
                    <a:pt x="0" y="1552503"/>
                  </a:lnTo>
                  <a:lnTo>
                    <a:pt x="0" y="1547812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31">
              <a:extLst>
                <a:ext uri="{FF2B5EF4-FFF2-40B4-BE49-F238E27FC236}">
                  <a16:creationId xmlns:a16="http://schemas.microsoft.com/office/drawing/2014/main" id="{213173A9-AF6B-24FC-5638-5D4ADC6E614B}"/>
                </a:ext>
              </a:extLst>
            </p:cNvPr>
            <p:cNvSpPr/>
            <p:nvPr/>
          </p:nvSpPr>
          <p:spPr>
            <a:xfrm>
              <a:off x="6257924" y="25622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32">
            <a:extLst>
              <a:ext uri="{FF2B5EF4-FFF2-40B4-BE49-F238E27FC236}">
                <a16:creationId xmlns:a16="http://schemas.microsoft.com/office/drawing/2014/main" id="{E16F8BB7-19A9-2458-3BAA-E783E2CC7EA1}"/>
              </a:ext>
            </a:extLst>
          </p:cNvPr>
          <p:cNvGrpSpPr/>
          <p:nvPr/>
        </p:nvGrpSpPr>
        <p:grpSpPr>
          <a:xfrm>
            <a:off x="6095998" y="2818606"/>
            <a:ext cx="5486400" cy="1466850"/>
            <a:chOff x="6095998" y="4181474"/>
            <a:chExt cx="5486400" cy="1466850"/>
          </a:xfrm>
        </p:grpSpPr>
        <p:sp>
          <p:nvSpPr>
            <p:cNvPr id="64" name="object 33">
              <a:extLst>
                <a:ext uri="{FF2B5EF4-FFF2-40B4-BE49-F238E27FC236}">
                  <a16:creationId xmlns:a16="http://schemas.microsoft.com/office/drawing/2014/main" id="{56DC6284-4F47-2749-04BA-C39F9097A70D}"/>
                </a:ext>
              </a:extLst>
            </p:cNvPr>
            <p:cNvSpPr/>
            <p:nvPr/>
          </p:nvSpPr>
          <p:spPr>
            <a:xfrm>
              <a:off x="6100761" y="4186237"/>
              <a:ext cx="5476875" cy="1457325"/>
            </a:xfrm>
            <a:custGeom>
              <a:avLst/>
              <a:gdLst/>
              <a:ahLst/>
              <a:cxnLst/>
              <a:rect l="l" t="t" r="r" b="b"/>
              <a:pathLst>
                <a:path w="547687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405437" y="0"/>
                  </a:lnTo>
                  <a:lnTo>
                    <a:pt x="5410128" y="0"/>
                  </a:lnTo>
                  <a:lnTo>
                    <a:pt x="5414773" y="457"/>
                  </a:lnTo>
                  <a:lnTo>
                    <a:pt x="5419373" y="1372"/>
                  </a:lnTo>
                  <a:lnTo>
                    <a:pt x="5423974" y="2287"/>
                  </a:lnTo>
                  <a:lnTo>
                    <a:pt x="5459266" y="24240"/>
                  </a:lnTo>
                  <a:lnTo>
                    <a:pt x="5471434" y="44099"/>
                  </a:lnTo>
                  <a:lnTo>
                    <a:pt x="5473230" y="48432"/>
                  </a:lnTo>
                  <a:lnTo>
                    <a:pt x="5474585" y="52899"/>
                  </a:lnTo>
                  <a:lnTo>
                    <a:pt x="5475501" y="57500"/>
                  </a:lnTo>
                  <a:lnTo>
                    <a:pt x="5476416" y="62100"/>
                  </a:lnTo>
                  <a:lnTo>
                    <a:pt x="5476875" y="66746"/>
                  </a:lnTo>
                  <a:lnTo>
                    <a:pt x="5476875" y="71437"/>
                  </a:lnTo>
                  <a:lnTo>
                    <a:pt x="5476875" y="1385887"/>
                  </a:lnTo>
                  <a:lnTo>
                    <a:pt x="5476875" y="1390577"/>
                  </a:lnTo>
                  <a:lnTo>
                    <a:pt x="5476416" y="1395222"/>
                  </a:lnTo>
                  <a:lnTo>
                    <a:pt x="5475501" y="1399823"/>
                  </a:lnTo>
                  <a:lnTo>
                    <a:pt x="5474585" y="1404423"/>
                  </a:lnTo>
                  <a:lnTo>
                    <a:pt x="5473230" y="1408891"/>
                  </a:lnTo>
                  <a:lnTo>
                    <a:pt x="5471434" y="1413225"/>
                  </a:lnTo>
                  <a:lnTo>
                    <a:pt x="5469640" y="1417558"/>
                  </a:lnTo>
                  <a:lnTo>
                    <a:pt x="5441224" y="1447890"/>
                  </a:lnTo>
                  <a:lnTo>
                    <a:pt x="5405437" y="1457324"/>
                  </a:lnTo>
                  <a:lnTo>
                    <a:pt x="71438" y="1457324"/>
                  </a:lnTo>
                  <a:lnTo>
                    <a:pt x="31748" y="1445284"/>
                  </a:lnTo>
                  <a:lnTo>
                    <a:pt x="27848" y="1442678"/>
                  </a:lnTo>
                  <a:lnTo>
                    <a:pt x="24240" y="1439717"/>
                  </a:lnTo>
                  <a:lnTo>
                    <a:pt x="20923" y="1436401"/>
                  </a:lnTo>
                  <a:lnTo>
                    <a:pt x="17607" y="1433084"/>
                  </a:lnTo>
                  <a:lnTo>
                    <a:pt x="5437" y="1413225"/>
                  </a:lnTo>
                  <a:lnTo>
                    <a:pt x="3642" y="1408891"/>
                  </a:lnTo>
                  <a:lnTo>
                    <a:pt x="2287" y="1404423"/>
                  </a:lnTo>
                  <a:lnTo>
                    <a:pt x="1372" y="1399823"/>
                  </a:lnTo>
                  <a:lnTo>
                    <a:pt x="457" y="1395222"/>
                  </a:lnTo>
                  <a:lnTo>
                    <a:pt x="0" y="1390577"/>
                  </a:lnTo>
                  <a:lnTo>
                    <a:pt x="0" y="1385887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4">
              <a:extLst>
                <a:ext uri="{FF2B5EF4-FFF2-40B4-BE49-F238E27FC236}">
                  <a16:creationId xmlns:a16="http://schemas.microsoft.com/office/drawing/2014/main" id="{4052BC30-E906-0274-D7D8-967E2E3AD2A7}"/>
                </a:ext>
              </a:extLst>
            </p:cNvPr>
            <p:cNvSpPr/>
            <p:nvPr/>
          </p:nvSpPr>
          <p:spPr>
            <a:xfrm>
              <a:off x="6257924" y="4343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35">
            <a:extLst>
              <a:ext uri="{FF2B5EF4-FFF2-40B4-BE49-F238E27FC236}">
                <a16:creationId xmlns:a16="http://schemas.microsoft.com/office/drawing/2014/main" id="{CB97BB46-A761-BBA3-11E6-ECA6A38388FA}"/>
              </a:ext>
            </a:extLst>
          </p:cNvPr>
          <p:cNvGrpSpPr/>
          <p:nvPr/>
        </p:nvGrpSpPr>
        <p:grpSpPr>
          <a:xfrm>
            <a:off x="6095998" y="4437856"/>
            <a:ext cx="5486400" cy="2038350"/>
            <a:chOff x="6095998" y="5800724"/>
            <a:chExt cx="5486400" cy="2038350"/>
          </a:xfrm>
        </p:grpSpPr>
        <p:sp>
          <p:nvSpPr>
            <p:cNvPr id="67" name="object 36">
              <a:extLst>
                <a:ext uri="{FF2B5EF4-FFF2-40B4-BE49-F238E27FC236}">
                  <a16:creationId xmlns:a16="http://schemas.microsoft.com/office/drawing/2014/main" id="{652BCDFF-29A7-0B1D-DCE8-8438AF39CC6E}"/>
                </a:ext>
              </a:extLst>
            </p:cNvPr>
            <p:cNvSpPr/>
            <p:nvPr/>
          </p:nvSpPr>
          <p:spPr>
            <a:xfrm>
              <a:off x="6100761" y="5805487"/>
              <a:ext cx="5476875" cy="2028825"/>
            </a:xfrm>
            <a:custGeom>
              <a:avLst/>
              <a:gdLst/>
              <a:ahLst/>
              <a:cxnLst/>
              <a:rect l="l" t="t" r="r" b="b"/>
              <a:pathLst>
                <a:path w="5476875" h="2028825">
                  <a:moveTo>
                    <a:pt x="0" y="19573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405437" y="0"/>
                  </a:lnTo>
                  <a:lnTo>
                    <a:pt x="5410128" y="0"/>
                  </a:lnTo>
                  <a:lnTo>
                    <a:pt x="5414773" y="457"/>
                  </a:lnTo>
                  <a:lnTo>
                    <a:pt x="5452633" y="17606"/>
                  </a:lnTo>
                  <a:lnTo>
                    <a:pt x="5464834" y="31748"/>
                  </a:lnTo>
                  <a:lnTo>
                    <a:pt x="5467439" y="35648"/>
                  </a:lnTo>
                  <a:lnTo>
                    <a:pt x="5469640" y="39764"/>
                  </a:lnTo>
                  <a:lnTo>
                    <a:pt x="5471434" y="44099"/>
                  </a:lnTo>
                  <a:lnTo>
                    <a:pt x="5473230" y="48433"/>
                  </a:lnTo>
                  <a:lnTo>
                    <a:pt x="5474585" y="52900"/>
                  </a:lnTo>
                  <a:lnTo>
                    <a:pt x="5475501" y="57500"/>
                  </a:lnTo>
                  <a:lnTo>
                    <a:pt x="5476416" y="62101"/>
                  </a:lnTo>
                  <a:lnTo>
                    <a:pt x="5476875" y="66747"/>
                  </a:lnTo>
                  <a:lnTo>
                    <a:pt x="5476875" y="71437"/>
                  </a:lnTo>
                  <a:lnTo>
                    <a:pt x="5476875" y="1957387"/>
                  </a:lnTo>
                  <a:lnTo>
                    <a:pt x="5476875" y="1962077"/>
                  </a:lnTo>
                  <a:lnTo>
                    <a:pt x="5476416" y="1966722"/>
                  </a:lnTo>
                  <a:lnTo>
                    <a:pt x="5475501" y="1971323"/>
                  </a:lnTo>
                  <a:lnTo>
                    <a:pt x="5474585" y="1975923"/>
                  </a:lnTo>
                  <a:lnTo>
                    <a:pt x="5473230" y="1980390"/>
                  </a:lnTo>
                  <a:lnTo>
                    <a:pt x="5471434" y="1984724"/>
                  </a:lnTo>
                  <a:lnTo>
                    <a:pt x="5469640" y="1989058"/>
                  </a:lnTo>
                  <a:lnTo>
                    <a:pt x="5441224" y="2019390"/>
                  </a:lnTo>
                  <a:lnTo>
                    <a:pt x="5419373" y="2027451"/>
                  </a:lnTo>
                  <a:lnTo>
                    <a:pt x="5414773" y="2028366"/>
                  </a:lnTo>
                  <a:lnTo>
                    <a:pt x="5410128" y="2028824"/>
                  </a:lnTo>
                  <a:lnTo>
                    <a:pt x="5405437" y="2028824"/>
                  </a:lnTo>
                  <a:lnTo>
                    <a:pt x="71438" y="2028824"/>
                  </a:lnTo>
                  <a:lnTo>
                    <a:pt x="66747" y="2028824"/>
                  </a:lnTo>
                  <a:lnTo>
                    <a:pt x="62101" y="2028366"/>
                  </a:lnTo>
                  <a:lnTo>
                    <a:pt x="57500" y="2027451"/>
                  </a:lnTo>
                  <a:lnTo>
                    <a:pt x="52899" y="2026535"/>
                  </a:lnTo>
                  <a:lnTo>
                    <a:pt x="48432" y="2025180"/>
                  </a:lnTo>
                  <a:lnTo>
                    <a:pt x="44099" y="2023385"/>
                  </a:lnTo>
                  <a:lnTo>
                    <a:pt x="39764" y="2021590"/>
                  </a:lnTo>
                  <a:lnTo>
                    <a:pt x="35648" y="2019389"/>
                  </a:lnTo>
                  <a:lnTo>
                    <a:pt x="31748" y="2016783"/>
                  </a:lnTo>
                  <a:lnTo>
                    <a:pt x="27848" y="2014178"/>
                  </a:lnTo>
                  <a:lnTo>
                    <a:pt x="5437" y="1984724"/>
                  </a:lnTo>
                  <a:lnTo>
                    <a:pt x="3642" y="1980390"/>
                  </a:lnTo>
                  <a:lnTo>
                    <a:pt x="2287" y="1975923"/>
                  </a:lnTo>
                  <a:lnTo>
                    <a:pt x="1372" y="1971323"/>
                  </a:lnTo>
                  <a:lnTo>
                    <a:pt x="457" y="1966722"/>
                  </a:lnTo>
                  <a:lnTo>
                    <a:pt x="0" y="1962077"/>
                  </a:lnTo>
                  <a:lnTo>
                    <a:pt x="0" y="1957387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5931C99A-C5D6-569E-98EC-6AB23C79690C}"/>
                </a:ext>
              </a:extLst>
            </p:cNvPr>
            <p:cNvSpPr/>
            <p:nvPr/>
          </p:nvSpPr>
          <p:spPr>
            <a:xfrm>
              <a:off x="6257924" y="59626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38">
            <a:extLst>
              <a:ext uri="{FF2B5EF4-FFF2-40B4-BE49-F238E27FC236}">
                <a16:creationId xmlns:a16="http://schemas.microsoft.com/office/drawing/2014/main" id="{4B03A441-DC3F-1DD7-BE7E-8B9639493F37}"/>
              </a:ext>
            </a:extLst>
          </p:cNvPr>
          <p:cNvSpPr txBox="1"/>
          <p:nvPr/>
        </p:nvSpPr>
        <p:spPr>
          <a:xfrm>
            <a:off x="6344492" y="1234282"/>
            <a:ext cx="1887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200" b="1" spc="-5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Select Source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File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70" name="object 39">
            <a:extLst>
              <a:ext uri="{FF2B5EF4-FFF2-40B4-BE49-F238E27FC236}">
                <a16:creationId xmlns:a16="http://schemas.microsoft.com/office/drawing/2014/main" id="{1C00263C-7C4F-6498-4DE5-E017E69FC3C4}"/>
              </a:ext>
            </a:extLst>
          </p:cNvPr>
          <p:cNvGrpSpPr/>
          <p:nvPr/>
        </p:nvGrpSpPr>
        <p:grpSpPr>
          <a:xfrm>
            <a:off x="6257923" y="1618457"/>
            <a:ext cx="5162550" cy="885825"/>
            <a:chOff x="6257923" y="2981325"/>
            <a:chExt cx="5162550" cy="885825"/>
          </a:xfrm>
        </p:grpSpPr>
        <p:sp>
          <p:nvSpPr>
            <p:cNvPr id="71" name="object 40">
              <a:extLst>
                <a:ext uri="{FF2B5EF4-FFF2-40B4-BE49-F238E27FC236}">
                  <a16:creationId xmlns:a16="http://schemas.microsoft.com/office/drawing/2014/main" id="{43DB7B8D-7D0C-6F6A-7C02-8835F316D8E1}"/>
                </a:ext>
              </a:extLst>
            </p:cNvPr>
            <p:cNvSpPr/>
            <p:nvPr/>
          </p:nvSpPr>
          <p:spPr>
            <a:xfrm>
              <a:off x="6257923" y="2981325"/>
              <a:ext cx="5162550" cy="885825"/>
            </a:xfrm>
            <a:custGeom>
              <a:avLst/>
              <a:gdLst/>
              <a:ahLst/>
              <a:cxnLst/>
              <a:rect l="l" t="t" r="r" b="b"/>
              <a:pathLst>
                <a:path w="5162550" h="885825">
                  <a:moveTo>
                    <a:pt x="5109152" y="885824"/>
                  </a:moveTo>
                  <a:lnTo>
                    <a:pt x="53397" y="885824"/>
                  </a:lnTo>
                  <a:lnTo>
                    <a:pt x="49681" y="885458"/>
                  </a:lnTo>
                  <a:lnTo>
                    <a:pt x="14085" y="866431"/>
                  </a:lnTo>
                  <a:lnTo>
                    <a:pt x="0" y="832427"/>
                  </a:lnTo>
                  <a:lnTo>
                    <a:pt x="0" y="828674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5109152" y="0"/>
                  </a:lnTo>
                  <a:lnTo>
                    <a:pt x="5148463" y="19391"/>
                  </a:lnTo>
                  <a:lnTo>
                    <a:pt x="5162549" y="53397"/>
                  </a:lnTo>
                  <a:lnTo>
                    <a:pt x="5162549" y="832427"/>
                  </a:lnTo>
                  <a:lnTo>
                    <a:pt x="5143157" y="871739"/>
                  </a:lnTo>
                  <a:lnTo>
                    <a:pt x="5112868" y="885458"/>
                  </a:lnTo>
                  <a:lnTo>
                    <a:pt x="5109152" y="885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1">
              <a:extLst>
                <a:ext uri="{FF2B5EF4-FFF2-40B4-BE49-F238E27FC236}">
                  <a16:creationId xmlns:a16="http://schemas.microsoft.com/office/drawing/2014/main" id="{E70C7CAD-E52B-17FF-B591-9F130DCDFEFF}"/>
                </a:ext>
              </a:extLst>
            </p:cNvPr>
            <p:cNvSpPr/>
            <p:nvPr/>
          </p:nvSpPr>
          <p:spPr>
            <a:xfrm>
              <a:off x="6372224" y="3438524"/>
              <a:ext cx="4933950" cy="9525"/>
            </a:xfrm>
            <a:custGeom>
              <a:avLst/>
              <a:gdLst/>
              <a:ahLst/>
              <a:cxnLst/>
              <a:rect l="l" t="t" r="r" b="b"/>
              <a:pathLst>
                <a:path w="4933950" h="9525">
                  <a:moveTo>
                    <a:pt x="49339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933949" y="0"/>
                  </a:lnTo>
                  <a:lnTo>
                    <a:pt x="4933949" y="9524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42">
            <a:extLst>
              <a:ext uri="{FF2B5EF4-FFF2-40B4-BE49-F238E27FC236}">
                <a16:creationId xmlns:a16="http://schemas.microsoft.com/office/drawing/2014/main" id="{EF5D201A-3ADC-130A-7F8D-C8C3B74554E7}"/>
              </a:ext>
            </a:extLst>
          </p:cNvPr>
          <p:cNvSpPr txBox="1"/>
          <p:nvPr/>
        </p:nvSpPr>
        <p:spPr>
          <a:xfrm>
            <a:off x="6359524" y="1767681"/>
            <a:ext cx="6292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DejaVu Sans"/>
                <a:cs typeface="DejaVu Sans"/>
              </a:rPr>
              <a:t>File</a:t>
            </a:r>
            <a:r>
              <a:rPr sz="1050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DejaVu Sans"/>
                <a:cs typeface="DejaVu Sans"/>
              </a:rPr>
              <a:t>Path: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4" name="object 43">
            <a:extLst>
              <a:ext uri="{FF2B5EF4-FFF2-40B4-BE49-F238E27FC236}">
                <a16:creationId xmlns:a16="http://schemas.microsoft.com/office/drawing/2014/main" id="{81892CED-0093-2DE8-F140-353822BEA1DD}"/>
              </a:ext>
            </a:extLst>
          </p:cNvPr>
          <p:cNvSpPr/>
          <p:nvPr/>
        </p:nvSpPr>
        <p:spPr>
          <a:xfrm>
            <a:off x="9477373" y="1732756"/>
            <a:ext cx="1828800" cy="266700"/>
          </a:xfrm>
          <a:custGeom>
            <a:avLst/>
            <a:gdLst/>
            <a:ahLst/>
            <a:cxnLst/>
            <a:rect l="l" t="t" r="r" b="b"/>
            <a:pathLst>
              <a:path w="1828800" h="266700">
                <a:moveTo>
                  <a:pt x="1795751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795751" y="0"/>
                </a:lnTo>
                <a:lnTo>
                  <a:pt x="1827831" y="28187"/>
                </a:lnTo>
                <a:lnTo>
                  <a:pt x="1828799" y="33047"/>
                </a:lnTo>
                <a:lnTo>
                  <a:pt x="1828799" y="233652"/>
                </a:lnTo>
                <a:lnTo>
                  <a:pt x="1800610" y="265732"/>
                </a:lnTo>
                <a:lnTo>
                  <a:pt x="1795751" y="266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44">
            <a:extLst>
              <a:ext uri="{FF2B5EF4-FFF2-40B4-BE49-F238E27FC236}">
                <a16:creationId xmlns:a16="http://schemas.microsoft.com/office/drawing/2014/main" id="{520855E4-9398-2C9C-4091-D18353C5EF1B}"/>
              </a:ext>
            </a:extLst>
          </p:cNvPr>
          <p:cNvSpPr txBox="1"/>
          <p:nvPr/>
        </p:nvSpPr>
        <p:spPr>
          <a:xfrm>
            <a:off x="9536707" y="1758156"/>
            <a:ext cx="17062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1C4ED8"/>
                </a:solidFill>
                <a:latin typeface="Liberation Mono"/>
                <a:cs typeface="Liberation Mono"/>
              </a:rPr>
              <a:t>C:\Data\car_sales.csv</a:t>
            </a:r>
            <a:endParaRPr sz="1050">
              <a:latin typeface="Liberation Mono"/>
              <a:cs typeface="Liberation Mono"/>
            </a:endParaRPr>
          </a:p>
        </p:txBody>
      </p:sp>
      <p:sp>
        <p:nvSpPr>
          <p:cNvPr id="76" name="object 45">
            <a:extLst>
              <a:ext uri="{FF2B5EF4-FFF2-40B4-BE49-F238E27FC236}">
                <a16:creationId xmlns:a16="http://schemas.microsoft.com/office/drawing/2014/main" id="{D4740D88-151D-3BE4-9390-805E373D6FDD}"/>
              </a:ext>
            </a:extLst>
          </p:cNvPr>
          <p:cNvSpPr txBox="1"/>
          <p:nvPr/>
        </p:nvSpPr>
        <p:spPr>
          <a:xfrm>
            <a:off x="6359524" y="2186781"/>
            <a:ext cx="7340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4A5462"/>
                </a:solidFill>
                <a:latin typeface="DejaVu Sans"/>
                <a:cs typeface="DejaVu Sans"/>
              </a:rPr>
              <a:t>Format:</a:t>
            </a:r>
            <a:r>
              <a:rPr sz="900" spc="-6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4A5462"/>
                </a:solidFill>
                <a:latin typeface="DejaVu Sans"/>
                <a:cs typeface="DejaVu Sans"/>
              </a:rPr>
              <a:t>CSV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7" name="object 46">
            <a:extLst>
              <a:ext uri="{FF2B5EF4-FFF2-40B4-BE49-F238E27FC236}">
                <a16:creationId xmlns:a16="http://schemas.microsoft.com/office/drawing/2014/main" id="{1F5A3AD8-6A78-FB27-3071-C4B5E4A889FF}"/>
              </a:ext>
            </a:extLst>
          </p:cNvPr>
          <p:cNvSpPr/>
          <p:nvPr/>
        </p:nvSpPr>
        <p:spPr>
          <a:xfrm>
            <a:off x="10629897" y="2161381"/>
            <a:ext cx="676275" cy="228600"/>
          </a:xfrm>
          <a:custGeom>
            <a:avLst/>
            <a:gdLst/>
            <a:ahLst/>
            <a:cxnLst/>
            <a:rect l="l" t="t" r="r" b="b"/>
            <a:pathLst>
              <a:path w="676275" h="228600">
                <a:moveTo>
                  <a:pt x="643226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1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43226" y="0"/>
                </a:lnTo>
                <a:lnTo>
                  <a:pt x="675307" y="28187"/>
                </a:lnTo>
                <a:lnTo>
                  <a:pt x="676274" y="33047"/>
                </a:lnTo>
                <a:lnTo>
                  <a:pt x="676274" y="195552"/>
                </a:lnTo>
                <a:lnTo>
                  <a:pt x="648085" y="227632"/>
                </a:lnTo>
                <a:lnTo>
                  <a:pt x="643226" y="228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47">
            <a:extLst>
              <a:ext uri="{FF2B5EF4-FFF2-40B4-BE49-F238E27FC236}">
                <a16:creationId xmlns:a16="http://schemas.microsoft.com/office/drawing/2014/main" id="{C091DFCA-C337-ADF5-87AC-1574A61D5FEE}"/>
              </a:ext>
            </a:extLst>
          </p:cNvPr>
          <p:cNvSpPr txBox="1"/>
          <p:nvPr/>
        </p:nvSpPr>
        <p:spPr>
          <a:xfrm>
            <a:off x="10692059" y="2186781"/>
            <a:ext cx="551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Browse...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9" name="object 48">
            <a:extLst>
              <a:ext uri="{FF2B5EF4-FFF2-40B4-BE49-F238E27FC236}">
                <a16:creationId xmlns:a16="http://schemas.microsoft.com/office/drawing/2014/main" id="{AC6A53F8-9377-13E0-3AA2-8FF26FEE3C59}"/>
              </a:ext>
            </a:extLst>
          </p:cNvPr>
          <p:cNvSpPr txBox="1"/>
          <p:nvPr/>
        </p:nvSpPr>
        <p:spPr>
          <a:xfrm>
            <a:off x="6344492" y="3015456"/>
            <a:ext cx="148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200" b="1" spc="-5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Preview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</p:txBody>
      </p:sp>
      <p:graphicFrame>
        <p:nvGraphicFramePr>
          <p:cNvPr id="80" name="object 49">
            <a:extLst>
              <a:ext uri="{FF2B5EF4-FFF2-40B4-BE49-F238E27FC236}">
                <a16:creationId xmlns:a16="http://schemas.microsoft.com/office/drawing/2014/main" id="{3F4F362D-DC26-EB3C-7E14-04354137E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253423"/>
              </p:ext>
            </p:extLst>
          </p:nvPr>
        </p:nvGraphicFramePr>
        <p:xfrm>
          <a:off x="6257924" y="3399631"/>
          <a:ext cx="5153025" cy="712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b="1" spc="-10" dirty="0">
                          <a:latin typeface="DejaVu Sans"/>
                          <a:cs typeface="DejaVu Sans"/>
                        </a:rPr>
                        <a:t>car_id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BEDAFE"/>
                      </a:solidFill>
                      <a:prstDash val="solid"/>
                    </a:lnL>
                    <a:lnR w="9525">
                      <a:solidFill>
                        <a:srgbClr val="BEDAFE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BEDAFE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b="1" spc="-20" dirty="0">
                          <a:latin typeface="DejaVu Sans"/>
                          <a:cs typeface="DejaVu Sans"/>
                        </a:rPr>
                        <a:t>make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BEDAFE"/>
                      </a:solidFill>
                      <a:prstDash val="solid"/>
                    </a:lnL>
                    <a:lnR w="9525">
                      <a:solidFill>
                        <a:srgbClr val="BEDAFE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BEDAFE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b="1" spc="-10" dirty="0">
                          <a:latin typeface="DejaVu Sans"/>
                          <a:cs typeface="DejaVu Sans"/>
                        </a:rPr>
                        <a:t>model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BEDAFE"/>
                      </a:solidFill>
                      <a:prstDash val="solid"/>
                    </a:lnL>
                    <a:lnR w="9525">
                      <a:solidFill>
                        <a:srgbClr val="BEDAFE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BEDAFE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b="1" spc="-20" dirty="0">
                          <a:latin typeface="DejaVu Sans"/>
                          <a:cs typeface="DejaVu Sans"/>
                        </a:rPr>
                        <a:t>year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BEDAFE"/>
                      </a:solidFill>
                      <a:prstDash val="solid"/>
                    </a:lnL>
                    <a:lnR w="9525">
                      <a:solidFill>
                        <a:srgbClr val="BEDAFE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BEDAFE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b="1" spc="-10" dirty="0">
                          <a:latin typeface="DejaVu Sans"/>
                          <a:cs typeface="DejaVu Sans"/>
                        </a:rPr>
                        <a:t>price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BEDAFE"/>
                      </a:solidFill>
                      <a:prstDash val="solid"/>
                    </a:lnL>
                    <a:lnR w="9525">
                      <a:solidFill>
                        <a:srgbClr val="BEDAFE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BEDAFE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0" dirty="0">
                          <a:latin typeface="DejaVu Sans"/>
                          <a:cs typeface="DejaVu Sans"/>
                        </a:rPr>
                        <a:t>1001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Toyota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Camry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0" dirty="0">
                          <a:latin typeface="DejaVu Sans"/>
                          <a:cs typeface="DejaVu Sans"/>
                        </a:rPr>
                        <a:t>2019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24999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BEDAFE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0" dirty="0">
                          <a:latin typeface="DejaVu Sans"/>
                          <a:cs typeface="DejaVu Sans"/>
                        </a:rPr>
                        <a:t>1002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Honda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Accord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20" dirty="0">
                          <a:latin typeface="DejaVu Sans"/>
                          <a:cs typeface="DejaVu Sans"/>
                        </a:rPr>
                        <a:t>2020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900" spc="-10" dirty="0">
                          <a:latin typeface="DejaVu Sans"/>
                          <a:cs typeface="DejaVu Sans"/>
                        </a:rPr>
                        <a:t>27850</a:t>
                      </a:r>
                      <a:endParaRPr sz="900">
                        <a:latin typeface="DejaVu Sans"/>
                        <a:cs typeface="DejaVu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object 50">
            <a:extLst>
              <a:ext uri="{FF2B5EF4-FFF2-40B4-BE49-F238E27FC236}">
                <a16:creationId xmlns:a16="http://schemas.microsoft.com/office/drawing/2014/main" id="{DC014977-EAFB-4A78-FE1D-2DFDDA027110}"/>
              </a:ext>
            </a:extLst>
          </p:cNvPr>
          <p:cNvSpPr txBox="1"/>
          <p:nvPr/>
        </p:nvSpPr>
        <p:spPr>
          <a:xfrm>
            <a:off x="6344492" y="4634706"/>
            <a:ext cx="17170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105" algn="l"/>
              </a:tabLst>
            </a:pPr>
            <a:r>
              <a:rPr sz="1200" b="1" spc="-5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Modify</a:t>
            </a:r>
            <a:r>
              <a:rPr sz="1200" b="1" spc="-5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Columns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82" name="object 51">
            <a:extLst>
              <a:ext uri="{FF2B5EF4-FFF2-40B4-BE49-F238E27FC236}">
                <a16:creationId xmlns:a16="http://schemas.microsoft.com/office/drawing/2014/main" id="{1C62AD9C-4B9D-4D2D-FB42-C96ED01793FF}"/>
              </a:ext>
            </a:extLst>
          </p:cNvPr>
          <p:cNvSpPr/>
          <p:nvPr/>
        </p:nvSpPr>
        <p:spPr>
          <a:xfrm>
            <a:off x="6257923" y="5018881"/>
            <a:ext cx="5162550" cy="381000"/>
          </a:xfrm>
          <a:custGeom>
            <a:avLst/>
            <a:gdLst/>
            <a:ahLst/>
            <a:cxnLst/>
            <a:rect l="l" t="t" r="r" b="b"/>
            <a:pathLst>
              <a:path w="5162550" h="381000">
                <a:moveTo>
                  <a:pt x="5109152" y="380999"/>
                </a:moveTo>
                <a:lnTo>
                  <a:pt x="53397" y="380999"/>
                </a:lnTo>
                <a:lnTo>
                  <a:pt x="49681" y="380633"/>
                </a:lnTo>
                <a:lnTo>
                  <a:pt x="14085" y="361606"/>
                </a:lnTo>
                <a:lnTo>
                  <a:pt x="0" y="327602"/>
                </a:lnTo>
                <a:lnTo>
                  <a:pt x="0" y="32384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5109152" y="0"/>
                </a:lnTo>
                <a:lnTo>
                  <a:pt x="5148463" y="19391"/>
                </a:lnTo>
                <a:lnTo>
                  <a:pt x="5162549" y="53397"/>
                </a:lnTo>
                <a:lnTo>
                  <a:pt x="5162549" y="327602"/>
                </a:lnTo>
                <a:lnTo>
                  <a:pt x="5143157" y="366913"/>
                </a:lnTo>
                <a:lnTo>
                  <a:pt x="5112868" y="380633"/>
                </a:lnTo>
                <a:lnTo>
                  <a:pt x="5109152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2">
            <a:extLst>
              <a:ext uri="{FF2B5EF4-FFF2-40B4-BE49-F238E27FC236}">
                <a16:creationId xmlns:a16="http://schemas.microsoft.com/office/drawing/2014/main" id="{A21F3504-8237-A166-D0EB-B10473FEBBE7}"/>
              </a:ext>
            </a:extLst>
          </p:cNvPr>
          <p:cNvSpPr txBox="1"/>
          <p:nvPr/>
        </p:nvSpPr>
        <p:spPr>
          <a:xfrm>
            <a:off x="6321424" y="5120481"/>
            <a:ext cx="367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car_id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84" name="object 53">
            <a:extLst>
              <a:ext uri="{FF2B5EF4-FFF2-40B4-BE49-F238E27FC236}">
                <a16:creationId xmlns:a16="http://schemas.microsoft.com/office/drawing/2014/main" id="{2FA0B899-62F9-7FFC-B6E3-DC768103C2B6}"/>
              </a:ext>
            </a:extLst>
          </p:cNvPr>
          <p:cNvSpPr/>
          <p:nvPr/>
        </p:nvSpPr>
        <p:spPr>
          <a:xfrm>
            <a:off x="11039472" y="509508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271753" y="228599"/>
                </a:moveTo>
                <a:lnTo>
                  <a:pt x="33046" y="228599"/>
                </a:lnTo>
                <a:lnTo>
                  <a:pt x="28186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1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6" y="0"/>
                </a:lnTo>
                <a:lnTo>
                  <a:pt x="271753" y="0"/>
                </a:lnTo>
                <a:lnTo>
                  <a:pt x="303832" y="28187"/>
                </a:lnTo>
                <a:lnTo>
                  <a:pt x="304799" y="33047"/>
                </a:lnTo>
                <a:lnTo>
                  <a:pt x="304799" y="195552"/>
                </a:lnTo>
                <a:lnTo>
                  <a:pt x="276612" y="227632"/>
                </a:lnTo>
                <a:lnTo>
                  <a:pt x="271753" y="228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4">
            <a:extLst>
              <a:ext uri="{FF2B5EF4-FFF2-40B4-BE49-F238E27FC236}">
                <a16:creationId xmlns:a16="http://schemas.microsoft.com/office/drawing/2014/main" id="{6F3DC9C8-8B91-0C32-ADE1-93C0103206EB}"/>
              </a:ext>
            </a:extLst>
          </p:cNvPr>
          <p:cNvSpPr txBox="1"/>
          <p:nvPr/>
        </p:nvSpPr>
        <p:spPr>
          <a:xfrm>
            <a:off x="11106248" y="5120481"/>
            <a:ext cx="174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C4ED8"/>
                </a:solidFill>
                <a:latin typeface="DejaVu Sans"/>
                <a:cs typeface="DejaVu Sans"/>
              </a:rPr>
              <a:t>int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3241C422-F90F-7DC1-B696-7B26B804D6C3}"/>
              </a:ext>
            </a:extLst>
          </p:cNvPr>
          <p:cNvSpPr/>
          <p:nvPr/>
        </p:nvSpPr>
        <p:spPr>
          <a:xfrm>
            <a:off x="6257923" y="5476081"/>
            <a:ext cx="5162550" cy="381000"/>
          </a:xfrm>
          <a:custGeom>
            <a:avLst/>
            <a:gdLst/>
            <a:ahLst/>
            <a:cxnLst/>
            <a:rect l="l" t="t" r="r" b="b"/>
            <a:pathLst>
              <a:path w="5162550" h="381000">
                <a:moveTo>
                  <a:pt x="5109152" y="380999"/>
                </a:moveTo>
                <a:lnTo>
                  <a:pt x="53397" y="380999"/>
                </a:lnTo>
                <a:lnTo>
                  <a:pt x="49681" y="380633"/>
                </a:lnTo>
                <a:lnTo>
                  <a:pt x="14085" y="361606"/>
                </a:lnTo>
                <a:lnTo>
                  <a:pt x="0" y="327602"/>
                </a:lnTo>
                <a:lnTo>
                  <a:pt x="0" y="32384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5109152" y="0"/>
                </a:lnTo>
                <a:lnTo>
                  <a:pt x="5148463" y="19391"/>
                </a:lnTo>
                <a:lnTo>
                  <a:pt x="5162549" y="53397"/>
                </a:lnTo>
                <a:lnTo>
                  <a:pt x="5162549" y="327602"/>
                </a:lnTo>
                <a:lnTo>
                  <a:pt x="5143157" y="366913"/>
                </a:lnTo>
                <a:lnTo>
                  <a:pt x="5112868" y="380633"/>
                </a:lnTo>
                <a:lnTo>
                  <a:pt x="5109152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6">
            <a:extLst>
              <a:ext uri="{FF2B5EF4-FFF2-40B4-BE49-F238E27FC236}">
                <a16:creationId xmlns:a16="http://schemas.microsoft.com/office/drawing/2014/main" id="{856D451B-A3CE-80A6-1B60-6C4879CD9EBC}"/>
              </a:ext>
            </a:extLst>
          </p:cNvPr>
          <p:cNvSpPr txBox="1"/>
          <p:nvPr/>
        </p:nvSpPr>
        <p:spPr>
          <a:xfrm>
            <a:off x="6321424" y="5577682"/>
            <a:ext cx="339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74050"/>
                </a:solidFill>
                <a:latin typeface="DejaVu Sans"/>
                <a:cs typeface="DejaVu Sans"/>
              </a:rPr>
              <a:t>make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88" name="object 57">
            <a:extLst>
              <a:ext uri="{FF2B5EF4-FFF2-40B4-BE49-F238E27FC236}">
                <a16:creationId xmlns:a16="http://schemas.microsoft.com/office/drawing/2014/main" id="{A895C9B1-A42D-201E-607F-EB57524247D4}"/>
              </a:ext>
            </a:extLst>
          </p:cNvPr>
          <p:cNvSpPr/>
          <p:nvPr/>
        </p:nvSpPr>
        <p:spPr>
          <a:xfrm>
            <a:off x="10448922" y="5552281"/>
            <a:ext cx="895350" cy="228600"/>
          </a:xfrm>
          <a:custGeom>
            <a:avLst/>
            <a:gdLst/>
            <a:ahLst/>
            <a:cxnLst/>
            <a:rect l="l" t="t" r="r" b="b"/>
            <a:pathLst>
              <a:path w="895350" h="228600">
                <a:moveTo>
                  <a:pt x="862303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1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62303" y="0"/>
                </a:lnTo>
                <a:lnTo>
                  <a:pt x="894382" y="28186"/>
                </a:lnTo>
                <a:lnTo>
                  <a:pt x="895349" y="33047"/>
                </a:lnTo>
                <a:lnTo>
                  <a:pt x="895349" y="195552"/>
                </a:lnTo>
                <a:lnTo>
                  <a:pt x="867162" y="227632"/>
                </a:lnTo>
                <a:lnTo>
                  <a:pt x="862303" y="228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58">
            <a:extLst>
              <a:ext uri="{FF2B5EF4-FFF2-40B4-BE49-F238E27FC236}">
                <a16:creationId xmlns:a16="http://schemas.microsoft.com/office/drawing/2014/main" id="{69A013BD-4E57-50DA-2A1E-69912212A3ED}"/>
              </a:ext>
            </a:extLst>
          </p:cNvPr>
          <p:cNvSpPr txBox="1"/>
          <p:nvPr/>
        </p:nvSpPr>
        <p:spPr>
          <a:xfrm>
            <a:off x="10513763" y="5577682"/>
            <a:ext cx="76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1C4ED8"/>
                </a:solidFill>
                <a:latin typeface="DejaVu Sans"/>
                <a:cs typeface="DejaVu Sans"/>
              </a:rPr>
              <a:t>nvarchar(50)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0" name="object 59">
            <a:extLst>
              <a:ext uri="{FF2B5EF4-FFF2-40B4-BE49-F238E27FC236}">
                <a16:creationId xmlns:a16="http://schemas.microsoft.com/office/drawing/2014/main" id="{9F540345-A67A-E843-DB3B-A063AC086C82}"/>
              </a:ext>
            </a:extLst>
          </p:cNvPr>
          <p:cNvSpPr/>
          <p:nvPr/>
        </p:nvSpPr>
        <p:spPr>
          <a:xfrm>
            <a:off x="6257923" y="5933281"/>
            <a:ext cx="5162550" cy="381000"/>
          </a:xfrm>
          <a:custGeom>
            <a:avLst/>
            <a:gdLst/>
            <a:ahLst/>
            <a:cxnLst/>
            <a:rect l="l" t="t" r="r" b="b"/>
            <a:pathLst>
              <a:path w="5162550" h="381000">
                <a:moveTo>
                  <a:pt x="5109152" y="380999"/>
                </a:moveTo>
                <a:lnTo>
                  <a:pt x="53397" y="380999"/>
                </a:lnTo>
                <a:lnTo>
                  <a:pt x="49681" y="380632"/>
                </a:lnTo>
                <a:lnTo>
                  <a:pt x="14085" y="361606"/>
                </a:lnTo>
                <a:lnTo>
                  <a:pt x="0" y="327602"/>
                </a:lnTo>
                <a:lnTo>
                  <a:pt x="0" y="323849"/>
                </a:lnTo>
                <a:lnTo>
                  <a:pt x="0" y="53397"/>
                </a:lnTo>
                <a:lnTo>
                  <a:pt x="19391" y="14084"/>
                </a:lnTo>
                <a:lnTo>
                  <a:pt x="53397" y="0"/>
                </a:lnTo>
                <a:lnTo>
                  <a:pt x="5109152" y="0"/>
                </a:lnTo>
                <a:lnTo>
                  <a:pt x="5148463" y="19391"/>
                </a:lnTo>
                <a:lnTo>
                  <a:pt x="5162549" y="53397"/>
                </a:lnTo>
                <a:lnTo>
                  <a:pt x="5162549" y="327602"/>
                </a:lnTo>
                <a:lnTo>
                  <a:pt x="5143157" y="366913"/>
                </a:lnTo>
                <a:lnTo>
                  <a:pt x="5112868" y="380632"/>
                </a:lnTo>
                <a:lnTo>
                  <a:pt x="5109152" y="38099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0">
            <a:extLst>
              <a:ext uri="{FF2B5EF4-FFF2-40B4-BE49-F238E27FC236}">
                <a16:creationId xmlns:a16="http://schemas.microsoft.com/office/drawing/2014/main" id="{1EDFE757-F151-5C62-E4DB-D07BE2123BCF}"/>
              </a:ext>
            </a:extLst>
          </p:cNvPr>
          <p:cNvSpPr txBox="1"/>
          <p:nvPr/>
        </p:nvSpPr>
        <p:spPr>
          <a:xfrm>
            <a:off x="6321424" y="6034882"/>
            <a:ext cx="309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DejaVu Sans"/>
                <a:cs typeface="DejaVu Sans"/>
              </a:rPr>
              <a:t>price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92" name="object 63">
            <a:extLst>
              <a:ext uri="{FF2B5EF4-FFF2-40B4-BE49-F238E27FC236}">
                <a16:creationId xmlns:a16="http://schemas.microsoft.com/office/drawing/2014/main" id="{57DA0354-39E7-BCE8-77AC-64AAC9F1BC54}"/>
              </a:ext>
            </a:extLst>
          </p:cNvPr>
          <p:cNvGrpSpPr/>
          <p:nvPr/>
        </p:nvGrpSpPr>
        <p:grpSpPr>
          <a:xfrm>
            <a:off x="7725742" y="6476206"/>
            <a:ext cx="2228850" cy="381000"/>
            <a:chOff x="7725742" y="7839074"/>
            <a:chExt cx="2228850" cy="381000"/>
          </a:xfrm>
        </p:grpSpPr>
        <p:sp>
          <p:nvSpPr>
            <p:cNvPr id="93" name="object 64">
              <a:extLst>
                <a:ext uri="{FF2B5EF4-FFF2-40B4-BE49-F238E27FC236}">
                  <a16:creationId xmlns:a16="http://schemas.microsoft.com/office/drawing/2014/main" id="{D6139EAB-53D0-C871-300C-0CBF7A64B497}"/>
                </a:ext>
              </a:extLst>
            </p:cNvPr>
            <p:cNvSpPr/>
            <p:nvPr/>
          </p:nvSpPr>
          <p:spPr>
            <a:xfrm>
              <a:off x="7725742" y="7839074"/>
              <a:ext cx="2228850" cy="381000"/>
            </a:xfrm>
            <a:custGeom>
              <a:avLst/>
              <a:gdLst/>
              <a:ahLst/>
              <a:cxnLst/>
              <a:rect l="l" t="t" r="r" b="b"/>
              <a:pathLst>
                <a:path w="2228850" h="381000">
                  <a:moveTo>
                    <a:pt x="2038349" y="380999"/>
                  </a:moveTo>
                  <a:lnTo>
                    <a:pt x="190499" y="380999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2" y="353904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2038349" y="0"/>
                  </a:lnTo>
                  <a:lnTo>
                    <a:pt x="2084648" y="5710"/>
                  </a:lnTo>
                  <a:lnTo>
                    <a:pt x="2128151" y="22492"/>
                  </a:lnTo>
                  <a:lnTo>
                    <a:pt x="2166274" y="49340"/>
                  </a:lnTo>
                  <a:lnTo>
                    <a:pt x="2196744" y="84663"/>
                  </a:lnTo>
                  <a:lnTo>
                    <a:pt x="2217718" y="126332"/>
                  </a:lnTo>
                  <a:lnTo>
                    <a:pt x="2227934" y="171827"/>
                  </a:lnTo>
                  <a:lnTo>
                    <a:pt x="2228849" y="190499"/>
                  </a:lnTo>
                  <a:lnTo>
                    <a:pt x="2228620" y="199858"/>
                  </a:lnTo>
                  <a:lnTo>
                    <a:pt x="2220648" y="245799"/>
                  </a:lnTo>
                  <a:lnTo>
                    <a:pt x="2201753" y="288427"/>
                  </a:lnTo>
                  <a:lnTo>
                    <a:pt x="2173053" y="325203"/>
                  </a:lnTo>
                  <a:lnTo>
                    <a:pt x="2136277" y="353904"/>
                  </a:lnTo>
                  <a:lnTo>
                    <a:pt x="2093649" y="372799"/>
                  </a:lnTo>
                  <a:lnTo>
                    <a:pt x="2047708" y="380771"/>
                  </a:lnTo>
                  <a:lnTo>
                    <a:pt x="2038349" y="3809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65">
              <a:extLst>
                <a:ext uri="{FF2B5EF4-FFF2-40B4-BE49-F238E27FC236}">
                  <a16:creationId xmlns:a16="http://schemas.microsoft.com/office/drawing/2014/main" id="{88EC8A71-E95F-A438-7A82-BC0D0E428AB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4342" y="7953374"/>
              <a:ext cx="152399" cy="152399"/>
            </a:xfrm>
            <a:prstGeom prst="rect">
              <a:avLst/>
            </a:prstGeom>
          </p:spPr>
        </p:pic>
      </p:grpSp>
      <p:sp>
        <p:nvSpPr>
          <p:cNvPr id="95" name="object 66">
            <a:extLst>
              <a:ext uri="{FF2B5EF4-FFF2-40B4-BE49-F238E27FC236}">
                <a16:creationId xmlns:a16="http://schemas.microsoft.com/office/drawing/2014/main" id="{8E455F8E-CC9B-AEF2-B4F9-C98EB074428B}"/>
              </a:ext>
            </a:extLst>
          </p:cNvPr>
          <p:cNvSpPr txBox="1"/>
          <p:nvPr/>
        </p:nvSpPr>
        <p:spPr>
          <a:xfrm>
            <a:off x="8170242" y="6549232"/>
            <a:ext cx="156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DejaVu Sans"/>
                <a:cs typeface="DejaVu Sans"/>
              </a:rPr>
              <a:t>Import</a:t>
            </a:r>
            <a:r>
              <a:rPr sz="1200" b="1" spc="-5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DejaVu Sans"/>
                <a:cs typeface="DejaVu Sans"/>
              </a:rPr>
              <a:t>Successful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Automated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Pipeline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Python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Apache</a:t>
            </a:r>
            <a:r>
              <a:rPr spc="-35" dirty="0"/>
              <a:t> </a:t>
            </a:r>
            <a:r>
              <a:rPr spc="-10" dirty="0"/>
              <a:t>Airflow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24600" y="3123406"/>
            <a:ext cx="5181600" cy="1695450"/>
            <a:chOff x="609599" y="5734049"/>
            <a:chExt cx="5181600" cy="1695450"/>
          </a:xfrm>
        </p:grpSpPr>
        <p:sp>
          <p:nvSpPr>
            <p:cNvPr id="4" name="object 4"/>
            <p:cNvSpPr/>
            <p:nvPr/>
          </p:nvSpPr>
          <p:spPr>
            <a:xfrm>
              <a:off x="614362" y="5738812"/>
              <a:ext cx="5172075" cy="1685925"/>
            </a:xfrm>
            <a:custGeom>
              <a:avLst/>
              <a:gdLst/>
              <a:ahLst/>
              <a:cxnLst/>
              <a:rect l="l" t="t" r="r" b="b"/>
              <a:pathLst>
                <a:path w="5172075" h="1685925">
                  <a:moveTo>
                    <a:pt x="5105327" y="1685924"/>
                  </a:moveTo>
                  <a:lnTo>
                    <a:pt x="66746" y="1685924"/>
                  </a:lnTo>
                  <a:lnTo>
                    <a:pt x="62101" y="1685466"/>
                  </a:lnTo>
                  <a:lnTo>
                    <a:pt x="24240" y="1668317"/>
                  </a:lnTo>
                  <a:lnTo>
                    <a:pt x="2287" y="1633022"/>
                  </a:lnTo>
                  <a:lnTo>
                    <a:pt x="0" y="1619177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105327" y="0"/>
                  </a:lnTo>
                  <a:lnTo>
                    <a:pt x="5144225" y="14644"/>
                  </a:lnTo>
                  <a:lnTo>
                    <a:pt x="5168431" y="48432"/>
                  </a:lnTo>
                  <a:lnTo>
                    <a:pt x="5172074" y="66746"/>
                  </a:lnTo>
                  <a:lnTo>
                    <a:pt x="5172074" y="1619177"/>
                  </a:lnTo>
                  <a:lnTo>
                    <a:pt x="5157428" y="1658074"/>
                  </a:lnTo>
                  <a:lnTo>
                    <a:pt x="5123640" y="1682281"/>
                  </a:lnTo>
                  <a:lnTo>
                    <a:pt x="5109972" y="1685466"/>
                  </a:lnTo>
                  <a:lnTo>
                    <a:pt x="5105327" y="16859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5738812"/>
              <a:ext cx="5172075" cy="1685925"/>
            </a:xfrm>
            <a:custGeom>
              <a:avLst/>
              <a:gdLst/>
              <a:ahLst/>
              <a:cxnLst/>
              <a:rect l="l" t="t" r="r" b="b"/>
              <a:pathLst>
                <a:path w="51720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00637" y="0"/>
                  </a:lnTo>
                  <a:lnTo>
                    <a:pt x="5105327" y="0"/>
                  </a:lnTo>
                  <a:lnTo>
                    <a:pt x="5109972" y="457"/>
                  </a:lnTo>
                  <a:lnTo>
                    <a:pt x="5140324" y="12038"/>
                  </a:lnTo>
                  <a:lnTo>
                    <a:pt x="5144225" y="14644"/>
                  </a:lnTo>
                  <a:lnTo>
                    <a:pt x="5147834" y="17605"/>
                  </a:lnTo>
                  <a:lnTo>
                    <a:pt x="5151150" y="20923"/>
                  </a:lnTo>
                  <a:lnTo>
                    <a:pt x="5154467" y="24239"/>
                  </a:lnTo>
                  <a:lnTo>
                    <a:pt x="5170701" y="57499"/>
                  </a:lnTo>
                  <a:lnTo>
                    <a:pt x="5171617" y="62100"/>
                  </a:lnTo>
                  <a:lnTo>
                    <a:pt x="5172074" y="66746"/>
                  </a:lnTo>
                  <a:lnTo>
                    <a:pt x="5172074" y="71437"/>
                  </a:lnTo>
                  <a:lnTo>
                    <a:pt x="5172074" y="1614487"/>
                  </a:lnTo>
                  <a:lnTo>
                    <a:pt x="5172074" y="1619177"/>
                  </a:lnTo>
                  <a:lnTo>
                    <a:pt x="5171617" y="1623822"/>
                  </a:lnTo>
                  <a:lnTo>
                    <a:pt x="5170701" y="1628422"/>
                  </a:lnTo>
                  <a:lnTo>
                    <a:pt x="5169786" y="1633022"/>
                  </a:lnTo>
                  <a:lnTo>
                    <a:pt x="5168431" y="1637490"/>
                  </a:lnTo>
                  <a:lnTo>
                    <a:pt x="5166636" y="1641823"/>
                  </a:lnTo>
                  <a:lnTo>
                    <a:pt x="5164840" y="1646157"/>
                  </a:lnTo>
                  <a:lnTo>
                    <a:pt x="5136424" y="1676490"/>
                  </a:lnTo>
                  <a:lnTo>
                    <a:pt x="5114572" y="1684551"/>
                  </a:lnTo>
                  <a:lnTo>
                    <a:pt x="5109972" y="1685466"/>
                  </a:lnTo>
                  <a:lnTo>
                    <a:pt x="5105327" y="1685924"/>
                  </a:lnTo>
                  <a:lnTo>
                    <a:pt x="5100637" y="1685924"/>
                  </a:lnTo>
                  <a:lnTo>
                    <a:pt x="71437" y="1685924"/>
                  </a:lnTo>
                  <a:lnTo>
                    <a:pt x="66746" y="1685924"/>
                  </a:lnTo>
                  <a:lnTo>
                    <a:pt x="62101" y="1685466"/>
                  </a:lnTo>
                  <a:lnTo>
                    <a:pt x="57500" y="1684551"/>
                  </a:lnTo>
                  <a:lnTo>
                    <a:pt x="52900" y="1683636"/>
                  </a:lnTo>
                  <a:lnTo>
                    <a:pt x="17606" y="1661683"/>
                  </a:lnTo>
                  <a:lnTo>
                    <a:pt x="5437" y="1641823"/>
                  </a:lnTo>
                  <a:lnTo>
                    <a:pt x="3642" y="1637490"/>
                  </a:lnTo>
                  <a:lnTo>
                    <a:pt x="2287" y="1633022"/>
                  </a:lnTo>
                  <a:lnTo>
                    <a:pt x="1372" y="1628422"/>
                  </a:lnTo>
                  <a:lnTo>
                    <a:pt x="457" y="1623822"/>
                  </a:lnTo>
                  <a:lnTo>
                    <a:pt x="0" y="1619177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512" y="6324600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8477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8477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847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9599" y="2190749"/>
            <a:ext cx="371475" cy="390525"/>
            <a:chOff x="609599" y="2190749"/>
            <a:chExt cx="371475" cy="390525"/>
          </a:xfrm>
        </p:grpSpPr>
        <p:sp>
          <p:nvSpPr>
            <p:cNvPr id="8" name="object 8"/>
            <p:cNvSpPr/>
            <p:nvPr/>
          </p:nvSpPr>
          <p:spPr>
            <a:xfrm>
              <a:off x="609599" y="2190749"/>
              <a:ext cx="371475" cy="390525"/>
            </a:xfrm>
            <a:custGeom>
              <a:avLst/>
              <a:gdLst/>
              <a:ahLst/>
              <a:cxnLst/>
              <a:rect l="l" t="t" r="r" b="b"/>
              <a:pathLst>
                <a:path w="371475" h="390525">
                  <a:moveTo>
                    <a:pt x="30027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0278" y="0"/>
                  </a:lnTo>
                  <a:lnTo>
                    <a:pt x="341769" y="15621"/>
                  </a:lnTo>
                  <a:lnTo>
                    <a:pt x="367589" y="51661"/>
                  </a:lnTo>
                  <a:lnTo>
                    <a:pt x="371474" y="71196"/>
                  </a:lnTo>
                  <a:lnTo>
                    <a:pt x="371474" y="319328"/>
                  </a:lnTo>
                  <a:lnTo>
                    <a:pt x="355853" y="360818"/>
                  </a:lnTo>
                  <a:lnTo>
                    <a:pt x="319812" y="386638"/>
                  </a:lnTo>
                  <a:lnTo>
                    <a:pt x="305233" y="390036"/>
                  </a:lnTo>
                  <a:lnTo>
                    <a:pt x="30027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78856"/>
              <a:ext cx="214312" cy="1666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96899" y="1644650"/>
            <a:ext cx="5053965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ETL</a:t>
            </a:r>
            <a:r>
              <a:rPr sz="1800" b="1" spc="-4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Pipeline</a:t>
            </a:r>
            <a:r>
              <a:rPr sz="1800" b="1" spc="-4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Automation</a:t>
            </a:r>
            <a:endParaRPr sz="1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DejaVu Sans"/>
              <a:cs typeface="DejaVu Sans"/>
            </a:endParaRPr>
          </a:p>
          <a:p>
            <a:pPr marL="531495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Airflow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20" dirty="0">
                <a:solidFill>
                  <a:srgbClr val="1D40AF"/>
                </a:solidFill>
                <a:latin typeface="DejaVu Sans"/>
                <a:cs typeface="DejaVu Sans"/>
              </a:rPr>
              <a:t>DAGs</a:t>
            </a:r>
            <a:endParaRPr sz="1500">
              <a:latin typeface="DejaVu Sans"/>
              <a:cs typeface="DejaVu Sans"/>
            </a:endParaRPr>
          </a:p>
          <a:p>
            <a:pPr marL="531495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Directed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Acyclic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Graphs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define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workflow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tasks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and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dependencies,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ensuring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proper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execution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sequence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our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sales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pipeline.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3333750"/>
            <a:ext cx="390525" cy="390525"/>
            <a:chOff x="609599" y="3333750"/>
            <a:chExt cx="390525" cy="390525"/>
          </a:xfrm>
        </p:grpSpPr>
        <p:sp>
          <p:nvSpPr>
            <p:cNvPr id="12" name="object 12"/>
            <p:cNvSpPr/>
            <p:nvPr/>
          </p:nvSpPr>
          <p:spPr>
            <a:xfrm>
              <a:off x="609599" y="333375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1932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9328" y="0"/>
                  </a:lnTo>
                  <a:lnTo>
                    <a:pt x="360819" y="15621"/>
                  </a:lnTo>
                  <a:lnTo>
                    <a:pt x="386639" y="51661"/>
                  </a:lnTo>
                  <a:lnTo>
                    <a:pt x="390525" y="71196"/>
                  </a:lnTo>
                  <a:lnTo>
                    <a:pt x="390525" y="319328"/>
                  </a:lnTo>
                  <a:lnTo>
                    <a:pt x="374903" y="360818"/>
                  </a:lnTo>
                  <a:lnTo>
                    <a:pt x="338862" y="386638"/>
                  </a:lnTo>
                  <a:lnTo>
                    <a:pt x="324283" y="390036"/>
                  </a:lnTo>
                  <a:lnTo>
                    <a:pt x="31932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395" y="3412926"/>
              <a:ext cx="234408" cy="18685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39825" y="3282949"/>
            <a:ext cx="3743325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ETL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Process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Extract:</a:t>
            </a:r>
            <a:r>
              <a:rPr sz="1200" b="1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Source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CSV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files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multiple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systems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Transform:</a:t>
            </a:r>
            <a:r>
              <a:rPr sz="1200" b="1" spc="-8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standardize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formats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Load: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Store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MSSQL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4476749"/>
            <a:ext cx="390525" cy="390525"/>
            <a:chOff x="609599" y="4476749"/>
            <a:chExt cx="390525" cy="390525"/>
          </a:xfrm>
        </p:grpSpPr>
        <p:sp>
          <p:nvSpPr>
            <p:cNvPr id="16" name="object 16"/>
            <p:cNvSpPr/>
            <p:nvPr/>
          </p:nvSpPr>
          <p:spPr>
            <a:xfrm>
              <a:off x="609599" y="447674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19328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7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9328" y="0"/>
                  </a:lnTo>
                  <a:lnTo>
                    <a:pt x="360819" y="15621"/>
                  </a:lnTo>
                  <a:lnTo>
                    <a:pt x="386639" y="51661"/>
                  </a:lnTo>
                  <a:lnTo>
                    <a:pt x="390525" y="71196"/>
                  </a:lnTo>
                  <a:lnTo>
                    <a:pt x="390525" y="319327"/>
                  </a:lnTo>
                  <a:lnTo>
                    <a:pt x="374903" y="360818"/>
                  </a:lnTo>
                  <a:lnTo>
                    <a:pt x="338862" y="386638"/>
                  </a:lnTo>
                  <a:lnTo>
                    <a:pt x="324283" y="390036"/>
                  </a:lnTo>
                  <a:lnTo>
                    <a:pt x="319328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646" y="4551573"/>
              <a:ext cx="240431" cy="19325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39825" y="4425949"/>
            <a:ext cx="4570730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Python</a:t>
            </a:r>
            <a:r>
              <a:rPr sz="1500" b="1" spc="1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Integration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Custom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Python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scripts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handle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complex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transformations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like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fuel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type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normalization,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outlier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detection,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derived calculations.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3825" y="3291681"/>
            <a:ext cx="4224020" cy="134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C4ED8"/>
                </a:solidFill>
                <a:latin typeface="DejaVu Sans"/>
                <a:cs typeface="DejaVu Sans"/>
              </a:rPr>
              <a:t>Key</a:t>
            </a:r>
            <a:r>
              <a:rPr sz="1350" b="1" spc="-4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350" b="1" spc="-10" dirty="0">
                <a:solidFill>
                  <a:srgbClr val="1C4ED8"/>
                </a:solidFill>
                <a:latin typeface="DejaVu Sans"/>
                <a:cs typeface="DejaVu Sans"/>
              </a:rPr>
              <a:t>Benefits</a:t>
            </a:r>
            <a:endParaRPr sz="1350">
              <a:latin typeface="DejaVu Sans"/>
              <a:cs typeface="DejaVu Sans"/>
            </a:endParaRPr>
          </a:p>
          <a:p>
            <a:pPr marL="221615" marR="507365" algn="just">
              <a:lnSpc>
                <a:spcPct val="145800"/>
              </a:lnSpc>
              <a:spcBef>
                <a:spcPts val="345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Scheduling:</a:t>
            </a:r>
            <a:r>
              <a:rPr sz="1200" b="1" spc="-7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daily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refreshes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Monitoring:</a:t>
            </a:r>
            <a:r>
              <a:rPr sz="12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Real-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time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pipeline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status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alerts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Reproducibility:</a:t>
            </a:r>
            <a:r>
              <a:rPr sz="1200" b="1" spc="-5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Consistent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 processing</a:t>
            </a:r>
            <a:endParaRPr sz="1200">
              <a:latin typeface="DejaVu Sans"/>
              <a:cs typeface="DejaVu Sans"/>
            </a:endParaRPr>
          </a:p>
          <a:p>
            <a:pPr marL="221615" algn="just">
              <a:lnSpc>
                <a:spcPct val="100000"/>
              </a:lnSpc>
              <a:spcBef>
                <a:spcPts val="66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Error</a:t>
            </a:r>
            <a:r>
              <a:rPr sz="120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handling:</a:t>
            </a:r>
            <a:r>
              <a:rPr sz="1200" b="1" spc="-6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Automatic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retries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notifications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Loading</a:t>
            </a:r>
            <a:r>
              <a:rPr spc="-6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6899" y="1644650"/>
            <a:ext cx="367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Validation</a:t>
            </a:r>
            <a:r>
              <a:rPr sz="1800" b="1" spc="-6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Process</a:t>
            </a:r>
            <a:r>
              <a:rPr sz="1800" b="1" spc="-6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&amp;</a:t>
            </a:r>
            <a:r>
              <a:rPr sz="1800" b="1" spc="-65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Checks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190749"/>
            <a:ext cx="342900" cy="390525"/>
            <a:chOff x="609599" y="2190749"/>
            <a:chExt cx="342900" cy="390525"/>
          </a:xfrm>
        </p:grpSpPr>
        <p:sp>
          <p:nvSpPr>
            <p:cNvPr id="9" name="object 9"/>
            <p:cNvSpPr/>
            <p:nvPr/>
          </p:nvSpPr>
          <p:spPr>
            <a:xfrm>
              <a:off x="609599" y="21907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2266949"/>
              <a:ext cx="190499" cy="190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2200" y="2139950"/>
            <a:ext cx="4580890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Manual</a:t>
            </a:r>
            <a:r>
              <a:rPr sz="150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MSSQL</a:t>
            </a:r>
            <a:r>
              <a:rPr sz="1500" b="1" spc="-3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Validation</a:t>
            </a:r>
            <a:endParaRPr sz="1500">
              <a:latin typeface="DejaVu Sans"/>
              <a:cs typeface="DejaVu Sans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Direct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database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queries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verify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record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counts,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types,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integrity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across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after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ETL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completion.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3105149"/>
            <a:ext cx="323850" cy="390525"/>
            <a:chOff x="609599" y="3105149"/>
            <a:chExt cx="323850" cy="390525"/>
          </a:xfrm>
        </p:grpSpPr>
        <p:sp>
          <p:nvSpPr>
            <p:cNvPr id="13" name="object 13"/>
            <p:cNvSpPr/>
            <p:nvPr/>
          </p:nvSpPr>
          <p:spPr>
            <a:xfrm>
              <a:off x="609599" y="310514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>
                  <a:moveTo>
                    <a:pt x="25265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2653" y="0"/>
                  </a:lnTo>
                  <a:lnTo>
                    <a:pt x="294144" y="15621"/>
                  </a:lnTo>
                  <a:lnTo>
                    <a:pt x="319964" y="51661"/>
                  </a:lnTo>
                  <a:lnTo>
                    <a:pt x="323849" y="71196"/>
                  </a:lnTo>
                  <a:lnTo>
                    <a:pt x="323849" y="319328"/>
                  </a:lnTo>
                  <a:lnTo>
                    <a:pt x="308228" y="360818"/>
                  </a:lnTo>
                  <a:lnTo>
                    <a:pt x="272187" y="386638"/>
                  </a:lnTo>
                  <a:lnTo>
                    <a:pt x="257608" y="390036"/>
                  </a:lnTo>
                  <a:lnTo>
                    <a:pt x="25265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181349"/>
              <a:ext cx="166687" cy="1904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68387" y="3054350"/>
            <a:ext cx="4706620" cy="9798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DAG</a:t>
            </a:r>
            <a:r>
              <a:rPr sz="1500" b="1" spc="-3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Query</a:t>
            </a:r>
            <a:r>
              <a:rPr sz="1500" b="1" spc="-1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Checks</a:t>
            </a:r>
            <a:endParaRPr sz="1500">
              <a:latin typeface="DejaVu Sans"/>
              <a:cs typeface="DejaVu Sans"/>
            </a:endParaRPr>
          </a:p>
          <a:p>
            <a:pPr marL="12700" marR="5080" algn="just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Automated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validation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steps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built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Apache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Airflow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DAGs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ensure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quality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requirements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before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completing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workflow.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4248149"/>
            <a:ext cx="342900" cy="390525"/>
            <a:chOff x="609599" y="4248149"/>
            <a:chExt cx="342900" cy="390525"/>
          </a:xfrm>
        </p:grpSpPr>
        <p:sp>
          <p:nvSpPr>
            <p:cNvPr id="17" name="object 17"/>
            <p:cNvSpPr/>
            <p:nvPr/>
          </p:nvSpPr>
          <p:spPr>
            <a:xfrm>
              <a:off x="609599" y="4248149"/>
              <a:ext cx="342900" cy="390525"/>
            </a:xfrm>
            <a:custGeom>
              <a:avLst/>
              <a:gdLst/>
              <a:ahLst/>
              <a:cxnLst/>
              <a:rect l="l" t="t" r="r" b="b"/>
              <a:pathLst>
                <a:path w="342900" h="390525">
                  <a:moveTo>
                    <a:pt x="271703" y="390524"/>
                  </a:moveTo>
                  <a:lnTo>
                    <a:pt x="71196" y="390524"/>
                  </a:lnTo>
                  <a:lnTo>
                    <a:pt x="66241" y="390036"/>
                  </a:lnTo>
                  <a:lnTo>
                    <a:pt x="29705" y="374902"/>
                  </a:lnTo>
                  <a:lnTo>
                    <a:pt x="3885" y="338862"/>
                  </a:lnTo>
                  <a:lnTo>
                    <a:pt x="0" y="319328"/>
                  </a:lnTo>
                  <a:lnTo>
                    <a:pt x="0" y="3143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703" y="0"/>
                  </a:lnTo>
                  <a:lnTo>
                    <a:pt x="313194" y="15621"/>
                  </a:lnTo>
                  <a:lnTo>
                    <a:pt x="339014" y="51661"/>
                  </a:lnTo>
                  <a:lnTo>
                    <a:pt x="342899" y="71196"/>
                  </a:lnTo>
                  <a:lnTo>
                    <a:pt x="342899" y="319328"/>
                  </a:lnTo>
                  <a:lnTo>
                    <a:pt x="327278" y="360818"/>
                  </a:lnTo>
                  <a:lnTo>
                    <a:pt x="291237" y="386638"/>
                  </a:lnTo>
                  <a:lnTo>
                    <a:pt x="276658" y="390036"/>
                  </a:lnTo>
                  <a:lnTo>
                    <a:pt x="271703" y="39052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130" y="4336256"/>
              <a:ext cx="191839" cy="16668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133474" y="46767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3474" y="49053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3474" y="51339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3474" y="53625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2200" y="4244974"/>
            <a:ext cx="436308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Common Issues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Resolved</a:t>
            </a:r>
            <a:endParaRPr sz="1500">
              <a:latin typeface="DejaVu Sans"/>
              <a:cs typeface="DejaVu Sans"/>
            </a:endParaRPr>
          </a:p>
          <a:p>
            <a:pPr marL="202565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type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conversion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errors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(string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numeric)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Column</a:t>
            </a:r>
            <a:r>
              <a:rPr sz="1200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name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mismatches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between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source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target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Truncated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values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exceeding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field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length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limits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Inconsistent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date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formats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requiring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standardization</a:t>
            </a:r>
            <a:endParaRPr sz="1200">
              <a:latin typeface="DejaVu Sans"/>
              <a:cs typeface="DejaVu Sans"/>
            </a:endParaRPr>
          </a:p>
        </p:txBody>
      </p:sp>
      <p:pic>
        <p:nvPicPr>
          <p:cNvPr id="3" name="object 25">
            <a:extLst>
              <a:ext uri="{FF2B5EF4-FFF2-40B4-BE49-F238E27FC236}">
                <a16:creationId xmlns:a16="http://schemas.microsoft.com/office/drawing/2014/main" id="{1EC572B4-C185-2171-7FB5-06A3FAA239F6}"/>
              </a:ext>
            </a:extLst>
          </p:cNvPr>
          <p:cNvPicPr/>
          <p:nvPr/>
        </p:nvPicPr>
        <p:blipFill>
          <a:blip r:embed="rId5" cstate="print"/>
          <a:srcRect b="10916"/>
          <a:stretch>
            <a:fillRect/>
          </a:stretch>
        </p:blipFill>
        <p:spPr>
          <a:xfrm>
            <a:off x="6705599" y="723108"/>
            <a:ext cx="5295900" cy="5803898"/>
          </a:xfrm>
          <a:prstGeom prst="rect">
            <a:avLst/>
          </a:prstGeom>
        </p:spPr>
      </p:pic>
      <p:sp>
        <p:nvSpPr>
          <p:cNvPr id="4" name="object 26">
            <a:extLst>
              <a:ext uri="{FF2B5EF4-FFF2-40B4-BE49-F238E27FC236}">
                <a16:creationId xmlns:a16="http://schemas.microsoft.com/office/drawing/2014/main" id="{86C5E887-8C18-4FD0-960B-56C4A41ABE0B}"/>
              </a:ext>
            </a:extLst>
          </p:cNvPr>
          <p:cNvSpPr txBox="1"/>
          <p:nvPr/>
        </p:nvSpPr>
        <p:spPr>
          <a:xfrm>
            <a:off x="7463532" y="958058"/>
            <a:ext cx="27514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Data</a:t>
            </a:r>
            <a:r>
              <a:rPr sz="1500" b="1" spc="-7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dirty="0">
                <a:solidFill>
                  <a:srgbClr val="1C4ED8"/>
                </a:solidFill>
                <a:latin typeface="DejaVu Sans"/>
                <a:cs typeface="DejaVu Sans"/>
              </a:rPr>
              <a:t>Validation</a:t>
            </a:r>
            <a:r>
              <a:rPr sz="1500" b="1" spc="-70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C4ED8"/>
                </a:solidFill>
                <a:latin typeface="DejaVu Sans"/>
                <a:cs typeface="DejaVu Sans"/>
              </a:rPr>
              <a:t>Workflow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5" name="object 27">
            <a:extLst>
              <a:ext uri="{FF2B5EF4-FFF2-40B4-BE49-F238E27FC236}">
                <a16:creationId xmlns:a16="http://schemas.microsoft.com/office/drawing/2014/main" id="{A218E647-F8FE-3091-9A09-5DBA1A2BF525}"/>
              </a:ext>
            </a:extLst>
          </p:cNvPr>
          <p:cNvSpPr txBox="1"/>
          <p:nvPr/>
        </p:nvSpPr>
        <p:spPr>
          <a:xfrm>
            <a:off x="7121525" y="1529558"/>
            <a:ext cx="259651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1.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Initial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Data</a:t>
            </a:r>
            <a:r>
              <a:rPr sz="1200" b="1" spc="-25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200" b="1" spc="-20" dirty="0">
                <a:solidFill>
                  <a:srgbClr val="1D40AF"/>
                </a:solidFill>
                <a:latin typeface="DejaVu Sans"/>
                <a:cs typeface="DejaVu Sans"/>
              </a:rPr>
              <a:t>Load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Raw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data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transferred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to staging</a:t>
            </a:r>
            <a:r>
              <a:rPr sz="1050" spc="-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tables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15AAF609-EB40-1017-8028-17A8CCAD73F9}"/>
              </a:ext>
            </a:extLst>
          </p:cNvPr>
          <p:cNvSpPr txBox="1"/>
          <p:nvPr/>
        </p:nvSpPr>
        <p:spPr>
          <a:xfrm>
            <a:off x="7121525" y="2482058"/>
            <a:ext cx="2580005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2. Automated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Validation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DAG</a:t>
            </a:r>
            <a:r>
              <a:rPr sz="1050" spc="-2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runs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schema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&amp;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constraint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checks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1210164B-9B96-4F23-C116-F55769728BE0}"/>
              </a:ext>
            </a:extLst>
          </p:cNvPr>
          <p:cNvSpPr txBox="1"/>
          <p:nvPr/>
        </p:nvSpPr>
        <p:spPr>
          <a:xfrm>
            <a:off x="7121525" y="3434557"/>
            <a:ext cx="241046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40AF"/>
                </a:solidFill>
                <a:latin typeface="DejaVu Sans"/>
                <a:cs typeface="DejaVu Sans"/>
              </a:rPr>
              <a:t>3. Issue </a:t>
            </a:r>
            <a:r>
              <a:rPr sz="1200" b="1" spc="-10" dirty="0">
                <a:solidFill>
                  <a:srgbClr val="1D40AF"/>
                </a:solidFill>
                <a:latin typeface="DejaVu Sans"/>
                <a:cs typeface="DejaVu Sans"/>
              </a:rPr>
              <a:t>Resolution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Review</a:t>
            </a:r>
            <a:r>
              <a:rPr sz="1050" spc="-5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and</a:t>
            </a:r>
            <a:r>
              <a:rPr sz="1050" spc="-5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resolve</a:t>
            </a:r>
            <a:r>
              <a:rPr sz="1050" spc="-5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detected</a:t>
            </a:r>
            <a:r>
              <a:rPr sz="1050" spc="-5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issues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FC9BB2EB-24CE-33A4-933B-55188A778676}"/>
              </a:ext>
            </a:extLst>
          </p:cNvPr>
          <p:cNvSpPr txBox="1"/>
          <p:nvPr/>
        </p:nvSpPr>
        <p:spPr>
          <a:xfrm>
            <a:off x="7207250" y="4067017"/>
            <a:ext cx="1474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DejaVu Sans"/>
                <a:cs typeface="DejaVu Sans"/>
              </a:rPr>
              <a:t>String</a:t>
            </a:r>
            <a:r>
              <a:rPr sz="900" spc="-10" dirty="0">
                <a:latin typeface="DejaVu Sans"/>
                <a:cs typeface="DejaVu Sans"/>
              </a:rPr>
              <a:t> </a:t>
            </a:r>
            <a:r>
              <a:rPr sz="900" dirty="0">
                <a:latin typeface="DejaVu Sans"/>
                <a:cs typeface="DejaVu Sans"/>
              </a:rPr>
              <a:t>→</a:t>
            </a:r>
            <a:r>
              <a:rPr sz="900" spc="-10" dirty="0">
                <a:latin typeface="DejaVu Sans"/>
                <a:cs typeface="DejaVu Sans"/>
              </a:rPr>
              <a:t> </a:t>
            </a:r>
            <a:r>
              <a:rPr sz="900" dirty="0">
                <a:latin typeface="DejaVu Sans"/>
                <a:cs typeface="DejaVu Sans"/>
              </a:rPr>
              <a:t>Float</a:t>
            </a:r>
            <a:r>
              <a:rPr sz="900" spc="-10" dirty="0">
                <a:latin typeface="DejaVu Sans"/>
                <a:cs typeface="DejaVu Sans"/>
              </a:rPr>
              <a:t> </a:t>
            </a:r>
            <a:r>
              <a:rPr sz="900" spc="-20" dirty="0">
                <a:latin typeface="DejaVu Sans"/>
                <a:cs typeface="DejaVu Sans"/>
              </a:rPr>
              <a:t>error </a:t>
            </a:r>
            <a:r>
              <a:rPr sz="900" spc="-10" dirty="0">
                <a:solidFill>
                  <a:srgbClr val="6A7280"/>
                </a:solidFill>
                <a:latin typeface="DejaVu Sans"/>
                <a:cs typeface="DejaVu Sans"/>
              </a:rPr>
              <a:t>Fixed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with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data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10" dirty="0">
                <a:solidFill>
                  <a:srgbClr val="6A7280"/>
                </a:solidFill>
                <a:latin typeface="DejaVu Sans"/>
                <a:cs typeface="DejaVu Sans"/>
              </a:rPr>
              <a:t>cleansing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B8484E95-4AF9-8A83-7664-B36A4C611BCC}"/>
              </a:ext>
            </a:extLst>
          </p:cNvPr>
          <p:cNvSpPr txBox="1"/>
          <p:nvPr/>
        </p:nvSpPr>
        <p:spPr>
          <a:xfrm>
            <a:off x="8969375" y="4067017"/>
            <a:ext cx="1292225" cy="558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latin typeface="DejaVu Sans"/>
                <a:cs typeface="DejaVu Sans"/>
              </a:rPr>
              <a:t>Column</a:t>
            </a:r>
            <a:r>
              <a:rPr sz="900" spc="-35" dirty="0">
                <a:latin typeface="DejaVu Sans"/>
                <a:cs typeface="DejaVu Sans"/>
              </a:rPr>
              <a:t> </a:t>
            </a:r>
            <a:r>
              <a:rPr sz="900" spc="-10" dirty="0">
                <a:latin typeface="DejaVu Sans"/>
                <a:cs typeface="DejaVu Sans"/>
              </a:rPr>
              <a:t>mismatch</a:t>
            </a:r>
            <a:endParaRPr sz="900">
              <a:latin typeface="DejaVu Sans"/>
              <a:cs typeface="DejaVu Sans"/>
            </a:endParaRPr>
          </a:p>
          <a:p>
            <a:pPr marL="12700" marR="422275">
              <a:lnSpc>
                <a:spcPct val="111100"/>
              </a:lnSpc>
              <a:spcBef>
                <a:spcPts val="300"/>
              </a:spcBef>
            </a:pPr>
            <a:r>
              <a:rPr sz="900" dirty="0">
                <a:solidFill>
                  <a:srgbClr val="6A7280"/>
                </a:solidFill>
                <a:latin typeface="DejaVu Sans"/>
                <a:cs typeface="DejaVu Sans"/>
              </a:rPr>
              <a:t>Renamed</a:t>
            </a:r>
            <a:r>
              <a:rPr sz="900" spc="-4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900" spc="-25" dirty="0">
                <a:solidFill>
                  <a:srgbClr val="6A7280"/>
                </a:solidFill>
                <a:latin typeface="DejaVu Sans"/>
                <a:cs typeface="DejaVu Sans"/>
              </a:rPr>
              <a:t>in </a:t>
            </a:r>
            <a:r>
              <a:rPr sz="900" spc="-10" dirty="0">
                <a:solidFill>
                  <a:srgbClr val="6A7280"/>
                </a:solidFill>
                <a:latin typeface="DejaVu Sans"/>
                <a:cs typeface="DejaVu Sans"/>
              </a:rPr>
              <a:t>transformation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7" name="object 32">
            <a:extLst>
              <a:ext uri="{FF2B5EF4-FFF2-40B4-BE49-F238E27FC236}">
                <a16:creationId xmlns:a16="http://schemas.microsoft.com/office/drawing/2014/main" id="{D5039A67-622B-3EC7-DEAF-1A0F51B6FDC2}"/>
              </a:ext>
            </a:extLst>
          </p:cNvPr>
          <p:cNvSpPr txBox="1"/>
          <p:nvPr/>
        </p:nvSpPr>
        <p:spPr>
          <a:xfrm>
            <a:off x="7121525" y="5168108"/>
            <a:ext cx="2420620" cy="49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55E45"/>
                </a:solidFill>
                <a:latin typeface="DejaVu Sans"/>
                <a:cs typeface="DejaVu Sans"/>
              </a:rPr>
              <a:t>4.</a:t>
            </a:r>
            <a:r>
              <a:rPr sz="1200" b="1" spc="-20" dirty="0">
                <a:solidFill>
                  <a:srgbClr val="055E45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055E45"/>
                </a:solidFill>
                <a:latin typeface="DejaVu Sans"/>
                <a:cs typeface="DejaVu Sans"/>
              </a:rPr>
              <a:t>Final</a:t>
            </a:r>
            <a:r>
              <a:rPr sz="1200" b="1" spc="-15" dirty="0">
                <a:solidFill>
                  <a:srgbClr val="055E45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055E45"/>
                </a:solidFill>
                <a:latin typeface="DejaVu Sans"/>
                <a:cs typeface="DejaVu Sans"/>
              </a:rPr>
              <a:t>Verification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Clean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data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ready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for</a:t>
            </a:r>
            <a:r>
              <a:rPr sz="1050" spc="-1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4A5462"/>
                </a:solidFill>
                <a:latin typeface="DejaVu Sans"/>
                <a:cs typeface="DejaVu Sans"/>
              </a:rPr>
              <a:t>dashboard</a:t>
            </a:r>
            <a:r>
              <a:rPr sz="1050" spc="-15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4A5462"/>
                </a:solidFill>
                <a:latin typeface="DejaVu Sans"/>
                <a:cs typeface="DejaVu Sans"/>
              </a:rPr>
              <a:t>use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3A29753E-6C04-3142-E0B9-87A08A66F071}"/>
              </a:ext>
            </a:extLst>
          </p:cNvPr>
          <p:cNvSpPr txBox="1"/>
          <p:nvPr/>
        </p:nvSpPr>
        <p:spPr>
          <a:xfrm>
            <a:off x="7207250" y="5815808"/>
            <a:ext cx="1029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DejaVu Sans"/>
                <a:cs typeface="DejaVu Sans"/>
              </a:rPr>
              <a:t>Validation Status: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9" name="object 34">
            <a:extLst>
              <a:ext uri="{FF2B5EF4-FFF2-40B4-BE49-F238E27FC236}">
                <a16:creationId xmlns:a16="http://schemas.microsoft.com/office/drawing/2014/main" id="{A290A05C-0CDA-C354-70A4-74305ECBE4F3}"/>
              </a:ext>
            </a:extLst>
          </p:cNvPr>
          <p:cNvSpPr txBox="1"/>
          <p:nvPr/>
        </p:nvSpPr>
        <p:spPr>
          <a:xfrm>
            <a:off x="9659639" y="5815808"/>
            <a:ext cx="849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049569"/>
                </a:solidFill>
                <a:latin typeface="DejaVu Sans"/>
                <a:cs typeface="DejaVu Sans"/>
              </a:rPr>
              <a:t>SUCCESSFUL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0" name="object 35">
            <a:extLst>
              <a:ext uri="{FF2B5EF4-FFF2-40B4-BE49-F238E27FC236}">
                <a16:creationId xmlns:a16="http://schemas.microsoft.com/office/drawing/2014/main" id="{7E3F55CA-FF5B-AD2E-841C-91271E4F4544}"/>
              </a:ext>
            </a:extLst>
          </p:cNvPr>
          <p:cNvSpPr txBox="1"/>
          <p:nvPr/>
        </p:nvSpPr>
        <p:spPr>
          <a:xfrm>
            <a:off x="7207250" y="6177758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DejaVu Sans"/>
                <a:cs typeface="DejaVu Sans"/>
              </a:rPr>
              <a:t>0%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1" name="object 36">
            <a:extLst>
              <a:ext uri="{FF2B5EF4-FFF2-40B4-BE49-F238E27FC236}">
                <a16:creationId xmlns:a16="http://schemas.microsoft.com/office/drawing/2014/main" id="{ACBFC012-C66F-F716-3633-4BAD1AF51C75}"/>
              </a:ext>
            </a:extLst>
          </p:cNvPr>
          <p:cNvSpPr txBox="1"/>
          <p:nvPr/>
        </p:nvSpPr>
        <p:spPr>
          <a:xfrm>
            <a:off x="10120708" y="6177758"/>
            <a:ext cx="388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DejaVu Sans"/>
                <a:cs typeface="DejaVu Sans"/>
              </a:rPr>
              <a:t>98.7%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80206"/>
            <a:ext cx="107619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Connecting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Power</a:t>
            </a:r>
            <a:r>
              <a:rPr spc="-30" dirty="0"/>
              <a:t> </a:t>
            </a:r>
            <a:r>
              <a:rPr dirty="0"/>
              <a:t>BI</a:t>
            </a:r>
            <a:r>
              <a:rPr spc="-2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spc="-10" dirty="0"/>
              <a:t>Modeling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96899" y="1294606"/>
            <a:ext cx="255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DejaVu Sans"/>
                <a:cs typeface="DejaVu Sans"/>
              </a:rPr>
              <a:t>Integration</a:t>
            </a:r>
            <a:r>
              <a:rPr sz="1800" b="1" spc="-114" dirty="0">
                <a:solidFill>
                  <a:srgbClr val="1C4ED8"/>
                </a:solidFill>
                <a:latin typeface="DejaVu Sans"/>
                <a:cs typeface="DejaVu Sans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DejaVu Sans"/>
                <a:cs typeface="DejaVu Sans"/>
              </a:rPr>
              <a:t>Process</a:t>
            </a:r>
            <a:endParaRPr sz="1800" dirty="0">
              <a:latin typeface="DejaVu Sans"/>
              <a:cs typeface="DejaVu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46AD3B-889B-AF9E-F16A-D21124C48881}"/>
              </a:ext>
            </a:extLst>
          </p:cNvPr>
          <p:cNvGrpSpPr/>
          <p:nvPr/>
        </p:nvGrpSpPr>
        <p:grpSpPr>
          <a:xfrm>
            <a:off x="7620000" y="1859120"/>
            <a:ext cx="3429000" cy="3562349"/>
            <a:chOff x="5867400" y="761206"/>
            <a:chExt cx="3429000" cy="3562349"/>
          </a:xfrm>
        </p:grpSpPr>
        <p:pic>
          <p:nvPicPr>
            <p:cNvPr id="8" name="object 21">
              <a:extLst>
                <a:ext uri="{FF2B5EF4-FFF2-40B4-BE49-F238E27FC236}">
                  <a16:creationId xmlns:a16="http://schemas.microsoft.com/office/drawing/2014/main" id="{7D927EFD-FC60-EEC3-675A-497DAF136B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761206"/>
              <a:ext cx="3429000" cy="3562349"/>
            </a:xfrm>
            <a:prstGeom prst="rect">
              <a:avLst/>
            </a:prstGeom>
          </p:spPr>
        </p:pic>
        <p:sp>
          <p:nvSpPr>
            <p:cNvPr id="9" name="object 22">
              <a:extLst>
                <a:ext uri="{FF2B5EF4-FFF2-40B4-BE49-F238E27FC236}">
                  <a16:creationId xmlns:a16="http://schemas.microsoft.com/office/drawing/2014/main" id="{C253D010-9BDA-58F4-7E9A-057FE644F392}"/>
                </a:ext>
              </a:extLst>
            </p:cNvPr>
            <p:cNvSpPr txBox="1"/>
            <p:nvPr/>
          </p:nvSpPr>
          <p:spPr>
            <a:xfrm>
              <a:off x="6184882" y="843757"/>
              <a:ext cx="70993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FFFFFF"/>
                  </a:solidFill>
                  <a:latin typeface="DejaVu Sans"/>
                  <a:cs typeface="DejaVu Sans"/>
                </a:rPr>
                <a:t>Get </a:t>
              </a:r>
              <a:r>
                <a:rPr sz="1200" spc="-20" dirty="0">
                  <a:solidFill>
                    <a:srgbClr val="FFFFFF"/>
                  </a:solidFill>
                  <a:latin typeface="DejaVu Sans"/>
                  <a:cs typeface="DejaVu Sans"/>
                </a:rPr>
                <a:t>Data</a:t>
              </a:r>
              <a:endParaRPr sz="1200">
                <a:latin typeface="DejaVu Sans"/>
                <a:cs typeface="DejaVu Sans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327974D-6DEB-B23B-95C9-A797F41D6504}"/>
                </a:ext>
              </a:extLst>
            </p:cNvPr>
            <p:cNvSpPr txBox="1"/>
            <p:nvPr/>
          </p:nvSpPr>
          <p:spPr>
            <a:xfrm>
              <a:off x="8732521" y="843757"/>
              <a:ext cx="449580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08610" algn="l"/>
                </a:tabLst>
              </a:pPr>
              <a:r>
                <a:rPr sz="1200" spc="-50" dirty="0">
                  <a:solidFill>
                    <a:srgbClr val="FFFFFF"/>
                  </a:solidFill>
                  <a:latin typeface="DejaVu Sans"/>
                  <a:cs typeface="DejaVu Sans"/>
                </a:rPr>
                <a:t>□</a:t>
              </a:r>
              <a:r>
                <a:rPr sz="1200" dirty="0">
                  <a:solidFill>
                    <a:srgbClr val="FFFFFF"/>
                  </a:solidFill>
                  <a:latin typeface="DejaVu Sans"/>
                  <a:cs typeface="DejaVu Sans"/>
                </a:rPr>
                <a:t>	</a:t>
              </a:r>
              <a:r>
                <a:rPr sz="1200" spc="-50" dirty="0">
                  <a:solidFill>
                    <a:srgbClr val="FFFFFF"/>
                  </a:solidFill>
                  <a:latin typeface="DejaVu Sans"/>
                  <a:cs typeface="DejaVu Sans"/>
                </a:rPr>
                <a:t>×</a:t>
              </a:r>
              <a:endParaRPr sz="1200">
                <a:latin typeface="DejaVu Sans"/>
                <a:cs typeface="DejaVu Sans"/>
              </a:endParaRPr>
            </a:p>
          </p:txBody>
        </p: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9CE8BE6C-B6B7-9463-BFF1-1B29A160E8FD}"/>
                </a:ext>
              </a:extLst>
            </p:cNvPr>
            <p:cNvSpPr txBox="1"/>
            <p:nvPr/>
          </p:nvSpPr>
          <p:spPr>
            <a:xfrm>
              <a:off x="6051532" y="1310482"/>
              <a:ext cx="2072639" cy="5568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350" b="1" dirty="0">
                  <a:latin typeface="DejaVu Sans"/>
                  <a:cs typeface="DejaVu Sans"/>
                </a:rPr>
                <a:t>SQL</a:t>
              </a:r>
              <a:r>
                <a:rPr sz="1350" b="1" spc="-15" dirty="0">
                  <a:latin typeface="DejaVu Sans"/>
                  <a:cs typeface="DejaVu Sans"/>
                </a:rPr>
                <a:t> </a:t>
              </a:r>
              <a:r>
                <a:rPr sz="1350" b="1" dirty="0">
                  <a:latin typeface="DejaVu Sans"/>
                  <a:cs typeface="DejaVu Sans"/>
                </a:rPr>
                <a:t>Server</a:t>
              </a:r>
              <a:r>
                <a:rPr sz="1350" b="1" spc="-15" dirty="0">
                  <a:latin typeface="DejaVu Sans"/>
                  <a:cs typeface="DejaVu Sans"/>
                </a:rPr>
                <a:t> </a:t>
              </a:r>
              <a:r>
                <a:rPr sz="1350" b="1" spc="-10" dirty="0">
                  <a:latin typeface="DejaVu Sans"/>
                  <a:cs typeface="DejaVu Sans"/>
                </a:rPr>
                <a:t>Database</a:t>
              </a:r>
              <a:endParaRPr sz="1350">
                <a:latin typeface="DejaVu Sans"/>
                <a:cs typeface="DejaVu Sans"/>
              </a:endParaRPr>
            </a:p>
            <a:p>
              <a:pPr marL="12700">
                <a:lnSpc>
                  <a:spcPct val="100000"/>
                </a:lnSpc>
                <a:spcBef>
                  <a:spcPts val="1305"/>
                </a:spcBef>
              </a:pPr>
              <a:r>
                <a:rPr sz="1050" spc="-10" dirty="0">
                  <a:solidFill>
                    <a:srgbClr val="4A5462"/>
                  </a:solidFill>
                  <a:latin typeface="DejaVu Sans"/>
                  <a:cs typeface="DejaVu Sans"/>
                </a:rPr>
                <a:t>Server</a:t>
              </a:r>
              <a:endParaRPr sz="1050">
                <a:latin typeface="DejaVu Sans"/>
                <a:cs typeface="DejaVu Sans"/>
              </a:endParaRPr>
            </a:p>
          </p:txBody>
        </p:sp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8D366A8F-A559-2372-6560-1E13729CF8C9}"/>
                </a:ext>
              </a:extLst>
            </p:cNvPr>
            <p:cNvSpPr txBox="1"/>
            <p:nvPr/>
          </p:nvSpPr>
          <p:spPr>
            <a:xfrm>
              <a:off x="6137257" y="1996282"/>
              <a:ext cx="981710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spc="-10" dirty="0">
                  <a:latin typeface="DejaVu Sans"/>
                  <a:cs typeface="DejaVu Sans"/>
                </a:rPr>
                <a:t>SQLSERVER01</a:t>
              </a:r>
              <a:endParaRPr sz="1050">
                <a:latin typeface="DejaVu Sans"/>
                <a:cs typeface="DejaVu Sans"/>
              </a:endParaRPr>
            </a:p>
          </p:txBody>
        </p:sp>
        <p:sp>
          <p:nvSpPr>
            <p:cNvPr id="22" name="object 26">
              <a:extLst>
                <a:ext uri="{FF2B5EF4-FFF2-40B4-BE49-F238E27FC236}">
                  <a16:creationId xmlns:a16="http://schemas.microsoft.com/office/drawing/2014/main" id="{F8D813B5-043C-F5EC-2362-A2570B65B7DC}"/>
                </a:ext>
              </a:extLst>
            </p:cNvPr>
            <p:cNvSpPr txBox="1"/>
            <p:nvPr/>
          </p:nvSpPr>
          <p:spPr>
            <a:xfrm>
              <a:off x="6051532" y="2386807"/>
              <a:ext cx="662305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spc="-10" dirty="0">
                  <a:solidFill>
                    <a:srgbClr val="4A5462"/>
                  </a:solidFill>
                  <a:latin typeface="DejaVu Sans"/>
                  <a:cs typeface="DejaVu Sans"/>
                </a:rPr>
                <a:t>Database</a:t>
              </a:r>
              <a:endParaRPr sz="1050">
                <a:latin typeface="DejaVu Sans"/>
                <a:cs typeface="DejaVu Sans"/>
              </a:endParaRPr>
            </a:p>
          </p:txBody>
        </p:sp>
        <p:sp>
          <p:nvSpPr>
            <p:cNvPr id="23" name="object 27">
              <a:extLst>
                <a:ext uri="{FF2B5EF4-FFF2-40B4-BE49-F238E27FC236}">
                  <a16:creationId xmlns:a16="http://schemas.microsoft.com/office/drawing/2014/main" id="{7A80A6A1-C0A9-87D2-8595-60C461075622}"/>
                </a:ext>
              </a:extLst>
            </p:cNvPr>
            <p:cNvSpPr txBox="1"/>
            <p:nvPr/>
          </p:nvSpPr>
          <p:spPr>
            <a:xfrm>
              <a:off x="6137257" y="2701132"/>
              <a:ext cx="804545" cy="1854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50" spc="-10" dirty="0">
                  <a:latin typeface="DejaVu Sans"/>
                  <a:cs typeface="DejaVu Sans"/>
                </a:rPr>
                <a:t>CarSalesDB</a:t>
              </a:r>
              <a:endParaRPr sz="1050">
                <a:latin typeface="DejaVu Sans"/>
                <a:cs typeface="DejaVu Sans"/>
              </a:endParaRPr>
            </a:p>
          </p:txBody>
        </p:sp>
        <p:sp>
          <p:nvSpPr>
            <p:cNvPr id="24" name="object 28">
              <a:extLst>
                <a:ext uri="{FF2B5EF4-FFF2-40B4-BE49-F238E27FC236}">
                  <a16:creationId xmlns:a16="http://schemas.microsoft.com/office/drawing/2014/main" id="{ECB55985-6E01-3F1A-87AE-8B655D15D326}"/>
                </a:ext>
              </a:extLst>
            </p:cNvPr>
            <p:cNvSpPr txBox="1"/>
            <p:nvPr/>
          </p:nvSpPr>
          <p:spPr>
            <a:xfrm>
              <a:off x="6051532" y="3023077"/>
              <a:ext cx="1642745" cy="7112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12090" marR="5080" indent="-200025">
                <a:lnSpc>
                  <a:spcPct val="142900"/>
                </a:lnSpc>
                <a:spcBef>
                  <a:spcPts val="100"/>
                </a:spcBef>
              </a:pPr>
              <a:r>
                <a:rPr sz="1050" dirty="0">
                  <a:solidFill>
                    <a:srgbClr val="4A5462"/>
                  </a:solidFill>
                  <a:latin typeface="DejaVu Sans"/>
                  <a:cs typeface="DejaVu Sans"/>
                </a:rPr>
                <a:t>Data Connectivity </a:t>
              </a:r>
              <a:r>
                <a:rPr sz="1050" spc="-20" dirty="0">
                  <a:solidFill>
                    <a:srgbClr val="4A5462"/>
                  </a:solidFill>
                  <a:latin typeface="DejaVu Sans"/>
                  <a:cs typeface="DejaVu Sans"/>
                </a:rPr>
                <a:t>mode </a:t>
              </a:r>
              <a:r>
                <a:rPr sz="1050" spc="-10" dirty="0">
                  <a:latin typeface="DejaVu Sans"/>
                  <a:cs typeface="DejaVu Sans"/>
                </a:rPr>
                <a:t>Import</a:t>
              </a:r>
              <a:endParaRPr sz="1050">
                <a:latin typeface="DejaVu Sans"/>
                <a:cs typeface="DejaVu Sans"/>
              </a:endParaRPr>
            </a:p>
            <a:p>
              <a:pPr marL="212090">
                <a:lnSpc>
                  <a:spcPct val="100000"/>
                </a:lnSpc>
                <a:spcBef>
                  <a:spcPts val="540"/>
                </a:spcBef>
              </a:pPr>
              <a:r>
                <a:rPr sz="1050" spc="-10" dirty="0">
                  <a:latin typeface="DejaVu Sans"/>
                  <a:cs typeface="DejaVu Sans"/>
                </a:rPr>
                <a:t>DirectQuery</a:t>
              </a:r>
              <a:endParaRPr sz="1050">
                <a:latin typeface="DejaVu Sans"/>
                <a:cs typeface="DejaVu Sans"/>
              </a:endParaRPr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56A2C481-06CC-9709-6A80-691A28E78E20}"/>
                </a:ext>
              </a:extLst>
            </p:cNvPr>
            <p:cNvSpPr txBox="1"/>
            <p:nvPr/>
          </p:nvSpPr>
          <p:spPr>
            <a:xfrm>
              <a:off x="8669684" y="3891756"/>
              <a:ext cx="245745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-25" dirty="0">
                  <a:solidFill>
                    <a:srgbClr val="FFFFFF"/>
                  </a:solidFill>
                  <a:latin typeface="DejaVu Sans"/>
                  <a:cs typeface="DejaVu Sans"/>
                </a:rPr>
                <a:t>OK</a:t>
              </a:r>
              <a:endParaRPr sz="1200">
                <a:latin typeface="DejaVu Sans"/>
                <a:cs typeface="DejaVu Sans"/>
              </a:endParaRPr>
            </a:p>
          </p:txBody>
        </p:sp>
        <p:sp>
          <p:nvSpPr>
            <p:cNvPr id="26" name="object 44">
              <a:extLst>
                <a:ext uri="{FF2B5EF4-FFF2-40B4-BE49-F238E27FC236}">
                  <a16:creationId xmlns:a16="http://schemas.microsoft.com/office/drawing/2014/main" id="{70CCE5DA-5115-EA1B-D57C-68B886E409D0}"/>
                </a:ext>
              </a:extLst>
            </p:cNvPr>
            <p:cNvSpPr txBox="1"/>
            <p:nvPr/>
          </p:nvSpPr>
          <p:spPr>
            <a:xfrm>
              <a:off x="7785398" y="3891756"/>
              <a:ext cx="677545" cy="1625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b="1" spc="-10" dirty="0">
                  <a:solidFill>
                    <a:srgbClr val="1D40AF"/>
                  </a:solidFill>
                  <a:latin typeface="DejaVu Sans"/>
                  <a:cs typeface="DejaVu Sans"/>
                </a:rPr>
                <a:t>Car_Specs</a:t>
              </a:r>
              <a:endParaRPr sz="900" dirty="0">
                <a:latin typeface="DejaVu Sans"/>
                <a:cs typeface="DejaVu Sans"/>
              </a:endParaRPr>
            </a:p>
          </p:txBody>
        </p:sp>
      </p:grpSp>
      <p:sp>
        <p:nvSpPr>
          <p:cNvPr id="27" name="object 3">
            <a:extLst>
              <a:ext uri="{FF2B5EF4-FFF2-40B4-BE49-F238E27FC236}">
                <a16:creationId xmlns:a16="http://schemas.microsoft.com/office/drawing/2014/main" id="{B791AEA4-20EB-6B78-ADBC-1E73416B0458}"/>
              </a:ext>
            </a:extLst>
          </p:cNvPr>
          <p:cNvSpPr/>
          <p:nvPr/>
        </p:nvSpPr>
        <p:spPr>
          <a:xfrm>
            <a:off x="609599" y="1675606"/>
            <a:ext cx="38100" cy="1143000"/>
          </a:xfrm>
          <a:custGeom>
            <a:avLst/>
            <a:gdLst/>
            <a:ahLst/>
            <a:cxnLst/>
            <a:rect l="l" t="t" r="r" b="b"/>
            <a:pathLst>
              <a:path w="38100" h="1143000">
                <a:moveTo>
                  <a:pt x="380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38099" y="0"/>
                </a:lnTo>
                <a:lnTo>
                  <a:pt x="38099" y="11429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9E5C08A0-5261-7400-8B0C-A4B282675EE9}"/>
              </a:ext>
            </a:extLst>
          </p:cNvPr>
          <p:cNvSpPr/>
          <p:nvPr/>
        </p:nvSpPr>
        <p:spPr>
          <a:xfrm>
            <a:off x="609599" y="3009106"/>
            <a:ext cx="38100" cy="1143000"/>
          </a:xfrm>
          <a:custGeom>
            <a:avLst/>
            <a:gdLst/>
            <a:ahLst/>
            <a:cxnLst/>
            <a:rect l="l" t="t" r="r" b="b"/>
            <a:pathLst>
              <a:path w="38100" h="1143000">
                <a:moveTo>
                  <a:pt x="380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38099" y="0"/>
                </a:lnTo>
                <a:lnTo>
                  <a:pt x="38099" y="11429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C78297C0-F9D2-795B-E331-19033C1088E0}"/>
              </a:ext>
            </a:extLst>
          </p:cNvPr>
          <p:cNvSpPr/>
          <p:nvPr/>
        </p:nvSpPr>
        <p:spPr>
          <a:xfrm>
            <a:off x="609599" y="4342606"/>
            <a:ext cx="38100" cy="1143000"/>
          </a:xfrm>
          <a:custGeom>
            <a:avLst/>
            <a:gdLst/>
            <a:ahLst/>
            <a:cxnLst/>
            <a:rect l="l" t="t" r="r" b="b"/>
            <a:pathLst>
              <a:path w="38100" h="1143000">
                <a:moveTo>
                  <a:pt x="380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38099" y="0"/>
                </a:lnTo>
                <a:lnTo>
                  <a:pt x="38099" y="11429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65B6D8E5-FDCC-C146-94FC-DEA3B62BE577}"/>
              </a:ext>
            </a:extLst>
          </p:cNvPr>
          <p:cNvSpPr/>
          <p:nvPr/>
        </p:nvSpPr>
        <p:spPr>
          <a:xfrm>
            <a:off x="609599" y="5676106"/>
            <a:ext cx="38100" cy="1143000"/>
          </a:xfrm>
          <a:custGeom>
            <a:avLst/>
            <a:gdLst/>
            <a:ahLst/>
            <a:cxnLst/>
            <a:rect l="l" t="t" r="r" b="b"/>
            <a:pathLst>
              <a:path w="38100" h="1143000">
                <a:moveTo>
                  <a:pt x="380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38099" y="0"/>
                </a:lnTo>
                <a:lnTo>
                  <a:pt x="38099" y="11429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453DB281-D3BE-CC1D-FAA1-AAEC1F5C9AA9}"/>
              </a:ext>
            </a:extLst>
          </p:cNvPr>
          <p:cNvSpPr/>
          <p:nvPr/>
        </p:nvSpPr>
        <p:spPr>
          <a:xfrm>
            <a:off x="800099" y="17518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58877067-672D-5C78-24C9-2D2B1C87286E}"/>
              </a:ext>
            </a:extLst>
          </p:cNvPr>
          <p:cNvSpPr txBox="1"/>
          <p:nvPr/>
        </p:nvSpPr>
        <p:spPr>
          <a:xfrm>
            <a:off x="873422" y="1696244"/>
            <a:ext cx="4631690" cy="1022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45440" algn="l"/>
              </a:tabLst>
            </a:pPr>
            <a:r>
              <a:rPr sz="1500" b="1" spc="-50" dirty="0">
                <a:solidFill>
                  <a:srgbClr val="FFFFFF"/>
                </a:solidFill>
                <a:latin typeface="DejaVu Sans"/>
                <a:cs typeface="DejaVu Sans"/>
              </a:rPr>
              <a:t>1</a:t>
            </a: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Connect to SQL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Server</a:t>
            </a:r>
            <a:endParaRPr sz="1500">
              <a:latin typeface="DejaVu Sans"/>
              <a:cs typeface="DejaVu Sans"/>
            </a:endParaRPr>
          </a:p>
          <a:p>
            <a:pPr marL="345440" marR="5080">
              <a:lnSpc>
                <a:spcPct val="125000"/>
              </a:lnSpc>
              <a:spcBef>
                <a:spcPts val="9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Open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Power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BI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Desktop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Get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&gt;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SQL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Server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Enter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server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name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database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credentials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to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establish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connection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cleaned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MSSQL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database.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50677CA2-ADC4-5EF2-29B2-1D2D1425E7AF}"/>
              </a:ext>
            </a:extLst>
          </p:cNvPr>
          <p:cNvSpPr/>
          <p:nvPr/>
        </p:nvSpPr>
        <p:spPr>
          <a:xfrm>
            <a:off x="800099" y="30853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1" y="279116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C415CAB3-3E5C-8EAF-D1E5-D2FAA963836B}"/>
              </a:ext>
            </a:extLst>
          </p:cNvPr>
          <p:cNvSpPr txBox="1"/>
          <p:nvPr/>
        </p:nvSpPr>
        <p:spPr>
          <a:xfrm>
            <a:off x="873422" y="3029744"/>
            <a:ext cx="4835525" cy="1022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45440" algn="l"/>
              </a:tabLst>
            </a:pPr>
            <a:r>
              <a:rPr sz="1500" b="1" spc="-50" dirty="0">
                <a:solidFill>
                  <a:srgbClr val="FFFFFF"/>
                </a:solidFill>
                <a:latin typeface="DejaVu Sans"/>
                <a:cs typeface="DejaVu Sans"/>
              </a:rPr>
              <a:t>2</a:t>
            </a: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Import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Tables</a:t>
            </a:r>
            <a:endParaRPr sz="1500">
              <a:latin typeface="DejaVu Sans"/>
              <a:cs typeface="DejaVu Sans"/>
            </a:endParaRPr>
          </a:p>
          <a:p>
            <a:pPr marL="345440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Select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cleaned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from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Navigator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window.</a:t>
            </a:r>
            <a:endParaRPr sz="1200">
              <a:latin typeface="DejaVu Sans"/>
              <a:cs typeface="DejaVu Sans"/>
            </a:endParaRPr>
          </a:p>
          <a:p>
            <a:pPr marL="345440" marR="5080">
              <a:lnSpc>
                <a:spcPct val="1250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Choose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Import</a:t>
            </a:r>
            <a:r>
              <a:rPr sz="1200" b="1" spc="-8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robust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analytics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capabilities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with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full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Power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BI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feature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support.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5" name="object 16">
            <a:extLst>
              <a:ext uri="{FF2B5EF4-FFF2-40B4-BE49-F238E27FC236}">
                <a16:creationId xmlns:a16="http://schemas.microsoft.com/office/drawing/2014/main" id="{0F55D20F-3092-FCD5-752A-A1A2757A87C7}"/>
              </a:ext>
            </a:extLst>
          </p:cNvPr>
          <p:cNvSpPr/>
          <p:nvPr/>
        </p:nvSpPr>
        <p:spPr>
          <a:xfrm>
            <a:off x="800099" y="44188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1" y="279114"/>
                </a:lnTo>
                <a:lnTo>
                  <a:pt x="34591" y="249082"/>
                </a:lnTo>
                <a:lnTo>
                  <a:pt x="11600" y="210719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7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6F1CC6B0-6101-4EC0-C5F6-6ECBA2468E99}"/>
              </a:ext>
            </a:extLst>
          </p:cNvPr>
          <p:cNvSpPr txBox="1"/>
          <p:nvPr/>
        </p:nvSpPr>
        <p:spPr>
          <a:xfrm>
            <a:off x="873422" y="4363244"/>
            <a:ext cx="4863465" cy="1022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45440" algn="l"/>
              </a:tabLst>
            </a:pPr>
            <a:r>
              <a:rPr sz="1500" b="1" spc="-50" dirty="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Establish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Relationships</a:t>
            </a:r>
            <a:endParaRPr sz="1500">
              <a:latin typeface="DejaVu Sans"/>
              <a:cs typeface="DejaVu Sans"/>
            </a:endParaRPr>
          </a:p>
          <a:p>
            <a:pPr marL="345440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Model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view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relationships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between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endParaRPr sz="1200">
              <a:latin typeface="DejaVu Sans"/>
              <a:cs typeface="DejaVu Sans"/>
            </a:endParaRPr>
          </a:p>
          <a:p>
            <a:pPr marL="345440" marR="5080">
              <a:lnSpc>
                <a:spcPct val="125000"/>
              </a:lnSpc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car_id</a:t>
            </a:r>
            <a:r>
              <a:rPr sz="1200" b="1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primary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55" dirty="0">
                <a:solidFill>
                  <a:srgbClr val="374050"/>
                </a:solidFill>
                <a:latin typeface="DejaVu Sans"/>
                <a:cs typeface="DejaVu Sans"/>
              </a:rPr>
              <a:t>key.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Create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star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schema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fact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dimension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tables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optimal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performance.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7" name="object 18">
            <a:extLst>
              <a:ext uri="{FF2B5EF4-FFF2-40B4-BE49-F238E27FC236}">
                <a16:creationId xmlns:a16="http://schemas.microsoft.com/office/drawing/2014/main" id="{1B5B7242-8D2F-0B61-1B9C-A46BC9D4295C}"/>
              </a:ext>
            </a:extLst>
          </p:cNvPr>
          <p:cNvSpPr/>
          <p:nvPr/>
        </p:nvSpPr>
        <p:spPr>
          <a:xfrm>
            <a:off x="800099" y="5752306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1" y="279114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3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4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1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9">
            <a:extLst>
              <a:ext uri="{FF2B5EF4-FFF2-40B4-BE49-F238E27FC236}">
                <a16:creationId xmlns:a16="http://schemas.microsoft.com/office/drawing/2014/main" id="{A8A49E10-E46F-A78B-F87A-05C8DA2A2D5E}"/>
              </a:ext>
            </a:extLst>
          </p:cNvPr>
          <p:cNvSpPr txBox="1"/>
          <p:nvPr/>
        </p:nvSpPr>
        <p:spPr>
          <a:xfrm>
            <a:off x="873422" y="5696743"/>
            <a:ext cx="4791710" cy="1022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45440" algn="l"/>
              </a:tabLst>
            </a:pPr>
            <a:r>
              <a:rPr sz="1500" b="1" spc="-50" dirty="0">
                <a:solidFill>
                  <a:srgbClr val="FFFFFF"/>
                </a:solidFill>
                <a:latin typeface="DejaVu Sans"/>
                <a:cs typeface="DejaVu Sans"/>
              </a:rPr>
              <a:t>4</a:t>
            </a:r>
            <a:r>
              <a:rPr sz="1500" b="1" dirty="0">
                <a:solidFill>
                  <a:srgbClr val="FFFFFF"/>
                </a:solidFill>
                <a:latin typeface="DejaVu Sans"/>
                <a:cs typeface="DejaVu Sans"/>
              </a:rPr>
              <a:t>	</a:t>
            </a:r>
            <a:r>
              <a:rPr sz="1500" b="1" dirty="0">
                <a:solidFill>
                  <a:srgbClr val="1D40AF"/>
                </a:solidFill>
                <a:latin typeface="DejaVu Sans"/>
                <a:cs typeface="DejaVu Sans"/>
              </a:rPr>
              <a:t>Configure</a:t>
            </a:r>
            <a:r>
              <a:rPr sz="1500" b="1" spc="-60" dirty="0">
                <a:solidFill>
                  <a:srgbClr val="1D40AF"/>
                </a:solidFill>
                <a:latin typeface="DejaVu Sans"/>
                <a:cs typeface="DejaVu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DejaVu Sans"/>
                <a:cs typeface="DejaVu Sans"/>
              </a:rPr>
              <a:t>Refresh</a:t>
            </a:r>
            <a:endParaRPr sz="1500">
              <a:latin typeface="DejaVu Sans"/>
              <a:cs typeface="DejaVu Sans"/>
            </a:endParaRPr>
          </a:p>
          <a:p>
            <a:pPr marL="345440" marR="5080">
              <a:lnSpc>
                <a:spcPct val="125000"/>
              </a:lnSpc>
              <a:spcBef>
                <a:spcPts val="9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on-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premises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gateway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enable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scheduled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refreshes.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Configure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authentication</a:t>
            </a:r>
            <a:r>
              <a:rPr sz="1200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refresh</a:t>
            </a:r>
            <a:r>
              <a:rPr sz="1200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frequency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keep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dashboard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current.</a:t>
            </a:r>
            <a:endParaRPr sz="1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1761</Words>
  <Application>Microsoft Office PowerPoint</Application>
  <PresentationFormat>Custom</PresentationFormat>
  <Paragraphs>271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DejaVu Sans</vt:lpstr>
      <vt:lpstr>Liberation Mono</vt:lpstr>
      <vt:lpstr>Office Theme</vt:lpstr>
      <vt:lpstr>Car Sales Dashboard Project Complete Data Analytics Pipeline</vt:lpstr>
      <vt:lpstr>Introduction &amp; Project Objectives</vt:lpstr>
      <vt:lpstr>Data Sources &amp; Overview</vt:lpstr>
      <vt:lpstr>Data Modeling &amp; Key Columns</vt:lpstr>
      <vt:lpstr>Data Quality Report: Inconsistencies &amp; Null Values &amp; Outliers</vt:lpstr>
      <vt:lpstr>Data Ingestion: From CSV to MSSQL</vt:lpstr>
      <vt:lpstr>Automated Data Pipeline with Python &amp; Apache Airflow</vt:lpstr>
      <vt:lpstr>Data Loading Validation</vt:lpstr>
      <vt:lpstr>Connecting to Power BI &amp; Data Modeling</vt:lpstr>
      <vt:lpstr>Dashboard Overview: Sections &amp; Navigation</vt:lpstr>
      <vt:lpstr>PowerPoint Presentation</vt:lpstr>
      <vt:lpstr>Deep Dive: Car Specs Tab</vt:lpstr>
      <vt:lpstr>Deep Dive: States Tab</vt:lpstr>
      <vt:lpstr>Dashboard Design &amp; User Experience</vt:lpstr>
      <vt:lpstr>Questions &amp; Further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Agam Shah</cp:lastModifiedBy>
  <cp:revision>10</cp:revision>
  <dcterms:created xsi:type="dcterms:W3CDTF">2025-08-05T10:56:24Z</dcterms:created>
  <dcterms:modified xsi:type="dcterms:W3CDTF">2025-08-07T17:06:32Z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2025-08-05T00:00:00Z</vt:filetime>
  </property>
</Properties>
</file>