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7" r:id="rId2"/>
    <p:sldId id="270" r:id="rId3"/>
    <p:sldId id="269" r:id="rId4"/>
    <p:sldId id="258" r:id="rId5"/>
    <p:sldId id="267" r:id="rId6"/>
    <p:sldId id="268" r:id="rId7"/>
    <p:sldId id="259" r:id="rId8"/>
    <p:sldId id="273" r:id="rId9"/>
    <p:sldId id="261" r:id="rId10"/>
    <p:sldId id="275" r:id="rId11"/>
    <p:sldId id="274" r:id="rId12"/>
    <p:sldId id="278" r:id="rId13"/>
    <p:sldId id="277" r:id="rId14"/>
    <p:sldId id="280" r:id="rId15"/>
    <p:sldId id="262" r:id="rId16"/>
    <p:sldId id="263" r:id="rId17"/>
    <p:sldId id="271" r:id="rId18"/>
    <p:sldId id="281" r:id="rId19"/>
    <p:sldId id="265" r:id="rId20"/>
    <p:sldId id="282" r:id="rId21"/>
    <p:sldId id="279" r:id="rId22"/>
    <p:sldId id="264" r:id="rId23"/>
    <p:sldId id="283" r:id="rId24"/>
    <p:sldId id="284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212" autoAdjust="0"/>
  </p:normalViewPr>
  <p:slideViewPr>
    <p:cSldViewPr>
      <p:cViewPr varScale="1">
        <p:scale>
          <a:sx n="86" d="100"/>
          <a:sy n="86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ffectLst/>
              </a:defRPr>
            </a:lvl1pPr>
          </a:lstStyle>
          <a:p>
            <a:pPr>
              <a:defRPr/>
            </a:pPr>
            <a:fld id="{1AFF49FE-6765-43D6-8243-B1DA95CB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4414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spc="-5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191000"/>
            <a:ext cx="7543800" cy="17526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i="1" cap="none" spc="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612C-D7B5-4E10-897C-D595B5602976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00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39721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191-361A-49CF-B6D1-CBFA3FE3B203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09664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0C0D-2A95-4CD6-A1E9-1812D367E5E9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01379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4438"/>
            <a:ext cx="8388350" cy="51863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46674616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523955"/>
          </a:xfrm>
        </p:spPr>
        <p:txBody>
          <a:bodyPr>
            <a:normAutofit/>
          </a:bodyPr>
          <a:lstStyle>
            <a:lvl1pPr marL="231775" indent="-176213">
              <a:buFont typeface="Arial" panose="020B0604020202020204" pitchFamily="34" charset="0"/>
              <a:buChar char="•"/>
              <a:defRPr sz="2800"/>
            </a:lvl1pPr>
            <a:lvl2pPr marL="461963" indent="-182563">
              <a:defRPr sz="2400"/>
            </a:lvl2pPr>
            <a:lvl3pPr marL="682625" indent="-182563">
              <a:defRPr sz="1800"/>
            </a:lvl3pPr>
            <a:lvl4pPr marL="858838" indent="-182563">
              <a:defRPr sz="1800"/>
            </a:lvl4pPr>
            <a:lvl5pPr marL="1090613" indent="-182563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6B3A-A387-477A-BA3D-20CCE4172302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40796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EB7C-FC1F-4E78-8FAC-A01D1FE4735E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7375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9320" y="286605"/>
            <a:ext cx="8780444" cy="968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320" y="1388125"/>
            <a:ext cx="4316960" cy="4480969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388126"/>
            <a:ext cx="4326325" cy="4480970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2D67-6B95-4F06-9DB0-D8395F304DC2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2333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304" y="286605"/>
            <a:ext cx="8769426" cy="968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4" y="1344058"/>
            <a:ext cx="4327976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04" y="2080339"/>
            <a:ext cx="4327976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4058"/>
            <a:ext cx="4304290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80339"/>
            <a:ext cx="4304290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F6FF-044C-4A66-8A9F-BDB61453CC74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39557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259-1C4B-4C6E-A9A6-10B2FE49F25D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1096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EE5B-929B-44A2-AD07-940F607A585F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4580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D7A0ED-6393-41E1-B064-26EFA3C18C10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7423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6752-1412-4605-BAC1-158CCBCB5359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863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303" y="228600"/>
            <a:ext cx="8780443" cy="91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3" y="1345139"/>
            <a:ext cx="8780444" cy="45239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DD783E-1BF3-4305-BFC2-5112A7F5EF78}" type="datetime1">
              <a:rPr lang="en-US" smtClean="0"/>
              <a:t>10/28/2018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1087" y="1143753"/>
            <a:ext cx="8777659" cy="81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47393" y="654401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05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3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strips dir="rd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39" y="781060"/>
            <a:ext cx="8016240" cy="244144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Discrete-Event Simulation and Performance Evaluation</a:t>
            </a:r>
            <a:endParaRPr lang="th-TH" sz="5400" dirty="0">
              <a:solidFill>
                <a:srgbClr val="C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038" y="4267200"/>
            <a:ext cx="75438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Chaiporn Jaikaeo</a:t>
            </a:r>
            <a:br>
              <a:rPr lang="en-US" dirty="0"/>
            </a:br>
            <a:r>
              <a:rPr lang="en-US" dirty="0"/>
              <a:t>(chaiporn.j@ku.ac.th)</a:t>
            </a:r>
          </a:p>
          <a:p>
            <a:r>
              <a:rPr lang="en-US" dirty="0"/>
              <a:t>Department of Computer Engineering</a:t>
            </a:r>
            <a:br>
              <a:rPr lang="en-US" dirty="0"/>
            </a:br>
            <a:r>
              <a:rPr lang="en-US" dirty="0"/>
              <a:t>Kasetsart University</a:t>
            </a:r>
            <a:endParaRPr lang="th-TH" dirty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25730" y="6378521"/>
            <a:ext cx="345934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</a:rPr>
              <a:t>Materials taken from lecture slides by Karl and </a:t>
            </a:r>
            <a:r>
              <a:rPr lang="en-US" sz="1200" b="0" i="1" dirty="0" err="1">
                <a:solidFill>
                  <a:schemeClr val="bg1"/>
                </a:solidFill>
              </a:rPr>
              <a:t>Willig</a:t>
            </a:r>
            <a:endParaRPr lang="en-US" sz="1200" b="0" i="1" dirty="0">
              <a:solidFill>
                <a:schemeClr val="bg1"/>
              </a:solidFill>
            </a:endParaRPr>
          </a:p>
          <a:p>
            <a:r>
              <a:rPr lang="en-US" sz="1200" i="1" dirty="0" err="1">
                <a:solidFill>
                  <a:schemeClr val="bg1"/>
                </a:solidFill>
              </a:rPr>
              <a:t>Cliparts</a:t>
            </a:r>
            <a:r>
              <a:rPr lang="en-US" sz="1200" i="1" dirty="0">
                <a:solidFill>
                  <a:schemeClr val="bg1"/>
                </a:solidFill>
              </a:rPr>
              <a:t> taken from openclipart.org</a:t>
            </a:r>
            <a:endParaRPr lang="en-US" sz="1200" b="0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6D341-63CC-451C-9785-58B999605E15}"/>
              </a:ext>
            </a:extLst>
          </p:cNvPr>
          <p:cNvSpPr txBox="1"/>
          <p:nvPr/>
        </p:nvSpPr>
        <p:spPr>
          <a:xfrm>
            <a:off x="809272" y="3237352"/>
            <a:ext cx="757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01204525 Wireless Sensor Networks and Internet of Things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5D7AE-5933-4A6E-9075-B0213C4265D7}"/>
              </a:ext>
            </a:extLst>
          </p:cNvPr>
          <p:cNvSpPr txBox="1"/>
          <p:nvPr/>
        </p:nvSpPr>
        <p:spPr>
          <a:xfrm>
            <a:off x="6526900" y="6424687"/>
            <a:ext cx="25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Last updated: 2018-10-27</a:t>
            </a:r>
          </a:p>
        </p:txBody>
      </p:sp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CBD3-DAB4-43F4-8E58-BCF2DCDE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252E3-6FC9-4E02-A2C4-69F42C553192}"/>
              </a:ext>
            </a:extLst>
          </p:cNvPr>
          <p:cNvSpPr/>
          <p:nvPr/>
        </p:nvSpPr>
        <p:spPr>
          <a:xfrm>
            <a:off x="419100" y="1295400"/>
            <a:ext cx="8305800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wsnsimpy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wsnsimpy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runsim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Simulator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until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F00"/>
                </a:solidFill>
                <a:latin typeface="Consolas" panose="020B0609020204030204" pitchFamily="49" charset="0"/>
              </a:rPr>
              <a:t># place nodes in 100x100 grids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da-DK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da-DK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a-DK" sz="1600" dirty="0">
                <a:solidFill>
                  <a:srgbClr val="007F7F"/>
                </a:solidFill>
                <a:latin typeface="Consolas" panose="020B0609020204030204" pitchFamily="49" charset="0"/>
              </a:rPr>
              <a:t>60</a:t>
            </a:r>
            <a:r>
              <a:rPr lang="da-DK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da-DK" sz="16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a-DK" sz="16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da-DK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a-DK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s-E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es-E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s-ES" sz="1600" dirty="0">
                <a:solidFill>
                  <a:srgbClr val="007F7F"/>
                </a:solidFill>
                <a:latin typeface="Consolas" panose="020B0609020204030204" pitchFamily="49" charset="0"/>
              </a:rPr>
              <a:t>60</a:t>
            </a:r>
            <a:r>
              <a:rPr lang="es-E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s-ES" sz="16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6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F00"/>
                </a:solidFill>
                <a:latin typeface="Consolas" panose="020B0609020204030204" pitchFamily="49" charset="0"/>
              </a:rPr>
              <a:t># save simulation-wide variables in the 'sim' object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gossip_prob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fr-FR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endParaRPr lang="fr-FR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F00"/>
                </a:solidFill>
                <a:latin typeface="Consolas" panose="020B0609020204030204" pitchFamily="49" charset="0"/>
              </a:rPr>
              <a:t># start simulation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1EF-39AA-4C66-B580-201C17375D4B}"/>
              </a:ext>
            </a:extLst>
          </p:cNvPr>
          <p:cNvSpPr txBox="1"/>
          <p:nvPr/>
        </p:nvSpPr>
        <p:spPr>
          <a:xfrm>
            <a:off x="7239001" y="979826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</p:spTree>
    <p:extLst>
      <p:ext uri="{BB962C8B-B14F-4D97-AF65-F5344CB8AC3E}">
        <p14:creationId xmlns:p14="http://schemas.microsoft.com/office/powerpoint/2010/main" val="3154164983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832B-5AFC-4AE6-BA77-19B5A653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EAF4D-ECB0-4778-BA61-4E8573F2E6D7}"/>
              </a:ext>
            </a:extLst>
          </p:cNvPr>
          <p:cNvSpPr/>
          <p:nvPr/>
        </p:nvSpPr>
        <p:spPr>
          <a:xfrm>
            <a:off x="435624" y="1295400"/>
            <a:ext cx="830580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GossipNode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tx_range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100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F7F"/>
                </a:solidFill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yield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False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F7F"/>
                </a:solidFill>
                <a:latin typeface="Consolas" panose="020B0609020204030204" pitchFamily="49" charset="0"/>
              </a:rPr>
              <a:t>broadcast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gossip_prob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"Broadcast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message"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BROADCAST_ADDR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on_receive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"Receive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message from {sender}"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"Message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seen; reject"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return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"New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message; prepare to rebroadcast"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yield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0.5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1.0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91988-EE26-48BE-AE37-29263DAB4822}"/>
              </a:ext>
            </a:extLst>
          </p:cNvPr>
          <p:cNvSpPr txBox="1"/>
          <p:nvPr/>
        </p:nvSpPr>
        <p:spPr>
          <a:xfrm>
            <a:off x="7239001" y="979826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</p:spTree>
    <p:extLst>
      <p:ext uri="{BB962C8B-B14F-4D97-AF65-F5344CB8AC3E}">
        <p14:creationId xmlns:p14="http://schemas.microsoft.com/office/powerpoint/2010/main" val="4275584103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A6036-F8C8-4C97-848A-484BBAA6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Simulation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1FDFC-3714-48BE-A0F3-368DF7EA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Python console</a:t>
            </a:r>
          </a:p>
          <a:p>
            <a:r>
              <a:rPr lang="en-US" dirty="0"/>
              <a:t>Import the </a:t>
            </a:r>
            <a:r>
              <a:rPr lang="en-US" dirty="0">
                <a:latin typeface="Consolas" panose="020B0609020204030204" pitchFamily="49" charset="0"/>
              </a:rPr>
              <a:t>gossip</a:t>
            </a:r>
            <a:r>
              <a:rPr lang="en-US" dirty="0"/>
              <a:t> module</a:t>
            </a:r>
          </a:p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runsim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</a:t>
            </a:r>
          </a:p>
          <a:p>
            <a:r>
              <a:rPr lang="en-US" dirty="0"/>
              <a:t>E.g., the following dialog starts the simulation with gossip probability of 0.7 and 8 as the source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531FE-1B8D-4D4E-AFAD-CCD16D8E456E}"/>
              </a:ext>
            </a:extLst>
          </p:cNvPr>
          <p:cNvSpPr txBox="1"/>
          <p:nvPr/>
        </p:nvSpPr>
        <p:spPr>
          <a:xfrm>
            <a:off x="816624" y="4191000"/>
            <a:ext cx="7543800" cy="954107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&gt;&gt;&gt; import gossip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&gt;&gt;&gt; </a:t>
            </a:r>
            <a:r>
              <a:rPr lang="en-US" sz="2800" dirty="0" err="1">
                <a:latin typeface="Consolas" panose="020B0609020204030204" pitchFamily="49" charset="0"/>
              </a:rPr>
              <a:t>gossip.runsim</a:t>
            </a:r>
            <a:r>
              <a:rPr lang="en-US" sz="2800" dirty="0">
                <a:latin typeface="Consolas" panose="020B0609020204030204" pitchFamily="49" charset="0"/>
              </a:rPr>
              <a:t>(0.7,8)</a:t>
            </a:r>
          </a:p>
        </p:txBody>
      </p:sp>
    </p:spTree>
    <p:extLst>
      <p:ext uri="{BB962C8B-B14F-4D97-AF65-F5344CB8AC3E}">
        <p14:creationId xmlns:p14="http://schemas.microsoft.com/office/powerpoint/2010/main" val="1453141020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2088-D880-4063-9E4D-99DC32FD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A59C-96BF-4BB2-B4A1-9624E4FD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WsnSimPy</a:t>
            </a:r>
            <a:r>
              <a:rPr lang="en-US" dirty="0"/>
              <a:t> provides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wsnsimpy_tk</a:t>
            </a:r>
            <a:r>
              <a:rPr lang="en-US" dirty="0"/>
              <a:t> module to take care of visualizing transmission and receptions of messages using the Tk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3F2B9-EA92-4E1E-8A74-288EF69D49CC}"/>
              </a:ext>
            </a:extLst>
          </p:cNvPr>
          <p:cNvSpPr/>
          <p:nvPr/>
        </p:nvSpPr>
        <p:spPr>
          <a:xfrm>
            <a:off x="419100" y="2830174"/>
            <a:ext cx="830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wsnsimpy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wsnsimpy_tk</a:t>
            </a:r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wsp</a:t>
            </a:r>
            <a:endParaRPr lang="en-US" sz="16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runsim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sim</a:t>
            </a:r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wsp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Simulator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until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timescale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terrain_size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=(</a:t>
            </a:r>
            <a:r>
              <a:rPr lang="en-US" sz="16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600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600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visual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CF1F2-075D-4A95-996A-CA6E02711262}"/>
              </a:ext>
            </a:extLst>
          </p:cNvPr>
          <p:cNvSpPr txBox="1"/>
          <p:nvPr/>
        </p:nvSpPr>
        <p:spPr>
          <a:xfrm>
            <a:off x="7239001" y="2514600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</p:spTree>
    <p:extLst>
      <p:ext uri="{BB962C8B-B14F-4D97-AF65-F5344CB8AC3E}">
        <p14:creationId xmlns:p14="http://schemas.microsoft.com/office/powerpoint/2010/main" val="1135093741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2C5E-0847-4FF4-B717-3BDF62D4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60E6-64D4-46AA-B6C7-D13578B2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Node.scene</a:t>
            </a:r>
            <a:r>
              <a:rPr lang="en-US" dirty="0"/>
              <a:t> object to control animation scene</a:t>
            </a:r>
          </a:p>
          <a:p>
            <a:r>
              <a:rPr lang="en-US" dirty="0"/>
              <a:t>The following modification will make nodes turn bold after broadcasting and  turn red after receiving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A130-1CC7-4E84-AE85-CF038720BE2A}"/>
              </a:ext>
            </a:extLst>
          </p:cNvPr>
          <p:cNvSpPr/>
          <p:nvPr/>
        </p:nvSpPr>
        <p:spPr>
          <a:xfrm>
            <a:off x="419100" y="2819400"/>
            <a:ext cx="8305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GossipNode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F7F"/>
                </a:solidFill>
                <a:latin typeface="Consolas" panose="020B0609020204030204" pitchFamily="49" charset="0"/>
              </a:rPr>
              <a:t>broadcast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gossip_prob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"Broadcast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message"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BROADCAST_ADDR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scene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nodewidth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on_receive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scene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nodecolor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"Receive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message from {sender}"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"Message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seen; reject"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return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"New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 message; prepare to rebroadcast"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yield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0.5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1.0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AC60F-1910-487B-B0CE-105D7561A3E8}"/>
              </a:ext>
            </a:extLst>
          </p:cNvPr>
          <p:cNvSpPr txBox="1"/>
          <p:nvPr/>
        </p:nvSpPr>
        <p:spPr>
          <a:xfrm>
            <a:off x="7222477" y="2503826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</p:spTree>
    <p:extLst>
      <p:ext uri="{BB962C8B-B14F-4D97-AF65-F5344CB8AC3E}">
        <p14:creationId xmlns:p14="http://schemas.microsoft.com/office/powerpoint/2010/main" val="2014855885"/>
      </p:ext>
    </p:extLst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9FEB-120D-45A4-845C-B9094B7A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8F3E-E46F-4F4A-B649-64AA7A26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nodes: 100</a:t>
            </a:r>
          </a:p>
          <a:p>
            <a:r>
              <a:rPr lang="en-US" dirty="0"/>
              <a:t>Transmission range: 125</a:t>
            </a:r>
          </a:p>
          <a:p>
            <a:r>
              <a:rPr lang="en-US" dirty="0"/>
              <a:t>Gossip probabilities: 0.1 – 1.0</a:t>
            </a:r>
          </a:p>
        </p:txBody>
      </p:sp>
    </p:spTree>
    <p:extLst>
      <p:ext uri="{BB962C8B-B14F-4D97-AF65-F5344CB8AC3E}">
        <p14:creationId xmlns:p14="http://schemas.microsoft.com/office/powerpoint/2010/main" val="2375976785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A573-13E3-43D6-B300-1D38C32C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3539-AFE6-4262-9F7A-AA264856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delivery ratio (i.e., #successes/#nodes)</a:t>
            </a:r>
          </a:p>
          <a:p>
            <a:r>
              <a:rPr lang="en-US" dirty="0"/>
              <a:t>Total number of transmissions</a:t>
            </a:r>
          </a:p>
          <a:p>
            <a:r>
              <a:rPr lang="en-US" dirty="0"/>
              <a:t>Total number of receptions</a:t>
            </a:r>
          </a:p>
        </p:txBody>
      </p:sp>
    </p:spTree>
    <p:extLst>
      <p:ext uri="{BB962C8B-B14F-4D97-AF65-F5344CB8AC3E}">
        <p14:creationId xmlns:p14="http://schemas.microsoft.com/office/powerpoint/2010/main" val="3560504404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EE4D-5ECF-46AC-A62D-00D80F89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Random Seed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D1CB-22F2-4A05-958B-72FE7669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run yields different behaviors and results due to randomness</a:t>
            </a:r>
          </a:p>
          <a:p>
            <a:r>
              <a:rPr lang="en-US" dirty="0"/>
              <a:t>Make each run deterministic by setting the random seed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463B0-366D-4635-BC96-9E3764EB9A51}"/>
              </a:ext>
            </a:extLst>
          </p:cNvPr>
          <p:cNvSpPr/>
          <p:nvPr/>
        </p:nvSpPr>
        <p:spPr>
          <a:xfrm>
            <a:off x="419100" y="3125212"/>
            <a:ext cx="83058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wsnsimpy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wsnsimpy_tk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runsim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seed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Simulator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until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timescale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terrain_size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600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600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visual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19A1A-FE12-49E5-9271-7AE9BF455C8C}"/>
              </a:ext>
            </a:extLst>
          </p:cNvPr>
          <p:cNvSpPr txBox="1"/>
          <p:nvPr/>
        </p:nvSpPr>
        <p:spPr>
          <a:xfrm>
            <a:off x="7239001" y="2809638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</p:spTree>
    <p:extLst>
      <p:ext uri="{BB962C8B-B14F-4D97-AF65-F5344CB8AC3E}">
        <p14:creationId xmlns:p14="http://schemas.microsoft.com/office/powerpoint/2010/main" val="2288223220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E434-968B-4999-9091-899D20A7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Logging and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55EF-0DA8-44B5-BA61-4E5664D9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speedup simulation, logging and visualization should be disabled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26EAD-160D-45EB-9EBD-4137005B7AA9}"/>
              </a:ext>
            </a:extLst>
          </p:cNvPr>
          <p:cNvSpPr/>
          <p:nvPr/>
        </p:nvSpPr>
        <p:spPr>
          <a:xfrm>
            <a:off x="381000" y="2669500"/>
            <a:ext cx="4013015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GossipNode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tx_range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100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F7F"/>
                </a:solidFill>
                <a:latin typeface="Consolas" panose="020B0609020204030204" pitchFamily="49" charset="0"/>
              </a:rPr>
              <a:t>run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logging</a:t>
            </a:r>
            <a:r>
              <a:rPr lang="en-US" sz="14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endParaRPr lang="en-US" sz="14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False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0AB42-EFC1-4D1F-AC5D-FE3DFF1813F2}"/>
              </a:ext>
            </a:extLst>
          </p:cNvPr>
          <p:cNvSpPr txBox="1"/>
          <p:nvPr/>
        </p:nvSpPr>
        <p:spPr>
          <a:xfrm>
            <a:off x="2908115" y="2353926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B03593-69E7-44B3-879C-6CFA88A766BF}"/>
              </a:ext>
            </a:extLst>
          </p:cNvPr>
          <p:cNvSpPr/>
          <p:nvPr/>
        </p:nvSpPr>
        <p:spPr>
          <a:xfrm>
            <a:off x="4687789" y="2669500"/>
            <a:ext cx="401301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runsim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Simulator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until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timescale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terrain_size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600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600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visual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4D267-8196-4926-87F6-2212C5DA0C20}"/>
              </a:ext>
            </a:extLst>
          </p:cNvPr>
          <p:cNvSpPr txBox="1"/>
          <p:nvPr/>
        </p:nvSpPr>
        <p:spPr>
          <a:xfrm>
            <a:off x="7214904" y="2353926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</p:spTree>
    <p:extLst>
      <p:ext uri="{BB962C8B-B14F-4D97-AF65-F5344CB8AC3E}">
        <p14:creationId xmlns:p14="http://schemas.microsoft.com/office/powerpoint/2010/main" val="1641049500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23A5-2585-4F09-A658-A6C64330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44BB3-694D-4DAB-AE97-0E20CEEA7882}"/>
              </a:ext>
            </a:extLst>
          </p:cNvPr>
          <p:cNvSpPr/>
          <p:nvPr/>
        </p:nvSpPr>
        <p:spPr>
          <a:xfrm>
            <a:off x="435624" y="1310070"/>
            <a:ext cx="8305800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GossipNode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tx_range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7F7F"/>
                </a:solidFill>
                <a:latin typeface="Consolas" panose="020B0609020204030204" pitchFamily="49" charset="0"/>
              </a:rPr>
              <a:t>100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7F7F"/>
                </a:solidFill>
                <a:latin typeface="Consolas" panose="020B0609020204030204" pitchFamily="49" charset="0"/>
              </a:rPr>
              <a:t>run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tx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11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rx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11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7F7F"/>
                </a:solidFill>
                <a:latin typeface="Consolas" panose="020B0609020204030204" pitchFamily="49" charset="0"/>
              </a:rPr>
              <a:t>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False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7F7F"/>
                </a:solidFill>
                <a:latin typeface="Consolas" panose="020B0609020204030204" pitchFamily="49" charset="0"/>
              </a:rPr>
              <a:t>broadcast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gossip_prob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"Broadcast</a:t>
            </a:r>
            <a:r>
              <a:rPr lang="en-US" sz="1100" dirty="0">
                <a:solidFill>
                  <a:srgbClr val="7F007F"/>
                </a:solidFill>
                <a:latin typeface="Consolas" panose="020B0609020204030204" pitchFamily="49" charset="0"/>
              </a:rPr>
              <a:t> message"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BROADCAST_ADDR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tx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1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on_receive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rx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7F7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1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"Receive</a:t>
            </a:r>
            <a:r>
              <a:rPr lang="en-US" sz="1100" dirty="0">
                <a:solidFill>
                  <a:srgbClr val="7F007F"/>
                </a:solidFill>
                <a:latin typeface="Consolas" panose="020B0609020204030204" pitchFamily="49" charset="0"/>
              </a:rPr>
              <a:t> message from {sender}"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"Message</a:t>
            </a:r>
            <a:r>
              <a:rPr lang="en-US" sz="1100" dirty="0">
                <a:solidFill>
                  <a:srgbClr val="7F007F"/>
                </a:solidFill>
                <a:latin typeface="Consolas" panose="020B0609020204030204" pitchFamily="49" charset="0"/>
              </a:rPr>
              <a:t> seen; reject"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return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"New</a:t>
            </a:r>
            <a:r>
              <a:rPr lang="en-US" sz="1100" dirty="0">
                <a:solidFill>
                  <a:srgbClr val="7F007F"/>
                </a:solidFill>
                <a:latin typeface="Consolas" panose="020B0609020204030204" pitchFamily="49" charset="0"/>
              </a:rPr>
              <a:t> message; prepare to rebroadcast"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EF"/>
                </a:solidFill>
                <a:latin typeface="Consolas" panose="020B0609020204030204" pitchFamily="49" charset="0"/>
              </a:rPr>
              <a:t>yield</a:t>
            </a:r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7F7F"/>
                </a:solidFill>
                <a:latin typeface="Consolas" panose="020B0609020204030204" pitchFamily="49" charset="0"/>
              </a:rPr>
              <a:t>0.5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7F7F"/>
                </a:solidFill>
                <a:latin typeface="Consolas" panose="020B0609020204030204" pitchFamily="49" charset="0"/>
              </a:rPr>
              <a:t>1.0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E9A48-7128-490B-9E31-D031041BF81C}"/>
              </a:ext>
            </a:extLst>
          </p:cNvPr>
          <p:cNvSpPr txBox="1"/>
          <p:nvPr/>
        </p:nvSpPr>
        <p:spPr>
          <a:xfrm>
            <a:off x="7239001" y="979826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66BAE-E703-4AE0-A1B5-31B100526258}"/>
              </a:ext>
            </a:extLst>
          </p:cNvPr>
          <p:cNvSpPr txBox="1"/>
          <p:nvPr/>
        </p:nvSpPr>
        <p:spPr>
          <a:xfrm>
            <a:off x="3505200" y="1461717"/>
            <a:ext cx="5129822" cy="764501"/>
          </a:xfrm>
          <a:prstGeom prst="roundRect">
            <a:avLst/>
          </a:prstGeom>
          <a:solidFill>
            <a:srgbClr val="C00000"/>
          </a:solidFill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Nodes must keep track of how many transmissions 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and receptions have occurred</a:t>
            </a:r>
          </a:p>
        </p:txBody>
      </p:sp>
    </p:spTree>
    <p:extLst>
      <p:ext uri="{BB962C8B-B14F-4D97-AF65-F5344CB8AC3E}">
        <p14:creationId xmlns:p14="http://schemas.microsoft.com/office/powerpoint/2010/main" val="2400336392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CD87-C5F8-41D0-A924-FE58596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24BF-2700-4D4D-9AD0-4DB10A9B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  <a:p>
            <a:r>
              <a:rPr lang="en-US" dirty="0"/>
              <a:t>Discrete-event simulation concept</a:t>
            </a:r>
          </a:p>
          <a:p>
            <a:r>
              <a:rPr lang="en-US" dirty="0"/>
              <a:t>Introduction to </a:t>
            </a:r>
            <a:r>
              <a:rPr lang="en-US" dirty="0" err="1"/>
              <a:t>SimPy</a:t>
            </a:r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WsnSimPy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77302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23A5-2585-4F09-A658-A6C64330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106088-3E92-41CA-A16E-B42E35B6B30B}"/>
              </a:ext>
            </a:extLst>
          </p:cNvPr>
          <p:cNvSpPr/>
          <p:nvPr/>
        </p:nvSpPr>
        <p:spPr>
          <a:xfrm>
            <a:off x="419100" y="1295400"/>
            <a:ext cx="830580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wsnsimpy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wsnsimpy_tk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7F7F"/>
                </a:solidFill>
                <a:latin typeface="Consolas" panose="020B0609020204030204" pitchFamily="49" charset="0"/>
              </a:rPr>
              <a:t>runsim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wsp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Simulator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until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timescale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visual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# place nodes in 100x100 grids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10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F7F"/>
                </a:solidFill>
                <a:latin typeface="Consolas" panose="020B0609020204030204" pitchFamily="49" charset="0"/>
              </a:rPr>
              <a:t>10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da-DK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da-DK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a-DK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a-DK" sz="1200" dirty="0">
                <a:solidFill>
                  <a:srgbClr val="007F7F"/>
                </a:solidFill>
                <a:latin typeface="Consolas" panose="020B0609020204030204" pitchFamily="49" charset="0"/>
              </a:rPr>
              <a:t>60</a:t>
            </a:r>
            <a:r>
              <a:rPr lang="da-DK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a-DK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da-DK" sz="12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a-DK" sz="12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da-DK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a-DK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s-E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es-E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s-E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s-ES" sz="1200" dirty="0">
                <a:solidFill>
                  <a:srgbClr val="007F7F"/>
                </a:solidFill>
                <a:latin typeface="Consolas" panose="020B0609020204030204" pitchFamily="49" charset="0"/>
              </a:rPr>
              <a:t>60</a:t>
            </a:r>
            <a:r>
              <a:rPr lang="es-E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s-E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uniform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s-ES" sz="12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1200" dirty="0">
                <a:solidFill>
                  <a:srgbClr val="007F7F"/>
                </a:solidFill>
                <a:latin typeface="Consolas" panose="020B0609020204030204" pitchFamily="49" charset="0"/>
              </a:rPr>
              <a:t>20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E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add_node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GossipNode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# save simulation-wide variables in the 'sim' object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gossip_prob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7F00"/>
                </a:solidFill>
                <a:latin typeface="Consolas" panose="020B0609020204030204" pitchFamily="49" charset="0"/>
              </a:rPr>
              <a:t># start simulation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num_successes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nodes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  <a:endParaRPr lang="en-US" sz="12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num_tx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tx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nodes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  <a:endParaRPr lang="en-US" sz="12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num_rx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rx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sim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nodes</a:t>
            </a:r>
            <a:r>
              <a:rPr lang="en-US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  <a:endParaRPr lang="en-US" sz="12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0000E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num_successes</a:t>
            </a:r>
            <a:r>
              <a:rPr lang="pt-B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num_tx</a:t>
            </a:r>
            <a:r>
              <a:rPr lang="pt-BR" sz="12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A8C5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num_rx</a:t>
            </a:r>
            <a:endParaRPr lang="pt-BR" sz="1200" dirty="0">
              <a:solidFill>
                <a:srgbClr val="A8C5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3D825-4B95-4C62-B73B-C3A870912C3A}"/>
              </a:ext>
            </a:extLst>
          </p:cNvPr>
          <p:cNvSpPr txBox="1"/>
          <p:nvPr/>
        </p:nvSpPr>
        <p:spPr>
          <a:xfrm>
            <a:off x="7239001" y="979826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gossip.py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66BAE-E703-4AE0-A1B5-31B100526258}"/>
              </a:ext>
            </a:extLst>
          </p:cNvPr>
          <p:cNvSpPr txBox="1"/>
          <p:nvPr/>
        </p:nvSpPr>
        <p:spPr>
          <a:xfrm>
            <a:off x="3200400" y="4267200"/>
            <a:ext cx="5410200" cy="433262"/>
          </a:xfrm>
          <a:prstGeom prst="roundRect">
            <a:avLst/>
          </a:prstGeom>
          <a:solidFill>
            <a:srgbClr val="C00000"/>
          </a:solidFill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After simulation ended, report the collective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76648210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C55-4469-4EBF-9B8A-EA107486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Simulation with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E1EA-9903-4DF8-9D11-0A47265E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script runs simulation with different sets of parameters, then save all results in a CSV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277C7-8073-4D40-93F7-6698D176E79C}"/>
              </a:ext>
            </a:extLst>
          </p:cNvPr>
          <p:cNvSpPr/>
          <p:nvPr/>
        </p:nvSpPr>
        <p:spPr>
          <a:xfrm>
            <a:off x="419100" y="2296774"/>
            <a:ext cx="8305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csv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gossip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arange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0.1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1.1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.2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results.csv"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"w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csv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'seed'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'prob'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'success'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tx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rx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"Running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 seed: {seed}"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tx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rx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gossip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7F7F"/>
                </a:solidFill>
                <a:latin typeface="Consolas" panose="020B0609020204030204" pitchFamily="49" charset="0"/>
              </a:rPr>
              <a:t>50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seed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prob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tx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37485-DBFA-4319-8699-4CA668DA1D58}"/>
              </a:ext>
            </a:extLst>
          </p:cNvPr>
          <p:cNvSpPr txBox="1"/>
          <p:nvPr/>
        </p:nvSpPr>
        <p:spPr>
          <a:xfrm>
            <a:off x="7239001" y="1981200"/>
            <a:ext cx="1485900" cy="315574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run.py</a:t>
            </a:r>
          </a:p>
        </p:txBody>
      </p:sp>
    </p:spTree>
    <p:extLst>
      <p:ext uri="{BB962C8B-B14F-4D97-AF65-F5344CB8AC3E}">
        <p14:creationId xmlns:p14="http://schemas.microsoft.com/office/powerpoint/2010/main" val="621786975"/>
      </p:ext>
    </p:extLst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25DB-F5EE-4B08-83A7-A4893267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6948-56F7-44D1-863B-70886CAF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results in the CSV file can be conveniently processed with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pandas</a:t>
            </a:r>
          </a:p>
          <a:p>
            <a:r>
              <a:rPr lang="en-US" dirty="0" err="1">
                <a:solidFill>
                  <a:srgbClr val="0070C0"/>
                </a:solidFill>
              </a:rPr>
              <a:t>Jupyter</a:t>
            </a:r>
            <a:r>
              <a:rPr lang="en-US" dirty="0">
                <a:solidFill>
                  <a:srgbClr val="0070C0"/>
                </a:solidFill>
              </a:rPr>
              <a:t> notebook</a:t>
            </a:r>
            <a:r>
              <a:rPr lang="en-US" dirty="0"/>
              <a:t> provides a great environment for manipulating and visualizing data</a:t>
            </a:r>
          </a:p>
          <a:p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notebook with the command (after entering the virtual environment)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click New -&gt; Python3 to create a new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14A0B-BB48-4B02-B094-7DF0D4F0B360}"/>
              </a:ext>
            </a:extLst>
          </p:cNvPr>
          <p:cNvSpPr txBox="1"/>
          <p:nvPr/>
        </p:nvSpPr>
        <p:spPr>
          <a:xfrm>
            <a:off x="800100" y="4267200"/>
            <a:ext cx="7543800" cy="523220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jupyter</a:t>
            </a:r>
            <a:r>
              <a:rPr lang="en-US" sz="2800" dirty="0">
                <a:latin typeface="Consolas" panose="020B06090202040302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380899987"/>
      </p:ext>
    </p:extLst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9B95-2EB4-43A8-9509-420FE9FE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6DD0-ABB4-4825-A7CF-944ECC32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and run the following cell to load the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pandas</a:t>
            </a:r>
            <a:r>
              <a:rPr lang="en-US" dirty="0"/>
              <a:t> library and read simulation results into a data frame</a:t>
            </a:r>
          </a:p>
          <a:p>
            <a:endParaRPr lang="en-US" dirty="0"/>
          </a:p>
          <a:p>
            <a:pPr marL="55562" indent="0">
              <a:buNone/>
            </a:pPr>
            <a:endParaRPr lang="en-US" dirty="0"/>
          </a:p>
          <a:p>
            <a:r>
              <a:rPr lang="en-US" dirty="0"/>
              <a:t>Add reachability ratio as a new series to the data frame</a:t>
            </a:r>
          </a:p>
          <a:p>
            <a:endParaRPr lang="en-US" dirty="0"/>
          </a:p>
          <a:p>
            <a:r>
              <a:rPr lang="en-US" dirty="0"/>
              <a:t>The data frame should now look like: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CC060E-B93A-48DF-9980-B31DD6D6FC8D}"/>
              </a:ext>
            </a:extLst>
          </p:cNvPr>
          <p:cNvSpPr/>
          <p:nvPr/>
        </p:nvSpPr>
        <p:spPr>
          <a:xfrm>
            <a:off x="685800" y="3897221"/>
            <a:ext cx="4572000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1600" dirty="0">
                <a:solidFill>
                  <a:srgbClr val="7F007F"/>
                </a:solidFill>
                <a:latin typeface="Consolas" panose="020B0609020204030204" pitchFamily="49" charset="0"/>
              </a:rPr>
              <a:t>"ratio"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it-IT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it-IT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it-IT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7F7F"/>
                </a:solidFill>
                <a:latin typeface="Consolas" panose="020B0609020204030204" pitchFamily="49" charset="0"/>
              </a:rPr>
              <a:t>100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F4FC2C-86F9-43C6-B4FB-2F3D69EBB507}"/>
              </a:ext>
            </a:extLst>
          </p:cNvPr>
          <p:cNvSpPr/>
          <p:nvPr/>
        </p:nvSpPr>
        <p:spPr>
          <a:xfrm>
            <a:off x="685800" y="2339831"/>
            <a:ext cx="4572000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matplotlib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notebook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pandas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read_csv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"results.csv"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0CAC89-C7FA-4065-BCF7-9C5FAA8D37FF}"/>
              </a:ext>
            </a:extLst>
          </p:cNvPr>
          <p:cNvSpPr/>
          <p:nvPr/>
        </p:nvSpPr>
        <p:spPr>
          <a:xfrm>
            <a:off x="685800" y="5138290"/>
            <a:ext cx="2514600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AAEE0-EA96-4937-A9AF-164F4FB8B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r="14344"/>
          <a:stretch/>
        </p:blipFill>
        <p:spPr>
          <a:xfrm>
            <a:off x="5930308" y="4064062"/>
            <a:ext cx="2553912" cy="249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299407"/>
      </p:ext>
    </p:extLst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E8DC-2196-4EF5-A017-D583C924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CF86-399E-40A3-A325-F5F7411B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DataFrame's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groupby</a:t>
            </a:r>
            <a:r>
              <a:rPr lang="en-US" dirty="0"/>
              <a:t> method can be used to summarize results from the same probability but across different seeds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616DAF-ED13-4291-9DDF-261E588705EF}"/>
              </a:ext>
            </a:extLst>
          </p:cNvPr>
          <p:cNvSpPr/>
          <p:nvPr/>
        </p:nvSpPr>
        <p:spPr>
          <a:xfrm>
            <a:off x="2302524" y="2514600"/>
            <a:ext cx="4572000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agg</a:t>
            </a:r>
            <a:r>
              <a:rPr lang="en-US" sz="20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groupby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7F"/>
                </a:solidFill>
                <a:latin typeface="Consolas" panose="020B0609020204030204" pitchFamily="49" charset="0"/>
              </a:rPr>
              <a:t>"prob"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ratio</a:t>
            </a:r>
            <a:r>
              <a:rPr lang="en-US" sz="20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agg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ratio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ratio</a:t>
            </a:r>
            <a:endParaRPr lang="en-US" sz="20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3670D-AE2D-49D0-92B9-F05526346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55" y="3992504"/>
            <a:ext cx="3700689" cy="1895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197361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1B2F-E14C-47C9-8975-D4283DC5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3F80-A731-4954-AEC8-8AF780D3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summary can be plotted using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plot()</a:t>
            </a:r>
            <a:r>
              <a:rPr lang="en-US" dirty="0"/>
              <a:t>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2AC9-A20F-4A7C-B67B-9CA36C9C4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71493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F121D-7508-4D60-B7B4-08DADD93D408}"/>
              </a:ext>
            </a:extLst>
          </p:cNvPr>
          <p:cNvSpPr/>
          <p:nvPr/>
        </p:nvSpPr>
        <p:spPr>
          <a:xfrm>
            <a:off x="304800" y="2362200"/>
            <a:ext cx="4223011" cy="17366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pyplot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ratio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plot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"b--"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ratio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plot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"go"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xlabel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"Gossip Probability"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ylabel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"Reachability Ratio"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75860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F190-B95E-4D87-81A5-258A6F0C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A2C4-883C-40AC-AAEF-CED032F6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pip install</a:t>
            </a:r>
            <a:r>
              <a:rPr lang="en-US" dirty="0"/>
              <a:t> in your virtual environment to download and install necessary 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EDB99-5071-4A82-87FD-30792F08C919}"/>
              </a:ext>
            </a:extLst>
          </p:cNvPr>
          <p:cNvSpPr txBox="1"/>
          <p:nvPr/>
        </p:nvSpPr>
        <p:spPr>
          <a:xfrm>
            <a:off x="800100" y="2590800"/>
            <a:ext cx="7543800" cy="138499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pip install </a:t>
            </a:r>
            <a:r>
              <a:rPr lang="en-US" sz="2800" dirty="0" err="1">
                <a:latin typeface="Consolas" panose="020B0609020204030204" pitchFamily="49" charset="0"/>
              </a:rPr>
              <a:t>simpy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wsnsimpy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ipython</a:t>
            </a:r>
            <a:r>
              <a:rPr lang="en-US" sz="2800" dirty="0">
                <a:latin typeface="Consolas" panose="020B0609020204030204" pitchFamily="49" charset="0"/>
              </a:rPr>
              <a:t> \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latin typeface="Consolas" panose="020B0609020204030204" pitchFamily="49" charset="0"/>
              </a:rPr>
              <a:t>numpy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scipy</a:t>
            </a:r>
            <a:r>
              <a:rPr lang="en-US" sz="2800" dirty="0">
                <a:latin typeface="Consolas" panose="020B0609020204030204" pitchFamily="49" charset="0"/>
              </a:rPr>
              <a:t> matplotlib \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   </a:t>
            </a:r>
            <a:r>
              <a:rPr lang="en-US" sz="2800" dirty="0" err="1">
                <a:latin typeface="Consolas" panose="020B0609020204030204" pitchFamily="49" charset="0"/>
              </a:rPr>
              <a:t>jupyter</a:t>
            </a:r>
            <a:r>
              <a:rPr lang="en-US" sz="2800" dirty="0">
                <a:latin typeface="Consolas" panose="020B0609020204030204" pitchFamily="49" charset="0"/>
              </a:rPr>
              <a:t> pandas</a:t>
            </a:r>
          </a:p>
        </p:txBody>
      </p:sp>
    </p:spTree>
    <p:extLst>
      <p:ext uri="{BB962C8B-B14F-4D97-AF65-F5344CB8AC3E}">
        <p14:creationId xmlns:p14="http://schemas.microsoft.com/office/powerpoint/2010/main" val="2652888233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A53DE7-530D-4F3D-9BE3-190CBE192C21}"/>
              </a:ext>
            </a:extLst>
          </p:cNvPr>
          <p:cNvSpPr/>
          <p:nvPr/>
        </p:nvSpPr>
        <p:spPr>
          <a:xfrm>
            <a:off x="3505200" y="4663527"/>
            <a:ext cx="134535" cy="344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F9D00-13E5-4C46-940F-EFDC38525487}"/>
              </a:ext>
            </a:extLst>
          </p:cNvPr>
          <p:cNvSpPr/>
          <p:nvPr/>
        </p:nvSpPr>
        <p:spPr>
          <a:xfrm>
            <a:off x="4262437" y="4660463"/>
            <a:ext cx="309563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61F2F-FEA9-4FA3-BCB6-804D6B335003}"/>
              </a:ext>
            </a:extLst>
          </p:cNvPr>
          <p:cNvSpPr/>
          <p:nvPr/>
        </p:nvSpPr>
        <p:spPr>
          <a:xfrm>
            <a:off x="3952874" y="4660463"/>
            <a:ext cx="309563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5A464-48B4-4CAA-927D-C031070AF34B}"/>
              </a:ext>
            </a:extLst>
          </p:cNvPr>
          <p:cNvSpPr/>
          <p:nvPr/>
        </p:nvSpPr>
        <p:spPr>
          <a:xfrm>
            <a:off x="3640928" y="4660463"/>
            <a:ext cx="309563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C242A-1A9C-4CA6-B8D5-9BB2E4E3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Discrete-Event Simulation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4D3BD2C-A92F-485F-AC0B-DE222A1A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operations are performed as a discrete sequence of events in time</a:t>
            </a:r>
          </a:p>
          <a:p>
            <a:r>
              <a:rPr lang="en-US" dirty="0"/>
              <a:t>"Time" stops during event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17567-2B08-45A7-A7E3-A133F5908FF9}"/>
              </a:ext>
            </a:extLst>
          </p:cNvPr>
          <p:cNvSpPr/>
          <p:nvPr/>
        </p:nvSpPr>
        <p:spPr>
          <a:xfrm>
            <a:off x="4572000" y="4660463"/>
            <a:ext cx="309563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91FA36-4E04-4195-9157-8ECF74E187C4}"/>
              </a:ext>
            </a:extLst>
          </p:cNvPr>
          <p:cNvSpPr/>
          <p:nvPr/>
        </p:nvSpPr>
        <p:spPr>
          <a:xfrm>
            <a:off x="3200400" y="4660463"/>
            <a:ext cx="1681163" cy="695325"/>
          </a:xfrm>
          <a:custGeom>
            <a:avLst/>
            <a:gdLst>
              <a:gd name="connsiteX0" fmla="*/ 0 w 1681163"/>
              <a:gd name="connsiteY0" fmla="*/ 0 h 695325"/>
              <a:gd name="connsiteX1" fmla="*/ 1676400 w 1681163"/>
              <a:gd name="connsiteY1" fmla="*/ 9525 h 695325"/>
              <a:gd name="connsiteX2" fmla="*/ 1681163 w 1681163"/>
              <a:gd name="connsiteY2" fmla="*/ 695325 h 695325"/>
              <a:gd name="connsiteX3" fmla="*/ 9525 w 1681163"/>
              <a:gd name="connsiteY3" fmla="*/ 690562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163" h="695325">
                <a:moveTo>
                  <a:pt x="0" y="0"/>
                </a:moveTo>
                <a:lnTo>
                  <a:pt x="1676400" y="9525"/>
                </a:lnTo>
                <a:cubicBezTo>
                  <a:pt x="1677988" y="238125"/>
                  <a:pt x="1679575" y="466725"/>
                  <a:pt x="1681163" y="695325"/>
                </a:cubicBezTo>
                <a:lnTo>
                  <a:pt x="9525" y="690562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5F95E-971F-40CE-B5E9-8064D7CFE9C9}"/>
              </a:ext>
            </a:extLst>
          </p:cNvPr>
          <p:cNvSpPr txBox="1"/>
          <p:nvPr/>
        </p:nvSpPr>
        <p:spPr>
          <a:xfrm>
            <a:off x="2972345" y="5373469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queue</a:t>
            </a:r>
            <a:br>
              <a:rPr lang="en-US" dirty="0"/>
            </a:br>
            <a:r>
              <a:rPr lang="en-US" dirty="0"/>
              <a:t>(sorted by event time)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62076-2067-4080-A566-6C85E573DCC5}"/>
              </a:ext>
            </a:extLst>
          </p:cNvPr>
          <p:cNvGrpSpPr/>
          <p:nvPr/>
        </p:nvGrpSpPr>
        <p:grpSpPr>
          <a:xfrm>
            <a:off x="4881563" y="4660463"/>
            <a:ext cx="3500437" cy="713006"/>
            <a:chOff x="4881563" y="3429000"/>
            <a:chExt cx="3500437" cy="7130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987D65-8038-4220-8CA3-5D094574C837}"/>
                </a:ext>
              </a:extLst>
            </p:cNvPr>
            <p:cNvSpPr/>
            <p:nvPr/>
          </p:nvSpPr>
          <p:spPr>
            <a:xfrm>
              <a:off x="5791200" y="3429000"/>
              <a:ext cx="2590800" cy="7130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Fetch next event &amp; update simulation time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1CB91F9-BFBB-4F75-B865-2DCACCBB0FCB}"/>
                </a:ext>
              </a:extLst>
            </p:cNvPr>
            <p:cNvCxnSpPr/>
            <p:nvPr/>
          </p:nvCxnSpPr>
          <p:spPr>
            <a:xfrm>
              <a:off x="4881563" y="3776662"/>
              <a:ext cx="91916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51800C-0CB5-4D6A-AD92-65807029B6AD}"/>
              </a:ext>
            </a:extLst>
          </p:cNvPr>
          <p:cNvGrpSpPr/>
          <p:nvPr/>
        </p:nvGrpSpPr>
        <p:grpSpPr>
          <a:xfrm>
            <a:off x="5791200" y="2966383"/>
            <a:ext cx="2590800" cy="1694080"/>
            <a:chOff x="5791200" y="1734920"/>
            <a:chExt cx="2590800" cy="16940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5B9C36-1A09-4DA8-A20C-3622B36B2A03}"/>
                </a:ext>
              </a:extLst>
            </p:cNvPr>
            <p:cNvSpPr/>
            <p:nvPr/>
          </p:nvSpPr>
          <p:spPr>
            <a:xfrm>
              <a:off x="5791200" y="1734920"/>
              <a:ext cx="2590800" cy="7130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Process event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201A0D-2B07-4112-8165-803F3C77ED7A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V="1">
              <a:off x="7086600" y="2447926"/>
              <a:ext cx="0" cy="9810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D6A8A15-054B-4052-BFFD-6969D236358D}"/>
              </a:ext>
            </a:extLst>
          </p:cNvPr>
          <p:cNvSpPr/>
          <p:nvPr/>
        </p:nvSpPr>
        <p:spPr>
          <a:xfrm>
            <a:off x="3502817" y="4997083"/>
            <a:ext cx="135729" cy="344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373724-317B-475A-9D41-F3711F9B0790}"/>
              </a:ext>
            </a:extLst>
          </p:cNvPr>
          <p:cNvGrpSpPr/>
          <p:nvPr/>
        </p:nvGrpSpPr>
        <p:grpSpPr>
          <a:xfrm>
            <a:off x="435882" y="4736910"/>
            <a:ext cx="3066935" cy="838200"/>
            <a:chOff x="411850" y="3601407"/>
            <a:chExt cx="3066935" cy="838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5E13FB-7BF5-4195-ADDC-8BF77BEE0849}"/>
                </a:ext>
              </a:extLst>
            </p:cNvPr>
            <p:cNvSpPr/>
            <p:nvPr/>
          </p:nvSpPr>
          <p:spPr>
            <a:xfrm>
              <a:off x="411850" y="3601407"/>
              <a:ext cx="1676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Initial Events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F55B73A-F1CB-409D-9E58-F20F59928125}"/>
                </a:ext>
              </a:extLst>
            </p:cNvPr>
            <p:cNvCxnSpPr>
              <a:cxnSpLocks/>
              <a:stCxn id="4" idx="6"/>
              <a:endCxn id="28" idx="1"/>
            </p:cNvCxnSpPr>
            <p:nvPr/>
          </p:nvCxnSpPr>
          <p:spPr>
            <a:xfrm>
              <a:off x="2088250" y="4020507"/>
              <a:ext cx="1390535" cy="133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8F4184-473F-4B45-B6F2-330F40B79862}"/>
              </a:ext>
            </a:extLst>
          </p:cNvPr>
          <p:cNvGrpSpPr/>
          <p:nvPr/>
        </p:nvGrpSpPr>
        <p:grpSpPr>
          <a:xfrm>
            <a:off x="3505200" y="2926717"/>
            <a:ext cx="2286000" cy="1985309"/>
            <a:chOff x="3505200" y="1695254"/>
            <a:chExt cx="2286000" cy="1985309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1C18A3F-350B-430A-872A-8230B4C9700B}"/>
                </a:ext>
              </a:extLst>
            </p:cNvPr>
            <p:cNvCxnSpPr>
              <a:cxnSpLocks/>
              <a:stCxn id="14" idx="1"/>
              <a:endCxn id="25" idx="1"/>
            </p:cNvCxnSpPr>
            <p:nvPr/>
          </p:nvCxnSpPr>
          <p:spPr>
            <a:xfrm rot="10800000" flipV="1">
              <a:off x="3505200" y="2167623"/>
              <a:ext cx="2286000" cy="1512940"/>
            </a:xfrm>
            <a:prstGeom prst="bentConnector3">
              <a:avLst>
                <a:gd name="adj1" fmla="val 110000"/>
              </a:avLst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F1297C-5406-418B-9732-9CD1BAEF237D}"/>
                </a:ext>
              </a:extLst>
            </p:cNvPr>
            <p:cNvSpPr txBox="1"/>
            <p:nvPr/>
          </p:nvSpPr>
          <p:spPr>
            <a:xfrm>
              <a:off x="3949258" y="1695254"/>
              <a:ext cx="1397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event(s)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6725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D2AFC-7D93-402E-B97F-BEC3DA19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SimPy</a:t>
            </a:r>
            <a:r>
              <a:rPr lang="en-US" dirty="0"/>
              <a:t> Simulator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5E1A-6F05-4044-8EDC-687C417B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Process-based discrete-event simulator written in Python</a:t>
            </a:r>
          </a:p>
          <a:p>
            <a:r>
              <a:rPr lang="en-US" dirty="0"/>
              <a:t>Simulated processes are defined as Python coroutines (i.e., generators)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7B393-8EB3-447D-803A-840BCF5EE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14" y="3048000"/>
            <a:ext cx="4209820" cy="15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59765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F190-B95E-4D87-81A5-258A6F0C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A2C4-883C-40AC-AAEF-CED032F6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code simulates cars arriving at three toll booths at random points in time</a:t>
            </a:r>
          </a:p>
          <a:p>
            <a:pPr lvl="1"/>
            <a:r>
              <a:rPr lang="en-US" dirty="0"/>
              <a:t>Assuming cars' inter-arrival times are exponentially distributed, with the average inter-arrival time of 30 seconds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EA240-9B9A-4EB2-A669-4BD1E67A507C}"/>
              </a:ext>
            </a:extLst>
          </p:cNvPr>
          <p:cNvSpPr/>
          <p:nvPr/>
        </p:nvSpPr>
        <p:spPr>
          <a:xfrm>
            <a:off x="740424" y="2971800"/>
            <a:ext cx="769620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simpy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F7F"/>
                </a:solidFill>
                <a:latin typeface="Consolas" panose="020B0609020204030204" pitchFamily="49" charset="0"/>
              </a:rPr>
              <a:t>booth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exponential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30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EF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"At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 {env.now:3.0f} seconds, car #{count} arrives at {name}"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simpy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booth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"Booth 1"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booth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"Booth 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booth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"Booth 3"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until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7F7F"/>
                </a:solidFill>
                <a:latin typeface="Consolas" panose="020B0609020204030204" pitchFamily="49" charset="0"/>
              </a:rPr>
              <a:t>300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A8C5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26134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6CEA-FC38-41F0-ADA0-4441879C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>
                <a:solidFill>
                  <a:srgbClr val="7030A0"/>
                </a:solidFill>
              </a:rPr>
              <a:t>WsnSimPy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BA10-21C2-4DDB-965F-B802635A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03" y="1345139"/>
            <a:ext cx="8412297" cy="4523955"/>
          </a:xfrm>
        </p:spPr>
        <p:txBody>
          <a:bodyPr/>
          <a:lstStyle/>
          <a:p>
            <a:r>
              <a:rPr lang="en-US" dirty="0"/>
              <a:t>WSN simulator based on </a:t>
            </a:r>
            <a:r>
              <a:rPr lang="en-US" dirty="0" err="1"/>
              <a:t>SimPy</a:t>
            </a:r>
            <a:endParaRPr lang="en-US" dirty="0"/>
          </a:p>
          <a:p>
            <a:r>
              <a:rPr lang="en-US" dirty="0"/>
              <a:t>Implements basic Node model </a:t>
            </a:r>
            <a:br>
              <a:rPr lang="en-US" dirty="0"/>
            </a:br>
            <a:r>
              <a:rPr lang="en-US" dirty="0"/>
              <a:t>and simple collision-free </a:t>
            </a:r>
            <a:br>
              <a:rPr lang="en-US" dirty="0"/>
            </a:br>
            <a:r>
              <a:rPr lang="en-US" dirty="0"/>
              <a:t>node-to-node 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9EAB6-370E-4B92-AB64-27CAFB64B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85" y="1901350"/>
            <a:ext cx="3821112" cy="3934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362286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567D-0348-4DFD-AA91-1EC192A0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</a:t>
            </a:r>
            <a:r>
              <a:rPr lang="en-US" dirty="0" err="1"/>
              <a:t>WsnSimPy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0795-5863-40B7-B8B4-6CB4835F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subclass of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wsnsimpy.Node</a:t>
            </a:r>
            <a:r>
              <a:rPr lang="en-US" dirty="0"/>
              <a:t> with the following methods: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– (optional) called on each node before start of the first node's process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run()</a:t>
            </a:r>
            <a:r>
              <a:rPr lang="en-US" dirty="0"/>
              <a:t> – defines each node's main process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on_receive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– called when a node receives a message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finish()</a:t>
            </a:r>
            <a:r>
              <a:rPr lang="en-US" dirty="0"/>
              <a:t> – (optional) called on each node after simulation ends</a:t>
            </a:r>
          </a:p>
        </p:txBody>
      </p:sp>
    </p:spTree>
    <p:extLst>
      <p:ext uri="{BB962C8B-B14F-4D97-AF65-F5344CB8AC3E}">
        <p14:creationId xmlns:p14="http://schemas.microsoft.com/office/powerpoint/2010/main" val="1375449033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3E5C1-744A-402A-BEA3-C63C497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Gossip Protocol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58DBC-9522-4797-8650-F40F3054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source broadcasts a message to all nodes in the network</a:t>
            </a:r>
          </a:p>
          <a:p>
            <a:r>
              <a:rPr lang="en-US" dirty="0"/>
              <a:t>Similar to flooding, but each node decides to rebroadcast with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2390538226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ng-Thai Lecture Notes">
      <a:majorFont>
        <a:latin typeface="Calibri Light"/>
        <a:ea typeface=""/>
        <a:cs typeface="FreesiaUPC"/>
      </a:majorFont>
      <a:minorFont>
        <a:latin typeface="Calibri"/>
        <a:ea typeface=""/>
        <a:cs typeface="FreesiaUPC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00-Orientation</Template>
  <TotalTime>13296</TotalTime>
  <Words>1994</Words>
  <Application>Microsoft Office PowerPoint</Application>
  <PresentationFormat>On-screen Show (4:3)</PresentationFormat>
  <Paragraphs>311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FreesiaUPC</vt:lpstr>
      <vt:lpstr>Retrospect</vt:lpstr>
      <vt:lpstr>Discrete-Event Simulation and Performance Evaluation</vt:lpstr>
      <vt:lpstr>Outline</vt:lpstr>
      <vt:lpstr>Software Installation</vt:lpstr>
      <vt:lpstr>Discrete-Event Simulation</vt:lpstr>
      <vt:lpstr>SimPy Simulator</vt:lpstr>
      <vt:lpstr>SimPy Example</vt:lpstr>
      <vt:lpstr>Introduction to WsnSimPy</vt:lpstr>
      <vt:lpstr>Scripting WsnSimPy</vt:lpstr>
      <vt:lpstr>Case Study: Gossip Protocol</vt:lpstr>
      <vt:lpstr>Simulation Setup</vt:lpstr>
      <vt:lpstr>Node Model</vt:lpstr>
      <vt:lpstr>Running Simulation</vt:lpstr>
      <vt:lpstr>Visualizing Simulation</vt:lpstr>
      <vt:lpstr>Visualizing Simulation</vt:lpstr>
      <vt:lpstr>Simulation Scenarios</vt:lpstr>
      <vt:lpstr>Evaluation Metrics</vt:lpstr>
      <vt:lpstr>Fixing Random Seed</vt:lpstr>
      <vt:lpstr>Disabling Logging and GUI</vt:lpstr>
      <vt:lpstr>Reporting Statistics</vt:lpstr>
      <vt:lpstr>Reporting Statistics</vt:lpstr>
      <vt:lpstr>Running Simulation with Script</vt:lpstr>
      <vt:lpstr>Processing Raw Data</vt:lpstr>
      <vt:lpstr>Loading CSV file</vt:lpstr>
      <vt:lpstr>Summarizing Results</vt:lpstr>
      <vt:lpstr>Plotting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subject>Architectures and Applications for Wireless Sensor Networks</dc:subject>
  <dc:creator>Chaiporn Jaikaeo</dc:creator>
  <cp:lastModifiedBy>Chaipon Jaikaeo</cp:lastModifiedBy>
  <cp:revision>382</cp:revision>
  <cp:lastPrinted>1601-01-01T00:00:00Z</cp:lastPrinted>
  <dcterms:created xsi:type="dcterms:W3CDTF">1601-01-01T00:00:00Z</dcterms:created>
  <dcterms:modified xsi:type="dcterms:W3CDTF">2018-10-28T09:19:41Z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