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92" r:id="rId2"/>
    <p:sldId id="257" r:id="rId3"/>
    <p:sldId id="258" r:id="rId4"/>
    <p:sldId id="262" r:id="rId5"/>
    <p:sldId id="285" r:id="rId6"/>
    <p:sldId id="286" r:id="rId7"/>
    <p:sldId id="281" r:id="rId8"/>
    <p:sldId id="287" r:id="rId9"/>
    <p:sldId id="267" r:id="rId10"/>
    <p:sldId id="288" r:id="rId11"/>
    <p:sldId id="268" r:id="rId12"/>
    <p:sldId id="270" r:id="rId13"/>
    <p:sldId id="272" r:id="rId14"/>
    <p:sldId id="289" r:id="rId15"/>
    <p:sldId id="291" r:id="rId16"/>
    <p:sldId id="282" r:id="rId1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103" autoAdjust="0"/>
    <p:restoredTop sz="66846" autoAdjust="0"/>
  </p:normalViewPr>
  <p:slideViewPr>
    <p:cSldViewPr>
      <p:cViewPr varScale="1">
        <p:scale>
          <a:sx n="47" d="100"/>
          <a:sy n="47" d="100"/>
        </p:scale>
        <p:origin x="-202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8163C4-1F82-4536-B24D-2A5EA7BBB9AD}" type="datetimeFigureOut">
              <a:rPr lang="es-ES" smtClean="0"/>
              <a:pPr/>
              <a:t>25/06/2015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73B4B9-BB40-4150-BCCC-2F74F166FEEA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747223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200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3B4B9-BB40-4150-BCCC-2F74F166FEEA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41033933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3B4B9-BB40-4150-BCCC-2F74F166FEEA}" type="slidenum">
              <a:rPr lang="es-ES" smtClean="0"/>
              <a:pPr/>
              <a:t>11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41033933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3B4B9-BB40-4150-BCCC-2F74F166FEEA}" type="slidenum">
              <a:rPr lang="es-ES" smtClean="0"/>
              <a:pPr/>
              <a:t>12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41033933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3B4B9-BB40-4150-BCCC-2F74F166FEEA}" type="slidenum">
              <a:rPr lang="es-ES" smtClean="0"/>
              <a:pPr/>
              <a:t>13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41033933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3B4B9-BB40-4150-BCCC-2F74F166FEEA}" type="slidenum">
              <a:rPr lang="es-ES" smtClean="0"/>
              <a:pPr/>
              <a:t>14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41033933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3B4B9-BB40-4150-BCCC-2F74F166FEEA}" type="slidenum">
              <a:rPr lang="es-ES" smtClean="0"/>
              <a:pPr/>
              <a:t>15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41033933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3B4B9-BB40-4150-BCCC-2F74F166FEEA}" type="slidenum">
              <a:rPr lang="es-ES" smtClean="0"/>
              <a:pPr/>
              <a:t>16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4103393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sz="1200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3B4B9-BB40-4150-BCCC-2F74F166FEEA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4103393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3B4B9-BB40-4150-BCCC-2F74F166FEEA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4103393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3B4B9-BB40-4150-BCCC-2F74F166FEEA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41033933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sz="1200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3B4B9-BB40-4150-BCCC-2F74F166FEEA}" type="slidenum">
              <a:rPr lang="es-ES" smtClean="0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4103393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3B4B9-BB40-4150-BCCC-2F74F166FEEA}" type="slidenum">
              <a:rPr lang="es-ES" smtClean="0"/>
              <a:pPr/>
              <a:t>7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4103393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3B4B9-BB40-4150-BCCC-2F74F166FEEA}" type="slidenum">
              <a:rPr lang="es-ES" smtClean="0"/>
              <a:pPr/>
              <a:t>8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4103393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3B4B9-BB40-4150-BCCC-2F74F166FEEA}" type="slidenum">
              <a:rPr lang="es-ES" smtClean="0"/>
              <a:pPr/>
              <a:t>9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4103393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3B4B9-BB40-4150-BCCC-2F74F166FEEA}" type="slidenum">
              <a:rPr lang="es-ES" smtClean="0"/>
              <a:pPr/>
              <a:t>10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4103393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26003-5575-49B6-B89D-2519019DF50B}" type="datetime1">
              <a:rPr lang="es-ES" smtClean="0"/>
              <a:pPr/>
              <a:t>25/06/2015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52DF7-0B90-4E94-A79A-8F62DF30F6D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210DF-8A49-488D-9552-32EC85FD790A}" type="datetime1">
              <a:rPr lang="es-ES" smtClean="0"/>
              <a:pPr/>
              <a:t>25/06/2015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52DF7-0B90-4E94-A79A-8F62DF30F6D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F4CC-080B-4A73-9C74-357A6F8902A3}" type="datetime1">
              <a:rPr lang="es-ES" smtClean="0"/>
              <a:pPr/>
              <a:t>25/06/2015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52DF7-0B90-4E94-A79A-8F62DF30F6D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E8962-9B49-4037-A5E0-B66B7160B6B7}" type="datetime1">
              <a:rPr lang="es-ES" smtClean="0"/>
              <a:pPr/>
              <a:t>25/06/2015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52DF7-0B90-4E94-A79A-8F62DF30F6D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250B0-72C4-4043-B362-F422309352DC}" type="datetime1">
              <a:rPr lang="es-ES" smtClean="0"/>
              <a:pPr/>
              <a:t>25/06/2015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52DF7-0B90-4E94-A79A-8F62DF30F6D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843F4-E7A9-4145-A119-8755CBB19AA5}" type="datetime1">
              <a:rPr lang="es-ES" smtClean="0"/>
              <a:pPr/>
              <a:t>25/06/2015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52DF7-0B90-4E94-A79A-8F62DF30F6D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6DEAB-2546-47D0-BAEA-2A4178F9F012}" type="datetime1">
              <a:rPr lang="es-ES" smtClean="0"/>
              <a:pPr/>
              <a:t>25/06/2015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52DF7-0B90-4E94-A79A-8F62DF30F6D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FC8E9-1B12-4FD1-A2BF-E937C70EBFF6}" type="datetime1">
              <a:rPr lang="es-ES" smtClean="0"/>
              <a:pPr/>
              <a:t>25/06/2015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52DF7-0B90-4E94-A79A-8F62DF30F6D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9AE2C-2FF2-4024-B2A1-FEEE6786DC8D}" type="datetime1">
              <a:rPr lang="es-ES" smtClean="0"/>
              <a:pPr/>
              <a:t>25/06/2015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52DF7-0B90-4E94-A79A-8F62DF30F6D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AB50E-E994-4DF2-ACB7-C0990257F5B4}" type="datetime1">
              <a:rPr lang="es-ES" smtClean="0"/>
              <a:pPr/>
              <a:t>25/06/2015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52DF7-0B90-4E94-A79A-8F62DF30F6D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D6017-3829-49E0-B266-A689C7953E9D}" type="datetime1">
              <a:rPr lang="es-ES" smtClean="0"/>
              <a:pPr/>
              <a:t>25/06/2015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52DF7-0B90-4E94-A79A-8F62DF30F6D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2F088-8E96-40AB-9E4A-6F41DF55D9DD}" type="datetime1">
              <a:rPr lang="es-ES" smtClean="0"/>
              <a:pPr/>
              <a:t>25/06/2015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52DF7-0B90-4E94-A79A-8F62DF30F6D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/>
        </p:nvSpPr>
        <p:spPr>
          <a:xfrm>
            <a:off x="0" y="1374521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 smtClean="0">
                <a:solidFill>
                  <a:schemeClr val="accent1"/>
                </a:solidFill>
              </a:rPr>
              <a:t>Diseño </a:t>
            </a:r>
            <a:r>
              <a:rPr lang="es-ES" sz="4000" b="1" dirty="0" smtClean="0">
                <a:solidFill>
                  <a:schemeClr val="accent1"/>
                </a:solidFill>
              </a:rPr>
              <a:t>y análisis de un procesador tolerante a fallos transitorios </a:t>
            </a:r>
          </a:p>
          <a:p>
            <a:pPr algn="ctr"/>
            <a:r>
              <a:rPr lang="es-ES" sz="4000" b="1" dirty="0" smtClean="0">
                <a:solidFill>
                  <a:schemeClr val="accent1"/>
                </a:solidFill>
              </a:rPr>
              <a:t>compatible con ARM a nivel de </a:t>
            </a:r>
            <a:r>
              <a:rPr lang="es-ES" sz="4000" b="1" dirty="0" smtClean="0">
                <a:solidFill>
                  <a:schemeClr val="accent1"/>
                </a:solidFill>
              </a:rPr>
              <a:t>instrucciones</a:t>
            </a:r>
            <a:endParaRPr lang="es-ES" sz="3000" dirty="0"/>
          </a:p>
        </p:txBody>
      </p:sp>
      <p:pic>
        <p:nvPicPr>
          <p:cNvPr id="1026" name="Picture 2" descr="C:\Users\Jose\Desktop\TFG DOC MEMORIA\fdi_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6632"/>
            <a:ext cx="1514475" cy="7143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7 Conector recto"/>
          <p:cNvCxnSpPr/>
          <p:nvPr/>
        </p:nvCxnSpPr>
        <p:spPr>
          <a:xfrm>
            <a:off x="0" y="98072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C:\Users\Jose\Desktop\TFG DOC MEMORIA\LogoUCM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61491"/>
            <a:ext cx="734871" cy="84130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0" y="4137732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 smtClean="0"/>
              <a:t>Trabajo Fin </a:t>
            </a:r>
            <a:r>
              <a:rPr lang="es-ES" sz="3600" dirty="0" smtClean="0"/>
              <a:t>de Grado </a:t>
            </a:r>
            <a:endParaRPr lang="es-ES" sz="2000" dirty="0" smtClean="0"/>
          </a:p>
          <a:p>
            <a:pPr algn="ctr"/>
            <a:r>
              <a:rPr lang="es-ES" sz="2800" dirty="0" smtClean="0"/>
              <a:t>2014/2015</a:t>
            </a:r>
            <a:endParaRPr lang="es-ES" dirty="0" smtClean="0"/>
          </a:p>
        </p:txBody>
      </p:sp>
      <p:sp>
        <p:nvSpPr>
          <p:cNvPr id="9" name="8 CuadroTexto"/>
          <p:cNvSpPr txBox="1"/>
          <p:nvPr/>
        </p:nvSpPr>
        <p:spPr>
          <a:xfrm>
            <a:off x="0" y="548743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 smtClean="0"/>
              <a:t>Autor: </a:t>
            </a:r>
            <a:r>
              <a:rPr lang="es-ES" sz="3200" dirty="0" smtClean="0"/>
              <a:t>Andrés </a:t>
            </a:r>
            <a:r>
              <a:rPr lang="es-ES" sz="3200" dirty="0" smtClean="0"/>
              <a:t>Manuel Gamboa </a:t>
            </a:r>
            <a:r>
              <a:rPr lang="es-ES" sz="3200" dirty="0" smtClean="0"/>
              <a:t>Meléndez</a:t>
            </a:r>
            <a:endParaRPr lang="es-ES" sz="32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0" y="614364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/>
              <a:t>Director: </a:t>
            </a:r>
            <a:r>
              <a:rPr lang="es-ES" sz="2400" dirty="0" err="1" smtClean="0"/>
              <a:t>Jose</a:t>
            </a:r>
            <a:r>
              <a:rPr lang="es-ES" sz="2400" dirty="0" smtClean="0"/>
              <a:t> </a:t>
            </a:r>
            <a:r>
              <a:rPr lang="es-ES" sz="2400" dirty="0" smtClean="0"/>
              <a:t>Miguel </a:t>
            </a:r>
            <a:r>
              <a:rPr lang="es-ES" sz="2400" dirty="0" err="1" smtClean="0"/>
              <a:t>Montañana</a:t>
            </a:r>
            <a:r>
              <a:rPr lang="es-ES" sz="2400" dirty="0" smtClean="0"/>
              <a:t> </a:t>
            </a:r>
            <a:r>
              <a:rPr lang="es-ES" sz="2400" dirty="0" smtClean="0"/>
              <a:t>Aliaga</a:t>
            </a:r>
            <a:endParaRPr lang="es-ES" sz="2400" dirty="0"/>
          </a:p>
        </p:txBody>
      </p:sp>
    </p:spTree>
    <p:extLst>
      <p:ext uri="{BB962C8B-B14F-4D97-AF65-F5344CB8AC3E}">
        <p14:creationId xmlns="" xmlns:p14="http://schemas.microsoft.com/office/powerpoint/2010/main" val="103516773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ose\Desktop\TFG DOC MEMORIA\fdi_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6632"/>
            <a:ext cx="1514475" cy="7143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7 Conector recto"/>
          <p:cNvCxnSpPr/>
          <p:nvPr/>
        </p:nvCxnSpPr>
        <p:spPr>
          <a:xfrm>
            <a:off x="0" y="98072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C:\Users\Jose\Desktop\TFG DOC MEMORIA\LogoUCM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61491"/>
            <a:ext cx="734871" cy="84130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0" y="18864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 smtClean="0">
                <a:solidFill>
                  <a:schemeClr val="accent1"/>
                </a:solidFill>
              </a:rPr>
              <a:t>Votador</a:t>
            </a:r>
            <a:endParaRPr lang="es-ES" sz="4000" b="1" dirty="0">
              <a:solidFill>
                <a:schemeClr val="accent1"/>
              </a:solidFill>
            </a:endParaRP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sz="2400" dirty="0" smtClean="0"/>
              <a:t>9</a:t>
            </a:r>
            <a:endParaRPr lang="es-ES" sz="2400" dirty="0"/>
          </a:p>
        </p:txBody>
      </p:sp>
      <p:pic>
        <p:nvPicPr>
          <p:cNvPr id="2050" name="Picture 2" descr="D:\TFG\TFG\Entrega\Presentacion\VotadorPuertas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2214554"/>
            <a:ext cx="3887795" cy="3034377"/>
          </a:xfrm>
          <a:prstGeom prst="rect">
            <a:avLst/>
          </a:prstGeom>
          <a:noFill/>
        </p:spPr>
      </p:pic>
      <p:graphicFrame>
        <p:nvGraphicFramePr>
          <p:cNvPr id="10" name="9 Tabla"/>
          <p:cNvGraphicFramePr>
            <a:graphicFrameLocks noGrp="1"/>
          </p:cNvGraphicFramePr>
          <p:nvPr/>
        </p:nvGraphicFramePr>
        <p:xfrm>
          <a:off x="1214414" y="2071678"/>
          <a:ext cx="2690812" cy="3305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703"/>
                <a:gridCol w="672703"/>
                <a:gridCol w="672703"/>
                <a:gridCol w="672703"/>
              </a:tblGrid>
              <a:tr h="367314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B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C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Z</a:t>
                      </a:r>
                      <a:endParaRPr lang="es-ES" dirty="0"/>
                    </a:p>
                  </a:txBody>
                  <a:tcPr/>
                </a:tc>
              </a:tr>
              <a:tr h="367314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</a:tr>
              <a:tr h="367314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</a:tr>
              <a:tr h="367314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</a:tr>
              <a:tr h="367314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</a:tr>
              <a:tr h="367314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</a:tr>
              <a:tr h="367314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</a:tr>
              <a:tr h="367314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</a:tr>
              <a:tr h="367314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14 CuadroTexto"/>
          <p:cNvSpPr txBox="1"/>
          <p:nvPr/>
        </p:nvSpPr>
        <p:spPr>
          <a:xfrm>
            <a:off x="1214414" y="5715016"/>
            <a:ext cx="26446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000" dirty="0" smtClean="0"/>
              <a:t>Tabla de verdad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5643570" y="5715016"/>
            <a:ext cx="14382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000" dirty="0" smtClean="0"/>
              <a:t>Votador</a:t>
            </a:r>
          </a:p>
        </p:txBody>
      </p:sp>
    </p:spTree>
    <p:extLst>
      <p:ext uri="{BB962C8B-B14F-4D97-AF65-F5344CB8AC3E}">
        <p14:creationId xmlns="" xmlns:p14="http://schemas.microsoft.com/office/powerpoint/2010/main" val="20289822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ose\Desktop\TFG DOC MEMORIA\fdi_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6632"/>
            <a:ext cx="1514475" cy="7143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7 Conector recto"/>
          <p:cNvCxnSpPr/>
          <p:nvPr/>
        </p:nvCxnSpPr>
        <p:spPr>
          <a:xfrm>
            <a:off x="0" y="98072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C:\Users\Jose\Desktop\TFG DOC MEMORIA\LogoUCM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61491"/>
            <a:ext cx="734871" cy="84130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0" y="18864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 smtClean="0">
                <a:solidFill>
                  <a:schemeClr val="accent1"/>
                </a:solidFill>
              </a:rPr>
              <a:t>Votador (Ejemplo)</a:t>
            </a:r>
            <a:endParaRPr lang="es-ES" sz="4000" b="1" dirty="0">
              <a:solidFill>
                <a:schemeClr val="accent1"/>
              </a:solidFill>
            </a:endParaRP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sz="2400" dirty="0" smtClean="0"/>
              <a:t>9</a:t>
            </a:r>
            <a:endParaRPr lang="es-ES" sz="2400" dirty="0"/>
          </a:p>
        </p:txBody>
      </p:sp>
      <p:graphicFrame>
        <p:nvGraphicFramePr>
          <p:cNvPr id="10" name="9 Tabla"/>
          <p:cNvGraphicFramePr>
            <a:graphicFrameLocks noGrp="1"/>
          </p:cNvGraphicFramePr>
          <p:nvPr/>
        </p:nvGraphicFramePr>
        <p:xfrm>
          <a:off x="1214414" y="3429000"/>
          <a:ext cx="2690812" cy="734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703"/>
                <a:gridCol w="672703"/>
                <a:gridCol w="672703"/>
                <a:gridCol w="672703"/>
              </a:tblGrid>
              <a:tr h="367314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B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C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Z</a:t>
                      </a:r>
                      <a:endParaRPr lang="es-ES" dirty="0"/>
                    </a:p>
                  </a:txBody>
                  <a:tcPr/>
                </a:tc>
              </a:tr>
              <a:tr h="367314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10 CuadroTexto"/>
          <p:cNvSpPr txBox="1"/>
          <p:nvPr/>
        </p:nvSpPr>
        <p:spPr>
          <a:xfrm>
            <a:off x="1214414" y="5715016"/>
            <a:ext cx="26446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000" dirty="0" smtClean="0"/>
              <a:t>Tabla de verdad</a:t>
            </a:r>
          </a:p>
        </p:txBody>
      </p:sp>
      <p:sp>
        <p:nvSpPr>
          <p:cNvPr id="12" name="11 CuadroTexto"/>
          <p:cNvSpPr txBox="1"/>
          <p:nvPr/>
        </p:nvSpPr>
        <p:spPr>
          <a:xfrm>
            <a:off x="5643570" y="5715016"/>
            <a:ext cx="14382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000" dirty="0" smtClean="0"/>
              <a:t>Votador</a:t>
            </a:r>
          </a:p>
        </p:txBody>
      </p:sp>
      <p:pic>
        <p:nvPicPr>
          <p:cNvPr id="2051" name="Picture 3" descr="D:\TFG\TFG\Entrega\Presentacion\Fallos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2214554"/>
            <a:ext cx="3857652" cy="30108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0289822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ose\Desktop\TFG DOC MEMORIA\fdi_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6632"/>
            <a:ext cx="1514475" cy="7143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7 Conector recto"/>
          <p:cNvCxnSpPr/>
          <p:nvPr/>
        </p:nvCxnSpPr>
        <p:spPr>
          <a:xfrm>
            <a:off x="0" y="98072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C:\Users\Jose\Desktop\TFG DOC MEMORIA\LogoUCM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61491"/>
            <a:ext cx="734871" cy="84130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0" y="18864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 smtClean="0">
                <a:solidFill>
                  <a:schemeClr val="accent1"/>
                </a:solidFill>
              </a:rPr>
              <a:t>Ejecución de programa</a:t>
            </a:r>
            <a:endParaRPr lang="es-ES" sz="4000" b="1" dirty="0">
              <a:solidFill>
                <a:schemeClr val="accent1"/>
              </a:solidFill>
            </a:endParaRP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sz="2400" dirty="0" smtClean="0"/>
              <a:t>10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0" y="1142984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dirty="0" smtClean="0"/>
              <a:t>M(0) = 25 * M(5)</a:t>
            </a:r>
            <a:endParaRPr lang="es-ES" sz="4400" dirty="0"/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8775" y="2571744"/>
            <a:ext cx="8424863" cy="2243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97858176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ose\Desktop\TFG DOC MEMORIA\fdi_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6632"/>
            <a:ext cx="1514475" cy="7143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7 Conector recto"/>
          <p:cNvCxnSpPr/>
          <p:nvPr/>
        </p:nvCxnSpPr>
        <p:spPr>
          <a:xfrm>
            <a:off x="0" y="98072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C:\Users\Jose\Desktop\TFG DOC MEMORIA\LogoUCM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61491"/>
            <a:ext cx="734871" cy="84130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0" y="18864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 smtClean="0">
                <a:solidFill>
                  <a:schemeClr val="accent1"/>
                </a:solidFill>
              </a:rPr>
              <a:t>Ejecución con fallos (1)</a:t>
            </a:r>
            <a:endParaRPr lang="es-ES" sz="4000" b="1" dirty="0">
              <a:solidFill>
                <a:schemeClr val="accent1"/>
              </a:solidFill>
            </a:endParaRP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sz="2400" dirty="0" smtClean="0"/>
              <a:t>11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5720" y="2428868"/>
            <a:ext cx="8531225" cy="2478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9 CuadroTexto"/>
          <p:cNvSpPr txBox="1"/>
          <p:nvPr/>
        </p:nvSpPr>
        <p:spPr>
          <a:xfrm>
            <a:off x="0" y="1142984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dirty="0" smtClean="0"/>
              <a:t>M(0) = 25 * M(5)</a:t>
            </a:r>
            <a:endParaRPr lang="es-ES" sz="4400" dirty="0"/>
          </a:p>
        </p:txBody>
      </p:sp>
    </p:spTree>
    <p:extLst>
      <p:ext uri="{BB962C8B-B14F-4D97-AF65-F5344CB8AC3E}">
        <p14:creationId xmlns="" xmlns:p14="http://schemas.microsoft.com/office/powerpoint/2010/main" val="364149808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ose\Desktop\TFG DOC MEMORIA\fdi_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6632"/>
            <a:ext cx="1514475" cy="7143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7 Conector recto"/>
          <p:cNvCxnSpPr/>
          <p:nvPr/>
        </p:nvCxnSpPr>
        <p:spPr>
          <a:xfrm>
            <a:off x="0" y="98072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C:\Users\Jose\Desktop\TFG DOC MEMORIA\LogoUCM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61491"/>
            <a:ext cx="734871" cy="84130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0" y="18864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 smtClean="0">
                <a:solidFill>
                  <a:schemeClr val="accent1"/>
                </a:solidFill>
              </a:rPr>
              <a:t>Ejecución con fallos (2)</a:t>
            </a:r>
            <a:endParaRPr lang="es-ES" sz="4000" b="1" dirty="0">
              <a:solidFill>
                <a:schemeClr val="accent1"/>
              </a:solidFill>
            </a:endParaRP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sz="2400" dirty="0" smtClean="0"/>
              <a:t>12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8800" y="2000240"/>
            <a:ext cx="8024813" cy="409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9 CuadroTexto"/>
          <p:cNvSpPr txBox="1"/>
          <p:nvPr/>
        </p:nvSpPr>
        <p:spPr>
          <a:xfrm>
            <a:off x="0" y="1142984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dirty="0" smtClean="0"/>
              <a:t>M(0) = 25 * M(5)</a:t>
            </a:r>
            <a:endParaRPr lang="es-ES" sz="4400" dirty="0"/>
          </a:p>
        </p:txBody>
      </p:sp>
    </p:spTree>
    <p:extLst>
      <p:ext uri="{BB962C8B-B14F-4D97-AF65-F5344CB8AC3E}">
        <p14:creationId xmlns="" xmlns:p14="http://schemas.microsoft.com/office/powerpoint/2010/main" val="364149808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ose\Desktop\TFG DOC MEMORIA\fdi_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6632"/>
            <a:ext cx="1514475" cy="7143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7 Conector recto"/>
          <p:cNvCxnSpPr/>
          <p:nvPr/>
        </p:nvCxnSpPr>
        <p:spPr>
          <a:xfrm>
            <a:off x="0" y="98072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C:\Users\Jose\Desktop\TFG DOC MEMORIA\LogoUCM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61491"/>
            <a:ext cx="734871" cy="84130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0" y="18864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 smtClean="0">
                <a:solidFill>
                  <a:schemeClr val="accent1"/>
                </a:solidFill>
              </a:rPr>
              <a:t>Recursos</a:t>
            </a:r>
            <a:endParaRPr lang="es-ES" sz="4000" b="1" dirty="0">
              <a:solidFill>
                <a:schemeClr val="accent1"/>
              </a:solidFill>
            </a:endParaRP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sz="2400" dirty="0" smtClean="0"/>
              <a:t>12</a:t>
            </a:r>
          </a:p>
        </p:txBody>
      </p:sp>
      <p:graphicFrame>
        <p:nvGraphicFramePr>
          <p:cNvPr id="11" name="10 Tabla"/>
          <p:cNvGraphicFramePr>
            <a:graphicFrameLocks noGrp="1"/>
          </p:cNvGraphicFramePr>
          <p:nvPr/>
        </p:nvGraphicFramePr>
        <p:xfrm>
          <a:off x="500034" y="2214554"/>
          <a:ext cx="8354901" cy="29092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5173"/>
                <a:gridCol w="2764864"/>
                <a:gridCol w="2764864"/>
              </a:tblGrid>
              <a:tr h="876953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Procesador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Procesador Tolerante a Fallos</a:t>
                      </a:r>
                      <a:endParaRPr lang="es-ES" dirty="0"/>
                    </a:p>
                  </a:txBody>
                  <a:tcPr anchor="ctr"/>
                </a:tc>
              </a:tr>
              <a:tr h="508076">
                <a:tc>
                  <a:txBody>
                    <a:bodyPr/>
                    <a:lstStyle/>
                    <a:p>
                      <a:pPr algn="l"/>
                      <a:r>
                        <a:rPr lang="es-ES" dirty="0" smtClean="0"/>
                        <a:t>Registros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1.952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2.798</a:t>
                      </a:r>
                      <a:endParaRPr lang="es-ES" dirty="0"/>
                    </a:p>
                  </a:txBody>
                  <a:tcPr anchor="ctr"/>
                </a:tc>
              </a:tr>
              <a:tr h="508076">
                <a:tc>
                  <a:txBody>
                    <a:bodyPr/>
                    <a:lstStyle/>
                    <a:p>
                      <a:pPr algn="l"/>
                      <a:r>
                        <a:rPr lang="es-ES" dirty="0" smtClean="0"/>
                        <a:t>Registros de control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420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1.260</a:t>
                      </a:r>
                      <a:endParaRPr lang="es-ES" dirty="0"/>
                    </a:p>
                  </a:txBody>
                  <a:tcPr anchor="ctr"/>
                </a:tc>
              </a:tr>
              <a:tr h="508076">
                <a:tc>
                  <a:txBody>
                    <a:bodyPr/>
                    <a:lstStyle/>
                    <a:p>
                      <a:pPr algn="l"/>
                      <a:r>
                        <a:rPr lang="es-ES" dirty="0" err="1" smtClean="0"/>
                        <a:t>LUTs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1.015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1.464</a:t>
                      </a:r>
                      <a:endParaRPr lang="es-ES" dirty="0"/>
                    </a:p>
                  </a:txBody>
                  <a:tcPr anchor="ctr"/>
                </a:tc>
              </a:tr>
              <a:tr h="508076">
                <a:tc>
                  <a:txBody>
                    <a:bodyPr/>
                    <a:lstStyle/>
                    <a:p>
                      <a:pPr algn="l"/>
                      <a:r>
                        <a:rPr lang="es-ES" dirty="0" smtClean="0"/>
                        <a:t>Frecuencia</a:t>
                      </a:r>
                      <a:r>
                        <a:rPr lang="es-ES" baseline="0" dirty="0" smtClean="0"/>
                        <a:t> de reloj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155 MHz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146 MHz</a:t>
                      </a:r>
                      <a:endParaRPr lang="es-E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64149808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ose\Desktop\TFG DOC MEMORIA\fdi_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6632"/>
            <a:ext cx="1514475" cy="7143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7 Conector recto"/>
          <p:cNvCxnSpPr/>
          <p:nvPr/>
        </p:nvCxnSpPr>
        <p:spPr>
          <a:xfrm>
            <a:off x="0" y="98072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C:\Users\Jose\Desktop\TFG DOC MEMORIA\LogoUCM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61491"/>
            <a:ext cx="734871" cy="84130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img2.wikia.nocookie.net/__cb20100123230854/sims/es/images/9/9a/Signo_de_interrogaci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916832"/>
            <a:ext cx="3528392" cy="385770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10 CuadroTexto"/>
          <p:cNvSpPr txBox="1"/>
          <p:nvPr/>
        </p:nvSpPr>
        <p:spPr>
          <a:xfrm>
            <a:off x="0" y="18864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 smtClean="0">
                <a:solidFill>
                  <a:schemeClr val="accent1"/>
                </a:solidFill>
              </a:rPr>
              <a:t>Preguntas</a:t>
            </a:r>
            <a:endParaRPr lang="es-ES" sz="4000" b="1" dirty="0">
              <a:solidFill>
                <a:schemeClr val="accent1"/>
              </a:solidFill>
            </a:endParaRP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sz="2400" dirty="0" smtClean="0"/>
              <a:t>14</a:t>
            </a: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314665268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ose\Desktop\TFG DOC MEMORIA\fdi_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6632"/>
            <a:ext cx="1514475" cy="7143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7 Conector recto"/>
          <p:cNvCxnSpPr/>
          <p:nvPr/>
        </p:nvCxnSpPr>
        <p:spPr>
          <a:xfrm>
            <a:off x="0" y="98072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0" y="18864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 smtClean="0">
                <a:solidFill>
                  <a:schemeClr val="accent1"/>
                </a:solidFill>
              </a:rPr>
              <a:t>Objetivos</a:t>
            </a:r>
            <a:endParaRPr lang="es-ES" sz="4000" b="1" dirty="0">
              <a:solidFill>
                <a:schemeClr val="accent1"/>
              </a:solidFill>
            </a:endParaRPr>
          </a:p>
        </p:txBody>
      </p:sp>
      <p:pic>
        <p:nvPicPr>
          <p:cNvPr id="1027" name="Picture 3" descr="C:\Users\Jose\Desktop\TFG DOC MEMORIA\LogoUCM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61491"/>
            <a:ext cx="734871" cy="84130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sz="2400" dirty="0" smtClean="0"/>
              <a:t>2</a:t>
            </a:r>
            <a:endParaRPr lang="es-ES" sz="2400" dirty="0"/>
          </a:p>
        </p:txBody>
      </p:sp>
      <p:sp>
        <p:nvSpPr>
          <p:cNvPr id="11" name="10 CuadroTexto"/>
          <p:cNvSpPr txBox="1"/>
          <p:nvPr/>
        </p:nvSpPr>
        <p:spPr>
          <a:xfrm>
            <a:off x="0" y="980728"/>
            <a:ext cx="91440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Ø"/>
            </a:pPr>
            <a:endParaRPr lang="es-ES" sz="3000" dirty="0" smtClean="0"/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s-ES" sz="3000" dirty="0" smtClean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s-ES" sz="3000" dirty="0" smtClean="0"/>
              <a:t>Diseño e implementación de un procesador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s-ES" sz="3000" dirty="0" smtClean="0"/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s-ES" sz="3000" dirty="0" smtClean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s-ES" sz="3000" dirty="0" smtClean="0"/>
              <a:t>Aplicación de técnicas de tolerancia a fallos transitorios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s-ES" sz="3000" dirty="0" smtClean="0"/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s-ES" sz="3000" dirty="0" smtClean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s-ES" sz="3000" dirty="0" smtClean="0"/>
              <a:t>Comprobación del diseño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s-ES" sz="3000" dirty="0" smtClean="0"/>
          </a:p>
        </p:txBody>
      </p:sp>
    </p:spTree>
    <p:extLst>
      <p:ext uri="{BB962C8B-B14F-4D97-AF65-F5344CB8AC3E}">
        <p14:creationId xmlns="" xmlns:p14="http://schemas.microsoft.com/office/powerpoint/2010/main" val="428962083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ose\Desktop\TFG DOC MEMORIA\fdi_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6632"/>
            <a:ext cx="1514475" cy="7143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7 Conector recto"/>
          <p:cNvCxnSpPr/>
          <p:nvPr/>
        </p:nvCxnSpPr>
        <p:spPr>
          <a:xfrm>
            <a:off x="0" y="98072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C:\Users\Jose\Desktop\TFG DOC MEMORIA\LogoUCM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61491"/>
            <a:ext cx="734871" cy="84130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0" y="18864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 smtClean="0">
                <a:solidFill>
                  <a:schemeClr val="accent1"/>
                </a:solidFill>
              </a:rPr>
              <a:t>Procesador</a:t>
            </a:r>
            <a:endParaRPr lang="es-ES" sz="4000" b="1" dirty="0">
              <a:solidFill>
                <a:schemeClr val="accent1"/>
              </a:solidFill>
            </a:endParaRP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sz="2400" dirty="0" smtClean="0"/>
              <a:t>3</a:t>
            </a:r>
            <a:endParaRPr lang="es-ES" sz="24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0" y="980728"/>
            <a:ext cx="914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/>
            <a:endParaRPr lang="es-ES" sz="3000" dirty="0" smtClean="0"/>
          </a:p>
          <a:p>
            <a:pPr marL="914400" lvl="1" indent="-457200"/>
            <a:r>
              <a:rPr lang="es-ES" sz="3000" dirty="0" smtClean="0"/>
              <a:t>Características del procesador diseñado:</a:t>
            </a:r>
          </a:p>
          <a:p>
            <a:pPr marL="914400" lvl="1" indent="-457200"/>
            <a:endParaRPr lang="es-ES" sz="3000" dirty="0" smtClean="0"/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3000" dirty="0" smtClean="0"/>
              <a:t>Instrucciones de 32 bits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3000" dirty="0" smtClean="0"/>
              <a:t>Instrucciones del repertorio THUMB-2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3000" dirty="0" smtClean="0"/>
              <a:t>Arquitectura Harvard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3000" dirty="0" smtClean="0"/>
              <a:t>16 registros de propósito general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3000" dirty="0" smtClean="0"/>
              <a:t>Segmentado en 5 etapas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s-ES" sz="3000" dirty="0" smtClean="0"/>
          </a:p>
        </p:txBody>
      </p:sp>
    </p:spTree>
    <p:extLst>
      <p:ext uri="{BB962C8B-B14F-4D97-AF65-F5344CB8AC3E}">
        <p14:creationId xmlns="" xmlns:p14="http://schemas.microsoft.com/office/powerpoint/2010/main" val="15129624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ose\Desktop\TFG DOC MEMORIA\fdi_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6632"/>
            <a:ext cx="1514475" cy="7143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7 Conector recto"/>
          <p:cNvCxnSpPr/>
          <p:nvPr/>
        </p:nvCxnSpPr>
        <p:spPr>
          <a:xfrm>
            <a:off x="0" y="98072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C:\Users\Jose\Desktop\TFG DOC MEMORIA\LogoUCM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61491"/>
            <a:ext cx="734871" cy="84130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10 CuadroTexto"/>
          <p:cNvSpPr txBox="1"/>
          <p:nvPr/>
        </p:nvSpPr>
        <p:spPr>
          <a:xfrm>
            <a:off x="0" y="18864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 smtClean="0">
                <a:solidFill>
                  <a:schemeClr val="accent1"/>
                </a:solidFill>
              </a:rPr>
              <a:t>Instrucciones</a:t>
            </a: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81804" y="6356350"/>
            <a:ext cx="2133600" cy="365125"/>
          </a:xfrm>
        </p:spPr>
        <p:txBody>
          <a:bodyPr/>
          <a:lstStyle/>
          <a:p>
            <a:r>
              <a:rPr lang="es-ES" sz="2400" dirty="0" smtClean="0"/>
              <a:t>4</a:t>
            </a:r>
            <a:endParaRPr lang="es-ES" sz="2400" dirty="0"/>
          </a:p>
        </p:txBody>
      </p:sp>
      <p:sp>
        <p:nvSpPr>
          <p:cNvPr id="9" name="8 CuadroTexto"/>
          <p:cNvSpPr txBox="1"/>
          <p:nvPr/>
        </p:nvSpPr>
        <p:spPr>
          <a:xfrm>
            <a:off x="0" y="980728"/>
            <a:ext cx="9144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/>
            <a:endParaRPr lang="es-ES" sz="3000" dirty="0" smtClean="0"/>
          </a:p>
          <a:p>
            <a:pPr marL="914400" lvl="1" indent="-457200"/>
            <a:r>
              <a:rPr lang="es-ES" sz="3000" dirty="0" smtClean="0"/>
              <a:t>Tipos de instrucciones:</a:t>
            </a:r>
          </a:p>
          <a:p>
            <a:pPr marL="914400" lvl="1" indent="-457200"/>
            <a:endParaRPr lang="es-ES" sz="3000" dirty="0" smtClean="0"/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s-ES" sz="3000" dirty="0" smtClean="0"/>
              <a:t>Acceso a memoria</a:t>
            </a:r>
          </a:p>
          <a:p>
            <a:pPr marL="1371600" lvl="2" indent="-457200"/>
            <a:endParaRPr lang="es-ES" sz="3000" dirty="0" smtClean="0"/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s-ES" sz="3000" dirty="0" smtClean="0"/>
              <a:t>Procesamientos de datos</a:t>
            </a:r>
          </a:p>
          <a:p>
            <a:pPr marL="1371600" lvl="2" indent="-457200"/>
            <a:endParaRPr lang="es-ES" sz="3000" dirty="0" smtClean="0"/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s-ES" sz="3000" dirty="0" smtClean="0"/>
              <a:t>Operaciones de control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s-ES" sz="3000" dirty="0" smtClean="0"/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s-ES" sz="3000" dirty="0" smtClean="0"/>
          </a:p>
        </p:txBody>
      </p:sp>
    </p:spTree>
    <p:extLst>
      <p:ext uri="{BB962C8B-B14F-4D97-AF65-F5344CB8AC3E}">
        <p14:creationId xmlns="" xmlns:p14="http://schemas.microsoft.com/office/powerpoint/2010/main" val="214677262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13 Imagen" descr="Segmentacio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860" y="3143248"/>
            <a:ext cx="5938354" cy="3104788"/>
          </a:xfrm>
          <a:prstGeom prst="rect">
            <a:avLst/>
          </a:prstGeom>
        </p:spPr>
      </p:pic>
      <p:pic>
        <p:nvPicPr>
          <p:cNvPr id="1026" name="Picture 2" descr="C:\Users\Jose\Desktop\TFG DOC MEMORIA\fdi_logo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6632"/>
            <a:ext cx="1514475" cy="7143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7 Conector recto"/>
          <p:cNvCxnSpPr/>
          <p:nvPr/>
        </p:nvCxnSpPr>
        <p:spPr>
          <a:xfrm>
            <a:off x="0" y="98072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C:\Users\Jose\Desktop\TFG DOC MEMORIA\LogoUCM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61491"/>
            <a:ext cx="734871" cy="84130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0" y="18864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 smtClean="0">
                <a:solidFill>
                  <a:schemeClr val="accent1"/>
                </a:solidFill>
              </a:rPr>
              <a:t>Segmentación</a:t>
            </a:r>
            <a:endParaRPr lang="es-ES" sz="4000" b="1" dirty="0">
              <a:solidFill>
                <a:schemeClr val="accent1"/>
              </a:solidFill>
            </a:endParaRP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sz="2400" dirty="0" smtClean="0"/>
              <a:t>5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0" y="980728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Ø"/>
            </a:pPr>
            <a:endParaRPr lang="es-ES" sz="3000" dirty="0" smtClean="0"/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s-ES" sz="3000" dirty="0" smtClean="0"/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s-ES" sz="3000" dirty="0" smtClean="0"/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s-ES" sz="3000" dirty="0" smtClean="0"/>
          </a:p>
        </p:txBody>
      </p:sp>
      <p:sp>
        <p:nvSpPr>
          <p:cNvPr id="11" name="10 CuadroTexto"/>
          <p:cNvSpPr txBox="1"/>
          <p:nvPr/>
        </p:nvSpPr>
        <p:spPr>
          <a:xfrm>
            <a:off x="0" y="980728"/>
            <a:ext cx="9144000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ct val="150000"/>
              </a:lnSpc>
            </a:pPr>
            <a:r>
              <a:rPr lang="es-ES" sz="3000" dirty="0" smtClean="0"/>
              <a:t>Segmentación en 5 etapas: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sz="3000" dirty="0" smtClean="0"/>
              <a:t>Búsqueda (IF)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sz="3000" dirty="0" smtClean="0"/>
              <a:t>Decodificación (ID)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sz="3000" dirty="0" smtClean="0"/>
              <a:t>Ejecución (EX)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sz="3000" dirty="0" smtClean="0"/>
              <a:t>Memoria (MEM)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sz="3000" dirty="0" smtClean="0"/>
              <a:t>Escritura (WB)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s-ES" sz="3000" dirty="0" smtClean="0"/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s-ES" sz="3000" dirty="0" smtClean="0"/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s-ES" sz="3000" dirty="0" smtClean="0"/>
          </a:p>
        </p:txBody>
      </p:sp>
    </p:spTree>
    <p:extLst>
      <p:ext uri="{BB962C8B-B14F-4D97-AF65-F5344CB8AC3E}">
        <p14:creationId xmlns="" xmlns:p14="http://schemas.microsoft.com/office/powerpoint/2010/main" val="10287967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ose\Desktop\TFG DOC MEMORIA\fdi_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6632"/>
            <a:ext cx="1514475" cy="7143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7 Conector recto"/>
          <p:cNvCxnSpPr/>
          <p:nvPr/>
        </p:nvCxnSpPr>
        <p:spPr>
          <a:xfrm>
            <a:off x="0" y="98072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C:\Users\Jose\Desktop\TFG DOC MEMORIA\LogoUCM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61491"/>
            <a:ext cx="734871" cy="84130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0" y="18864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 smtClean="0">
                <a:solidFill>
                  <a:schemeClr val="accent1"/>
                </a:solidFill>
              </a:rPr>
              <a:t>Diseño</a:t>
            </a:r>
            <a:endParaRPr lang="es-ES" sz="4000" b="1" dirty="0">
              <a:solidFill>
                <a:schemeClr val="accent1"/>
              </a:solidFill>
            </a:endParaRP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sz="2400" dirty="0" smtClean="0"/>
              <a:t>6</a:t>
            </a:r>
            <a:endParaRPr lang="es-ES" sz="2400" dirty="0"/>
          </a:p>
        </p:txBody>
      </p:sp>
      <p:pic>
        <p:nvPicPr>
          <p:cNvPr id="11" name="10 Imagen" descr="Nuestro Procesador segmentad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662" y="1643050"/>
            <a:ext cx="7286644" cy="43377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129624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ose\Desktop\TFG DOC MEMORIA\fdi_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6632"/>
            <a:ext cx="1514475" cy="7143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7 Conector recto"/>
          <p:cNvCxnSpPr/>
          <p:nvPr/>
        </p:nvCxnSpPr>
        <p:spPr>
          <a:xfrm>
            <a:off x="0" y="98072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C:\Users\Jose\Desktop\TFG DOC MEMORIA\LogoUCM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61491"/>
            <a:ext cx="734871" cy="84130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10 CuadroTexto"/>
          <p:cNvSpPr txBox="1"/>
          <p:nvPr/>
        </p:nvSpPr>
        <p:spPr>
          <a:xfrm>
            <a:off x="0" y="18864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 smtClean="0">
                <a:solidFill>
                  <a:schemeClr val="accent1"/>
                </a:solidFill>
              </a:rPr>
              <a:t>Fallos</a:t>
            </a:r>
            <a:endParaRPr lang="es-ES" sz="4000" b="1" dirty="0">
              <a:solidFill>
                <a:schemeClr val="accent1"/>
              </a:solidFill>
            </a:endParaRP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sz="2400" dirty="0" smtClean="0"/>
              <a:t>7</a:t>
            </a:r>
            <a:endParaRPr lang="es-ES" sz="2400" dirty="0"/>
          </a:p>
        </p:txBody>
      </p:sp>
      <p:sp>
        <p:nvSpPr>
          <p:cNvPr id="7" name="6 CuadroTexto"/>
          <p:cNvSpPr txBox="1"/>
          <p:nvPr/>
        </p:nvSpPr>
        <p:spPr>
          <a:xfrm>
            <a:off x="0" y="980728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/>
            <a:endParaRPr lang="es-ES" sz="3000" dirty="0" smtClean="0"/>
          </a:p>
          <a:p>
            <a:pPr marL="914400" lvl="1" indent="-457200"/>
            <a:endParaRPr lang="es-ES" sz="3000" dirty="0" smtClean="0"/>
          </a:p>
          <a:p>
            <a:pPr marL="914400" lvl="1" indent="-457200"/>
            <a:r>
              <a:rPr lang="es-ES" sz="3000" dirty="0" smtClean="0"/>
              <a:t>Fallos: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s-ES" sz="3000" dirty="0" smtClean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s-ES" sz="3000" dirty="0" smtClean="0"/>
              <a:t>Permanentes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s-ES" sz="3000" dirty="0" smtClean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s-ES" sz="3000" dirty="0" smtClean="0"/>
              <a:t>Transitorios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s-ES" sz="3000" dirty="0" smtClean="0"/>
          </a:p>
        </p:txBody>
      </p:sp>
    </p:spTree>
    <p:extLst>
      <p:ext uri="{BB962C8B-B14F-4D97-AF65-F5344CB8AC3E}">
        <p14:creationId xmlns="" xmlns:p14="http://schemas.microsoft.com/office/powerpoint/2010/main" val="228040004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ose\Desktop\TFG DOC MEMORIA\fdi_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6632"/>
            <a:ext cx="1514475" cy="7143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7 Conector recto"/>
          <p:cNvCxnSpPr/>
          <p:nvPr/>
        </p:nvCxnSpPr>
        <p:spPr>
          <a:xfrm>
            <a:off x="0" y="98072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C:\Users\Jose\Desktop\TFG DOC MEMORIA\LogoUCM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61491"/>
            <a:ext cx="734871" cy="84130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10 CuadroTexto"/>
          <p:cNvSpPr txBox="1"/>
          <p:nvPr/>
        </p:nvSpPr>
        <p:spPr>
          <a:xfrm>
            <a:off x="0" y="18864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 smtClean="0">
                <a:solidFill>
                  <a:schemeClr val="accent1"/>
                </a:solidFill>
              </a:rPr>
              <a:t>Fallos</a:t>
            </a:r>
            <a:endParaRPr lang="es-ES" sz="4000" b="1" dirty="0">
              <a:solidFill>
                <a:schemeClr val="accent1"/>
              </a:solidFill>
            </a:endParaRP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sz="2400" dirty="0" smtClean="0"/>
              <a:t>7</a:t>
            </a:r>
            <a:endParaRPr lang="es-ES" sz="2400" dirty="0"/>
          </a:p>
        </p:txBody>
      </p:sp>
      <p:sp>
        <p:nvSpPr>
          <p:cNvPr id="7" name="6 CuadroTexto"/>
          <p:cNvSpPr txBox="1"/>
          <p:nvPr/>
        </p:nvSpPr>
        <p:spPr>
          <a:xfrm>
            <a:off x="0" y="980728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/>
            <a:endParaRPr lang="es-ES" sz="3000" dirty="0" smtClean="0"/>
          </a:p>
          <a:p>
            <a:pPr marL="914400" lvl="1" indent="-457200"/>
            <a:endParaRPr lang="es-ES" sz="3000" dirty="0" smtClean="0"/>
          </a:p>
          <a:p>
            <a:pPr marL="914400" lvl="1" indent="-457200"/>
            <a:r>
              <a:rPr lang="es-ES" sz="3000" dirty="0" smtClean="0"/>
              <a:t>Fallos: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s-ES" sz="3000" dirty="0" smtClean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s-ES" sz="3000" strike="sngStrike" dirty="0" smtClean="0"/>
              <a:t>Permanentes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s-ES" sz="3000" dirty="0" smtClean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s-ES" sz="3000" dirty="0" smtClean="0"/>
              <a:t>Transitorios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s-ES" sz="3000" dirty="0" smtClean="0"/>
              <a:t>Single-</a:t>
            </a:r>
            <a:r>
              <a:rPr lang="es-ES" sz="3000" dirty="0" err="1" smtClean="0"/>
              <a:t>Event</a:t>
            </a:r>
            <a:r>
              <a:rPr lang="es-ES" sz="3000" dirty="0" smtClean="0"/>
              <a:t> </a:t>
            </a:r>
            <a:r>
              <a:rPr lang="es-ES" sz="3000" dirty="0" err="1" smtClean="0"/>
              <a:t>Upset</a:t>
            </a:r>
            <a:endParaRPr lang="es-ES" sz="3000" dirty="0" smtClean="0"/>
          </a:p>
        </p:txBody>
      </p:sp>
      <p:pic>
        <p:nvPicPr>
          <p:cNvPr id="10" name="9 Imagen" descr="SEU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7752" y="1857364"/>
            <a:ext cx="3429024" cy="377408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8040004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ose\Desktop\TFG DOC MEMORIA\fdi_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6632"/>
            <a:ext cx="1514475" cy="7143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7 Conector recto"/>
          <p:cNvCxnSpPr/>
          <p:nvPr/>
        </p:nvCxnSpPr>
        <p:spPr>
          <a:xfrm>
            <a:off x="0" y="98072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C:\Users\Jose\Desktop\TFG DOC MEMORIA\LogoUCM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61491"/>
            <a:ext cx="734871" cy="84130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10 CuadroTexto"/>
          <p:cNvSpPr txBox="1"/>
          <p:nvPr/>
        </p:nvSpPr>
        <p:spPr>
          <a:xfrm>
            <a:off x="0" y="18864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 smtClean="0">
                <a:solidFill>
                  <a:schemeClr val="accent1"/>
                </a:solidFill>
              </a:rPr>
              <a:t>Tolerancia </a:t>
            </a:r>
            <a:endParaRPr lang="es-ES" sz="4000" b="1" dirty="0">
              <a:solidFill>
                <a:schemeClr val="accent1"/>
              </a:solidFill>
            </a:endParaRP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sz="2400" dirty="0" smtClean="0"/>
              <a:t>8</a:t>
            </a:r>
            <a:endParaRPr lang="es-ES" sz="2400" dirty="0"/>
          </a:p>
        </p:txBody>
      </p:sp>
      <p:pic>
        <p:nvPicPr>
          <p:cNvPr id="4" name="Picture 3" descr="D:\TFG\TFG\Entrega\Presentacion\No_NMR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85852" y="3643314"/>
            <a:ext cx="2826435" cy="1324237"/>
          </a:xfrm>
          <a:prstGeom prst="rect">
            <a:avLst/>
          </a:prstGeom>
          <a:noFill/>
        </p:spPr>
      </p:pic>
      <p:sp>
        <p:nvSpPr>
          <p:cNvPr id="9" name="8 CuadroTexto"/>
          <p:cNvSpPr txBox="1"/>
          <p:nvPr/>
        </p:nvSpPr>
        <p:spPr>
          <a:xfrm>
            <a:off x="0" y="980728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/>
            <a:endParaRPr lang="es-ES" sz="3000" dirty="0" smtClean="0"/>
          </a:p>
          <a:p>
            <a:pPr marL="914400" lvl="1" indent="-457200" algn="ctr"/>
            <a:r>
              <a:rPr lang="es-ES" sz="3000" dirty="0" smtClean="0"/>
              <a:t>Redundancia Modular Triple (TMR)</a:t>
            </a:r>
          </a:p>
        </p:txBody>
      </p:sp>
      <p:pic>
        <p:nvPicPr>
          <p:cNvPr id="1028" name="Picture 4" descr="D:\TFG\TFG\Entrega\Presentacion\NMR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14876" y="2928934"/>
            <a:ext cx="3786214" cy="22891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81730747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Personalizado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A00C18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2840</TotalTime>
  <Words>285</Words>
  <Application>Microsoft Office PowerPoint</Application>
  <PresentationFormat>Presentación en pantalla (4:3)</PresentationFormat>
  <Paragraphs>167</Paragraphs>
  <Slides>16</Slides>
  <Notes>15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</dc:creator>
  <cp:lastModifiedBy>Andy</cp:lastModifiedBy>
  <cp:revision>119</cp:revision>
  <dcterms:created xsi:type="dcterms:W3CDTF">2014-06-26T09:48:16Z</dcterms:created>
  <dcterms:modified xsi:type="dcterms:W3CDTF">2015-06-25T21:18:13Z</dcterms:modified>
</cp:coreProperties>
</file>