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62" r:id="rId5"/>
    <p:sldId id="285" r:id="rId6"/>
    <p:sldId id="286" r:id="rId7"/>
    <p:sldId id="281" r:id="rId8"/>
    <p:sldId id="287" r:id="rId9"/>
    <p:sldId id="267" r:id="rId10"/>
    <p:sldId id="288" r:id="rId11"/>
    <p:sldId id="268" r:id="rId12"/>
    <p:sldId id="270" r:id="rId13"/>
    <p:sldId id="272" r:id="rId14"/>
    <p:sldId id="289" r:id="rId15"/>
    <p:sldId id="273" r:id="rId16"/>
    <p:sldId id="282" r:id="rId17"/>
    <p:sldId id="283"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03" autoAdjust="0"/>
    <p:restoredTop sz="66846" autoAdjust="0"/>
  </p:normalViewPr>
  <p:slideViewPr>
    <p:cSldViewPr>
      <p:cViewPr varScale="1">
        <p:scale>
          <a:sx n="56" d="100"/>
          <a:sy n="56" d="100"/>
        </p:scale>
        <p:origin x="-175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8163C4-1F82-4536-B24D-2A5EA7BBB9AD}" type="datetimeFigureOut">
              <a:rPr lang="es-ES" smtClean="0"/>
              <a:pPr/>
              <a:t>23/06/2015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73B4B9-BB40-4150-BCCC-2F74F166FEEA}" type="slidenum">
              <a:rPr lang="es-ES" smtClean="0"/>
              <a:pPr/>
              <a:t>‹Nº›</a:t>
            </a:fld>
            <a:endParaRPr lang="es-ES"/>
          </a:p>
        </p:txBody>
      </p:sp>
    </p:spTree>
    <p:extLst>
      <p:ext uri="{BB962C8B-B14F-4D97-AF65-F5344CB8AC3E}">
        <p14:creationId xmlns="" xmlns:p14="http://schemas.microsoft.com/office/powerpoint/2010/main" val="174722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El </a:t>
            </a:r>
            <a:r>
              <a:rPr lang="es-ES" sz="1200" baseline="0" dirty="0" smtClean="0"/>
              <a:t>objetivo principal de este proyecto ha sido la implementación de un procesador tolerante a fallos transitorios. Para ello se ha dividido en 3 tareas: Diseñar el procesador y su implementación, dotar al diseño de tolerancia a fallos transitorios y comprobar el funcionamiento tanto de los microprocesadores antes como después de modificarlo.</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2</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En este ejemplo vemos el funcionamiento del votador.</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El módulo C falla, invirtiendo su valor. Y se obtiene el valor correcto en la salida del votador gracias a que éste enmascara el fallo.</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Para el proyecto se ha aplicado la TMR en los registros de control, triplicando los registros e insertando estos votadores.</a:t>
            </a:r>
          </a:p>
          <a:p>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11</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programa ejecutado realiza una multiplicación mediante sumas acumulativas en un </a:t>
            </a:r>
            <a:r>
              <a:rPr lang="es-ES" sz="1200" b="0" i="0" u="none" strike="noStrike" kern="1200" baseline="0" dirty="0" err="1" smtClean="0">
                <a:solidFill>
                  <a:schemeClr val="tx1"/>
                </a:solidFill>
                <a:latin typeface="+mn-lt"/>
                <a:ea typeface="+mn-ea"/>
                <a:cs typeface="+mn-cs"/>
              </a:rPr>
              <a:t>búcle</a:t>
            </a:r>
            <a:r>
              <a:rPr lang="es-ES" sz="1200" b="0" i="0" u="none" strike="noStrike" kern="1200" baseline="0" dirty="0" smtClean="0">
                <a:solidFill>
                  <a:schemeClr val="tx1"/>
                </a:solidFill>
                <a:latin typeface="+mn-lt"/>
                <a:ea typeface="+mn-ea"/>
                <a:cs typeface="+mn-cs"/>
              </a:rPr>
              <a:t>.</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Primero se accede a memoria y se lee un operando de la operación y se inicializan las demás variables. A continuación se ejecuta el bucle. Y para finalizar se almacena el resultado en memoria.</a:t>
            </a:r>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12</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Se vuelve a ejecutar el mismo programa en el procesador sin tolerancia. Esta vez se insertan tres fallos.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0" i="0" u="none" strike="noStrike"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ES" sz="1200" b="0" i="0" u="none" strike="noStrike" kern="1200" baseline="0" dirty="0" smtClean="0">
                <a:solidFill>
                  <a:schemeClr val="tx1"/>
                </a:solidFill>
                <a:latin typeface="+mn-lt"/>
                <a:ea typeface="+mn-ea"/>
                <a:cs typeface="+mn-cs"/>
              </a:rPr>
              <a:t>El primer fallo se genera en el bus de lectura de la memoria. Como consecuencia se carga un 4 en vez de un 5 en el registro R2.</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ES" sz="1200" b="0" i="0" u="none" strike="noStrike" kern="1200" baseline="0" dirty="0" smtClean="0">
                <a:solidFill>
                  <a:schemeClr val="tx1"/>
                </a:solidFill>
                <a:latin typeface="+mn-lt"/>
                <a:ea typeface="+mn-ea"/>
                <a:cs typeface="+mn-cs"/>
              </a:rPr>
              <a:t>El segundo fallo se inserta en las señales de control de la etapa de memoria, esto provoca que se escriba en memoria un dato.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ES" sz="1200" b="0" i="0" u="none" strike="noStrike" kern="1200" baseline="0" dirty="0" smtClean="0">
                <a:solidFill>
                  <a:schemeClr val="tx1"/>
                </a:solidFill>
                <a:latin typeface="+mn-lt"/>
                <a:ea typeface="+mn-ea"/>
                <a:cs typeface="+mn-cs"/>
              </a:rPr>
              <a:t>El tercer fallo se genera en el bus del operando B de la etapa de ejecución. Esto provoca que la comparación dé un resultado positivo y se termine la ejecución del bucle antes de tiempo.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ES" sz="1200" b="0" i="0" u="none" strike="noStrike"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El resultado final es un programa que ha obtenido un resultado erróneo y además ha modificado datos en memoria que puede estar utilizando otro programa.</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13</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Se ha ejecutado una última vez el programa sobre el procesador tolerante a fallos y se insertan los mismos fallos. Estos fallos se introducen en uno de los registros triplicados que almacenan la misma información.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Como podemos ver, el programa se ha ejecutado de forma correcta y sin modificar otros elementos en memoria.</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14</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En esta diapositiva se describen las consecuencias de la tolerancia y los votadores</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 implementación del procesador requiere un total de XXX </a:t>
            </a:r>
            <a:r>
              <a:rPr lang="es-ES" sz="1200" b="0" i="0" u="none" strike="noStrike" kern="1200" baseline="0" dirty="0" err="1" smtClean="0">
                <a:solidFill>
                  <a:schemeClr val="tx1"/>
                </a:solidFill>
                <a:latin typeface="+mn-lt"/>
                <a:ea typeface="+mn-ea"/>
                <a:cs typeface="+mn-cs"/>
              </a:rPr>
              <a:t>biestables</a:t>
            </a:r>
            <a:r>
              <a:rPr lang="es-ES" sz="1200" b="0" i="0" u="none" strike="noStrike" kern="1200" baseline="0" dirty="0" smtClean="0">
                <a:solidFill>
                  <a:schemeClr val="tx1"/>
                </a:solidFill>
                <a:latin typeface="+mn-lt"/>
                <a:ea typeface="+mn-ea"/>
                <a:cs typeface="+mn-cs"/>
              </a:rPr>
              <a:t> y YYY puertas lógicas. Siendo capaz de funcionar a una frecuencia máxima de ZZZ </a:t>
            </a:r>
            <a:r>
              <a:rPr lang="es-ES" sz="1200" b="0" i="0" u="none" strike="noStrike" kern="1200" baseline="0" dirty="0" err="1" smtClean="0">
                <a:solidFill>
                  <a:schemeClr val="tx1"/>
                </a:solidFill>
                <a:latin typeface="+mn-lt"/>
                <a:ea typeface="+mn-ea"/>
                <a:cs typeface="+mn-cs"/>
              </a:rPr>
              <a:t>MHz.</a:t>
            </a:r>
            <a:endParaRPr lang="es-ES" sz="1200" b="0" i="0" u="none" strike="noStrike" kern="1200" baseline="0" dirty="0" smtClean="0">
              <a:solidFill>
                <a:schemeClr val="tx1"/>
              </a:solidFill>
              <a:latin typeface="+mn-lt"/>
              <a:ea typeface="+mn-ea"/>
              <a:cs typeface="+mn-cs"/>
            </a:endParaRP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El  camino crítico que limita la frecuencia de funcionamiento es _______. </a:t>
            </a:r>
          </a:p>
          <a:p>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15</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16</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¿Por qué 32 y no 16 o 64 bits?</a:t>
            </a:r>
          </a:p>
          <a:p>
            <a:r>
              <a:rPr lang="es-ES" dirty="0" smtClean="0"/>
              <a:t>Porque no necesitábamos un microprocesador</a:t>
            </a:r>
            <a:r>
              <a:rPr lang="es-ES" baseline="0" dirty="0" smtClean="0"/>
              <a:t> tan complejo como uno de 64 bits </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 que frecuencia trabaja el procesador?</a:t>
            </a:r>
          </a:p>
          <a:p>
            <a:r>
              <a:rPr lang="es-ES" dirty="0" smtClean="0"/>
              <a:t>El</a:t>
            </a:r>
            <a:r>
              <a:rPr lang="es-ES" baseline="0" dirty="0" smtClean="0"/>
              <a:t> diseño original es capaz de trabajar a una frecuencia de 155 MHz, después de aplicar la tolerancia, la lógica de los votadores reduce la frecuencia a 146 </a:t>
            </a:r>
            <a:r>
              <a:rPr lang="es-ES" baseline="0" dirty="0" err="1" smtClean="0"/>
              <a:t>MHz.</a:t>
            </a:r>
            <a:endParaRPr lang="es-ES" baseline="0" dirty="0" smtClean="0"/>
          </a:p>
          <a:p>
            <a:endParaRPr lang="es-ES" baseline="0" dirty="0" smtClean="0"/>
          </a:p>
          <a:p>
            <a:r>
              <a:rPr lang="es-ES" dirty="0" smtClean="0"/>
              <a:t>¿Por qué se ha aplicado la TMR en los registros de control?</a:t>
            </a:r>
          </a:p>
          <a:p>
            <a:r>
              <a:rPr lang="es-ES" dirty="0" smtClean="0"/>
              <a:t>Por</a:t>
            </a:r>
            <a:r>
              <a:rPr lang="es-ES" baseline="0" dirty="0" smtClean="0"/>
              <a:t> ser los elementos más importantes de la segmentación y concentrar un mayor número de </a:t>
            </a:r>
            <a:r>
              <a:rPr lang="es-ES" baseline="0" dirty="0" err="1" smtClean="0"/>
              <a:t>biestables</a:t>
            </a:r>
            <a:r>
              <a:rPr lang="es-ES" baseline="0" dirty="0" smtClean="0"/>
              <a:t>.</a:t>
            </a:r>
            <a:endParaRPr lang="es-ES" dirty="0" smtClean="0"/>
          </a:p>
          <a:p>
            <a:endParaRPr lang="es-ES" dirty="0" smtClean="0"/>
          </a:p>
          <a:p>
            <a:endParaRPr lang="es-ES" dirty="0" smtClean="0"/>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17</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dirty="0" smtClean="0"/>
              <a:t>El microprocesador utiliza instrucciones codificadas en</a:t>
            </a:r>
            <a:r>
              <a:rPr lang="es-ES" sz="1200" baseline="0" dirty="0" smtClean="0"/>
              <a:t> 32 bits</a:t>
            </a:r>
          </a:p>
          <a:p>
            <a:endParaRPr lang="es-ES" sz="1200" baseline="0" dirty="0" smtClean="0"/>
          </a:p>
          <a:p>
            <a:r>
              <a:rPr lang="es-ES" sz="1200" dirty="0" smtClean="0"/>
              <a:t>El juego de instrucciones elegido</a:t>
            </a:r>
            <a:r>
              <a:rPr lang="es-ES" sz="1200" baseline="0" dirty="0" smtClean="0"/>
              <a:t> ha sido extraído del repertorio de instrucciones ARM, conocido como THUMB-2. Estas instrucciones buscan reducir la densidad del código, es decir, utilizar menos instrucciones para realizar el mismo trabajo que en otros repertorios. Se utiliza principalmente en los microprocesadores ARM de la gama CORTEX.</a:t>
            </a:r>
          </a:p>
          <a:p>
            <a:endParaRPr lang="es-ES" sz="1200" baseline="0" dirty="0" smtClean="0"/>
          </a:p>
          <a:p>
            <a:r>
              <a:rPr lang="es-ES" sz="1200" baseline="0" dirty="0" smtClean="0"/>
              <a:t>La arquitectura Harvard permite acceder a la memoria de instrucciones al mismo tiempo que se accede a la memoria de datos.</a:t>
            </a:r>
          </a:p>
          <a:p>
            <a:endParaRPr lang="es-ES" sz="1200" baseline="0" dirty="0" smtClean="0"/>
          </a:p>
          <a:p>
            <a:r>
              <a:rPr lang="es-ES" sz="1200" baseline="0" dirty="0" smtClean="0"/>
              <a:t>Posee 16 registros de propósito general y está </a:t>
            </a:r>
            <a:r>
              <a:rPr lang="es-ES" sz="1200" dirty="0" smtClean="0"/>
              <a:t>segmentado en 5 etapas </a:t>
            </a:r>
            <a:r>
              <a:rPr lang="es-ES" sz="1200" baseline="0" dirty="0" smtClean="0"/>
              <a:t>para aprovechar al máximo el hardware.</a:t>
            </a:r>
          </a:p>
          <a:p>
            <a:endParaRPr lang="es-ES" sz="1200" baseline="0" dirty="0" smtClean="0"/>
          </a:p>
          <a:p>
            <a:r>
              <a:rPr lang="es-ES" sz="1200" baseline="0" dirty="0" smtClean="0"/>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3</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Las instrucciones que ejecuta el procesador se divide en tres tipos:</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Instrucciones de acceso a memoria, lectura y escritura.</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Procesamiento de datos, incluye operaciones aritméticas (sumar, restar, mover y comparar) y lógicas (and, </a:t>
            </a:r>
            <a:r>
              <a:rPr lang="es-ES" sz="1200" b="0" i="0" u="none" strike="noStrike" kern="1200" baseline="0" dirty="0" err="1" smtClean="0">
                <a:solidFill>
                  <a:schemeClr val="tx1"/>
                </a:solidFill>
                <a:latin typeface="+mn-lt"/>
                <a:ea typeface="+mn-ea"/>
                <a:cs typeface="+mn-cs"/>
              </a:rPr>
              <a:t>or</a:t>
            </a:r>
            <a:r>
              <a:rPr lang="es-ES" sz="1200" b="0" i="0" u="none" strike="noStrike" kern="1200" baseline="0" dirty="0" smtClean="0">
                <a:solidFill>
                  <a:schemeClr val="tx1"/>
                </a:solidFill>
                <a:latin typeface="+mn-lt"/>
                <a:ea typeface="+mn-ea"/>
                <a:cs typeface="+mn-cs"/>
              </a:rPr>
              <a:t> y </a:t>
            </a:r>
            <a:r>
              <a:rPr lang="es-ES" sz="1200" b="0" i="0" u="none" strike="noStrike" kern="1200" baseline="0" dirty="0" err="1" smtClean="0">
                <a:solidFill>
                  <a:schemeClr val="tx1"/>
                </a:solidFill>
                <a:latin typeface="+mn-lt"/>
                <a:ea typeface="+mn-ea"/>
                <a:cs typeface="+mn-cs"/>
              </a:rPr>
              <a:t>or</a:t>
            </a:r>
            <a:r>
              <a:rPr lang="es-ES" sz="1200" b="0" i="0" u="none" strike="noStrike" kern="1200" baseline="0" dirty="0" smtClean="0">
                <a:solidFill>
                  <a:schemeClr val="tx1"/>
                </a:solidFill>
                <a:latin typeface="+mn-lt"/>
                <a:ea typeface="+mn-ea"/>
                <a:cs typeface="+mn-cs"/>
              </a:rPr>
              <a:t> exclusiva). Los </a:t>
            </a:r>
            <a:r>
              <a:rPr lang="es-ES" sz="1200" b="0" i="0" u="none" strike="noStrike" kern="1200" baseline="0" dirty="0" err="1" smtClean="0">
                <a:solidFill>
                  <a:schemeClr val="tx1"/>
                </a:solidFill>
                <a:latin typeface="+mn-lt"/>
                <a:ea typeface="+mn-ea"/>
                <a:cs typeface="+mn-cs"/>
              </a:rPr>
              <a:t>operandos</a:t>
            </a:r>
            <a:r>
              <a:rPr lang="es-ES" sz="1200" b="0" i="0" u="none" strike="noStrike" kern="1200" baseline="0" dirty="0" smtClean="0">
                <a:solidFill>
                  <a:schemeClr val="tx1"/>
                </a:solidFill>
                <a:latin typeface="+mn-lt"/>
                <a:ea typeface="+mn-ea"/>
                <a:cs typeface="+mn-cs"/>
              </a:rPr>
              <a:t> de estas instrucciones tener origen en dos registros o un registro y un inmediato extraído de la instrucción. </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Las operaciones de control, o instrucciones de bifurcación, controlan el flujo del programa, es decir modifican la dirección de la instrucción que se debe cargar a continuación.</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a:t>
            </a:r>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4</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procesador se ha segmentado en 5 etapas, en cada una de ella se ejecuta una parte de la operación de la instrucción.</a:t>
            </a:r>
          </a:p>
          <a:p>
            <a:r>
              <a:rPr lang="es-ES" sz="1200" b="0" i="0" u="none" strike="noStrike" kern="1200" baseline="0" dirty="0" smtClean="0">
                <a:solidFill>
                  <a:schemeClr val="tx1"/>
                </a:solidFill>
                <a:latin typeface="+mn-lt"/>
                <a:ea typeface="+mn-ea"/>
                <a:cs typeface="+mn-cs"/>
              </a:rPr>
              <a:t>Las etapas son:</a:t>
            </a:r>
          </a:p>
          <a:p>
            <a:r>
              <a:rPr lang="es-ES" sz="1200" b="0" i="0" u="none" strike="noStrike" kern="1200" baseline="0" dirty="0" smtClean="0">
                <a:solidFill>
                  <a:schemeClr val="tx1"/>
                </a:solidFill>
                <a:latin typeface="+mn-lt"/>
                <a:ea typeface="+mn-ea"/>
                <a:cs typeface="+mn-cs"/>
              </a:rPr>
              <a:t>1) Búsqueda de instrucción (IF): Se carga la instrucción de memoria.</a:t>
            </a:r>
          </a:p>
          <a:p>
            <a:r>
              <a:rPr lang="es-ES" sz="1200" b="0" i="0" u="none" strike="noStrike" kern="1200" baseline="0" dirty="0" smtClean="0">
                <a:solidFill>
                  <a:schemeClr val="tx1"/>
                </a:solidFill>
                <a:latin typeface="+mn-lt"/>
                <a:ea typeface="+mn-ea"/>
                <a:cs typeface="+mn-cs"/>
              </a:rPr>
              <a:t>2) Decodificación de la instrucción (ID): Se decodifica la instrucción y se leen los </a:t>
            </a:r>
            <a:r>
              <a:rPr lang="es-ES" sz="1200" b="0" i="0" u="none" strike="noStrike" kern="1200" baseline="0" dirty="0" err="1" smtClean="0">
                <a:solidFill>
                  <a:schemeClr val="tx1"/>
                </a:solidFill>
                <a:latin typeface="+mn-lt"/>
                <a:ea typeface="+mn-ea"/>
                <a:cs typeface="+mn-cs"/>
              </a:rPr>
              <a:t>operandos</a:t>
            </a:r>
            <a:r>
              <a:rPr lang="es-ES" sz="1200" b="0" i="0" u="none" strike="noStrike" kern="1200" baseline="0" dirty="0" smtClean="0">
                <a:solidFill>
                  <a:schemeClr val="tx1"/>
                </a:solidFill>
                <a:latin typeface="+mn-lt"/>
                <a:ea typeface="+mn-ea"/>
                <a:cs typeface="+mn-cs"/>
              </a:rPr>
              <a:t> del banco de registros.</a:t>
            </a:r>
          </a:p>
          <a:p>
            <a:r>
              <a:rPr lang="es-ES" sz="1200" b="0" i="0" u="none" strike="noStrike" kern="1200" baseline="0" dirty="0" smtClean="0">
                <a:solidFill>
                  <a:schemeClr val="tx1"/>
                </a:solidFill>
                <a:latin typeface="+mn-lt"/>
                <a:ea typeface="+mn-ea"/>
                <a:cs typeface="+mn-cs"/>
              </a:rPr>
              <a:t>3) Ejecución (EX): Se realizan las operaciones aritméticas o lógicas.</a:t>
            </a:r>
          </a:p>
          <a:p>
            <a:r>
              <a:rPr lang="es-ES" sz="1200" b="0" i="0" u="none" strike="noStrike" kern="1200" baseline="0" dirty="0" smtClean="0">
                <a:solidFill>
                  <a:schemeClr val="tx1"/>
                </a:solidFill>
                <a:latin typeface="+mn-lt"/>
                <a:ea typeface="+mn-ea"/>
                <a:cs typeface="+mn-cs"/>
              </a:rPr>
              <a:t>4) Memoria (MEM): Se accede a la memoria de datos.</a:t>
            </a:r>
          </a:p>
          <a:p>
            <a:r>
              <a:rPr lang="es-ES" sz="1200" b="0" i="0" u="none" strike="noStrike" kern="1200" baseline="0" dirty="0" smtClean="0">
                <a:solidFill>
                  <a:schemeClr val="tx1"/>
                </a:solidFill>
                <a:latin typeface="+mn-lt"/>
                <a:ea typeface="+mn-ea"/>
                <a:cs typeface="+mn-cs"/>
              </a:rPr>
              <a:t>5) Escritura (WB): Se almacenan los resultados en el banco de registros.</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 segmentación permite tener varias instrucciones de forma simultánea en el procesador, acelerando la ejecución del programa.</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Como podemos ver en la imagen, en cada ciclo se accede a una instrucción y esta va avanzando por las etapas del procesador permitiendo que se carguen las siguientes instrucciones.</a:t>
            </a:r>
          </a:p>
          <a:p>
            <a:r>
              <a:rPr lang="es-ES" sz="1200" b="0" i="0" u="none" strike="noStrike" kern="1200" baseline="0" dirty="0" smtClean="0">
                <a:solidFill>
                  <a:schemeClr val="tx1"/>
                </a:solidFill>
                <a:latin typeface="+mn-lt"/>
                <a:ea typeface="+mn-ea"/>
                <a:cs typeface="+mn-cs"/>
              </a:rPr>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5</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aseline="0" dirty="0" smtClean="0"/>
              <a:t>En esta imagen se muestra el diseño del procesador. Las líneas continuas (o negras) muestran la ruta de datos del procesador mientras que las líneas discontinuas (o azules) muestran las señales de control.</a:t>
            </a:r>
          </a:p>
          <a:p>
            <a:endParaRPr lang="es-ES" sz="1200" baseline="0" dirty="0" smtClean="0"/>
          </a:p>
          <a:p>
            <a:r>
              <a:rPr lang="es-ES" sz="1200" baseline="0" dirty="0" smtClean="0"/>
              <a:t>Las líneas verticales (o rojas) son los registros de control, estos son los elementos más importantes de la segmentación. En cada ciclo de reloj almacenan los datos calculados por los módulos que se la proporcionan, para que estos ejecuten la siguiente instrucción.</a:t>
            </a:r>
          </a:p>
          <a:p>
            <a:endParaRPr lang="es-ES" sz="1200" baseline="0" dirty="0" smtClean="0"/>
          </a:p>
          <a:p>
            <a:r>
              <a:rPr lang="es-ES" sz="1200" baseline="0" dirty="0" smtClean="0"/>
              <a:t>En la etapa de búsqueda se accede a la memoria de instrucciones y se calcula la dirección de la siguiente instrucción. En la etapa de decodificación se extrae de la instrucción la información que permite ejecutar la instrucción y se cargan los valores de los </a:t>
            </a:r>
            <a:r>
              <a:rPr lang="es-ES" sz="1200" baseline="0" dirty="0" err="1" smtClean="0"/>
              <a:t>operandos</a:t>
            </a:r>
            <a:r>
              <a:rPr lang="es-ES" sz="1200" baseline="0" dirty="0" smtClean="0"/>
              <a:t>. En la etapa de ejecución se realizan los cálculos aritmético-lógicos y se calcula la dirección de salto. En la etapa de memoria se cargan datos o se almacenan en la memoria de datos. Para terminar, en la etapa de escritura se escriben los resultados en el banco de registros.</a:t>
            </a:r>
          </a:p>
          <a:p>
            <a:endParaRPr lang="es-ES" sz="1200" baseline="0" dirty="0" smtClean="0"/>
          </a:p>
          <a:p>
            <a:r>
              <a:rPr lang="es-ES" sz="1200" baseline="0" dirty="0" smtClean="0"/>
              <a:t>.</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6</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Los fallos se pueden clasificar en fallos permanentes y fallos transitorios. Nos hemos centrado en tolerar los fallos de esta última categoría.</a:t>
            </a:r>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7</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 su vez, dentro de esta categoría existen varios tipos, pero nosotros nos centraremos en los “Single-</a:t>
            </a:r>
            <a:r>
              <a:rPr lang="es-ES" sz="1200" b="0" i="0" u="none" strike="noStrike" kern="1200" baseline="0" dirty="0" err="1" smtClean="0">
                <a:solidFill>
                  <a:schemeClr val="tx1"/>
                </a:solidFill>
                <a:latin typeface="+mn-lt"/>
                <a:ea typeface="+mn-ea"/>
                <a:cs typeface="+mn-cs"/>
              </a:rPr>
              <a:t>Event</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Upset</a:t>
            </a:r>
            <a:r>
              <a:rPr lang="es-ES" sz="1200" b="0" i="0" u="none" strike="noStrike" kern="1200" baseline="0" dirty="0" smtClean="0">
                <a:solidFill>
                  <a:schemeClr val="tx1"/>
                </a:solidFill>
                <a:latin typeface="+mn-lt"/>
                <a:ea typeface="+mn-ea"/>
                <a:cs typeface="+mn-cs"/>
              </a:rPr>
              <a:t>”</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Estos afectan a los </a:t>
            </a:r>
            <a:r>
              <a:rPr lang="es-ES" sz="1200" b="0" i="0" u="none" strike="noStrike" kern="1200" baseline="0" dirty="0" err="1" smtClean="0">
                <a:solidFill>
                  <a:schemeClr val="tx1"/>
                </a:solidFill>
                <a:latin typeface="+mn-lt"/>
                <a:ea typeface="+mn-ea"/>
                <a:cs typeface="+mn-cs"/>
              </a:rPr>
              <a:t>biestable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inviertiendo</a:t>
            </a:r>
            <a:r>
              <a:rPr lang="es-ES" sz="1200" b="0" i="0" u="none" strike="noStrike" kern="1200" baseline="0" dirty="0" smtClean="0">
                <a:solidFill>
                  <a:schemeClr val="tx1"/>
                </a:solidFill>
                <a:latin typeface="+mn-lt"/>
                <a:ea typeface="+mn-ea"/>
                <a:cs typeface="+mn-cs"/>
              </a:rPr>
              <a:t> su valor. Si el valor cargado en el </a:t>
            </a:r>
            <a:r>
              <a:rPr lang="es-ES" sz="1200" b="0" i="0" u="none" strike="noStrike" kern="1200" baseline="0" dirty="0" err="1" smtClean="0">
                <a:solidFill>
                  <a:schemeClr val="tx1"/>
                </a:solidFill>
                <a:latin typeface="+mn-lt"/>
                <a:ea typeface="+mn-ea"/>
                <a:cs typeface="+mn-cs"/>
              </a:rPr>
              <a:t>biestable</a:t>
            </a:r>
            <a:r>
              <a:rPr lang="es-ES" sz="1200" b="0" i="0" u="none" strike="noStrike" kern="1200" baseline="0" dirty="0" smtClean="0">
                <a:solidFill>
                  <a:schemeClr val="tx1"/>
                </a:solidFill>
                <a:latin typeface="+mn-lt"/>
                <a:ea typeface="+mn-ea"/>
                <a:cs typeface="+mn-cs"/>
              </a:rPr>
              <a:t> fuese 0, en este se cargaría un valor 1, provocando un error en la ejecución del sistema.</a:t>
            </a:r>
          </a:p>
          <a:p>
            <a:endParaRPr lang="es-ES" sz="1200" b="0" i="0" u="none" strike="noStrike" kern="1200" baseline="0" dirty="0" smtClean="0">
              <a:solidFill>
                <a:schemeClr val="tx1"/>
              </a:solidFill>
              <a:latin typeface="+mn-lt"/>
              <a:ea typeface="+mn-ea"/>
              <a:cs typeface="+mn-cs"/>
            </a:endParaRPr>
          </a:p>
          <a:p>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8</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método de tolerancia a fallos transitorios aplicado es la redundancia modular. </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Este consiste en replicar un módulo un número impar de veces y conectar un nuevo elemento conocido como “votador de mayoría” a sus salidas. Este nuevo elemento.</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En las imágenes vemos el resultado de aplicar la redundancia modular triple a un módulo.</a:t>
            </a:r>
            <a:endParaRPr lang="es-ES" sz="1200" b="0" i="0" u="none" strike="noStrike"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9</a:t>
            </a:fld>
            <a:endParaRPr lang="es-ES"/>
          </a:p>
        </p:txBody>
      </p:sp>
    </p:spTree>
    <p:extLst>
      <p:ext uri="{BB962C8B-B14F-4D97-AF65-F5344CB8AC3E}">
        <p14:creationId xmlns="" xmlns:p14="http://schemas.microsoft.com/office/powerpoint/2010/main" val="410339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implementación debe cumplir la tabla de verdad que vemos. Su salida debe coincidir con la mayoría de sus entradas, así se tolera el fallo de uno de los módulos.</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El diseño del votador utilizado es uno de los más comunes, consiste en 3 puertas AND comparando las posibles combinaciones de sus entradas y una puerta OR conectada a las puertas AND. </a:t>
            </a:r>
          </a:p>
        </p:txBody>
      </p:sp>
      <p:sp>
        <p:nvSpPr>
          <p:cNvPr id="4" name="3 Marcador de número de diapositiva"/>
          <p:cNvSpPr>
            <a:spLocks noGrp="1"/>
          </p:cNvSpPr>
          <p:nvPr>
            <p:ph type="sldNum" sz="quarter" idx="10"/>
          </p:nvPr>
        </p:nvSpPr>
        <p:spPr/>
        <p:txBody>
          <a:bodyPr/>
          <a:lstStyle/>
          <a:p>
            <a:fld id="{9473B4B9-BB40-4150-BCCC-2F74F166FEEA}" type="slidenum">
              <a:rPr lang="es-ES" smtClean="0"/>
              <a:pPr/>
              <a:t>10</a:t>
            </a:fld>
            <a:endParaRPr lang="es-ES"/>
          </a:p>
        </p:txBody>
      </p:sp>
    </p:spTree>
    <p:extLst>
      <p:ext uri="{BB962C8B-B14F-4D97-AF65-F5344CB8AC3E}">
        <p14:creationId xmlns="" xmlns:p14="http://schemas.microsoft.com/office/powerpoint/2010/main" val="410339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C526003-5575-49B6-B89D-2519019DF50B}" type="datetime1">
              <a:rPr lang="es-ES" smtClean="0"/>
              <a:pPr/>
              <a:t>23/06/2015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D9210DF-8A49-488D-9552-32EC85FD790A}" type="datetime1">
              <a:rPr lang="es-ES" smtClean="0"/>
              <a:pPr/>
              <a:t>23/06/2015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59FF4CC-080B-4A73-9C74-357A6F8902A3}" type="datetime1">
              <a:rPr lang="es-ES" smtClean="0"/>
              <a:pPr/>
              <a:t>23/06/2015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81E8962-9B49-4037-A5E0-B66B7160B6B7}" type="datetime1">
              <a:rPr lang="es-ES" smtClean="0"/>
              <a:pPr/>
              <a:t>23/06/2015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D250B0-72C4-4043-B362-F422309352DC}" type="datetime1">
              <a:rPr lang="es-ES" smtClean="0"/>
              <a:pPr/>
              <a:t>23/06/2015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7A843F4-E7A9-4145-A119-8755CBB19AA5}" type="datetime1">
              <a:rPr lang="es-ES" smtClean="0"/>
              <a:pPr/>
              <a:t>23/06/2015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276DEAB-2546-47D0-BAEA-2A4178F9F012}" type="datetime1">
              <a:rPr lang="es-ES" smtClean="0"/>
              <a:pPr/>
              <a:t>23/06/2015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09FC8E9-1B12-4FD1-A2BF-E937C70EBFF6}" type="datetime1">
              <a:rPr lang="es-ES" smtClean="0"/>
              <a:pPr/>
              <a:t>23/06/2015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79AE2C-2FF2-4024-B2A1-FEEE6786DC8D}" type="datetime1">
              <a:rPr lang="es-ES" smtClean="0"/>
              <a:pPr/>
              <a:t>23/06/2015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92AB50E-E994-4DF2-ACB7-C0990257F5B4}" type="datetime1">
              <a:rPr lang="es-ES" smtClean="0"/>
              <a:pPr/>
              <a:t>23/06/2015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D5D6017-3829-49E0-B266-A689C7953E9D}" type="datetime1">
              <a:rPr lang="es-ES" smtClean="0"/>
              <a:pPr/>
              <a:t>23/06/2015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552DF7-0B90-4E94-A79A-8F62DF30F6D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2F088-8E96-40AB-9E4A-6F41DF55D9DD}" type="datetime1">
              <a:rPr lang="es-ES" smtClean="0"/>
              <a:pPr/>
              <a:t>23/06/2015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52DF7-0B90-4E94-A79A-8F62DF30F6D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gif"/></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0" y="1160740"/>
            <a:ext cx="9144000" cy="5601533"/>
          </a:xfrm>
          <a:prstGeom prst="rect">
            <a:avLst/>
          </a:prstGeom>
          <a:noFill/>
        </p:spPr>
        <p:txBody>
          <a:bodyPr wrap="square" rtlCol="0">
            <a:spAutoFit/>
          </a:bodyPr>
          <a:lstStyle/>
          <a:p>
            <a:pPr algn="ctr"/>
            <a:endParaRPr lang="es-ES" sz="3000" dirty="0" smtClean="0"/>
          </a:p>
          <a:p>
            <a:pPr algn="ctr"/>
            <a:r>
              <a:rPr lang="es-ES" sz="4000" b="1" dirty="0" smtClean="0">
                <a:solidFill>
                  <a:schemeClr val="accent1"/>
                </a:solidFill>
              </a:rPr>
              <a:t>Diseño y análisis de un procesador tolerante a fallos transitorios </a:t>
            </a:r>
          </a:p>
          <a:p>
            <a:pPr algn="ctr"/>
            <a:r>
              <a:rPr lang="es-ES" sz="4000" b="1" dirty="0" smtClean="0">
                <a:solidFill>
                  <a:schemeClr val="accent1"/>
                </a:solidFill>
              </a:rPr>
              <a:t>compatible con ARM a nivel de instrucciones</a:t>
            </a:r>
            <a:endParaRPr lang="es-ES" sz="3000" dirty="0"/>
          </a:p>
          <a:p>
            <a:pPr algn="ctr"/>
            <a:endParaRPr lang="es-ES" sz="3600" dirty="0" smtClean="0"/>
          </a:p>
          <a:p>
            <a:pPr algn="ctr"/>
            <a:r>
              <a:rPr lang="es-ES" sz="3000" b="1" dirty="0" smtClean="0"/>
              <a:t>Autor: </a:t>
            </a:r>
            <a:r>
              <a:rPr lang="es-ES" sz="3000" dirty="0" smtClean="0"/>
              <a:t>Andrés Manuel Gamboa Meléndez</a:t>
            </a:r>
          </a:p>
          <a:p>
            <a:pPr algn="ctr"/>
            <a:endParaRPr lang="es-ES" sz="5400" dirty="0"/>
          </a:p>
          <a:p>
            <a:pPr algn="ctr"/>
            <a:r>
              <a:rPr lang="es-ES" sz="2400" dirty="0" smtClean="0"/>
              <a:t>Director</a:t>
            </a:r>
          </a:p>
          <a:p>
            <a:pPr algn="ctr"/>
            <a:r>
              <a:rPr lang="es-ES" sz="2400" dirty="0" err="1" smtClean="0"/>
              <a:t>Jose</a:t>
            </a:r>
            <a:r>
              <a:rPr lang="es-ES" sz="2400" dirty="0" smtClean="0"/>
              <a:t> Miguel </a:t>
            </a:r>
            <a:r>
              <a:rPr lang="es-ES" sz="2400" dirty="0" err="1" smtClean="0"/>
              <a:t>Montañana</a:t>
            </a:r>
            <a:r>
              <a:rPr lang="es-ES" sz="2400" dirty="0" smtClean="0"/>
              <a:t> Aliaga </a:t>
            </a:r>
            <a:endParaRPr lang="es-ES" sz="2400" dirty="0"/>
          </a:p>
        </p:txBody>
      </p:sp>
      <p:pic>
        <p:nvPicPr>
          <p:cNvPr id="1026" name="Picture 2" descr="C:\Users\Jose\Desktop\TFG DOC MEMORIA\fdi_logo.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1 Marcador de número de diapositiva"/>
          <p:cNvSpPr>
            <a:spLocks noGrp="1"/>
          </p:cNvSpPr>
          <p:nvPr>
            <p:ph type="sldNum" sz="quarter" idx="12"/>
          </p:nvPr>
        </p:nvSpPr>
        <p:spPr/>
        <p:txBody>
          <a:bodyPr/>
          <a:lstStyle/>
          <a:p>
            <a:r>
              <a:rPr lang="es-ES" sz="2400" dirty="0" smtClean="0"/>
              <a:t>1</a:t>
            </a:r>
            <a:endParaRPr lang="es-ES" sz="2400" dirty="0"/>
          </a:p>
        </p:txBody>
      </p:sp>
    </p:spTree>
    <p:extLst>
      <p:ext uri="{BB962C8B-B14F-4D97-AF65-F5344CB8AC3E}">
        <p14:creationId xmlns="" xmlns:p14="http://schemas.microsoft.com/office/powerpoint/2010/main" val="10351677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Votador</a:t>
            </a:r>
            <a:endParaRPr lang="es-ES" sz="4000" b="1" dirty="0">
              <a:solidFill>
                <a:schemeClr val="accent1"/>
              </a:solidFill>
            </a:endParaRPr>
          </a:p>
        </p:txBody>
      </p:sp>
      <p:sp>
        <p:nvSpPr>
          <p:cNvPr id="3" name="2 Marcador de número de diapositiva"/>
          <p:cNvSpPr>
            <a:spLocks noGrp="1"/>
          </p:cNvSpPr>
          <p:nvPr>
            <p:ph type="sldNum" sz="quarter" idx="12"/>
          </p:nvPr>
        </p:nvSpPr>
        <p:spPr/>
        <p:txBody>
          <a:bodyPr/>
          <a:lstStyle/>
          <a:p>
            <a:r>
              <a:rPr lang="es-ES" sz="2400" dirty="0" smtClean="0"/>
              <a:t>9</a:t>
            </a:r>
            <a:endParaRPr lang="es-ES" sz="2400" dirty="0"/>
          </a:p>
        </p:txBody>
      </p:sp>
      <p:pic>
        <p:nvPicPr>
          <p:cNvPr id="2050" name="Picture 2" descr="D:\TFG\TFG\Entrega\Presentacion\VotadorPuertas.jpg"/>
          <p:cNvPicPr>
            <a:picLocks noChangeAspect="1" noChangeArrowheads="1"/>
          </p:cNvPicPr>
          <p:nvPr/>
        </p:nvPicPr>
        <p:blipFill>
          <a:blip r:embed="rId5"/>
          <a:srcRect/>
          <a:stretch>
            <a:fillRect/>
          </a:stretch>
        </p:blipFill>
        <p:spPr bwMode="auto">
          <a:xfrm>
            <a:off x="4572000" y="2214554"/>
            <a:ext cx="3887795" cy="3034377"/>
          </a:xfrm>
          <a:prstGeom prst="rect">
            <a:avLst/>
          </a:prstGeom>
          <a:noFill/>
        </p:spPr>
      </p:pic>
      <p:graphicFrame>
        <p:nvGraphicFramePr>
          <p:cNvPr id="10" name="9 Tabla"/>
          <p:cNvGraphicFramePr>
            <a:graphicFrameLocks noGrp="1"/>
          </p:cNvGraphicFramePr>
          <p:nvPr/>
        </p:nvGraphicFramePr>
        <p:xfrm>
          <a:off x="1214414" y="2071678"/>
          <a:ext cx="2690812" cy="3305826"/>
        </p:xfrm>
        <a:graphic>
          <a:graphicData uri="http://schemas.openxmlformats.org/drawingml/2006/table">
            <a:tbl>
              <a:tblPr firstRow="1" bandRow="1">
                <a:tableStyleId>{5C22544A-7EE6-4342-B048-85BDC9FD1C3A}</a:tableStyleId>
              </a:tblPr>
              <a:tblGrid>
                <a:gridCol w="672703"/>
                <a:gridCol w="672703"/>
                <a:gridCol w="672703"/>
                <a:gridCol w="672703"/>
              </a:tblGrid>
              <a:tr h="367314">
                <a:tc>
                  <a:txBody>
                    <a:bodyPr/>
                    <a:lstStyle/>
                    <a:p>
                      <a:pPr algn="ctr"/>
                      <a:r>
                        <a:rPr lang="es-ES" dirty="0" smtClean="0"/>
                        <a:t>A</a:t>
                      </a:r>
                      <a:endParaRPr lang="es-ES" dirty="0"/>
                    </a:p>
                  </a:txBody>
                  <a:tcPr/>
                </a:tc>
                <a:tc>
                  <a:txBody>
                    <a:bodyPr/>
                    <a:lstStyle/>
                    <a:p>
                      <a:pPr algn="ctr"/>
                      <a:r>
                        <a:rPr lang="es-ES" dirty="0" smtClean="0"/>
                        <a:t>B</a:t>
                      </a:r>
                      <a:endParaRPr lang="es-ES" dirty="0"/>
                    </a:p>
                  </a:txBody>
                  <a:tcPr/>
                </a:tc>
                <a:tc>
                  <a:txBody>
                    <a:bodyPr/>
                    <a:lstStyle/>
                    <a:p>
                      <a:pPr algn="ctr"/>
                      <a:r>
                        <a:rPr lang="es-ES" dirty="0" smtClean="0"/>
                        <a:t>C</a:t>
                      </a:r>
                      <a:endParaRPr lang="es-ES" dirty="0"/>
                    </a:p>
                  </a:txBody>
                  <a:tcPr/>
                </a:tc>
                <a:tc>
                  <a:txBody>
                    <a:bodyPr/>
                    <a:lstStyle/>
                    <a:p>
                      <a:pPr algn="ctr"/>
                      <a:r>
                        <a:rPr lang="es-ES" dirty="0" smtClean="0"/>
                        <a:t>Z</a:t>
                      </a:r>
                      <a:endParaRPr lang="es-ES" dirty="0"/>
                    </a:p>
                  </a:txBody>
                  <a:tcPr/>
                </a:tc>
              </a:tr>
              <a:tr h="367314">
                <a:tc>
                  <a:txBody>
                    <a:bodyPr/>
                    <a:lstStyle/>
                    <a:p>
                      <a:pPr algn="ctr"/>
                      <a:r>
                        <a:rPr lang="es-ES" dirty="0" smtClean="0"/>
                        <a:t>0</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r>
              <a:tr h="367314">
                <a:tc>
                  <a:txBody>
                    <a:bodyPr/>
                    <a:lstStyle/>
                    <a:p>
                      <a:pPr algn="ctr"/>
                      <a:r>
                        <a:rPr lang="es-ES" dirty="0" smtClean="0"/>
                        <a:t>0</a:t>
                      </a:r>
                      <a:endParaRPr lang="es-ES" dirty="0"/>
                    </a:p>
                  </a:txBody>
                  <a:tcPr/>
                </a:tc>
                <a:tc>
                  <a:txBody>
                    <a:bodyPr/>
                    <a:lstStyle/>
                    <a:p>
                      <a:pPr algn="ctr"/>
                      <a:r>
                        <a:rPr lang="es-ES" dirty="0" smtClean="0"/>
                        <a:t>0</a:t>
                      </a:r>
                      <a:endParaRPr lang="es-ES" dirty="0"/>
                    </a:p>
                  </a:txBody>
                  <a:tcPr/>
                </a:tc>
                <a:tc>
                  <a:txBody>
                    <a:bodyPr/>
                    <a:lstStyle/>
                    <a:p>
                      <a:pPr algn="ctr"/>
                      <a:r>
                        <a:rPr lang="es-ES" dirty="0" smtClean="0"/>
                        <a:t>1</a:t>
                      </a:r>
                      <a:endParaRPr lang="es-ES" dirty="0"/>
                    </a:p>
                  </a:txBody>
                  <a:tcPr/>
                </a:tc>
                <a:tc>
                  <a:txBody>
                    <a:bodyPr/>
                    <a:lstStyle/>
                    <a:p>
                      <a:pPr algn="ctr"/>
                      <a:r>
                        <a:rPr lang="es-ES" dirty="0" smtClean="0"/>
                        <a:t>0</a:t>
                      </a:r>
                      <a:endParaRPr lang="es-ES" dirty="0"/>
                    </a:p>
                  </a:txBody>
                  <a:tcPr/>
                </a:tc>
              </a:tr>
              <a:tr h="367314">
                <a:tc>
                  <a:txBody>
                    <a:bodyPr/>
                    <a:lstStyle/>
                    <a:p>
                      <a:pPr algn="ctr"/>
                      <a:r>
                        <a:rPr lang="es-ES" dirty="0" smtClean="0"/>
                        <a:t>0</a:t>
                      </a:r>
                      <a:endParaRPr lang="es-ES" dirty="0"/>
                    </a:p>
                  </a:txBody>
                  <a:tcPr/>
                </a:tc>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r>
              <a:tr h="367314">
                <a:tc>
                  <a:txBody>
                    <a:bodyPr/>
                    <a:lstStyle/>
                    <a:p>
                      <a:pPr algn="ctr"/>
                      <a:r>
                        <a:rPr lang="es-ES" dirty="0" smtClean="0"/>
                        <a:t>0</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c>
                  <a:txBody>
                    <a:bodyPr/>
                    <a:lstStyle/>
                    <a:p>
                      <a:pPr algn="ctr"/>
                      <a:r>
                        <a:rPr lang="es-ES" dirty="0" smtClean="0"/>
                        <a:t>0</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1</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1</a:t>
                      </a:r>
                      <a:endParaRPr lang="es-ES" dirty="0"/>
                    </a:p>
                  </a:txBody>
                  <a:tcPr/>
                </a:tc>
              </a:tr>
            </a:tbl>
          </a:graphicData>
        </a:graphic>
      </p:graphicFrame>
      <p:sp>
        <p:nvSpPr>
          <p:cNvPr id="15" name="14 CuadroTexto"/>
          <p:cNvSpPr txBox="1"/>
          <p:nvPr/>
        </p:nvSpPr>
        <p:spPr>
          <a:xfrm>
            <a:off x="1214414" y="5715016"/>
            <a:ext cx="2644635" cy="553998"/>
          </a:xfrm>
          <a:prstGeom prst="rect">
            <a:avLst/>
          </a:prstGeom>
          <a:noFill/>
        </p:spPr>
        <p:txBody>
          <a:bodyPr wrap="none" rtlCol="0">
            <a:spAutoFit/>
          </a:bodyPr>
          <a:lstStyle/>
          <a:p>
            <a:r>
              <a:rPr lang="es-ES" sz="3000" dirty="0" smtClean="0"/>
              <a:t>Tabla de verdad</a:t>
            </a:r>
          </a:p>
        </p:txBody>
      </p:sp>
      <p:sp>
        <p:nvSpPr>
          <p:cNvPr id="16" name="15 CuadroTexto"/>
          <p:cNvSpPr txBox="1"/>
          <p:nvPr/>
        </p:nvSpPr>
        <p:spPr>
          <a:xfrm>
            <a:off x="5643570" y="5715016"/>
            <a:ext cx="1438214" cy="553998"/>
          </a:xfrm>
          <a:prstGeom prst="rect">
            <a:avLst/>
          </a:prstGeom>
          <a:noFill/>
        </p:spPr>
        <p:txBody>
          <a:bodyPr wrap="none" rtlCol="0">
            <a:spAutoFit/>
          </a:bodyPr>
          <a:lstStyle/>
          <a:p>
            <a:r>
              <a:rPr lang="es-ES" sz="3000" dirty="0" smtClean="0"/>
              <a:t>Votador</a:t>
            </a:r>
          </a:p>
        </p:txBody>
      </p:sp>
    </p:spTree>
    <p:extLst>
      <p:ext uri="{BB962C8B-B14F-4D97-AF65-F5344CB8AC3E}">
        <p14:creationId xmlns="" xmlns:p14="http://schemas.microsoft.com/office/powerpoint/2010/main" val="2028982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Votador (Ejemplo)</a:t>
            </a:r>
            <a:endParaRPr lang="es-ES" sz="4000" b="1" dirty="0">
              <a:solidFill>
                <a:schemeClr val="accent1"/>
              </a:solidFill>
            </a:endParaRPr>
          </a:p>
        </p:txBody>
      </p:sp>
      <p:sp>
        <p:nvSpPr>
          <p:cNvPr id="3" name="2 Marcador de número de diapositiva"/>
          <p:cNvSpPr>
            <a:spLocks noGrp="1"/>
          </p:cNvSpPr>
          <p:nvPr>
            <p:ph type="sldNum" sz="quarter" idx="12"/>
          </p:nvPr>
        </p:nvSpPr>
        <p:spPr/>
        <p:txBody>
          <a:bodyPr/>
          <a:lstStyle/>
          <a:p>
            <a:r>
              <a:rPr lang="es-ES" sz="2400" dirty="0" smtClean="0"/>
              <a:t>9</a:t>
            </a:r>
            <a:endParaRPr lang="es-ES" sz="2400" dirty="0"/>
          </a:p>
        </p:txBody>
      </p:sp>
      <p:graphicFrame>
        <p:nvGraphicFramePr>
          <p:cNvPr id="10" name="9 Tabla"/>
          <p:cNvGraphicFramePr>
            <a:graphicFrameLocks noGrp="1"/>
          </p:cNvGraphicFramePr>
          <p:nvPr/>
        </p:nvGraphicFramePr>
        <p:xfrm>
          <a:off x="1214414" y="3429000"/>
          <a:ext cx="2690812" cy="734628"/>
        </p:xfrm>
        <a:graphic>
          <a:graphicData uri="http://schemas.openxmlformats.org/drawingml/2006/table">
            <a:tbl>
              <a:tblPr firstRow="1" bandRow="1">
                <a:tableStyleId>{5C22544A-7EE6-4342-B048-85BDC9FD1C3A}</a:tableStyleId>
              </a:tblPr>
              <a:tblGrid>
                <a:gridCol w="672703"/>
                <a:gridCol w="672703"/>
                <a:gridCol w="672703"/>
                <a:gridCol w="672703"/>
              </a:tblGrid>
              <a:tr h="367314">
                <a:tc>
                  <a:txBody>
                    <a:bodyPr/>
                    <a:lstStyle/>
                    <a:p>
                      <a:pPr algn="ctr"/>
                      <a:r>
                        <a:rPr lang="es-ES" dirty="0" smtClean="0"/>
                        <a:t>A</a:t>
                      </a:r>
                      <a:endParaRPr lang="es-ES" dirty="0"/>
                    </a:p>
                  </a:txBody>
                  <a:tcPr/>
                </a:tc>
                <a:tc>
                  <a:txBody>
                    <a:bodyPr/>
                    <a:lstStyle/>
                    <a:p>
                      <a:pPr algn="ctr"/>
                      <a:r>
                        <a:rPr lang="es-ES" dirty="0" smtClean="0"/>
                        <a:t>B</a:t>
                      </a:r>
                      <a:endParaRPr lang="es-ES" dirty="0"/>
                    </a:p>
                  </a:txBody>
                  <a:tcPr/>
                </a:tc>
                <a:tc>
                  <a:txBody>
                    <a:bodyPr/>
                    <a:lstStyle/>
                    <a:p>
                      <a:pPr algn="ctr"/>
                      <a:r>
                        <a:rPr lang="es-ES" dirty="0" smtClean="0"/>
                        <a:t>C</a:t>
                      </a:r>
                      <a:endParaRPr lang="es-ES" dirty="0"/>
                    </a:p>
                  </a:txBody>
                  <a:tcPr/>
                </a:tc>
                <a:tc>
                  <a:txBody>
                    <a:bodyPr/>
                    <a:lstStyle/>
                    <a:p>
                      <a:pPr algn="ctr"/>
                      <a:r>
                        <a:rPr lang="es-ES" dirty="0" smtClean="0"/>
                        <a:t>Z</a:t>
                      </a:r>
                      <a:endParaRPr lang="es-ES" dirty="0"/>
                    </a:p>
                  </a:txBody>
                  <a:tcPr/>
                </a:tc>
              </a:tr>
              <a:tr h="367314">
                <a:tc>
                  <a:txBody>
                    <a:bodyPr/>
                    <a:lstStyle/>
                    <a:p>
                      <a:pPr algn="ctr"/>
                      <a:r>
                        <a:rPr lang="es-ES" dirty="0" smtClean="0"/>
                        <a:t>1</a:t>
                      </a:r>
                      <a:endParaRPr lang="es-ES" dirty="0"/>
                    </a:p>
                  </a:txBody>
                  <a:tcPr/>
                </a:tc>
                <a:tc>
                  <a:txBody>
                    <a:bodyPr/>
                    <a:lstStyle/>
                    <a:p>
                      <a:pPr algn="ctr"/>
                      <a:r>
                        <a:rPr lang="es-ES" dirty="0" smtClean="0"/>
                        <a:t>1</a:t>
                      </a:r>
                      <a:endParaRPr lang="es-ES" dirty="0"/>
                    </a:p>
                  </a:txBody>
                  <a:tcPr/>
                </a:tc>
                <a:tc>
                  <a:txBody>
                    <a:bodyPr/>
                    <a:lstStyle/>
                    <a:p>
                      <a:pPr algn="ctr"/>
                      <a:r>
                        <a:rPr lang="es-ES" dirty="0" smtClean="0"/>
                        <a:t>0</a:t>
                      </a:r>
                      <a:endParaRPr lang="es-ES" dirty="0"/>
                    </a:p>
                  </a:txBody>
                  <a:tcPr/>
                </a:tc>
                <a:tc>
                  <a:txBody>
                    <a:bodyPr/>
                    <a:lstStyle/>
                    <a:p>
                      <a:pPr algn="ctr"/>
                      <a:r>
                        <a:rPr lang="es-ES" dirty="0" smtClean="0"/>
                        <a:t>1</a:t>
                      </a:r>
                      <a:endParaRPr lang="es-ES" dirty="0"/>
                    </a:p>
                  </a:txBody>
                  <a:tcPr/>
                </a:tc>
              </a:tr>
            </a:tbl>
          </a:graphicData>
        </a:graphic>
      </p:graphicFrame>
      <p:sp>
        <p:nvSpPr>
          <p:cNvPr id="11" name="10 CuadroTexto"/>
          <p:cNvSpPr txBox="1"/>
          <p:nvPr/>
        </p:nvSpPr>
        <p:spPr>
          <a:xfrm>
            <a:off x="1214414" y="5715016"/>
            <a:ext cx="2644635" cy="553998"/>
          </a:xfrm>
          <a:prstGeom prst="rect">
            <a:avLst/>
          </a:prstGeom>
          <a:noFill/>
        </p:spPr>
        <p:txBody>
          <a:bodyPr wrap="none" rtlCol="0">
            <a:spAutoFit/>
          </a:bodyPr>
          <a:lstStyle/>
          <a:p>
            <a:r>
              <a:rPr lang="es-ES" sz="3000" dirty="0" smtClean="0"/>
              <a:t>Tabla de verdad</a:t>
            </a:r>
          </a:p>
        </p:txBody>
      </p:sp>
      <p:sp>
        <p:nvSpPr>
          <p:cNvPr id="12" name="11 CuadroTexto"/>
          <p:cNvSpPr txBox="1"/>
          <p:nvPr/>
        </p:nvSpPr>
        <p:spPr>
          <a:xfrm>
            <a:off x="5643570" y="5715016"/>
            <a:ext cx="1438214" cy="553998"/>
          </a:xfrm>
          <a:prstGeom prst="rect">
            <a:avLst/>
          </a:prstGeom>
          <a:noFill/>
        </p:spPr>
        <p:txBody>
          <a:bodyPr wrap="none" rtlCol="0">
            <a:spAutoFit/>
          </a:bodyPr>
          <a:lstStyle/>
          <a:p>
            <a:r>
              <a:rPr lang="es-ES" sz="3000" dirty="0" smtClean="0"/>
              <a:t>Votador</a:t>
            </a:r>
          </a:p>
        </p:txBody>
      </p:sp>
      <p:pic>
        <p:nvPicPr>
          <p:cNvPr id="2051" name="Picture 3" descr="D:\TFG\TFG\Entrega\Presentacion\Fallos.jpg"/>
          <p:cNvPicPr>
            <a:picLocks noChangeAspect="1" noChangeArrowheads="1"/>
          </p:cNvPicPr>
          <p:nvPr/>
        </p:nvPicPr>
        <p:blipFill>
          <a:blip r:embed="rId5"/>
          <a:srcRect/>
          <a:stretch>
            <a:fillRect/>
          </a:stretch>
        </p:blipFill>
        <p:spPr bwMode="auto">
          <a:xfrm>
            <a:off x="4572000" y="2214554"/>
            <a:ext cx="3857652" cy="3010850"/>
          </a:xfrm>
          <a:prstGeom prst="rect">
            <a:avLst/>
          </a:prstGeom>
          <a:noFill/>
        </p:spPr>
      </p:pic>
    </p:spTree>
    <p:extLst>
      <p:ext uri="{BB962C8B-B14F-4D97-AF65-F5344CB8AC3E}">
        <p14:creationId xmlns="" xmlns:p14="http://schemas.microsoft.com/office/powerpoint/2010/main" val="2028982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Ejecución de programa</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10</a:t>
            </a:r>
            <a:endParaRPr lang="es-ES" dirty="0"/>
          </a:p>
        </p:txBody>
      </p:sp>
      <p:sp>
        <p:nvSpPr>
          <p:cNvPr id="7" name="6 CuadroTexto"/>
          <p:cNvSpPr txBox="1"/>
          <p:nvPr/>
        </p:nvSpPr>
        <p:spPr>
          <a:xfrm>
            <a:off x="0" y="1142984"/>
            <a:ext cx="9144000" cy="769441"/>
          </a:xfrm>
          <a:prstGeom prst="rect">
            <a:avLst/>
          </a:prstGeom>
          <a:noFill/>
        </p:spPr>
        <p:txBody>
          <a:bodyPr wrap="square" rtlCol="0">
            <a:spAutoFit/>
          </a:bodyPr>
          <a:lstStyle/>
          <a:p>
            <a:pPr algn="ctr"/>
            <a:r>
              <a:rPr lang="es-ES" sz="4400" dirty="0" smtClean="0"/>
              <a:t>M(0) = 25 * M(5)</a:t>
            </a:r>
            <a:endParaRPr lang="es-ES" sz="4400" dirty="0"/>
          </a:p>
        </p:txBody>
      </p:sp>
      <p:pic>
        <p:nvPicPr>
          <p:cNvPr id="4103" name="Picture 7"/>
          <p:cNvPicPr>
            <a:picLocks noChangeAspect="1" noChangeArrowheads="1"/>
          </p:cNvPicPr>
          <p:nvPr/>
        </p:nvPicPr>
        <p:blipFill>
          <a:blip r:embed="rId5"/>
          <a:srcRect/>
          <a:stretch>
            <a:fillRect/>
          </a:stretch>
        </p:blipFill>
        <p:spPr bwMode="auto">
          <a:xfrm>
            <a:off x="358775" y="2571744"/>
            <a:ext cx="8424863" cy="2243137"/>
          </a:xfrm>
          <a:prstGeom prst="rect">
            <a:avLst/>
          </a:prstGeom>
          <a:noFill/>
          <a:ln w="9525">
            <a:noFill/>
            <a:miter lim="800000"/>
            <a:headEnd/>
            <a:tailEnd/>
          </a:ln>
          <a:effectLst/>
        </p:spPr>
      </p:pic>
    </p:spTree>
    <p:extLst>
      <p:ext uri="{BB962C8B-B14F-4D97-AF65-F5344CB8AC3E}">
        <p14:creationId xmlns="" xmlns:p14="http://schemas.microsoft.com/office/powerpoint/2010/main" val="9785817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Ejecución con </a:t>
            </a:r>
            <a:r>
              <a:rPr lang="es-ES" sz="4000" b="1" dirty="0" smtClean="0">
                <a:solidFill>
                  <a:schemeClr val="accent1"/>
                </a:solidFill>
              </a:rPr>
              <a:t>fallos (1)</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11</a:t>
            </a:r>
            <a:endParaRPr lang="es-ES" sz="2400" dirty="0" smtClean="0"/>
          </a:p>
        </p:txBody>
      </p:sp>
      <p:pic>
        <p:nvPicPr>
          <p:cNvPr id="5122" name="Picture 2"/>
          <p:cNvPicPr>
            <a:picLocks noChangeAspect="1" noChangeArrowheads="1"/>
          </p:cNvPicPr>
          <p:nvPr/>
        </p:nvPicPr>
        <p:blipFill>
          <a:blip r:embed="rId5"/>
          <a:srcRect/>
          <a:stretch>
            <a:fillRect/>
          </a:stretch>
        </p:blipFill>
        <p:spPr bwMode="auto">
          <a:xfrm>
            <a:off x="285720" y="2428868"/>
            <a:ext cx="8531225" cy="2478087"/>
          </a:xfrm>
          <a:prstGeom prst="rect">
            <a:avLst/>
          </a:prstGeom>
          <a:noFill/>
          <a:ln w="9525">
            <a:noFill/>
            <a:miter lim="800000"/>
            <a:headEnd/>
            <a:tailEnd/>
          </a:ln>
          <a:effectLst/>
        </p:spPr>
      </p:pic>
      <p:sp>
        <p:nvSpPr>
          <p:cNvPr id="10" name="9 CuadroTexto"/>
          <p:cNvSpPr txBox="1"/>
          <p:nvPr/>
        </p:nvSpPr>
        <p:spPr>
          <a:xfrm>
            <a:off x="0" y="1142984"/>
            <a:ext cx="9144000" cy="769441"/>
          </a:xfrm>
          <a:prstGeom prst="rect">
            <a:avLst/>
          </a:prstGeom>
          <a:noFill/>
        </p:spPr>
        <p:txBody>
          <a:bodyPr wrap="square" rtlCol="0">
            <a:spAutoFit/>
          </a:bodyPr>
          <a:lstStyle/>
          <a:p>
            <a:pPr algn="ctr"/>
            <a:r>
              <a:rPr lang="es-ES" sz="4400" dirty="0" smtClean="0"/>
              <a:t>M(0) = 25 * M(5)</a:t>
            </a:r>
            <a:endParaRPr lang="es-ES" sz="4400" dirty="0"/>
          </a:p>
        </p:txBody>
      </p:sp>
    </p:spTree>
    <p:extLst>
      <p:ext uri="{BB962C8B-B14F-4D97-AF65-F5344CB8AC3E}">
        <p14:creationId xmlns="" xmlns:p14="http://schemas.microsoft.com/office/powerpoint/2010/main" val="3641498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Ejecución con </a:t>
            </a:r>
            <a:r>
              <a:rPr lang="es-ES" sz="4000" b="1" dirty="0" smtClean="0">
                <a:solidFill>
                  <a:schemeClr val="accent1"/>
                </a:solidFill>
              </a:rPr>
              <a:t>fallos (2)</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12</a:t>
            </a:r>
            <a:endParaRPr lang="es-ES" sz="2400" dirty="0" smtClean="0"/>
          </a:p>
        </p:txBody>
      </p:sp>
      <p:pic>
        <p:nvPicPr>
          <p:cNvPr id="6147" name="Picture 3"/>
          <p:cNvPicPr>
            <a:picLocks noChangeAspect="1" noChangeArrowheads="1"/>
          </p:cNvPicPr>
          <p:nvPr/>
        </p:nvPicPr>
        <p:blipFill>
          <a:blip r:embed="rId5"/>
          <a:srcRect/>
          <a:stretch>
            <a:fillRect/>
          </a:stretch>
        </p:blipFill>
        <p:spPr bwMode="auto">
          <a:xfrm>
            <a:off x="558800" y="2000240"/>
            <a:ext cx="8024813" cy="4094163"/>
          </a:xfrm>
          <a:prstGeom prst="rect">
            <a:avLst/>
          </a:prstGeom>
          <a:noFill/>
          <a:ln w="9525">
            <a:noFill/>
            <a:miter lim="800000"/>
            <a:headEnd/>
            <a:tailEnd/>
          </a:ln>
          <a:effectLst/>
        </p:spPr>
      </p:pic>
      <p:sp>
        <p:nvSpPr>
          <p:cNvPr id="10" name="9 CuadroTexto"/>
          <p:cNvSpPr txBox="1"/>
          <p:nvPr/>
        </p:nvSpPr>
        <p:spPr>
          <a:xfrm>
            <a:off x="0" y="1142984"/>
            <a:ext cx="9144000" cy="769441"/>
          </a:xfrm>
          <a:prstGeom prst="rect">
            <a:avLst/>
          </a:prstGeom>
          <a:noFill/>
        </p:spPr>
        <p:txBody>
          <a:bodyPr wrap="square" rtlCol="0">
            <a:spAutoFit/>
          </a:bodyPr>
          <a:lstStyle/>
          <a:p>
            <a:pPr algn="ctr"/>
            <a:r>
              <a:rPr lang="es-ES" sz="4400" dirty="0" smtClean="0"/>
              <a:t>M(0) = 25 * M(5)</a:t>
            </a:r>
            <a:endParaRPr lang="es-ES" sz="4400" dirty="0"/>
          </a:p>
        </p:txBody>
      </p:sp>
    </p:spTree>
    <p:extLst>
      <p:ext uri="{BB962C8B-B14F-4D97-AF65-F5344CB8AC3E}">
        <p14:creationId xmlns="" xmlns:p14="http://schemas.microsoft.com/office/powerpoint/2010/main" val="3641498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Rediseño</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13</a:t>
            </a:r>
            <a:endParaRPr lang="es-ES" dirty="0"/>
          </a:p>
        </p:txBody>
      </p:sp>
    </p:spTree>
    <p:extLst>
      <p:ext uri="{BB962C8B-B14F-4D97-AF65-F5344CB8AC3E}">
        <p14:creationId xmlns="" xmlns:p14="http://schemas.microsoft.com/office/powerpoint/2010/main" val="4485613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http://img2.wikia.nocookie.net/__cb20100123230854/sims/es/images/9/9a/Signo_de_interrogacion.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771800" y="1916832"/>
            <a:ext cx="3528392" cy="3857709"/>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Preguntas</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14</a:t>
            </a:r>
            <a:endParaRPr lang="es-ES" dirty="0"/>
          </a:p>
        </p:txBody>
      </p:sp>
    </p:spTree>
    <p:extLst>
      <p:ext uri="{BB962C8B-B14F-4D97-AF65-F5344CB8AC3E}">
        <p14:creationId xmlns="" xmlns:p14="http://schemas.microsoft.com/office/powerpoint/2010/main" val="31466526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Preguntas</a:t>
            </a:r>
            <a:endParaRPr lang="es-ES" dirty="0"/>
          </a:p>
        </p:txBody>
      </p:sp>
      <p:sp>
        <p:nvSpPr>
          <p:cNvPr id="3" name="2 Marcador de contenido"/>
          <p:cNvSpPr>
            <a:spLocks noGrp="1"/>
          </p:cNvSpPr>
          <p:nvPr>
            <p:ph idx="1"/>
          </p:nvPr>
        </p:nvSpPr>
        <p:spPr/>
        <p:txBody>
          <a:bodyPr/>
          <a:lstStyle/>
          <a:p>
            <a:r>
              <a:rPr lang="es-ES" dirty="0" smtClean="0"/>
              <a:t>¿Porque 32 no 16 o 64 bits?</a:t>
            </a:r>
          </a:p>
          <a:p>
            <a:r>
              <a:rPr lang="es-ES" dirty="0" smtClean="0"/>
              <a:t>¿A que frecuencia trabaja el procesador?</a:t>
            </a:r>
          </a:p>
          <a:p>
            <a:r>
              <a:rPr lang="es-ES" dirty="0" smtClean="0"/>
              <a:t>¿Por qué se ha aplicado la TMR en los registros de control?</a:t>
            </a:r>
            <a:endParaRPr lang="es-ES" dirty="0" smtClean="0"/>
          </a:p>
          <a:p>
            <a:endParaRPr lang="es-ES" dirty="0" smtClean="0"/>
          </a:p>
        </p:txBody>
      </p:sp>
      <p:sp>
        <p:nvSpPr>
          <p:cNvPr id="4" name="3 Marcador de número de diapositiva"/>
          <p:cNvSpPr>
            <a:spLocks noGrp="1"/>
          </p:cNvSpPr>
          <p:nvPr>
            <p:ph type="sldNum" sz="quarter" idx="12"/>
          </p:nvPr>
        </p:nvSpPr>
        <p:spPr/>
        <p:txBody>
          <a:bodyPr/>
          <a:lstStyle/>
          <a:p>
            <a:fld id="{E2552DF7-0B90-4E94-A79A-8F62DF30F6D6}" type="slidenum">
              <a:rPr lang="es-ES" smtClean="0"/>
              <a:pPr/>
              <a:t>17</a:t>
            </a:fld>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Objetivos</a:t>
            </a:r>
            <a:endParaRPr lang="es-ES" sz="4000" b="1" dirty="0">
              <a:solidFill>
                <a:schemeClr val="accent1"/>
              </a:solidFill>
            </a:endParaRPr>
          </a:p>
        </p:txBody>
      </p: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2 Marcador de número de diapositiva"/>
          <p:cNvSpPr>
            <a:spLocks noGrp="1"/>
          </p:cNvSpPr>
          <p:nvPr>
            <p:ph type="sldNum" sz="quarter" idx="12"/>
          </p:nvPr>
        </p:nvSpPr>
        <p:spPr/>
        <p:txBody>
          <a:bodyPr/>
          <a:lstStyle/>
          <a:p>
            <a:r>
              <a:rPr lang="es-ES" sz="2400" dirty="0" smtClean="0"/>
              <a:t>2</a:t>
            </a:r>
            <a:endParaRPr lang="es-ES" sz="2400" dirty="0"/>
          </a:p>
        </p:txBody>
      </p:sp>
      <p:sp>
        <p:nvSpPr>
          <p:cNvPr id="11" name="10 CuadroTexto"/>
          <p:cNvSpPr txBox="1"/>
          <p:nvPr/>
        </p:nvSpPr>
        <p:spPr>
          <a:xfrm>
            <a:off x="0" y="980728"/>
            <a:ext cx="9144000" cy="5170646"/>
          </a:xfrm>
          <a:prstGeom prst="rect">
            <a:avLst/>
          </a:prstGeom>
          <a:noFill/>
        </p:spPr>
        <p:txBody>
          <a:bodyPr wrap="square" rtlCol="0">
            <a:spAutoFit/>
          </a:bodyPr>
          <a:lstStyle/>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Diseño e implementación de un procesador</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Aplicación de técnicas de tolerancia </a:t>
            </a:r>
            <a:r>
              <a:rPr lang="es-ES" sz="3000" dirty="0" smtClean="0"/>
              <a:t>a </a:t>
            </a:r>
            <a:r>
              <a:rPr lang="es-ES" sz="3000" dirty="0" smtClean="0"/>
              <a:t>fallos transitorios</a:t>
            </a: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Comprobación del diseño </a:t>
            </a:r>
          </a:p>
          <a:p>
            <a:pPr marL="914400" lvl="1" indent="-457200">
              <a:buFont typeface="Wingdings" panose="05000000000000000000" pitchFamily="2" charset="2"/>
              <a:buChar char="Ø"/>
            </a:pPr>
            <a:endParaRPr lang="es-ES" sz="3000" dirty="0" smtClean="0"/>
          </a:p>
        </p:txBody>
      </p:sp>
    </p:spTree>
    <p:extLst>
      <p:ext uri="{BB962C8B-B14F-4D97-AF65-F5344CB8AC3E}">
        <p14:creationId xmlns="" xmlns:p14="http://schemas.microsoft.com/office/powerpoint/2010/main" val="42896208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Procesador</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3</a:t>
            </a:r>
            <a:endParaRPr lang="es-ES" sz="2400" dirty="0"/>
          </a:p>
        </p:txBody>
      </p:sp>
      <p:sp>
        <p:nvSpPr>
          <p:cNvPr id="10" name="9 CuadroTexto"/>
          <p:cNvSpPr txBox="1"/>
          <p:nvPr/>
        </p:nvSpPr>
        <p:spPr>
          <a:xfrm>
            <a:off x="0" y="980728"/>
            <a:ext cx="9144000" cy="5632311"/>
          </a:xfrm>
          <a:prstGeom prst="rect">
            <a:avLst/>
          </a:prstGeom>
          <a:noFill/>
        </p:spPr>
        <p:txBody>
          <a:bodyPr wrap="square" rtlCol="0">
            <a:spAutoFit/>
          </a:bodyPr>
          <a:lstStyle/>
          <a:p>
            <a:pPr marL="914400" lvl="1" indent="-457200"/>
            <a:endParaRPr lang="es-ES" sz="3000" dirty="0" smtClean="0"/>
          </a:p>
          <a:p>
            <a:pPr marL="914400" lvl="1" indent="-457200"/>
            <a:r>
              <a:rPr lang="es-ES" sz="3000" dirty="0" smtClean="0"/>
              <a:t>Características del procesador diseñado:</a:t>
            </a:r>
          </a:p>
          <a:p>
            <a:pPr marL="914400" lvl="1" indent="-457200"/>
            <a:endParaRPr lang="es-ES" sz="3000" dirty="0" smtClean="0"/>
          </a:p>
          <a:p>
            <a:pPr marL="1371600" lvl="2" indent="-457200">
              <a:lnSpc>
                <a:spcPct val="150000"/>
              </a:lnSpc>
              <a:buFont typeface="Wingdings" panose="05000000000000000000" pitchFamily="2" charset="2"/>
              <a:buChar char="Ø"/>
            </a:pPr>
            <a:r>
              <a:rPr lang="es-ES" sz="3000" dirty="0" smtClean="0"/>
              <a:t>Instrucciones </a:t>
            </a:r>
            <a:r>
              <a:rPr lang="es-ES" sz="3000" dirty="0" smtClean="0"/>
              <a:t>de 32 </a:t>
            </a:r>
            <a:r>
              <a:rPr lang="es-ES" sz="3000" dirty="0" smtClean="0"/>
              <a:t>bits</a:t>
            </a:r>
            <a:endParaRPr lang="es-ES" sz="3000" dirty="0" smtClean="0"/>
          </a:p>
          <a:p>
            <a:pPr marL="1371600" lvl="2" indent="-457200">
              <a:lnSpc>
                <a:spcPct val="150000"/>
              </a:lnSpc>
              <a:buFont typeface="Wingdings" panose="05000000000000000000" pitchFamily="2" charset="2"/>
              <a:buChar char="Ø"/>
            </a:pPr>
            <a:r>
              <a:rPr lang="es-ES" sz="3000" dirty="0" smtClean="0"/>
              <a:t>Instrucciones </a:t>
            </a:r>
            <a:r>
              <a:rPr lang="es-ES" sz="3000" dirty="0" smtClean="0"/>
              <a:t>del repertorio </a:t>
            </a:r>
            <a:r>
              <a:rPr lang="es-ES" sz="3000" dirty="0" smtClean="0"/>
              <a:t>THUMB-2</a:t>
            </a:r>
            <a:endParaRPr lang="es-ES" sz="3000" dirty="0" smtClean="0"/>
          </a:p>
          <a:p>
            <a:pPr marL="1371600" lvl="2" indent="-457200">
              <a:lnSpc>
                <a:spcPct val="150000"/>
              </a:lnSpc>
              <a:buFont typeface="Wingdings" panose="05000000000000000000" pitchFamily="2" charset="2"/>
              <a:buChar char="Ø"/>
            </a:pPr>
            <a:r>
              <a:rPr lang="es-ES" sz="3000" dirty="0" smtClean="0"/>
              <a:t>Arquitectura Harvard</a:t>
            </a:r>
            <a:endParaRPr lang="es-ES" sz="3000" dirty="0" smtClean="0"/>
          </a:p>
          <a:p>
            <a:pPr marL="1371600" lvl="2" indent="-457200">
              <a:lnSpc>
                <a:spcPct val="150000"/>
              </a:lnSpc>
              <a:buFont typeface="Wingdings" panose="05000000000000000000" pitchFamily="2" charset="2"/>
              <a:buChar char="Ø"/>
            </a:pPr>
            <a:r>
              <a:rPr lang="es-ES" sz="3000" dirty="0" smtClean="0"/>
              <a:t>16 registros de propósito </a:t>
            </a:r>
            <a:r>
              <a:rPr lang="es-ES" sz="3000" dirty="0" smtClean="0"/>
              <a:t>general</a:t>
            </a:r>
            <a:endParaRPr lang="es-ES" sz="3000" dirty="0" smtClean="0"/>
          </a:p>
          <a:p>
            <a:pPr marL="1371600" lvl="2" indent="-457200">
              <a:lnSpc>
                <a:spcPct val="150000"/>
              </a:lnSpc>
              <a:buFont typeface="Wingdings" panose="05000000000000000000" pitchFamily="2" charset="2"/>
              <a:buChar char="Ø"/>
            </a:pPr>
            <a:r>
              <a:rPr lang="es-ES" sz="3000" dirty="0" smtClean="0"/>
              <a:t>Segmentado </a:t>
            </a:r>
            <a:r>
              <a:rPr lang="es-ES" sz="3000" dirty="0" smtClean="0"/>
              <a:t>en 5 </a:t>
            </a:r>
            <a:r>
              <a:rPr lang="es-ES" sz="3000" dirty="0" smtClean="0"/>
              <a:t>etapas</a:t>
            </a:r>
          </a:p>
          <a:p>
            <a:pPr marL="914400" lvl="1" indent="-457200">
              <a:lnSpc>
                <a:spcPct val="150000"/>
              </a:lnSpc>
              <a:buFont typeface="Wingdings" panose="05000000000000000000" pitchFamily="2" charset="2"/>
              <a:buChar char="Ø"/>
            </a:pPr>
            <a:endParaRPr lang="es-ES" sz="3000" dirty="0" smtClean="0"/>
          </a:p>
        </p:txBody>
      </p:sp>
    </p:spTree>
    <p:extLst>
      <p:ext uri="{BB962C8B-B14F-4D97-AF65-F5344CB8AC3E}">
        <p14:creationId xmlns="" xmlns:p14="http://schemas.microsoft.com/office/powerpoint/2010/main" val="15129624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Instrucciones</a:t>
            </a:r>
          </a:p>
        </p:txBody>
      </p:sp>
      <p:sp>
        <p:nvSpPr>
          <p:cNvPr id="2" name="1 Marcador de número de diapositiva"/>
          <p:cNvSpPr>
            <a:spLocks noGrp="1"/>
          </p:cNvSpPr>
          <p:nvPr>
            <p:ph type="sldNum" sz="quarter" idx="12"/>
          </p:nvPr>
        </p:nvSpPr>
        <p:spPr>
          <a:xfrm>
            <a:off x="6581804" y="6356350"/>
            <a:ext cx="2133600" cy="365125"/>
          </a:xfrm>
        </p:spPr>
        <p:txBody>
          <a:bodyPr/>
          <a:lstStyle/>
          <a:p>
            <a:r>
              <a:rPr lang="es-ES" sz="2400" dirty="0" smtClean="0"/>
              <a:t>4</a:t>
            </a:r>
            <a:endParaRPr lang="es-ES" sz="2400" dirty="0"/>
          </a:p>
        </p:txBody>
      </p:sp>
      <p:sp>
        <p:nvSpPr>
          <p:cNvPr id="9" name="8 CuadroTexto"/>
          <p:cNvSpPr txBox="1"/>
          <p:nvPr/>
        </p:nvSpPr>
        <p:spPr>
          <a:xfrm>
            <a:off x="0" y="980728"/>
            <a:ext cx="9144000" cy="4708981"/>
          </a:xfrm>
          <a:prstGeom prst="rect">
            <a:avLst/>
          </a:prstGeom>
          <a:noFill/>
        </p:spPr>
        <p:txBody>
          <a:bodyPr wrap="square" rtlCol="0">
            <a:spAutoFit/>
          </a:bodyPr>
          <a:lstStyle/>
          <a:p>
            <a:pPr marL="914400" lvl="1" indent="-457200"/>
            <a:endParaRPr lang="es-ES" sz="3000" dirty="0" smtClean="0"/>
          </a:p>
          <a:p>
            <a:pPr marL="914400" lvl="1" indent="-457200"/>
            <a:r>
              <a:rPr lang="es-ES" sz="3000" dirty="0" smtClean="0"/>
              <a:t>Tipos de instrucciones:</a:t>
            </a:r>
          </a:p>
          <a:p>
            <a:pPr marL="914400" lvl="1" indent="-457200"/>
            <a:endParaRPr lang="es-ES" sz="3000" dirty="0" smtClean="0"/>
          </a:p>
          <a:p>
            <a:pPr marL="1371600" lvl="2" indent="-457200">
              <a:buFont typeface="Wingdings" panose="05000000000000000000" pitchFamily="2" charset="2"/>
              <a:buChar char="Ø"/>
            </a:pPr>
            <a:r>
              <a:rPr lang="es-ES" sz="3000" dirty="0" smtClean="0"/>
              <a:t>Acceso </a:t>
            </a:r>
            <a:r>
              <a:rPr lang="es-ES" sz="3000" dirty="0" smtClean="0"/>
              <a:t>a memoria</a:t>
            </a:r>
          </a:p>
          <a:p>
            <a:pPr marL="1371600" lvl="2" indent="-457200"/>
            <a:endParaRPr lang="es-ES" sz="3000" dirty="0" smtClean="0"/>
          </a:p>
          <a:p>
            <a:pPr marL="1371600" lvl="2" indent="-457200">
              <a:buFont typeface="Wingdings" panose="05000000000000000000" pitchFamily="2" charset="2"/>
              <a:buChar char="Ø"/>
            </a:pPr>
            <a:r>
              <a:rPr lang="es-ES" sz="3000" dirty="0" smtClean="0"/>
              <a:t>Procesamientos de datos</a:t>
            </a:r>
            <a:endParaRPr lang="es-ES" sz="3000" dirty="0" smtClean="0"/>
          </a:p>
          <a:p>
            <a:pPr marL="1371600" lvl="2" indent="-457200"/>
            <a:endParaRPr lang="es-ES" sz="3000" dirty="0" smtClean="0"/>
          </a:p>
          <a:p>
            <a:pPr marL="1371600" lvl="2" indent="-457200">
              <a:buFont typeface="Wingdings" panose="05000000000000000000" pitchFamily="2" charset="2"/>
              <a:buChar char="Ø"/>
            </a:pPr>
            <a:r>
              <a:rPr lang="es-ES" sz="3000" dirty="0" smtClean="0"/>
              <a:t>Operaciones de control</a:t>
            </a: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p:txBody>
      </p:sp>
    </p:spTree>
    <p:extLst>
      <p:ext uri="{BB962C8B-B14F-4D97-AF65-F5344CB8AC3E}">
        <p14:creationId xmlns="" xmlns:p14="http://schemas.microsoft.com/office/powerpoint/2010/main" val="214677262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descr="Segmentacion.jpg"/>
          <p:cNvPicPr>
            <a:picLocks noChangeAspect="1"/>
          </p:cNvPicPr>
          <p:nvPr/>
        </p:nvPicPr>
        <p:blipFill>
          <a:blip r:embed="rId3"/>
          <a:stretch>
            <a:fillRect/>
          </a:stretch>
        </p:blipFill>
        <p:spPr>
          <a:xfrm>
            <a:off x="2428860" y="3143248"/>
            <a:ext cx="5938354" cy="3104788"/>
          </a:xfrm>
          <a:prstGeom prst="rect">
            <a:avLst/>
          </a:prstGeom>
        </p:spPr>
      </p:pic>
      <p:pic>
        <p:nvPicPr>
          <p:cNvPr id="1026" name="Picture 2" descr="C:\Users\Jose\Desktop\TFG DOC MEMORIA\fdi_logo.gif"/>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Segmentación</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5</a:t>
            </a:r>
            <a:endParaRPr lang="es-ES" dirty="0"/>
          </a:p>
        </p:txBody>
      </p:sp>
      <p:sp>
        <p:nvSpPr>
          <p:cNvPr id="9" name="8 CuadroTexto"/>
          <p:cNvSpPr txBox="1"/>
          <p:nvPr/>
        </p:nvSpPr>
        <p:spPr>
          <a:xfrm>
            <a:off x="0" y="980728"/>
            <a:ext cx="9144000" cy="1938992"/>
          </a:xfrm>
          <a:prstGeom prst="rect">
            <a:avLst/>
          </a:prstGeom>
          <a:noFill/>
        </p:spPr>
        <p:txBody>
          <a:bodyPr wrap="square" rtlCol="0">
            <a:spAutoFit/>
          </a:bodyPr>
          <a:lstStyle/>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p:txBody>
      </p:sp>
      <p:sp>
        <p:nvSpPr>
          <p:cNvPr id="11" name="10 CuadroTexto"/>
          <p:cNvSpPr txBox="1"/>
          <p:nvPr/>
        </p:nvSpPr>
        <p:spPr>
          <a:xfrm>
            <a:off x="0" y="980728"/>
            <a:ext cx="9144000" cy="4478149"/>
          </a:xfrm>
          <a:prstGeom prst="rect">
            <a:avLst/>
          </a:prstGeom>
          <a:noFill/>
        </p:spPr>
        <p:txBody>
          <a:bodyPr wrap="square" rtlCol="0">
            <a:spAutoFit/>
          </a:bodyPr>
          <a:lstStyle/>
          <a:p>
            <a:pPr marL="914400" lvl="1" indent="-457200">
              <a:lnSpc>
                <a:spcPct val="150000"/>
              </a:lnSpc>
            </a:pPr>
            <a:r>
              <a:rPr lang="es-ES" sz="3000" dirty="0" smtClean="0"/>
              <a:t>Segmentación en 5 etapas:</a:t>
            </a:r>
          </a:p>
          <a:p>
            <a:pPr marL="971550" lvl="1" indent="-514350">
              <a:buFont typeface="+mj-lt"/>
              <a:buAutoNum type="arabicPeriod"/>
            </a:pPr>
            <a:r>
              <a:rPr lang="es-ES" sz="3000" dirty="0" smtClean="0"/>
              <a:t>Búsqueda (IF)</a:t>
            </a:r>
          </a:p>
          <a:p>
            <a:pPr marL="971550" lvl="1" indent="-514350">
              <a:buFont typeface="+mj-lt"/>
              <a:buAutoNum type="arabicPeriod"/>
            </a:pPr>
            <a:r>
              <a:rPr lang="es-ES" sz="3000" dirty="0" smtClean="0"/>
              <a:t>Decodificación (ID)</a:t>
            </a:r>
          </a:p>
          <a:p>
            <a:pPr marL="971550" lvl="1" indent="-514350">
              <a:buFont typeface="+mj-lt"/>
              <a:buAutoNum type="arabicPeriod"/>
            </a:pPr>
            <a:r>
              <a:rPr lang="es-ES" sz="3000" dirty="0" smtClean="0"/>
              <a:t>Ejecución (EX)</a:t>
            </a:r>
          </a:p>
          <a:p>
            <a:pPr marL="971550" lvl="1" indent="-514350">
              <a:buFont typeface="+mj-lt"/>
              <a:buAutoNum type="arabicPeriod"/>
            </a:pPr>
            <a:r>
              <a:rPr lang="es-ES" sz="3000" dirty="0" smtClean="0"/>
              <a:t>Memoria (MEM)</a:t>
            </a:r>
          </a:p>
          <a:p>
            <a:pPr marL="971550" lvl="1" indent="-514350">
              <a:buFont typeface="+mj-lt"/>
              <a:buAutoNum type="arabicPeriod"/>
            </a:pPr>
            <a:r>
              <a:rPr lang="es-ES" sz="3000" dirty="0" smtClean="0"/>
              <a:t>Escritura (WB)</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endParaRPr lang="es-ES" sz="3000" dirty="0" smtClean="0"/>
          </a:p>
        </p:txBody>
      </p:sp>
    </p:spTree>
    <p:extLst>
      <p:ext uri="{BB962C8B-B14F-4D97-AF65-F5344CB8AC3E}">
        <p14:creationId xmlns="" xmlns:p14="http://schemas.microsoft.com/office/powerpoint/2010/main" val="10287967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8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Procesador</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6</a:t>
            </a:r>
            <a:endParaRPr lang="es-ES" sz="2400" dirty="0"/>
          </a:p>
        </p:txBody>
      </p:sp>
      <p:pic>
        <p:nvPicPr>
          <p:cNvPr id="11" name="10 Imagen" descr="Nuestro Procesador segmentado.jpg"/>
          <p:cNvPicPr>
            <a:picLocks noChangeAspect="1"/>
          </p:cNvPicPr>
          <p:nvPr/>
        </p:nvPicPr>
        <p:blipFill>
          <a:blip r:embed="rId5"/>
          <a:stretch>
            <a:fillRect/>
          </a:stretch>
        </p:blipFill>
        <p:spPr>
          <a:xfrm>
            <a:off x="928662" y="1643050"/>
            <a:ext cx="7286644" cy="4337725"/>
          </a:xfrm>
          <a:prstGeom prst="rect">
            <a:avLst/>
          </a:prstGeom>
        </p:spPr>
      </p:pic>
    </p:spTree>
    <p:extLst>
      <p:ext uri="{BB962C8B-B14F-4D97-AF65-F5344CB8AC3E}">
        <p14:creationId xmlns="" xmlns:p14="http://schemas.microsoft.com/office/powerpoint/2010/main" val="15129624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Fallos</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7</a:t>
            </a:r>
            <a:endParaRPr lang="es-ES" sz="2400" dirty="0"/>
          </a:p>
        </p:txBody>
      </p:sp>
      <p:sp>
        <p:nvSpPr>
          <p:cNvPr id="7" name="6 CuadroTexto"/>
          <p:cNvSpPr txBox="1"/>
          <p:nvPr/>
        </p:nvSpPr>
        <p:spPr>
          <a:xfrm>
            <a:off x="0" y="980728"/>
            <a:ext cx="9144000" cy="3785652"/>
          </a:xfrm>
          <a:prstGeom prst="rect">
            <a:avLst/>
          </a:prstGeom>
          <a:noFill/>
        </p:spPr>
        <p:txBody>
          <a:bodyPr wrap="square" rtlCol="0">
            <a:spAutoFit/>
          </a:bodyPr>
          <a:lstStyle/>
          <a:p>
            <a:pPr marL="914400" lvl="1" indent="-457200"/>
            <a:endParaRPr lang="es-ES" sz="3000" dirty="0" smtClean="0"/>
          </a:p>
          <a:p>
            <a:pPr marL="914400" lvl="1" indent="-457200"/>
            <a:endParaRPr lang="es-ES" sz="3000" dirty="0" smtClean="0"/>
          </a:p>
          <a:p>
            <a:pPr marL="914400" lvl="1" indent="-457200"/>
            <a:r>
              <a:rPr lang="es-ES" sz="3000" dirty="0" smtClean="0"/>
              <a:t>Fallos: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Permanentes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Transitorios</a:t>
            </a:r>
            <a:endParaRPr lang="es-ES" sz="3000" dirty="0" smtClean="0"/>
          </a:p>
          <a:p>
            <a:pPr marL="914400" lvl="1" indent="-457200">
              <a:buFont typeface="Wingdings" panose="05000000000000000000" pitchFamily="2" charset="2"/>
              <a:buChar char="Ø"/>
            </a:pPr>
            <a:endParaRPr lang="es-ES" sz="3000" dirty="0" smtClean="0"/>
          </a:p>
        </p:txBody>
      </p:sp>
    </p:spTree>
    <p:extLst>
      <p:ext uri="{BB962C8B-B14F-4D97-AF65-F5344CB8AC3E}">
        <p14:creationId xmlns="" xmlns:p14="http://schemas.microsoft.com/office/powerpoint/2010/main" val="228040004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Fallos</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7</a:t>
            </a:r>
            <a:endParaRPr lang="es-ES" sz="2400" dirty="0"/>
          </a:p>
        </p:txBody>
      </p:sp>
      <p:sp>
        <p:nvSpPr>
          <p:cNvPr id="7" name="6 CuadroTexto"/>
          <p:cNvSpPr txBox="1"/>
          <p:nvPr/>
        </p:nvSpPr>
        <p:spPr>
          <a:xfrm>
            <a:off x="0" y="980728"/>
            <a:ext cx="9144000" cy="3785652"/>
          </a:xfrm>
          <a:prstGeom prst="rect">
            <a:avLst/>
          </a:prstGeom>
          <a:noFill/>
        </p:spPr>
        <p:txBody>
          <a:bodyPr wrap="square" rtlCol="0">
            <a:spAutoFit/>
          </a:bodyPr>
          <a:lstStyle/>
          <a:p>
            <a:pPr marL="914400" lvl="1" indent="-457200"/>
            <a:endParaRPr lang="es-ES" sz="3000" dirty="0" smtClean="0"/>
          </a:p>
          <a:p>
            <a:pPr marL="914400" lvl="1" indent="-457200"/>
            <a:endParaRPr lang="es-ES" sz="3000" dirty="0" smtClean="0"/>
          </a:p>
          <a:p>
            <a:pPr marL="914400" lvl="1" indent="-457200"/>
            <a:r>
              <a:rPr lang="es-ES" sz="3000" dirty="0" smtClean="0"/>
              <a:t>Fallos: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strike="sngStrike" dirty="0" smtClean="0"/>
              <a:t>Permanentes</a:t>
            </a:r>
          </a:p>
          <a:p>
            <a:pPr marL="914400" lvl="1" indent="-457200">
              <a:buFont typeface="Wingdings" panose="05000000000000000000" pitchFamily="2" charset="2"/>
              <a:buChar char="Ø"/>
            </a:pPr>
            <a:endParaRPr lang="es-ES" sz="3000" dirty="0" smtClean="0"/>
          </a:p>
          <a:p>
            <a:pPr marL="914400" lvl="1" indent="-457200">
              <a:buFont typeface="Wingdings" panose="05000000000000000000" pitchFamily="2" charset="2"/>
              <a:buChar char="Ø"/>
            </a:pPr>
            <a:r>
              <a:rPr lang="es-ES" sz="3000" dirty="0" smtClean="0"/>
              <a:t>Transitorios</a:t>
            </a:r>
            <a:endParaRPr lang="es-ES" sz="3000" dirty="0" smtClean="0"/>
          </a:p>
          <a:p>
            <a:pPr marL="1371600" lvl="2" indent="-457200">
              <a:buFont typeface="Wingdings" panose="05000000000000000000" pitchFamily="2" charset="2"/>
              <a:buChar char="Ø"/>
            </a:pPr>
            <a:r>
              <a:rPr lang="es-ES" sz="3000" dirty="0" smtClean="0"/>
              <a:t>Single-</a:t>
            </a:r>
            <a:r>
              <a:rPr lang="es-ES" sz="3000" dirty="0" err="1" smtClean="0"/>
              <a:t>Event</a:t>
            </a:r>
            <a:r>
              <a:rPr lang="es-ES" sz="3000" dirty="0" smtClean="0"/>
              <a:t> </a:t>
            </a:r>
            <a:r>
              <a:rPr lang="es-ES" sz="3000" dirty="0" err="1" smtClean="0"/>
              <a:t>Upset</a:t>
            </a:r>
            <a:endParaRPr lang="es-ES" sz="3000" dirty="0" smtClean="0"/>
          </a:p>
        </p:txBody>
      </p:sp>
      <p:pic>
        <p:nvPicPr>
          <p:cNvPr id="10" name="9 Imagen" descr="SEU.jpg"/>
          <p:cNvPicPr>
            <a:picLocks noChangeAspect="1"/>
          </p:cNvPicPr>
          <p:nvPr/>
        </p:nvPicPr>
        <p:blipFill>
          <a:blip r:embed="rId5"/>
          <a:stretch>
            <a:fillRect/>
          </a:stretch>
        </p:blipFill>
        <p:spPr>
          <a:xfrm>
            <a:off x="4857752" y="1857364"/>
            <a:ext cx="3429024" cy="3774083"/>
          </a:xfrm>
          <a:prstGeom prst="rect">
            <a:avLst/>
          </a:prstGeom>
        </p:spPr>
      </p:pic>
    </p:spTree>
    <p:extLst>
      <p:ext uri="{BB962C8B-B14F-4D97-AF65-F5344CB8AC3E}">
        <p14:creationId xmlns="" xmlns:p14="http://schemas.microsoft.com/office/powerpoint/2010/main" val="228040004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se\Desktop\TFG DOC MEMORIA\fdi_logo.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9512" y="116632"/>
            <a:ext cx="1514475" cy="7143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7 Conector recto"/>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Jose\Desktop\TFG DOC MEMORIA\LogoUCM.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172400" y="61491"/>
            <a:ext cx="734871" cy="841307"/>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10 CuadroTexto"/>
          <p:cNvSpPr txBox="1"/>
          <p:nvPr/>
        </p:nvSpPr>
        <p:spPr>
          <a:xfrm>
            <a:off x="0" y="188640"/>
            <a:ext cx="9144000" cy="707886"/>
          </a:xfrm>
          <a:prstGeom prst="rect">
            <a:avLst/>
          </a:prstGeom>
          <a:noFill/>
        </p:spPr>
        <p:txBody>
          <a:bodyPr wrap="square" rtlCol="0">
            <a:spAutoFit/>
          </a:bodyPr>
          <a:lstStyle/>
          <a:p>
            <a:pPr algn="ctr"/>
            <a:r>
              <a:rPr lang="es-ES" sz="4000" b="1" dirty="0" smtClean="0">
                <a:solidFill>
                  <a:schemeClr val="accent1"/>
                </a:solidFill>
              </a:rPr>
              <a:t>Tolerancia </a:t>
            </a:r>
            <a:endParaRPr lang="es-ES" sz="4000" b="1" dirty="0">
              <a:solidFill>
                <a:schemeClr val="accent1"/>
              </a:solidFill>
            </a:endParaRPr>
          </a:p>
        </p:txBody>
      </p:sp>
      <p:sp>
        <p:nvSpPr>
          <p:cNvPr id="2" name="1 Marcador de número de diapositiva"/>
          <p:cNvSpPr>
            <a:spLocks noGrp="1"/>
          </p:cNvSpPr>
          <p:nvPr>
            <p:ph type="sldNum" sz="quarter" idx="12"/>
          </p:nvPr>
        </p:nvSpPr>
        <p:spPr/>
        <p:txBody>
          <a:bodyPr/>
          <a:lstStyle/>
          <a:p>
            <a:r>
              <a:rPr lang="es-ES" sz="2400" dirty="0" smtClean="0"/>
              <a:t>8</a:t>
            </a:r>
            <a:endParaRPr lang="es-ES" sz="2400" dirty="0"/>
          </a:p>
        </p:txBody>
      </p:sp>
      <p:pic>
        <p:nvPicPr>
          <p:cNvPr id="4" name="Picture 3" descr="D:\TFG\TFG\Entrega\Presentacion\No_NMR.jpg"/>
          <p:cNvPicPr>
            <a:picLocks noChangeAspect="1" noChangeArrowheads="1"/>
          </p:cNvPicPr>
          <p:nvPr/>
        </p:nvPicPr>
        <p:blipFill>
          <a:blip r:embed="rId5"/>
          <a:srcRect/>
          <a:stretch>
            <a:fillRect/>
          </a:stretch>
        </p:blipFill>
        <p:spPr bwMode="auto">
          <a:xfrm>
            <a:off x="1285852" y="3643314"/>
            <a:ext cx="2826435" cy="1324237"/>
          </a:xfrm>
          <a:prstGeom prst="rect">
            <a:avLst/>
          </a:prstGeom>
          <a:noFill/>
        </p:spPr>
      </p:pic>
      <p:sp>
        <p:nvSpPr>
          <p:cNvPr id="9" name="8 CuadroTexto"/>
          <p:cNvSpPr txBox="1"/>
          <p:nvPr/>
        </p:nvSpPr>
        <p:spPr>
          <a:xfrm>
            <a:off x="0" y="980728"/>
            <a:ext cx="9144000" cy="1015663"/>
          </a:xfrm>
          <a:prstGeom prst="rect">
            <a:avLst/>
          </a:prstGeom>
          <a:noFill/>
        </p:spPr>
        <p:txBody>
          <a:bodyPr wrap="square" rtlCol="0">
            <a:spAutoFit/>
          </a:bodyPr>
          <a:lstStyle/>
          <a:p>
            <a:pPr marL="914400" lvl="1" indent="-457200"/>
            <a:endParaRPr lang="es-ES" sz="3000" dirty="0" smtClean="0"/>
          </a:p>
          <a:p>
            <a:pPr marL="914400" lvl="1" indent="-457200" algn="ctr"/>
            <a:r>
              <a:rPr lang="es-ES" sz="3000" dirty="0" smtClean="0"/>
              <a:t>Redundancia Modular Triple (TMR)</a:t>
            </a:r>
            <a:endParaRPr lang="es-ES" sz="3000" dirty="0" smtClean="0"/>
          </a:p>
        </p:txBody>
      </p:sp>
      <p:pic>
        <p:nvPicPr>
          <p:cNvPr id="1028" name="Picture 4" descr="D:\TFG\TFG\Entrega\Presentacion\NMR.jpg"/>
          <p:cNvPicPr>
            <a:picLocks noChangeAspect="1" noChangeArrowheads="1"/>
          </p:cNvPicPr>
          <p:nvPr/>
        </p:nvPicPr>
        <p:blipFill>
          <a:blip r:embed="rId6" cstate="print"/>
          <a:srcRect/>
          <a:stretch>
            <a:fillRect/>
          </a:stretch>
        </p:blipFill>
        <p:spPr bwMode="auto">
          <a:xfrm>
            <a:off x="4714876" y="2928934"/>
            <a:ext cx="3786214" cy="2289146"/>
          </a:xfrm>
          <a:prstGeom prst="rect">
            <a:avLst/>
          </a:prstGeom>
          <a:noFill/>
        </p:spPr>
      </p:pic>
    </p:spTree>
    <p:extLst>
      <p:ext uri="{BB962C8B-B14F-4D97-AF65-F5344CB8AC3E}">
        <p14:creationId xmlns="" xmlns:p14="http://schemas.microsoft.com/office/powerpoint/2010/main" val="38173074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Personalizado 1">
      <a:dk1>
        <a:sysClr val="windowText" lastClr="000000"/>
      </a:dk1>
      <a:lt1>
        <a:sysClr val="window" lastClr="FFFFFF"/>
      </a:lt1>
      <a:dk2>
        <a:srgbClr val="1F497D"/>
      </a:dk2>
      <a:lt2>
        <a:srgbClr val="EEECE1"/>
      </a:lt2>
      <a:accent1>
        <a:srgbClr val="A00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2568</TotalTime>
  <Words>1565</Words>
  <Application>Microsoft Office PowerPoint</Application>
  <PresentationFormat>Presentación en pantalla (4:3)</PresentationFormat>
  <Paragraphs>248</Paragraphs>
  <Slides>17</Slides>
  <Notes>16</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dc:creator>
  <cp:lastModifiedBy>Andy</cp:lastModifiedBy>
  <cp:revision>113</cp:revision>
  <dcterms:created xsi:type="dcterms:W3CDTF">2014-06-26T09:48:16Z</dcterms:created>
  <dcterms:modified xsi:type="dcterms:W3CDTF">2015-06-23T21:24:26Z</dcterms:modified>
</cp:coreProperties>
</file>