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embeddedFontLst>
    <p:embeddedFont>
      <p:font typeface="Oswald"/>
      <p:regular r:id="rId26"/>
    </p:embeddedFont>
    <p:embeddedFont>
      <p:font typeface="Average" panose="02000503040000020003"/>
      <p:regular r:id="rId27"/>
    </p:embeddedFont>
    <p:embeddedFont>
      <p:font typeface="Roboto" panose="02000000000000000000"/>
      <p:regular r:id="rId28"/>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3" name="Google Shape;63;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ced4cb1b61_3_2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ed4cb1b61_3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ced4cb1b61_3_3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ed4cb1b61_3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ced4cb1b61_3_4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ed4cb1b61_3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bdbf2b48cf_0_5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dbf2b48cf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ced4d0f799_0_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ed4d0f799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ced4d0f799_0_2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ed4d0f799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dbf2b48cf_0_9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dbf2b48cf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ced4d0f799_0_3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ed4d0f799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8" name="Google Shape;178;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4" name="Google Shape;184;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1" name="Google Shape;71;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7" name="Google Shape;77;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9" name="Google Shape;89;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1" name="Google Shape;101;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bdbf2b48cf_0_1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dbf2b48cf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ced4cb1b61_3_17: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ed4cb1b61_3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ced4cb1b61_3_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ed4cb1b61_3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895010" y="1321067"/>
            <a:ext cx="10401900" cy="23067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type="subTitle" idx="1"/>
          </p:nvPr>
        </p:nvSpPr>
        <p:spPr>
          <a:xfrm>
            <a:off x="895000" y="4233168"/>
            <a:ext cx="104019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9" name="Shape 49"/>
        <p:cNvGrpSpPr/>
        <p:nvPr/>
      </p:nvGrpSpPr>
      <p:grpSpPr>
        <a:xfrm>
          <a:off x="0" y="0"/>
          <a:ext cx="0" cy="0"/>
          <a:chOff x="0" y="0"/>
          <a:chExt cx="0" cy="0"/>
        </a:xfrm>
      </p:grpSpPr>
      <p:sp>
        <p:nvSpPr>
          <p:cNvPr id="50" name="Google Shape;50;p11"/>
          <p:cNvSpPr txBox="1"/>
          <p:nvPr>
            <p:ph type="title" hasCustomPrompt="1"/>
          </p:nvPr>
        </p:nvSpPr>
        <p:spPr>
          <a:xfrm>
            <a:off x="415600" y="1673700"/>
            <a:ext cx="11360700" cy="2520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type="body" idx="1"/>
          </p:nvPr>
        </p:nvSpPr>
        <p:spPr>
          <a:xfrm>
            <a:off x="415600" y="43045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p:txBody>
      </p:sp>
      <p:sp>
        <p:nvSpPr>
          <p:cNvPr id="52" name="Google Shape;52;p11"/>
          <p:cNvSpPr txBox="1"/>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09600" y="190500"/>
            <a:ext cx="10972800" cy="5826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SzPts val="4000"/>
              <a:buNone/>
              <a:defRPr/>
            </a:lvl1pPr>
            <a:lvl2pPr lvl="1" algn="l" rtl="0">
              <a:spcBef>
                <a:spcPts val="0"/>
              </a:spcBef>
              <a:spcAft>
                <a:spcPts val="0"/>
              </a:spcAft>
              <a:buSzPts val="4000"/>
              <a:buNone/>
              <a:defRPr/>
            </a:lvl2pPr>
            <a:lvl3pPr lvl="2" algn="l" rtl="0">
              <a:spcBef>
                <a:spcPts val="0"/>
              </a:spcBef>
              <a:spcAft>
                <a:spcPts val="0"/>
              </a:spcAft>
              <a:buSzPts val="4000"/>
              <a:buNone/>
              <a:defRPr/>
            </a:lvl3pPr>
            <a:lvl4pPr lvl="3" algn="l" rtl="0">
              <a:spcBef>
                <a:spcPts val="0"/>
              </a:spcBef>
              <a:spcAft>
                <a:spcPts val="0"/>
              </a:spcAft>
              <a:buSzPts val="4000"/>
              <a:buNone/>
              <a:defRPr/>
            </a:lvl4pPr>
            <a:lvl5pPr lvl="4" algn="l" rtl="0">
              <a:spcBef>
                <a:spcPts val="0"/>
              </a:spcBef>
              <a:spcAft>
                <a:spcPts val="0"/>
              </a:spcAft>
              <a:buSzPts val="4000"/>
              <a:buNone/>
              <a:defRPr/>
            </a:lvl5pPr>
            <a:lvl6pPr lvl="5" algn="l" rtl="0">
              <a:spcBef>
                <a:spcPts val="0"/>
              </a:spcBef>
              <a:spcAft>
                <a:spcPts val="0"/>
              </a:spcAft>
              <a:buSzPts val="4000"/>
              <a:buNone/>
              <a:defRPr/>
            </a:lvl6pPr>
            <a:lvl7pPr lvl="6" algn="l" rtl="0">
              <a:spcBef>
                <a:spcPts val="0"/>
              </a:spcBef>
              <a:spcAft>
                <a:spcPts val="0"/>
              </a:spcAft>
              <a:buSzPts val="4000"/>
              <a:buNone/>
              <a:defRPr/>
            </a:lvl7pPr>
            <a:lvl8pPr lvl="7" algn="l" rtl="0">
              <a:spcBef>
                <a:spcPts val="0"/>
              </a:spcBef>
              <a:spcAft>
                <a:spcPts val="0"/>
              </a:spcAft>
              <a:buSzPts val="4000"/>
              <a:buNone/>
              <a:defRPr/>
            </a:lvl8pPr>
            <a:lvl9pPr lvl="8" algn="l" rtl="0">
              <a:spcBef>
                <a:spcPts val="0"/>
              </a:spcBef>
              <a:spcAft>
                <a:spcPts val="0"/>
              </a:spcAft>
              <a:buSzPts val="4000"/>
              <a:buNone/>
              <a:defRPr/>
            </a:lvl9pPr>
          </a:lstStyle>
          <a:p/>
        </p:txBody>
      </p:sp>
      <p:sp>
        <p:nvSpPr>
          <p:cNvPr id="57" name="Google Shape;57;p13"/>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p:txBody>
      </p:sp>
      <p:sp>
        <p:nvSpPr>
          <p:cNvPr id="58" name="Google Shape;58;p13"/>
          <p:cNvSpPr txBox="1"/>
          <p:nvPr>
            <p:ph type="dt" idx="10"/>
          </p:nvPr>
        </p:nvSpPr>
        <p:spPr>
          <a:xfrm>
            <a:off x="609600" y="6245225"/>
            <a:ext cx="28449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9" name="Google Shape;59;p13"/>
          <p:cNvSpPr txBox="1"/>
          <p:nvPr>
            <p:ph type="ftr" idx="11"/>
          </p:nvPr>
        </p:nvSpPr>
        <p:spPr>
          <a:xfrm>
            <a:off x="4165600" y="6245225"/>
            <a:ext cx="38607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0" name="Google Shape;60;p13"/>
          <p:cNvSpPr txBox="1"/>
          <p:nvPr>
            <p:ph type="sldNum" idx="12"/>
          </p:nvPr>
        </p:nvSpPr>
        <p:spPr>
          <a:xfrm>
            <a:off x="8737600" y="6245225"/>
            <a:ext cx="2844900" cy="476100"/>
          </a:xfrm>
          <a:prstGeom prst="rect">
            <a:avLst/>
          </a:prstGeom>
          <a:noFill/>
          <a:ln>
            <a:noFill/>
          </a:ln>
        </p:spPr>
        <p:txBody>
          <a:bodyPr spcFirstLastPara="1" wrap="square" lIns="91425" tIns="45700" rIns="91425" bIns="45700" anchor="t"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23" name="Google Shape;23;p4"/>
          <p:cNvSpPr txBox="1"/>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7" name="Google Shape;27;p5"/>
          <p:cNvSpPr txBox="1"/>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8" name="Google Shape;28;p5"/>
          <p:cNvSpPr txBox="1"/>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35" name="Google Shape;35;p7"/>
          <p:cNvSpPr txBox="1"/>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cxnSp>
        <p:nvCxnSpPr>
          <p:cNvPr id="41" name="Google Shape;41;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p:nvPr>
            <p:ph type="title"/>
          </p:nvPr>
        </p:nvSpPr>
        <p:spPr>
          <a:xfrm>
            <a:off x="354000" y="1441867"/>
            <a:ext cx="5393700" cy="2280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type="subTitle" idx="1"/>
          </p:nvPr>
        </p:nvSpPr>
        <p:spPr>
          <a:xfrm>
            <a:off x="354000" y="37936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6" name="Shape 46"/>
        <p:cNvGrpSpPr/>
        <p:nvPr/>
      </p:nvGrpSpPr>
      <p:grpSpPr>
        <a:xfrm>
          <a:off x="0" y="0"/>
          <a:ext cx="0" cy="0"/>
          <a:chOff x="0" y="0"/>
          <a:chExt cx="0" cy="0"/>
        </a:xfrm>
      </p:grpSpPr>
      <p:sp>
        <p:nvSpPr>
          <p:cNvPr id="47" name="Google Shape;47;p10"/>
          <p:cNvSpPr txBox="1"/>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accent3"/>
              </a:buClr>
              <a:buSzPts val="2400"/>
              <a:buFont typeface="Average" panose="02000503040000020003"/>
              <a:buChar char="●"/>
              <a:defRPr sz="2400">
                <a:solidFill>
                  <a:schemeClr val="accent3"/>
                </a:solidFill>
                <a:latin typeface="Average" panose="02000503040000020003"/>
                <a:ea typeface="Average" panose="02000503040000020003"/>
                <a:cs typeface="Average" panose="02000503040000020003"/>
                <a:sym typeface="Average" panose="02000503040000020003"/>
              </a:defRPr>
            </a:lvl1pPr>
            <a:lvl2pPr marL="914400" lvl="1" indent="-349250">
              <a:lnSpc>
                <a:spcPct val="115000"/>
              </a:lnSpc>
              <a:spcBef>
                <a:spcPts val="0"/>
              </a:spcBef>
              <a:spcAft>
                <a:spcPts val="0"/>
              </a:spcAft>
              <a:buClr>
                <a:schemeClr val="accent3"/>
              </a:buClr>
              <a:buSzPts val="1900"/>
              <a:buFont typeface="Average" panose="02000503040000020003"/>
              <a:buChar char="○"/>
              <a:defRPr sz="1900">
                <a:solidFill>
                  <a:schemeClr val="accent3"/>
                </a:solidFill>
                <a:latin typeface="Average" panose="02000503040000020003"/>
                <a:ea typeface="Average" panose="02000503040000020003"/>
                <a:cs typeface="Average" panose="02000503040000020003"/>
                <a:sym typeface="Average" panose="02000503040000020003"/>
              </a:defRPr>
            </a:lvl2pPr>
            <a:lvl3pPr marL="1371600" lvl="2" indent="-349250">
              <a:lnSpc>
                <a:spcPct val="115000"/>
              </a:lnSpc>
              <a:spcBef>
                <a:spcPts val="0"/>
              </a:spcBef>
              <a:spcAft>
                <a:spcPts val="0"/>
              </a:spcAft>
              <a:buClr>
                <a:schemeClr val="accent3"/>
              </a:buClr>
              <a:buSzPts val="1900"/>
              <a:buFont typeface="Average" panose="02000503040000020003"/>
              <a:buChar char="■"/>
              <a:defRPr sz="1900">
                <a:solidFill>
                  <a:schemeClr val="accent3"/>
                </a:solidFill>
                <a:latin typeface="Average" panose="02000503040000020003"/>
                <a:ea typeface="Average" panose="02000503040000020003"/>
                <a:cs typeface="Average" panose="02000503040000020003"/>
                <a:sym typeface="Average" panose="02000503040000020003"/>
              </a:defRPr>
            </a:lvl3pPr>
            <a:lvl4pPr marL="1828800" lvl="3" indent="-349250">
              <a:lnSpc>
                <a:spcPct val="115000"/>
              </a:lnSpc>
              <a:spcBef>
                <a:spcPts val="0"/>
              </a:spcBef>
              <a:spcAft>
                <a:spcPts val="0"/>
              </a:spcAft>
              <a:buClr>
                <a:schemeClr val="accent3"/>
              </a:buClr>
              <a:buSzPts val="1900"/>
              <a:buFont typeface="Average" panose="02000503040000020003"/>
              <a:buChar char="●"/>
              <a:defRPr sz="1900">
                <a:solidFill>
                  <a:schemeClr val="accent3"/>
                </a:solidFill>
                <a:latin typeface="Average" panose="02000503040000020003"/>
                <a:ea typeface="Average" panose="02000503040000020003"/>
                <a:cs typeface="Average" panose="02000503040000020003"/>
                <a:sym typeface="Average" panose="02000503040000020003"/>
              </a:defRPr>
            </a:lvl4pPr>
            <a:lvl5pPr marL="2286000" lvl="4" indent="-349250">
              <a:lnSpc>
                <a:spcPct val="115000"/>
              </a:lnSpc>
              <a:spcBef>
                <a:spcPts val="0"/>
              </a:spcBef>
              <a:spcAft>
                <a:spcPts val="0"/>
              </a:spcAft>
              <a:buClr>
                <a:schemeClr val="accent3"/>
              </a:buClr>
              <a:buSzPts val="1900"/>
              <a:buFont typeface="Average" panose="02000503040000020003"/>
              <a:buChar char="○"/>
              <a:defRPr sz="1900">
                <a:solidFill>
                  <a:schemeClr val="accent3"/>
                </a:solidFill>
                <a:latin typeface="Average" panose="02000503040000020003"/>
                <a:ea typeface="Average" panose="02000503040000020003"/>
                <a:cs typeface="Average" panose="02000503040000020003"/>
                <a:sym typeface="Average" panose="02000503040000020003"/>
              </a:defRPr>
            </a:lvl5pPr>
            <a:lvl6pPr marL="2743200" lvl="5" indent="-349250">
              <a:lnSpc>
                <a:spcPct val="115000"/>
              </a:lnSpc>
              <a:spcBef>
                <a:spcPts val="0"/>
              </a:spcBef>
              <a:spcAft>
                <a:spcPts val="0"/>
              </a:spcAft>
              <a:buClr>
                <a:schemeClr val="accent3"/>
              </a:buClr>
              <a:buSzPts val="1900"/>
              <a:buFont typeface="Average" panose="02000503040000020003"/>
              <a:buChar char="■"/>
              <a:defRPr sz="1900">
                <a:solidFill>
                  <a:schemeClr val="accent3"/>
                </a:solidFill>
                <a:latin typeface="Average" panose="02000503040000020003"/>
                <a:ea typeface="Average" panose="02000503040000020003"/>
                <a:cs typeface="Average" panose="02000503040000020003"/>
                <a:sym typeface="Average" panose="02000503040000020003"/>
              </a:defRPr>
            </a:lvl6pPr>
            <a:lvl7pPr marL="3200400" lvl="6" indent="-349250">
              <a:lnSpc>
                <a:spcPct val="115000"/>
              </a:lnSpc>
              <a:spcBef>
                <a:spcPts val="0"/>
              </a:spcBef>
              <a:spcAft>
                <a:spcPts val="0"/>
              </a:spcAft>
              <a:buClr>
                <a:schemeClr val="accent3"/>
              </a:buClr>
              <a:buSzPts val="1900"/>
              <a:buFont typeface="Average" panose="02000503040000020003"/>
              <a:buChar char="●"/>
              <a:defRPr sz="1900">
                <a:solidFill>
                  <a:schemeClr val="accent3"/>
                </a:solidFill>
                <a:latin typeface="Average" panose="02000503040000020003"/>
                <a:ea typeface="Average" panose="02000503040000020003"/>
                <a:cs typeface="Average" panose="02000503040000020003"/>
                <a:sym typeface="Average" panose="02000503040000020003"/>
              </a:defRPr>
            </a:lvl7pPr>
            <a:lvl8pPr marL="3657600" lvl="7" indent="-349250">
              <a:lnSpc>
                <a:spcPct val="115000"/>
              </a:lnSpc>
              <a:spcBef>
                <a:spcPts val="0"/>
              </a:spcBef>
              <a:spcAft>
                <a:spcPts val="0"/>
              </a:spcAft>
              <a:buClr>
                <a:schemeClr val="accent3"/>
              </a:buClr>
              <a:buSzPts val="1900"/>
              <a:buFont typeface="Average" panose="02000503040000020003"/>
              <a:buChar char="○"/>
              <a:defRPr sz="1900">
                <a:solidFill>
                  <a:schemeClr val="accent3"/>
                </a:solidFill>
                <a:latin typeface="Average" panose="02000503040000020003"/>
                <a:ea typeface="Average" panose="02000503040000020003"/>
                <a:cs typeface="Average" panose="02000503040000020003"/>
                <a:sym typeface="Average" panose="02000503040000020003"/>
              </a:defRPr>
            </a:lvl8pPr>
            <a:lvl9pPr marL="4114800" lvl="8" indent="-349250">
              <a:lnSpc>
                <a:spcPct val="115000"/>
              </a:lnSpc>
              <a:spcBef>
                <a:spcPts val="0"/>
              </a:spcBef>
              <a:spcAft>
                <a:spcPts val="0"/>
              </a:spcAft>
              <a:buClr>
                <a:schemeClr val="accent3"/>
              </a:buClr>
              <a:buSzPts val="1900"/>
              <a:buFont typeface="Average" panose="02000503040000020003"/>
              <a:buChar char="■"/>
              <a:defRPr sz="1900">
                <a:solidFill>
                  <a:schemeClr val="accent3"/>
                </a:solidFill>
                <a:latin typeface="Average" panose="02000503040000020003"/>
                <a:ea typeface="Average" panose="02000503040000020003"/>
                <a:cs typeface="Average" panose="02000503040000020003"/>
                <a:sym typeface="Average" panose="02000503040000020003"/>
              </a:defRPr>
            </a:lvl9pPr>
          </a:lstStyle>
          <a:p/>
        </p:txBody>
      </p:sp>
      <p:sp>
        <p:nvSpPr>
          <p:cNvPr id="8" name="Google Shape;8;p1"/>
          <p:cNvSpPr txBox="1"/>
          <p:nvPr>
            <p:ph type="sldNum" idx="12"/>
          </p:nvPr>
        </p:nvSpPr>
        <p:spPr>
          <a:xfrm>
            <a:off x="11320333" y="6241346"/>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3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3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3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3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3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3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3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3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879144" y="2275811"/>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endParaRPr sz="5400" b="1"/>
          </a:p>
          <a:p>
            <a:pPr marL="0" lvl="0" indent="0" algn="l" rtl="0">
              <a:spcBef>
                <a:spcPts val="0"/>
              </a:spcBef>
              <a:spcAft>
                <a:spcPts val="0"/>
              </a:spcAft>
              <a:buNone/>
            </a:pPr>
            <a:r>
              <a:rPr lang="en-IN" sz="5400" b="1"/>
              <a:t> A Smart Stick For Visually Impaired People Using Raspberry Pi </a:t>
            </a:r>
            <a:endParaRPr sz="5400" b="1"/>
          </a:p>
        </p:txBody>
      </p:sp>
      <p:sp>
        <p:nvSpPr>
          <p:cNvPr id="66" name="Google Shape;66;p14"/>
          <p:cNvSpPr txBox="1"/>
          <p:nvPr/>
        </p:nvSpPr>
        <p:spPr>
          <a:xfrm>
            <a:off x="7433945" y="4909185"/>
            <a:ext cx="4463415" cy="9220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0" i="0" u="none" strike="noStrike" cap="none">
                <a:solidFill>
                  <a:schemeClr val="dk1"/>
                </a:solidFill>
                <a:latin typeface="Arial" panose="020B0604020202020204"/>
                <a:ea typeface="Arial" panose="020B0604020202020204"/>
                <a:cs typeface="Arial" panose="020B0604020202020204"/>
                <a:sym typeface="Arial" panose="020B0604020202020204"/>
              </a:rPr>
              <a:t>Pidaparthi Agan Peter - RA1711003010930</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Tanvi Jain - RA1711003010978</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Batch ID - CSE09300978</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7" name="Google Shape;67;p14"/>
          <p:cNvSpPr txBox="1"/>
          <p:nvPr/>
        </p:nvSpPr>
        <p:spPr>
          <a:xfrm>
            <a:off x="902335" y="5010785"/>
            <a:ext cx="2282190"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Guide-DR.S.JEEVA</a:t>
            </a: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68" name="Google Shape;68;p14"/>
          <p:cNvPicPr preferRelativeResize="0"/>
          <p:nvPr/>
        </p:nvPicPr>
        <p:blipFill>
          <a:blip r:embed="rId1"/>
          <a:stretch>
            <a:fillRect/>
          </a:stretch>
        </p:blipFill>
        <p:spPr>
          <a:xfrm>
            <a:off x="8985125" y="59350"/>
            <a:ext cx="2859450" cy="1951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609600" y="190500"/>
            <a:ext cx="10972800" cy="5826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a:t>Modules Description</a:t>
            </a:r>
            <a:endParaRPr lang="en-IN"/>
          </a:p>
        </p:txBody>
      </p:sp>
      <p:sp>
        <p:nvSpPr>
          <p:cNvPr id="128" name="Google Shape;128;p24"/>
          <p:cNvSpPr txBox="1"/>
          <p:nvPr>
            <p:ph type="body" idx="1"/>
          </p:nvPr>
        </p:nvSpPr>
        <p:spPr>
          <a:xfrm>
            <a:off x="609600" y="1174750"/>
            <a:ext cx="10972800" cy="4953000"/>
          </a:xfrm>
          <a:prstGeom prst="rect">
            <a:avLst/>
          </a:prstGeom>
        </p:spPr>
        <p:txBody>
          <a:bodyPr spcFirstLastPara="1" wrap="square" lIns="91425" tIns="45700" rIns="91425" bIns="45700" anchor="t" anchorCtr="0">
            <a:normAutofit/>
          </a:bodyPr>
          <a:lstStyle/>
          <a:p>
            <a:pPr marL="0" lvl="0" indent="0" algn="l" rtl="0">
              <a:spcBef>
                <a:spcPts val="1200"/>
              </a:spcBef>
              <a:spcAft>
                <a:spcPts val="0"/>
              </a:spcAft>
              <a:buNone/>
            </a:pPr>
            <a:r>
              <a:rPr lang="en-IN" sz="1900" b="1"/>
              <a:t>RASSPBERRY PI</a:t>
            </a:r>
            <a:endParaRPr sz="1900" b="1"/>
          </a:p>
          <a:p>
            <a:pPr marL="457200" lvl="0" indent="-228600" algn="l" rtl="0">
              <a:spcBef>
                <a:spcPts val="1200"/>
              </a:spcBef>
              <a:spcAft>
                <a:spcPts val="0"/>
              </a:spcAft>
              <a:buNone/>
            </a:pPr>
            <a:r>
              <a:rPr lang="en-IN" sz="1900"/>
              <a:t>• In this project we use Raspberry Pi is booted with the SDCard, with libraries installed like Keras, Tensorflow backend, numpy. </a:t>
            </a:r>
            <a:endParaRPr sz="1900"/>
          </a:p>
          <a:p>
            <a:pPr marL="457200" lvl="0" indent="-228600" algn="l" rtl="0">
              <a:spcBef>
                <a:spcPts val="1200"/>
              </a:spcBef>
              <a:spcAft>
                <a:spcPts val="0"/>
              </a:spcAft>
              <a:buNone/>
            </a:pPr>
            <a:r>
              <a:rPr lang="en-IN" sz="1900"/>
              <a:t>• Raspberry pi is connected with sensor and camera processing for visually impaired people.</a:t>
            </a:r>
            <a:endParaRPr sz="1900"/>
          </a:p>
          <a:p>
            <a:pPr marL="0" lvl="0" indent="0" algn="l" rtl="0">
              <a:spcBef>
                <a:spcPts val="1200"/>
              </a:spcBef>
              <a:spcAft>
                <a:spcPts val="0"/>
              </a:spcAft>
              <a:buNone/>
            </a:pPr>
            <a:r>
              <a:rPr lang="en-IN" sz="1500" b="1"/>
              <a:t>CAMERA</a:t>
            </a:r>
            <a:endParaRPr sz="1500" b="1"/>
          </a:p>
          <a:p>
            <a:pPr marL="0" lvl="0" indent="0" algn="l" rtl="0">
              <a:spcBef>
                <a:spcPts val="1200"/>
              </a:spcBef>
              <a:spcAft>
                <a:spcPts val="0"/>
              </a:spcAft>
              <a:buNone/>
            </a:pPr>
            <a:r>
              <a:rPr lang="en-IN" sz="1500"/>
              <a:t>In this project camera is used for Object recognition is done by the Pre-trained model MobileNet for recognizing the       object with more than 95% accuracy. The model is trained with more than lakhs of images to recognize the object.An object such as Person, chairs, TV Monitor, Bottle etc. </a:t>
            </a:r>
            <a:endParaRPr sz="1500"/>
          </a:p>
          <a:p>
            <a:pPr marL="0" lvl="0" indent="0" algn="l" rtl="0">
              <a:spcBef>
                <a:spcPts val="1200"/>
              </a:spcBef>
              <a:spcAft>
                <a:spcPts val="0"/>
              </a:spcAft>
              <a:buNone/>
            </a:pPr>
            <a:endParaRPr sz="1900"/>
          </a:p>
          <a:p>
            <a:pPr marL="0" lvl="0" indent="0" algn="l" rtl="0">
              <a:spcBef>
                <a:spcPts val="360"/>
              </a:spcBef>
              <a:spcAft>
                <a:spcPts val="0"/>
              </a:spcAft>
              <a:buNone/>
            </a:pPr>
            <a:endParaRPr sz="1900"/>
          </a:p>
        </p:txBody>
      </p:sp>
      <p:pic>
        <p:nvPicPr>
          <p:cNvPr id="129" name="Google Shape;129;p24"/>
          <p:cNvPicPr preferRelativeResize="0"/>
          <p:nvPr/>
        </p:nvPicPr>
        <p:blipFill>
          <a:blip r:embed="rId1"/>
          <a:stretch>
            <a:fillRect/>
          </a:stretch>
        </p:blipFill>
        <p:spPr>
          <a:xfrm>
            <a:off x="3671625" y="3978950"/>
            <a:ext cx="4165849" cy="2312950"/>
          </a:xfrm>
          <a:prstGeom prst="rect">
            <a:avLst/>
          </a:prstGeom>
          <a:noFill/>
          <a:ln>
            <a:noFill/>
          </a:ln>
        </p:spPr>
      </p:pic>
      <p:sp>
        <p:nvSpPr>
          <p:cNvPr id="130" name="Google Shape;130;p24"/>
          <p:cNvSpPr txBox="1"/>
          <p:nvPr/>
        </p:nvSpPr>
        <p:spPr>
          <a:xfrm>
            <a:off x="3639275" y="6437450"/>
            <a:ext cx="41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accent3"/>
                </a:solidFill>
                <a:latin typeface="Average" panose="02000503040000020003"/>
                <a:ea typeface="Average" panose="02000503040000020003"/>
                <a:cs typeface="Average" panose="02000503040000020003"/>
                <a:sym typeface="Average" panose="02000503040000020003"/>
              </a:rPr>
              <a:t> </a:t>
            </a:r>
            <a:r>
              <a:rPr lang="en-IN">
                <a:solidFill>
                  <a:schemeClr val="accent3"/>
                </a:solidFill>
                <a:latin typeface="Average" panose="02000503040000020003"/>
                <a:ea typeface="Average" panose="02000503040000020003"/>
                <a:cs typeface="Average" panose="02000503040000020003"/>
                <a:sym typeface="Average" panose="02000503040000020003"/>
              </a:rPr>
              <a:t>    Fig I - Camera Module with Raspberry Pi</a:t>
            </a:r>
            <a:endParaRPr>
              <a:solidFill>
                <a:schemeClr val="accent3"/>
              </a:solidFill>
              <a:latin typeface="Average" panose="02000503040000020003"/>
              <a:ea typeface="Average" panose="02000503040000020003"/>
              <a:cs typeface="Average" panose="02000503040000020003"/>
              <a:sym typeface="Average" panose="020005030400000200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5"/>
          <p:cNvSpPr txBox="1"/>
          <p:nvPr>
            <p:ph type="body" idx="1"/>
          </p:nvPr>
        </p:nvSpPr>
        <p:spPr>
          <a:xfrm>
            <a:off x="587075" y="156850"/>
            <a:ext cx="10972800" cy="4953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IN" sz="2000">
                <a:solidFill>
                  <a:srgbClr val="CCCCCC"/>
                </a:solidFill>
                <a:latin typeface="Roboto" panose="02000000000000000000"/>
                <a:ea typeface="Roboto" panose="02000000000000000000"/>
                <a:cs typeface="Roboto" panose="02000000000000000000"/>
                <a:sym typeface="Roboto" panose="02000000000000000000"/>
              </a:rPr>
              <a:t>[Continuation]</a:t>
            </a:r>
            <a:endParaRPr sz="200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endParaRPr sz="200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r>
              <a:rPr lang="en-IN" sz="2000">
                <a:latin typeface="Arial" panose="020B0604020202020204"/>
                <a:ea typeface="Arial" panose="020B0604020202020204"/>
                <a:cs typeface="Arial" panose="020B0604020202020204"/>
                <a:sym typeface="Arial" panose="020B0604020202020204"/>
              </a:rPr>
              <a:t>Ultrasonic sensors </a:t>
            </a:r>
            <a:endParaRPr sz="2000">
              <a:latin typeface="Arial" panose="020B0604020202020204"/>
              <a:ea typeface="Arial" panose="020B0604020202020204"/>
              <a:cs typeface="Arial" panose="020B0604020202020204"/>
              <a:sym typeface="Arial" panose="020B0604020202020204"/>
            </a:endParaRPr>
          </a:p>
          <a:p>
            <a:pPr marL="0" lvl="0" indent="457200" algn="just" rtl="0">
              <a:spcBef>
                <a:spcPts val="1200"/>
              </a:spcBef>
              <a:spcAft>
                <a:spcPts val="0"/>
              </a:spcAft>
              <a:buNone/>
            </a:pPr>
            <a:r>
              <a:rPr lang="en-IN" sz="2000">
                <a:latin typeface="Arial" panose="020B0604020202020204"/>
                <a:ea typeface="Arial" panose="020B0604020202020204"/>
                <a:cs typeface="Arial" panose="020B0604020202020204"/>
                <a:sym typeface="Arial" panose="020B0604020202020204"/>
              </a:rPr>
              <a:t>The sensor head emits an ultrasonic wave and receives the wave reflected back from the    target. Ultrasonic Sensors measure the distance to the target by measuring the time between the emission and reception.</a:t>
            </a:r>
            <a:endParaRPr sz="2000">
              <a:latin typeface="Arial" panose="020B0604020202020204"/>
              <a:ea typeface="Arial" panose="020B0604020202020204"/>
              <a:cs typeface="Arial" panose="020B0604020202020204"/>
              <a:sym typeface="Arial" panose="020B0604020202020204"/>
            </a:endParaRPr>
          </a:p>
          <a:p>
            <a:pPr marL="0" lvl="0" indent="457200" algn="just" rtl="0">
              <a:spcBef>
                <a:spcPts val="1200"/>
              </a:spcBef>
              <a:spcAft>
                <a:spcPts val="1200"/>
              </a:spcAft>
              <a:buNone/>
            </a:pPr>
            <a:endParaRPr sz="2000">
              <a:latin typeface="Arial" panose="020B0604020202020204"/>
              <a:ea typeface="Arial" panose="020B0604020202020204"/>
              <a:cs typeface="Arial" panose="020B0604020202020204"/>
              <a:sym typeface="Arial" panose="020B0604020202020204"/>
            </a:endParaRPr>
          </a:p>
        </p:txBody>
      </p:sp>
      <p:pic>
        <p:nvPicPr>
          <p:cNvPr id="136" name="Google Shape;136;p25"/>
          <p:cNvPicPr preferRelativeResize="0"/>
          <p:nvPr/>
        </p:nvPicPr>
        <p:blipFill>
          <a:blip r:embed="rId1"/>
          <a:stretch>
            <a:fillRect/>
          </a:stretch>
        </p:blipFill>
        <p:spPr>
          <a:xfrm>
            <a:off x="2060827" y="2656550"/>
            <a:ext cx="7764222" cy="3619175"/>
          </a:xfrm>
          <a:prstGeom prst="rect">
            <a:avLst/>
          </a:prstGeom>
          <a:noFill/>
          <a:ln>
            <a:noFill/>
          </a:ln>
        </p:spPr>
      </p:pic>
      <p:sp>
        <p:nvSpPr>
          <p:cNvPr id="137" name="Google Shape;137;p25"/>
          <p:cNvSpPr txBox="1"/>
          <p:nvPr/>
        </p:nvSpPr>
        <p:spPr>
          <a:xfrm>
            <a:off x="3639275" y="6275725"/>
            <a:ext cx="486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solidFill>
                  <a:schemeClr val="accent3"/>
                </a:solidFill>
                <a:latin typeface="Average" panose="02000503040000020003"/>
                <a:ea typeface="Average" panose="02000503040000020003"/>
                <a:cs typeface="Average" panose="02000503040000020003"/>
                <a:sym typeface="Average" panose="02000503040000020003"/>
              </a:rPr>
              <a:t>        Fig II - UltraSonic Sensor</a:t>
            </a:r>
            <a:endParaRPr>
              <a:solidFill>
                <a:schemeClr val="accent3"/>
              </a:solidFill>
              <a:latin typeface="Average" panose="02000503040000020003"/>
              <a:ea typeface="Average" panose="02000503040000020003"/>
              <a:cs typeface="Average" panose="02000503040000020003"/>
              <a:sym typeface="Average" panose="020005030400000200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6"/>
          <p:cNvSpPr txBox="1"/>
          <p:nvPr>
            <p:ph type="body" idx="1"/>
          </p:nvPr>
        </p:nvSpPr>
        <p:spPr>
          <a:xfrm>
            <a:off x="609600" y="374650"/>
            <a:ext cx="10972800" cy="4953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IN" sz="2000">
                <a:solidFill>
                  <a:srgbClr val="CCCCCC"/>
                </a:solidFill>
                <a:latin typeface="Roboto" panose="02000000000000000000"/>
                <a:ea typeface="Roboto" panose="02000000000000000000"/>
                <a:cs typeface="Roboto" panose="02000000000000000000"/>
                <a:sym typeface="Roboto" panose="02000000000000000000"/>
              </a:rPr>
              <a:t>[</a:t>
            </a:r>
            <a:r>
              <a:rPr lang="en-IN" sz="2000">
                <a:solidFill>
                  <a:srgbClr val="CCCCCC"/>
                </a:solidFill>
                <a:latin typeface="Roboto" panose="02000000000000000000"/>
                <a:ea typeface="Roboto" panose="02000000000000000000"/>
                <a:cs typeface="Roboto" panose="02000000000000000000"/>
                <a:sym typeface="Roboto" panose="02000000000000000000"/>
              </a:rPr>
              <a:t>Continuation</a:t>
            </a:r>
            <a:r>
              <a:rPr lang="en-IN" sz="2000">
                <a:solidFill>
                  <a:srgbClr val="CCCCCC"/>
                </a:solidFill>
                <a:latin typeface="Roboto" panose="02000000000000000000"/>
                <a:ea typeface="Roboto" panose="02000000000000000000"/>
                <a:cs typeface="Roboto" panose="02000000000000000000"/>
                <a:sym typeface="Roboto" panose="02000000000000000000"/>
              </a:rPr>
              <a:t>]</a:t>
            </a:r>
            <a:endParaRPr sz="2000">
              <a:solidFill>
                <a:srgbClr val="CCCCCC"/>
              </a:solidFill>
              <a:latin typeface="Roboto" panose="02000000000000000000"/>
              <a:ea typeface="Roboto" panose="02000000000000000000"/>
              <a:cs typeface="Roboto" panose="02000000000000000000"/>
              <a:sym typeface="Roboto" panose="02000000000000000000"/>
            </a:endParaRPr>
          </a:p>
          <a:p>
            <a:pPr marL="0" lvl="0" indent="0" algn="l" rtl="0">
              <a:spcBef>
                <a:spcPts val="360"/>
              </a:spcBef>
              <a:spcAft>
                <a:spcPts val="0"/>
              </a:spcAft>
              <a:buNone/>
            </a:pPr>
            <a:endParaRPr sz="2000">
              <a:solidFill>
                <a:srgbClr val="CCCCCC"/>
              </a:solidFill>
              <a:latin typeface="Roboto" panose="02000000000000000000"/>
              <a:ea typeface="Roboto" panose="02000000000000000000"/>
              <a:cs typeface="Roboto" panose="02000000000000000000"/>
              <a:sym typeface="Roboto" panose="02000000000000000000"/>
            </a:endParaRPr>
          </a:p>
          <a:p>
            <a:pPr marL="0" lvl="0" indent="0" algn="l" rtl="0">
              <a:spcBef>
                <a:spcPts val="360"/>
              </a:spcBef>
              <a:spcAft>
                <a:spcPts val="0"/>
              </a:spcAft>
              <a:buNone/>
            </a:pPr>
            <a:endParaRPr sz="2000">
              <a:solidFill>
                <a:srgbClr val="CCCCCC"/>
              </a:solidFill>
              <a:latin typeface="Roboto" panose="02000000000000000000"/>
              <a:ea typeface="Roboto" panose="02000000000000000000"/>
              <a:cs typeface="Roboto" panose="02000000000000000000"/>
              <a:sym typeface="Roboto" panose="02000000000000000000"/>
            </a:endParaRPr>
          </a:p>
          <a:p>
            <a:pPr marL="0" lvl="0" indent="0" algn="l" rtl="0">
              <a:spcBef>
                <a:spcPts val="360"/>
              </a:spcBef>
              <a:spcAft>
                <a:spcPts val="0"/>
              </a:spcAft>
              <a:buNone/>
            </a:pPr>
            <a:r>
              <a:rPr lang="en-IN" sz="2000">
                <a:solidFill>
                  <a:srgbClr val="CCCCCC"/>
                </a:solidFill>
                <a:latin typeface="Roboto" panose="02000000000000000000"/>
                <a:ea typeface="Roboto" panose="02000000000000000000"/>
                <a:cs typeface="Roboto" panose="02000000000000000000"/>
                <a:sym typeface="Roboto" panose="02000000000000000000"/>
              </a:rPr>
              <a:t>The HC-SR04 distance sensor measures distance based on emitting a sound burst, and timing how long it takes to receive the echo back. Using the known constant that is the speed of sound, we can mathematically determine the distance of any object in front of this sensor by simply measuring how much time passed while the sound waves were emitted, hit the object in front of the sensor, bounced back, and came back to the sensor.</a:t>
            </a:r>
            <a:endParaRPr sz="2000">
              <a:solidFill>
                <a:srgbClr val="CCCCCC"/>
              </a:solidFill>
            </a:endParaRPr>
          </a:p>
          <a:p>
            <a:pPr marL="0" lvl="0" indent="0" algn="l" rtl="0">
              <a:spcBef>
                <a:spcPts val="360"/>
              </a:spcBef>
              <a:spcAft>
                <a:spcPts val="0"/>
              </a:spcAft>
              <a:buNone/>
            </a:pP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609600" y="178875"/>
            <a:ext cx="10972800" cy="5826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a:t>Appendix</a:t>
            </a:r>
            <a:endParaRPr lang="en-IN"/>
          </a:p>
        </p:txBody>
      </p:sp>
      <p:sp>
        <p:nvSpPr>
          <p:cNvPr id="148" name="Google Shape;148;p27"/>
          <p:cNvSpPr txBox="1"/>
          <p:nvPr>
            <p:ph type="body" idx="1"/>
          </p:nvPr>
        </p:nvSpPr>
        <p:spPr>
          <a:xfrm>
            <a:off x="609600" y="1174750"/>
            <a:ext cx="10972800" cy="4953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p>
        </p:txBody>
      </p:sp>
      <p:pic>
        <p:nvPicPr>
          <p:cNvPr id="149" name="Google Shape;149;p27"/>
          <p:cNvPicPr preferRelativeResize="0"/>
          <p:nvPr/>
        </p:nvPicPr>
        <p:blipFill>
          <a:blip r:embed="rId1"/>
          <a:stretch>
            <a:fillRect/>
          </a:stretch>
        </p:blipFill>
        <p:spPr>
          <a:xfrm>
            <a:off x="189075" y="969875"/>
            <a:ext cx="5921660" cy="5195325"/>
          </a:xfrm>
          <a:prstGeom prst="rect">
            <a:avLst/>
          </a:prstGeom>
          <a:noFill/>
          <a:ln>
            <a:noFill/>
          </a:ln>
        </p:spPr>
      </p:pic>
      <p:pic>
        <p:nvPicPr>
          <p:cNvPr id="150" name="Google Shape;150;p27"/>
          <p:cNvPicPr preferRelativeResize="0"/>
          <p:nvPr/>
        </p:nvPicPr>
        <p:blipFill>
          <a:blip r:embed="rId2"/>
          <a:stretch>
            <a:fillRect/>
          </a:stretch>
        </p:blipFill>
        <p:spPr>
          <a:xfrm>
            <a:off x="6227200" y="932425"/>
            <a:ext cx="5355199" cy="5195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609600" y="190500"/>
            <a:ext cx="3190800" cy="4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IN" sz="1600"/>
              <a:t>[Continuation]</a:t>
            </a:r>
            <a:endParaRPr sz="1900"/>
          </a:p>
        </p:txBody>
      </p:sp>
      <p:pic>
        <p:nvPicPr>
          <p:cNvPr id="156" name="Google Shape;156;p28"/>
          <p:cNvPicPr preferRelativeResize="0"/>
          <p:nvPr/>
        </p:nvPicPr>
        <p:blipFill>
          <a:blip r:embed="rId1"/>
          <a:stretch>
            <a:fillRect/>
          </a:stretch>
        </p:blipFill>
        <p:spPr>
          <a:xfrm>
            <a:off x="792550" y="671400"/>
            <a:ext cx="10400225" cy="57499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609600" y="190500"/>
            <a:ext cx="10972800" cy="582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IN" sz="1700"/>
              <a:t>[continuation]</a:t>
            </a:r>
            <a:endParaRPr sz="1700"/>
          </a:p>
        </p:txBody>
      </p:sp>
      <p:pic>
        <p:nvPicPr>
          <p:cNvPr id="162" name="Google Shape;162;p29"/>
          <p:cNvPicPr preferRelativeResize="0"/>
          <p:nvPr/>
        </p:nvPicPr>
        <p:blipFill>
          <a:blip r:embed="rId1"/>
          <a:stretch>
            <a:fillRect/>
          </a:stretch>
        </p:blipFill>
        <p:spPr>
          <a:xfrm>
            <a:off x="2070350" y="876975"/>
            <a:ext cx="7893150" cy="5981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609600" y="190500"/>
            <a:ext cx="10972800" cy="5826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a:t>Result and Output</a:t>
            </a:r>
            <a:endParaRPr lang="en-IN"/>
          </a:p>
        </p:txBody>
      </p:sp>
      <p:sp>
        <p:nvSpPr>
          <p:cNvPr id="168" name="Google Shape;168;p30"/>
          <p:cNvSpPr txBox="1"/>
          <p:nvPr>
            <p:ph type="body" idx="1"/>
          </p:nvPr>
        </p:nvSpPr>
        <p:spPr>
          <a:xfrm>
            <a:off x="609600" y="1174750"/>
            <a:ext cx="10972800" cy="4953000"/>
          </a:xfrm>
          <a:prstGeom prst="rect">
            <a:avLst/>
          </a:prstGeom>
        </p:spPr>
        <p:txBody>
          <a:bodyPr spcFirstLastPara="1" wrap="square" lIns="91425" tIns="45700" rIns="91425" bIns="45700" anchor="t" anchorCtr="0">
            <a:normAutofit/>
          </a:bodyPr>
          <a:lstStyle/>
          <a:p>
            <a:pPr marL="0" lvl="0" indent="0" algn="just" rtl="0">
              <a:spcBef>
                <a:spcPts val="360"/>
              </a:spcBef>
              <a:spcAft>
                <a:spcPts val="0"/>
              </a:spcAft>
              <a:buNone/>
            </a:pPr>
            <a:r>
              <a:rPr lang="en-IN" sz="2200">
                <a:solidFill>
                  <a:srgbClr val="CCCCCC"/>
                </a:solidFill>
                <a:latin typeface="Arial" panose="020B0604020202020204"/>
                <a:ea typeface="Arial" panose="020B0604020202020204"/>
                <a:cs typeface="Arial" panose="020B0604020202020204"/>
                <a:sym typeface="Arial" panose="020B0604020202020204"/>
              </a:rPr>
              <a:t>The project is going to contribute a foundation to work on embedded devices for object detection. It has contributed a lot to our knowledge as beginners in the fields of deep learning and embedded devices. From using the TensorFlow and OpenCV libraries , training and testing the system, embedding the code in Raspberry Pi, measuring the distance, to finally giving out the output to the blind person in the form of audio so that he can make himself aware what object is at what distance ahead, we have successfully build a real-world application from which someone can benefit.</a:t>
            </a:r>
            <a:endParaRPr sz="2200">
              <a:solidFill>
                <a:srgbClr val="CCCCCC"/>
              </a:solidFill>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endParaRPr sz="1000">
              <a:solidFill>
                <a:srgbClr val="FFFFFF"/>
              </a:solidFill>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pic>
        <p:nvPicPr>
          <p:cNvPr id="173" name="Google Shape;173;p31"/>
          <p:cNvPicPr preferRelativeResize="0"/>
          <p:nvPr/>
        </p:nvPicPr>
        <p:blipFill rotWithShape="1">
          <a:blip r:embed="rId1"/>
          <a:srcRect t="3211" r="55110" b="32176"/>
          <a:stretch>
            <a:fillRect/>
          </a:stretch>
        </p:blipFill>
        <p:spPr>
          <a:xfrm>
            <a:off x="329000" y="0"/>
            <a:ext cx="5898202" cy="3606925"/>
          </a:xfrm>
          <a:prstGeom prst="rect">
            <a:avLst/>
          </a:prstGeom>
          <a:noFill/>
          <a:ln>
            <a:noFill/>
          </a:ln>
        </p:spPr>
      </p:pic>
      <p:pic>
        <p:nvPicPr>
          <p:cNvPr id="174" name="Google Shape;174;p31"/>
          <p:cNvPicPr preferRelativeResize="0"/>
          <p:nvPr/>
        </p:nvPicPr>
        <p:blipFill rotWithShape="1">
          <a:blip r:embed="rId2"/>
          <a:srcRect l="4017" t="1624" r="9033" b="20626"/>
          <a:stretch>
            <a:fillRect/>
          </a:stretch>
        </p:blipFill>
        <p:spPr>
          <a:xfrm>
            <a:off x="6227200" y="0"/>
            <a:ext cx="5806650" cy="5094977"/>
          </a:xfrm>
          <a:prstGeom prst="rect">
            <a:avLst/>
          </a:prstGeom>
          <a:noFill/>
          <a:ln>
            <a:noFill/>
          </a:ln>
        </p:spPr>
      </p:pic>
      <p:pic>
        <p:nvPicPr>
          <p:cNvPr id="175" name="Google Shape;175;p31"/>
          <p:cNvPicPr preferRelativeResize="0"/>
          <p:nvPr/>
        </p:nvPicPr>
        <p:blipFill rotWithShape="1">
          <a:blip r:embed="rId3"/>
          <a:srcRect t="11559" b="34195"/>
          <a:stretch>
            <a:fillRect/>
          </a:stretch>
        </p:blipFill>
        <p:spPr>
          <a:xfrm>
            <a:off x="1454022" y="3606925"/>
            <a:ext cx="3287378" cy="3170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609600" y="404800"/>
            <a:ext cx="10972800" cy="5826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b="1"/>
              <a:t>REFERENCE</a:t>
            </a:r>
            <a:br>
              <a:rPr lang="en-IN"/>
            </a:br>
            <a:endParaRPr lang="en-IN"/>
          </a:p>
        </p:txBody>
      </p:sp>
      <p:sp>
        <p:nvSpPr>
          <p:cNvPr id="181" name="Google Shape;181;p32"/>
          <p:cNvSpPr txBox="1"/>
          <p:nvPr>
            <p:ph type="body" idx="1"/>
          </p:nvPr>
        </p:nvSpPr>
        <p:spPr>
          <a:xfrm>
            <a:off x="609600" y="987400"/>
            <a:ext cx="11070300" cy="5638200"/>
          </a:xfrm>
          <a:prstGeom prst="rect">
            <a:avLst/>
          </a:prstGeom>
          <a:noFill/>
          <a:ln>
            <a:noFill/>
          </a:ln>
        </p:spPr>
        <p:txBody>
          <a:bodyPr spcFirstLastPara="1" wrap="square" lIns="91425" tIns="45700" rIns="91425" bIns="45700" anchor="t" anchorCtr="0">
            <a:noAutofit/>
          </a:bodyPr>
          <a:lstStyle/>
          <a:p>
            <a:pPr marL="0" lvl="0" indent="0" algn="just" rtl="0">
              <a:lnSpc>
                <a:spcPct val="70000"/>
              </a:lnSpc>
              <a:spcBef>
                <a:spcPts val="0"/>
              </a:spcBef>
              <a:spcAft>
                <a:spcPts val="0"/>
              </a:spcAft>
              <a:buClr>
                <a:schemeClr val="dk1"/>
              </a:buClr>
              <a:buSzPts val="2011"/>
              <a:buFont typeface="Arial" panose="020B0604020202020204"/>
              <a:buNone/>
            </a:pPr>
            <a:r>
              <a:rPr lang="en-IN" sz="2010"/>
              <a:t>[1]</a:t>
            </a:r>
            <a:r>
              <a:rPr lang="en-IN" sz="2010"/>
              <a:t>C. KAYMAK and A. UCAR, "Implementation of Object Detection and Recognition Algorithms on a Robotic Arm Platform Using Raspberry Pi," 2018 International Conference on Artificial Intelligence and Data Processing (IDAP), Malatya, Turkey, 2018, pp. 1-8, doi: 10.1109/IDAP.2018.8620916.</a:t>
            </a:r>
            <a:endParaRPr sz="2010"/>
          </a:p>
          <a:p>
            <a:pPr marL="0" lvl="0" indent="0" algn="just" rtl="0">
              <a:lnSpc>
                <a:spcPct val="70000"/>
              </a:lnSpc>
              <a:spcBef>
                <a:spcPts val="520"/>
              </a:spcBef>
              <a:spcAft>
                <a:spcPts val="0"/>
              </a:spcAft>
              <a:buClr>
                <a:schemeClr val="dk1"/>
              </a:buClr>
              <a:buSzPts val="2011"/>
              <a:buFont typeface="Arial" panose="020B0604020202020204"/>
              <a:buNone/>
            </a:pPr>
            <a:r>
              <a:rPr lang="en-IN" sz="2010"/>
              <a:t>[2] J. Kim, S. Choi and J. Jeong, "Watch &amp; Do: A Smart IoT Interaction System with Object Detection and Gaze Estimation," in IEEE Transactions on Consumer Electronics, vol. 65, no. 2, pp. 195-204, May 2019, doi: 10.1109/TCE.2019.2897758.</a:t>
            </a:r>
            <a:endParaRPr sz="2010"/>
          </a:p>
          <a:p>
            <a:pPr marL="0" lvl="0" indent="0" algn="just" rtl="0">
              <a:lnSpc>
                <a:spcPct val="70000"/>
              </a:lnSpc>
              <a:spcBef>
                <a:spcPts val="520"/>
              </a:spcBef>
              <a:spcAft>
                <a:spcPts val="0"/>
              </a:spcAft>
              <a:buClr>
                <a:schemeClr val="dk1"/>
              </a:buClr>
              <a:buSzPts val="2011"/>
              <a:buFont typeface="Arial" panose="020B0604020202020204"/>
              <a:buNone/>
            </a:pPr>
            <a:r>
              <a:rPr lang="en-IN" sz="2010"/>
              <a:t>[3] S. Prasad and S. Sinha, "Real-time object detection and tracking in an unknown environment," 2011 World Congress on Information and Communication Technologies, Mumbai, India, 2011, pp. 1056-1061, doi: 10.1109/WICT.2011.6141394.</a:t>
            </a:r>
            <a:endParaRPr sz="2010"/>
          </a:p>
          <a:p>
            <a:pPr marL="0" lvl="0" indent="0" algn="just" rtl="0">
              <a:lnSpc>
                <a:spcPct val="70000"/>
              </a:lnSpc>
              <a:spcBef>
                <a:spcPts val="520"/>
              </a:spcBef>
              <a:spcAft>
                <a:spcPts val="0"/>
              </a:spcAft>
              <a:buClr>
                <a:schemeClr val="dk1"/>
              </a:buClr>
              <a:buSzPts val="2011"/>
              <a:buFont typeface="Arial" panose="020B0604020202020204"/>
              <a:buNone/>
            </a:pPr>
            <a:r>
              <a:rPr lang="en-IN" sz="2010"/>
              <a:t>[4] K. Srinivasan and V. R. Azhaguramyaa, "Internet of Things (IoT) based Object Recognition Technologies," 2019 Third International conference on I-SMAC (IoT in Social, Mobile, Analytics and Cloud) (I-SMAC), Palladam, India, 2019, pp. 216-220, doi: 10.1109/I-SMAC47947.2019.9032689.</a:t>
            </a:r>
            <a:endParaRPr sz="2010"/>
          </a:p>
          <a:p>
            <a:pPr marL="0" lvl="0" indent="0" algn="just" rtl="0">
              <a:lnSpc>
                <a:spcPct val="70000"/>
              </a:lnSpc>
              <a:spcBef>
                <a:spcPts val="520"/>
              </a:spcBef>
              <a:spcAft>
                <a:spcPts val="0"/>
              </a:spcAft>
              <a:buClr>
                <a:schemeClr val="dk1"/>
              </a:buClr>
              <a:buSzPts val="2011"/>
              <a:buFont typeface="Arial" panose="020B0604020202020204"/>
              <a:buNone/>
            </a:pPr>
            <a:r>
              <a:rPr lang="en-IN" sz="2010"/>
              <a:t>[5] H. Ali, M. Khursheed, S. K. Fatima, S. M. Shuja and S. Noor, "Object Recognition for Dental Instruments Using SSD-MobileNet," 2019 International Conference on Information Science and Communication Technology (ICISCT), Karachi, Pakistan, 2019, pp. 1-6, doi: 10.1109/CISCT.2019.8777441.</a:t>
            </a:r>
            <a:endParaRPr sz="2010"/>
          </a:p>
          <a:p>
            <a:pPr marL="0" lvl="0" indent="0" algn="just" rtl="0">
              <a:lnSpc>
                <a:spcPct val="70000"/>
              </a:lnSpc>
              <a:spcBef>
                <a:spcPts val="520"/>
              </a:spcBef>
              <a:spcAft>
                <a:spcPts val="0"/>
              </a:spcAft>
              <a:buClr>
                <a:schemeClr val="dk1"/>
              </a:buClr>
              <a:buSzPts val="2011"/>
              <a:buFont typeface="Arial" panose="020B0604020202020204"/>
              <a:buNone/>
            </a:pPr>
            <a:r>
              <a:rPr lang="en-IN" sz="2010"/>
              <a:t>[6]D. N. Phuong, "A hybrid active vision system for real time application running object recognition," 2019 2nd International Symposium on Devices, Circuits and Systems (ISDCS), Higashi-Hiroshima, Japan, 2019, pp. 1-5, doi: 10.1109/ISDCS.2019.8719101.</a:t>
            </a:r>
            <a:endParaRPr sz="2010"/>
          </a:p>
          <a:p>
            <a:pPr marL="0" lvl="0" indent="0" algn="just" rtl="0">
              <a:lnSpc>
                <a:spcPct val="70000"/>
              </a:lnSpc>
              <a:spcBef>
                <a:spcPts val="520"/>
              </a:spcBef>
              <a:spcAft>
                <a:spcPts val="0"/>
              </a:spcAft>
              <a:buClr>
                <a:schemeClr val="dk1"/>
              </a:buClr>
              <a:buSzPts val="2011"/>
              <a:buFont typeface="Arial" panose="020B0604020202020204"/>
              <a:buNone/>
            </a:pPr>
            <a:r>
              <a:rPr lang="en-IN" sz="2010"/>
              <a:t>[7]A. Mavrogiorgou, A. Kiourtis and D. Kyriazis, "IoT Devices Recognition through Object Detection and Classification Techniques," 2019 Third World Conference on Smart Trends in Systems Security and Sustainablity (WorldS4), London, United Kingdom, 2019, pp. 12-20, doi: 10.1109/WorldS4.2019.8903926.</a:t>
            </a:r>
            <a:endParaRPr sz="201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838200" y="2766060"/>
            <a:ext cx="105156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IN"/>
              <a:t>                             THANK YOU</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609600" y="616585"/>
            <a:ext cx="10972800" cy="582613"/>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a:t>Contents</a:t>
            </a:r>
            <a:endParaRPr lang="en-IN"/>
          </a:p>
        </p:txBody>
      </p:sp>
      <p:sp>
        <p:nvSpPr>
          <p:cNvPr id="74" name="Google Shape;74;p15"/>
          <p:cNvSpPr txBox="1"/>
          <p:nvPr/>
        </p:nvSpPr>
        <p:spPr>
          <a:xfrm>
            <a:off x="952500" y="2079625"/>
            <a:ext cx="7059930" cy="313817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Arial" panose="020B0604020202020204"/>
              <a:buAutoNum type="arabicPeriod"/>
            </a:pPr>
            <a:r>
              <a:rPr lang="en-IN" sz="1800">
                <a:solidFill>
                  <a:schemeClr val="dk1"/>
                </a:solidFill>
              </a:rPr>
              <a:t>Project Title</a:t>
            </a:r>
            <a:endParaRPr sz="1800">
              <a:solidFill>
                <a:schemeClr val="dk1"/>
              </a:solidFill>
            </a:endParaRPr>
          </a:p>
          <a:p>
            <a:pPr marL="457200" marR="0" lvl="0" indent="-342900" algn="l" rtl="0">
              <a:spcBef>
                <a:spcPts val="0"/>
              </a:spcBef>
              <a:spcAft>
                <a:spcPts val="0"/>
              </a:spcAft>
              <a:buClr>
                <a:schemeClr val="dk1"/>
              </a:buClr>
              <a:buSzPts val="1800"/>
              <a:buFont typeface="Arial" panose="020B0604020202020204"/>
              <a:buAutoNum type="arabicPeriod"/>
            </a:pPr>
            <a:r>
              <a:rPr lang="en-IN" sz="1800">
                <a:solidFill>
                  <a:schemeClr val="dk1"/>
                </a:solidFill>
              </a:rPr>
              <a:t>Abstract</a:t>
            </a:r>
            <a:endParaRPr sz="1800">
              <a:solidFill>
                <a:schemeClr val="dk1"/>
              </a:solidFill>
            </a:endParaRPr>
          </a:p>
          <a:p>
            <a:pPr marL="457200" marR="0" lvl="0" indent="-342900" algn="l" rtl="0">
              <a:spcBef>
                <a:spcPts val="0"/>
              </a:spcBef>
              <a:spcAft>
                <a:spcPts val="0"/>
              </a:spcAft>
              <a:buClr>
                <a:schemeClr val="dk1"/>
              </a:buClr>
              <a:buSzPts val="1800"/>
              <a:buFont typeface="Arial" panose="020B0604020202020204"/>
              <a:buAutoNum type="arabicPeriod"/>
            </a:pPr>
            <a:r>
              <a:rPr lang="en-IN" sz="1800">
                <a:solidFill>
                  <a:schemeClr val="dk1"/>
                </a:solidFill>
              </a:rPr>
              <a:t>Objective</a:t>
            </a:r>
            <a:endParaRPr sz="1800">
              <a:solidFill>
                <a:schemeClr val="dk1"/>
              </a:solidFill>
            </a:endParaRPr>
          </a:p>
          <a:p>
            <a:pPr marL="457200" marR="0" lvl="0" indent="-342900" algn="l" rtl="0">
              <a:spcBef>
                <a:spcPts val="0"/>
              </a:spcBef>
              <a:spcAft>
                <a:spcPts val="0"/>
              </a:spcAft>
              <a:buClr>
                <a:schemeClr val="dk1"/>
              </a:buClr>
              <a:buSzPts val="1800"/>
              <a:buFont typeface="Arial" panose="020B0604020202020204"/>
              <a:buAutoNum type="arabicPeriod"/>
            </a:pPr>
            <a:r>
              <a:rPr lang="en-IN" sz="1800">
                <a:solidFill>
                  <a:schemeClr val="dk1"/>
                </a:solidFill>
              </a:rPr>
              <a:t>Block Diagram</a:t>
            </a:r>
            <a:endParaRPr sz="1800">
              <a:solidFill>
                <a:schemeClr val="dk1"/>
              </a:solidFill>
            </a:endParaRPr>
          </a:p>
          <a:p>
            <a:pPr marL="457200" marR="0" lvl="0" indent="-342900" algn="l" rtl="0">
              <a:spcBef>
                <a:spcPts val="0"/>
              </a:spcBef>
              <a:spcAft>
                <a:spcPts val="0"/>
              </a:spcAft>
              <a:buClr>
                <a:schemeClr val="dk1"/>
              </a:buClr>
              <a:buSzPts val="1800"/>
              <a:buFont typeface="Arial" panose="020B0604020202020204"/>
              <a:buAutoNum type="arabicPeriod"/>
            </a:pPr>
            <a:r>
              <a:rPr lang="en-IN" sz="1800">
                <a:solidFill>
                  <a:schemeClr val="dk1"/>
                </a:solidFill>
              </a:rPr>
              <a:t>Algorithms and Methodologies</a:t>
            </a:r>
            <a:endParaRPr sz="1800">
              <a:solidFill>
                <a:schemeClr val="dk1"/>
              </a:solidFill>
            </a:endParaRPr>
          </a:p>
          <a:p>
            <a:pPr marL="457200" marR="0" lvl="0" indent="-342900" algn="l" rtl="0">
              <a:spcBef>
                <a:spcPts val="0"/>
              </a:spcBef>
              <a:spcAft>
                <a:spcPts val="0"/>
              </a:spcAft>
              <a:buClr>
                <a:schemeClr val="dk1"/>
              </a:buClr>
              <a:buSzPts val="1800"/>
              <a:buFont typeface="Arial" panose="020B0604020202020204"/>
              <a:buAutoNum type="arabicPeriod"/>
            </a:pPr>
            <a:r>
              <a:rPr lang="en-IN" sz="1800">
                <a:solidFill>
                  <a:schemeClr val="dk1"/>
                </a:solidFill>
              </a:rPr>
              <a:t>Modules</a:t>
            </a:r>
            <a:endParaRPr sz="1800">
              <a:solidFill>
                <a:schemeClr val="dk1"/>
              </a:solidFill>
            </a:endParaRPr>
          </a:p>
          <a:p>
            <a:pPr marL="457200" marR="0" lvl="0" indent="-342900" algn="l" rtl="0">
              <a:spcBef>
                <a:spcPts val="0"/>
              </a:spcBef>
              <a:spcAft>
                <a:spcPts val="0"/>
              </a:spcAft>
              <a:buClr>
                <a:schemeClr val="dk1"/>
              </a:buClr>
              <a:buSzPts val="1800"/>
              <a:buAutoNum type="arabicPeriod"/>
            </a:pPr>
            <a:r>
              <a:rPr lang="en-IN" sz="1800">
                <a:solidFill>
                  <a:schemeClr val="dk1"/>
                </a:solidFill>
              </a:rPr>
              <a:t>Appendix</a:t>
            </a:r>
            <a:endParaRPr sz="1800">
              <a:solidFill>
                <a:schemeClr val="dk1"/>
              </a:solidFill>
            </a:endParaRPr>
          </a:p>
          <a:p>
            <a:pPr marL="457200" marR="0" lvl="0" indent="-342900" algn="l" rtl="0">
              <a:spcBef>
                <a:spcPts val="0"/>
              </a:spcBef>
              <a:spcAft>
                <a:spcPts val="0"/>
              </a:spcAft>
              <a:buClr>
                <a:schemeClr val="dk1"/>
              </a:buClr>
              <a:buSzPts val="1800"/>
              <a:buFont typeface="Arial" panose="020B0604020202020204"/>
              <a:buAutoNum type="arabicPeriod"/>
            </a:pPr>
            <a:r>
              <a:rPr lang="en-IN" sz="1800">
                <a:solidFill>
                  <a:schemeClr val="dk1"/>
                </a:solidFill>
              </a:rPr>
              <a:t>Result and Discussion</a:t>
            </a:r>
            <a:endParaRPr sz="1800">
              <a:solidFill>
                <a:schemeClr val="dk1"/>
              </a:solidFill>
            </a:endParaRPr>
          </a:p>
          <a:p>
            <a:pPr marL="457200" marR="0" lvl="0" indent="-342900" algn="l" rtl="0">
              <a:spcBef>
                <a:spcPts val="0"/>
              </a:spcBef>
              <a:spcAft>
                <a:spcPts val="0"/>
              </a:spcAft>
              <a:buClr>
                <a:schemeClr val="dk1"/>
              </a:buClr>
              <a:buSzPts val="1800"/>
              <a:buFont typeface="Arial" panose="020B0604020202020204"/>
              <a:buAutoNum type="arabicPeriod"/>
            </a:pPr>
            <a:r>
              <a:rPr lang="en-IN" sz="1800">
                <a:solidFill>
                  <a:schemeClr val="dk1"/>
                </a:solidFill>
              </a:rPr>
              <a:t>References</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609600" y="433705"/>
            <a:ext cx="10972800" cy="582613"/>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sz="3240" b="1"/>
              <a:t>Abstract</a:t>
            </a:r>
            <a:br>
              <a:rPr lang="en-IN" sz="3240" b="1"/>
            </a:br>
            <a:endParaRPr sz="3240"/>
          </a:p>
        </p:txBody>
      </p:sp>
      <p:sp>
        <p:nvSpPr>
          <p:cNvPr id="80" name="Google Shape;80;p16"/>
          <p:cNvSpPr txBox="1"/>
          <p:nvPr>
            <p:ph type="body" idx="1"/>
          </p:nvPr>
        </p:nvSpPr>
        <p:spPr>
          <a:xfrm>
            <a:off x="838200" y="1448008"/>
            <a:ext cx="10515600" cy="4351338"/>
          </a:xfrm>
          <a:prstGeom prst="rect">
            <a:avLst/>
          </a:prstGeom>
          <a:noFill/>
          <a:ln>
            <a:noFill/>
          </a:ln>
        </p:spPr>
        <p:txBody>
          <a:bodyPr spcFirstLastPara="1" wrap="square" lIns="91425" tIns="45700" rIns="91425" bIns="45700" anchor="t" anchorCtr="0">
            <a:normAutofit fontScale="70000"/>
          </a:bodyPr>
          <a:lstStyle/>
          <a:p>
            <a:pPr marL="0" lvl="0" indent="0" algn="just" rtl="0">
              <a:lnSpc>
                <a:spcPct val="160000"/>
              </a:lnSpc>
              <a:spcBef>
                <a:spcPts val="0"/>
              </a:spcBef>
              <a:spcAft>
                <a:spcPts val="0"/>
              </a:spcAft>
              <a:buNone/>
            </a:pPr>
            <a:r>
              <a:rPr lang="en-IN" sz="2860"/>
              <a:t>This project investigates methods and procedures to construct an efficient system to assist blinds in their everyday life. In particular, various technologies that can be utilized to build a wearable system are examined. The system imaginative and prescient and the conversation aspect of the blind navigation and steerage is designed now no longer handiest to map the environment surroundings however additionally to decide a secure direction to a favored destination. This function highlights the significance and additionally affords the commands to blinds for effective</a:t>
            </a:r>
            <a:endParaRPr sz="2860"/>
          </a:p>
          <a:p>
            <a:pPr marL="0" lvl="0" indent="0" algn="just" rtl="0">
              <a:lnSpc>
                <a:spcPct val="160000"/>
              </a:lnSpc>
              <a:spcBef>
                <a:spcPts val="0"/>
              </a:spcBef>
              <a:spcAft>
                <a:spcPts val="0"/>
              </a:spcAft>
              <a:buNone/>
            </a:pPr>
            <a:r>
              <a:rPr lang="en-IN" sz="2860"/>
              <a:t>navigation and secure Information with the aid of using incorporating object/pedestrian in real-time.</a:t>
            </a:r>
            <a:endParaRPr sz="2860"/>
          </a:p>
          <a:p>
            <a:pPr marL="0" lvl="0" indent="0" algn="just" rtl="0">
              <a:lnSpc>
                <a:spcPct val="160000"/>
              </a:lnSpc>
              <a:spcBef>
                <a:spcPts val="0"/>
              </a:spcBef>
              <a:spcAft>
                <a:spcPts val="0"/>
              </a:spcAft>
              <a:buClr>
                <a:schemeClr val="dk1"/>
              </a:buClr>
              <a:buSzPct val="100000"/>
              <a:buFont typeface="Arial" panose="020B0604020202020204"/>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838200" y="365125"/>
            <a:ext cx="9603105" cy="93091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IN"/>
              <a:t>Objective</a:t>
            </a:r>
            <a:endParaRPr sz="3700"/>
          </a:p>
        </p:txBody>
      </p:sp>
      <p:sp>
        <p:nvSpPr>
          <p:cNvPr id="86" name="Google Shape;86;p17"/>
          <p:cNvSpPr txBox="1"/>
          <p:nvPr>
            <p:ph type="body" idx="1"/>
          </p:nvPr>
        </p:nvSpPr>
        <p:spPr>
          <a:xfrm>
            <a:off x="609600" y="1671955"/>
            <a:ext cx="10972800" cy="4953000"/>
          </a:xfrm>
          <a:prstGeom prst="rect">
            <a:avLst/>
          </a:prstGeom>
          <a:noFill/>
          <a:ln>
            <a:noFill/>
          </a:ln>
        </p:spPr>
        <p:txBody>
          <a:bodyPr spcFirstLastPara="1" wrap="square" lIns="91425" tIns="45700" rIns="91425" bIns="45700" anchor="t" anchorCtr="0">
            <a:normAutofit/>
          </a:bodyPr>
          <a:lstStyle/>
          <a:p>
            <a:pPr marL="0" lvl="0" indent="0" algn="just" rtl="0">
              <a:lnSpc>
                <a:spcPct val="110000"/>
              </a:lnSpc>
              <a:spcBef>
                <a:spcPts val="0"/>
              </a:spcBef>
              <a:spcAft>
                <a:spcPts val="0"/>
              </a:spcAft>
              <a:buClr>
                <a:schemeClr val="dk1"/>
              </a:buClr>
              <a:buSzPts val="1900"/>
              <a:buFont typeface="Arial" panose="020B0604020202020204"/>
              <a:buNone/>
            </a:pPr>
            <a:r>
              <a:rPr lang="en-IN" sz="1900"/>
              <a:t>One of the major problems faced by Blind people is detecting and recognizing an obstacle in their path. The projects approach lies in developing a system based on Raspberry Pi 3 , which is capable of labeling objects with the help of OpenCV and TensorFlow libraries and converting the labeled text to speech and producing output in the form of audio signals to make the blind person aware of the object in front of him. The scope also includes measurement of the distance of the object from the person and reporting the same. Most of the Object Detection algorithm has been tested on GPU with high computation abilities and are less likely to achieve same speed and accuracy with less powerful devices with microprocessor only, which are in high demand in current scenario. We choose Raspberry Pi 3 as our platform because it is a standard representative of embedded device and is widely being used for devising low cost-system. We would like to have a prototype that can successfully perform real-time detection in about 5-10 fps onPi, with decent accuracy.</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838200" y="441325"/>
            <a:ext cx="9857100" cy="870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IN"/>
              <a:t>Introduction</a:t>
            </a:r>
            <a:endParaRPr lang="en-IN"/>
          </a:p>
        </p:txBody>
      </p:sp>
      <p:sp>
        <p:nvSpPr>
          <p:cNvPr id="92" name="Google Shape;92;p18"/>
          <p:cNvSpPr txBox="1"/>
          <p:nvPr>
            <p:ph type="body" idx="1"/>
          </p:nvPr>
        </p:nvSpPr>
        <p:spPr>
          <a:xfrm>
            <a:off x="664015" y="1545040"/>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90000"/>
              </a:lnSpc>
              <a:spcBef>
                <a:spcPts val="0"/>
              </a:spcBef>
              <a:spcAft>
                <a:spcPts val="0"/>
              </a:spcAft>
              <a:buNone/>
            </a:pPr>
            <a:r>
              <a:rPr lang="en-IN" sz="1800"/>
              <a:t>Nowadays the demand of low cost well-trained embedded devices that can be applied in real world is</a:t>
            </a:r>
            <a:endParaRPr sz="1800"/>
          </a:p>
          <a:p>
            <a:pPr marL="0" lvl="0" indent="0" algn="l" rtl="0">
              <a:lnSpc>
                <a:spcPct val="190000"/>
              </a:lnSpc>
              <a:spcBef>
                <a:spcPts val="0"/>
              </a:spcBef>
              <a:spcAft>
                <a:spcPts val="0"/>
              </a:spcAft>
              <a:buNone/>
            </a:pPr>
            <a:r>
              <a:rPr lang="en-IN" sz="1800"/>
              <a:t>increasing.Our efforts in this project are determined to achieve a system which can render one among such</a:t>
            </a:r>
            <a:endParaRPr sz="1800"/>
          </a:p>
          <a:p>
            <a:pPr marL="0" lvl="0" indent="0" algn="l" rtl="0">
              <a:lnSpc>
                <a:spcPct val="190000"/>
              </a:lnSpc>
              <a:spcBef>
                <a:spcPts val="0"/>
              </a:spcBef>
              <a:spcAft>
                <a:spcPts val="0"/>
              </a:spcAft>
              <a:buNone/>
            </a:pPr>
            <a:r>
              <a:rPr lang="en-IN" sz="1800"/>
              <a:t>application to profit the blind people. In this project video detection and recognition is presented supported one board computer represented by Raspberry PI as an embedded solution. The aim is to form a sensible system which detects the item for the blind user, measures its distance , and report the output within the type of audio signals to alert the blind user of the obstacle ahead. This entire work is done on raspberry pi with operating system ported on it. In this project, the Pre-trained model is employed, Its accuracy is over ninetieth. It also can be custom-built to acknowledge different objects exploitation Transfer learning.</a:t>
            </a:r>
            <a:endParaRPr sz="1800"/>
          </a:p>
          <a:p>
            <a:pPr marL="0" lvl="0" indent="0" algn="l" rtl="0">
              <a:lnSpc>
                <a:spcPct val="190000"/>
              </a:lnSpc>
              <a:spcBef>
                <a:spcPts val="0"/>
              </a:spcBef>
              <a:spcAft>
                <a:spcPts val="0"/>
              </a:spcAft>
              <a:buClr>
                <a:schemeClr val="dk1"/>
              </a:buClr>
              <a:buSzPts val="1800"/>
              <a:buFont typeface="Arial" panose="020B0604020202020204"/>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b="1"/>
              <a:t>Block</a:t>
            </a:r>
            <a:r>
              <a:rPr lang="en-IN" b="1"/>
              <a:t> diagram</a:t>
            </a:r>
            <a:br>
              <a:rPr lang="en-IN" b="1"/>
            </a:br>
            <a:endParaRPr b="1"/>
          </a:p>
        </p:txBody>
      </p:sp>
      <p:pic>
        <p:nvPicPr>
          <p:cNvPr id="104" name="Google Shape;104;p20"/>
          <p:cNvPicPr preferRelativeResize="0"/>
          <p:nvPr/>
        </p:nvPicPr>
        <p:blipFill>
          <a:blip r:embed="rId1"/>
          <a:stretch>
            <a:fillRect/>
          </a:stretch>
        </p:blipFill>
        <p:spPr>
          <a:xfrm>
            <a:off x="3209375" y="773113"/>
            <a:ext cx="6573576" cy="57800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609600" y="190500"/>
            <a:ext cx="5291100" cy="495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IN" sz="2400" b="1">
                <a:latin typeface="Average" panose="02000503040000020003"/>
                <a:ea typeface="Average" panose="02000503040000020003"/>
                <a:cs typeface="Average" panose="02000503040000020003"/>
                <a:sym typeface="Average" panose="02000503040000020003"/>
              </a:rPr>
              <a:t>Algorithm  and  Methodologies</a:t>
            </a:r>
            <a:endParaRPr sz="2400" b="1">
              <a:latin typeface="Average" panose="02000503040000020003"/>
              <a:ea typeface="Average" panose="02000503040000020003"/>
              <a:cs typeface="Average" panose="02000503040000020003"/>
              <a:sym typeface="Average" panose="02000503040000020003"/>
            </a:endParaRPr>
          </a:p>
        </p:txBody>
      </p:sp>
      <p:sp>
        <p:nvSpPr>
          <p:cNvPr id="110" name="Google Shape;110;p21"/>
          <p:cNvSpPr txBox="1"/>
          <p:nvPr>
            <p:ph type="body" idx="1"/>
          </p:nvPr>
        </p:nvSpPr>
        <p:spPr>
          <a:xfrm>
            <a:off x="609600" y="952500"/>
            <a:ext cx="10972800" cy="495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IN" sz="2000"/>
              <a:t>The project will identify any target present in the database by using two important algorithm in object detection and recognition, namely, MobileNet algorithm, and Single Shot MultiBox Detector(SSD) algorithm to train the machine on how to detect a object, how to recognize a object, and what output to give when the object is either recognized or not.A ultrasonic sensor is used to calculate the distance between the person and the object.</a:t>
            </a:r>
            <a:endParaRPr sz="2000"/>
          </a:p>
          <a:p>
            <a:pPr marL="0" lvl="0" indent="0" algn="l" rtl="0">
              <a:spcBef>
                <a:spcPts val="360"/>
              </a:spcBef>
              <a:spcAft>
                <a:spcPts val="0"/>
              </a:spcAft>
              <a:buNone/>
            </a:pPr>
            <a:r>
              <a:rPr lang="en-IN" sz="2000"/>
              <a:t>The project is further implemented on a stick that is used by the blind people so that the objects in front of them can be detected and recognized all the components are embedded into a stick and whenever it detects an object it provides the output as audio service.</a:t>
            </a:r>
            <a:endParaRPr sz="2000"/>
          </a:p>
          <a:p>
            <a:pPr marL="0" lvl="0" indent="0" algn="l" rtl="0">
              <a:spcBef>
                <a:spcPts val="360"/>
              </a:spcBef>
              <a:spcAft>
                <a:spcPts val="0"/>
              </a:spcAft>
              <a:buNone/>
            </a:pPr>
            <a:r>
              <a:rPr lang="en-IN" sz="2000"/>
              <a:t>The algorithms implemented in our project are as follows:</a:t>
            </a:r>
            <a:endParaRPr sz="2000"/>
          </a:p>
          <a:p>
            <a:pPr marL="0" lvl="0" indent="0" algn="l" rtl="0">
              <a:spcBef>
                <a:spcPts val="360"/>
              </a:spcBef>
              <a:spcAft>
                <a:spcPts val="0"/>
              </a:spcAft>
              <a:buNone/>
            </a:pPr>
            <a:r>
              <a:rPr lang="en-IN" sz="2000" b="1"/>
              <a:t>Deep Learning Algorithm</a:t>
            </a:r>
            <a:r>
              <a:rPr lang="en-IN" sz="2000"/>
              <a:t>: Deep learning may be a category of machine learning algorithms that uses multiple layers to increasingly extract higher-level options from the raw input. for instance, in image process, lower layers might establish edges,</a:t>
            </a:r>
            <a:endParaRPr sz="2000"/>
          </a:p>
          <a:p>
            <a:pPr marL="0" lvl="0" indent="0" algn="l" rtl="0">
              <a:spcBef>
                <a:spcPts val="360"/>
              </a:spcBef>
              <a:spcAft>
                <a:spcPts val="0"/>
              </a:spcAft>
              <a:buNone/>
            </a:pPr>
            <a:r>
              <a:rPr lang="en-IN" sz="2000"/>
              <a:t>whereas higher layers might establish the ideas relevant to a personality's like digits or letters or faces. </a:t>
            </a:r>
            <a:endParaRPr sz="1800"/>
          </a:p>
          <a:p>
            <a:pPr marL="0" lvl="0" indent="0" algn="l" rtl="0">
              <a:spcBef>
                <a:spcPts val="360"/>
              </a:spcBef>
              <a:spcAft>
                <a:spcPts val="0"/>
              </a:spcAft>
              <a:buNone/>
            </a:pPr>
            <a:endParaRPr sz="1800"/>
          </a:p>
          <a:p>
            <a:pPr marL="0" lvl="0" indent="0" algn="l" rtl="0">
              <a:spcBef>
                <a:spcPts val="360"/>
              </a:spcBef>
              <a:spcAft>
                <a:spcPts val="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609600" y="404825"/>
            <a:ext cx="10972800" cy="582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891"/>
              <a:buFont typeface="Arial" panose="020B0604020202020204"/>
              <a:buNone/>
            </a:pPr>
            <a:r>
              <a:rPr lang="en-IN" sz="1400">
                <a:latin typeface="Average" panose="02000503040000020003"/>
                <a:ea typeface="Average" panose="02000503040000020003"/>
                <a:cs typeface="Average" panose="02000503040000020003"/>
                <a:sym typeface="Average" panose="02000503040000020003"/>
              </a:rPr>
              <a:t>[CONTINUATION]</a:t>
            </a:r>
            <a:endParaRPr sz="1400">
              <a:latin typeface="Average" panose="02000503040000020003"/>
              <a:ea typeface="Average" panose="02000503040000020003"/>
              <a:cs typeface="Average" panose="02000503040000020003"/>
              <a:sym typeface="Average" panose="02000503040000020003"/>
            </a:endParaRPr>
          </a:p>
          <a:p>
            <a:pPr marL="0" lvl="0" indent="0" algn="l" rtl="0">
              <a:spcBef>
                <a:spcPts val="0"/>
              </a:spcBef>
              <a:spcAft>
                <a:spcPts val="0"/>
              </a:spcAft>
              <a:buSzPts val="990"/>
              <a:buNone/>
            </a:pPr>
            <a:endParaRPr sz="4100"/>
          </a:p>
        </p:txBody>
      </p:sp>
      <p:sp>
        <p:nvSpPr>
          <p:cNvPr id="116" name="Google Shape;116;p22"/>
          <p:cNvSpPr txBox="1"/>
          <p:nvPr>
            <p:ph type="body" idx="1"/>
          </p:nvPr>
        </p:nvSpPr>
        <p:spPr>
          <a:xfrm>
            <a:off x="609600" y="1174750"/>
            <a:ext cx="10972800" cy="4953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IN" sz="2000"/>
              <a:t>In deep learning, every level learns to remodel its input file into a additional abstract and composite illustration. In a picture recognition</a:t>
            </a:r>
            <a:endParaRPr sz="2000"/>
          </a:p>
          <a:p>
            <a:pPr marL="0" lvl="0" indent="0" algn="l" rtl="0">
              <a:spcBef>
                <a:spcPts val="360"/>
              </a:spcBef>
              <a:spcAft>
                <a:spcPts val="0"/>
              </a:spcAft>
              <a:buNone/>
            </a:pPr>
            <a:r>
              <a:rPr lang="en-IN" sz="2000"/>
              <a:t>application, the raw input is also a matrix of pixels</a:t>
            </a:r>
            <a:r>
              <a:rPr lang="en-IN" sz="2000">
                <a:latin typeface="Arial" panose="020B0604020202020204"/>
                <a:ea typeface="Arial" panose="020B0604020202020204"/>
                <a:cs typeface="Arial" panose="020B0604020202020204"/>
                <a:sym typeface="Arial" panose="020B0604020202020204"/>
              </a:rPr>
              <a:t>.</a:t>
            </a:r>
            <a:endParaRPr sz="200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endParaRPr sz="200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r>
              <a:rPr lang="en-IN" sz="2000" b="1">
                <a:latin typeface="Arial" panose="020B0604020202020204"/>
                <a:ea typeface="Arial" panose="020B0604020202020204"/>
                <a:cs typeface="Arial" panose="020B0604020202020204"/>
                <a:sym typeface="Arial" panose="020B0604020202020204"/>
              </a:rPr>
              <a:t>MobileNet Algorithm</a:t>
            </a:r>
            <a:r>
              <a:rPr lang="en-IN" sz="2000">
                <a:latin typeface="Arial" panose="020B0604020202020204"/>
                <a:ea typeface="Arial" panose="020B0604020202020204"/>
                <a:cs typeface="Arial" panose="020B0604020202020204"/>
                <a:sym typeface="Arial" panose="020B0604020202020204"/>
              </a:rPr>
              <a:t>:MobileNet may be a design model for Image Classification.MobileNet desires terribly less computation power to run or apply transfer learning to.This makes it an ideal suited embedded systems and computers while not GPU or low machine potency with compromising considerably with the accuracy of the results. The core layer of MobileNet is depthwise divisible filters, named as Depthwise divisible Convolution. The network structure is another issue to spice up the performance. Finally, the dimension and determination are often tuned to trade off between latency and accuracy</a:t>
            </a:r>
            <a:endParaRPr sz="200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609600" y="190500"/>
            <a:ext cx="3147900" cy="538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IN" sz="1400">
                <a:latin typeface="Average" panose="02000503040000020003"/>
                <a:ea typeface="Average" panose="02000503040000020003"/>
                <a:cs typeface="Average" panose="02000503040000020003"/>
                <a:sym typeface="Average" panose="02000503040000020003"/>
              </a:rPr>
              <a:t>[CONTINUATION]</a:t>
            </a:r>
            <a:endParaRPr sz="1400">
              <a:latin typeface="Average" panose="02000503040000020003"/>
              <a:ea typeface="Average" panose="02000503040000020003"/>
              <a:cs typeface="Average" panose="02000503040000020003"/>
              <a:sym typeface="Average" panose="02000503040000020003"/>
            </a:endParaRPr>
          </a:p>
        </p:txBody>
      </p:sp>
      <p:sp>
        <p:nvSpPr>
          <p:cNvPr id="122" name="Google Shape;122;p23"/>
          <p:cNvSpPr txBox="1"/>
          <p:nvPr>
            <p:ph type="body" idx="1"/>
          </p:nvPr>
        </p:nvSpPr>
        <p:spPr>
          <a:xfrm>
            <a:off x="609600" y="728700"/>
            <a:ext cx="10972800" cy="495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sz="200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r>
              <a:rPr lang="en-IN" sz="2000" b="1">
                <a:latin typeface="Arial" panose="020B0604020202020204"/>
                <a:ea typeface="Arial" panose="020B0604020202020204"/>
                <a:cs typeface="Arial" panose="020B0604020202020204"/>
                <a:sym typeface="Arial" panose="020B0604020202020204"/>
              </a:rPr>
              <a:t>SSD Algorithm</a:t>
            </a:r>
            <a:r>
              <a:rPr lang="en-IN" sz="2000">
                <a:latin typeface="Arial" panose="020B0604020202020204"/>
                <a:ea typeface="Arial" panose="020B0604020202020204"/>
                <a:cs typeface="Arial" panose="020B0604020202020204"/>
                <a:sym typeface="Arial" panose="020B0604020202020204"/>
              </a:rPr>
              <a:t>: SSD is intended for object detection in period. quicker R-CNN uses a district proposal network to form boundary boxes and utilizes those boxes to classify objects. whereas it's thought of the start-of-the-art in accuracy, the full method runs at seven frames per second. way below what data processing wants. SSD quickens the method by eliminating the requirement for the region proposal network. To recover the come by accuracy, SSD applies many enhancements together with multi-scale options and default boxes. These enhancements permit SSD to match the</a:t>
            </a:r>
            <a:endParaRPr sz="200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r>
              <a:rPr lang="en-IN" sz="2000">
                <a:latin typeface="Arial" panose="020B0604020202020204"/>
                <a:ea typeface="Arial" panose="020B0604020202020204"/>
                <a:cs typeface="Arial" panose="020B0604020202020204"/>
                <a:sym typeface="Arial" panose="020B0604020202020204"/>
              </a:rPr>
              <a:t>quicker R-CNN’s accuracy mistreatment lower resolution pictures, that any pushes the speed higher.</a:t>
            </a:r>
            <a:endParaRPr sz="200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endParaRPr sz="20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9416</Words>
  <Application>WPS Presentation</Application>
  <PresentationFormat/>
  <Paragraphs>114</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Arial</vt:lpstr>
      <vt:lpstr>Oswald</vt:lpstr>
      <vt:lpstr>Average</vt:lpstr>
      <vt:lpstr>Roboto</vt:lpstr>
      <vt:lpstr>Microsoft YaHei</vt:lpstr>
      <vt:lpstr>Arial Unicode MS</vt:lpstr>
      <vt:lpstr>Slate</vt:lpstr>
      <vt:lpstr> A Smart Stick For Visually Impared People Using Raspberry Pi </vt:lpstr>
      <vt:lpstr>Contents</vt:lpstr>
      <vt:lpstr>Abstract </vt:lpstr>
      <vt:lpstr>Objective</vt:lpstr>
      <vt:lpstr>Introduction</vt:lpstr>
      <vt:lpstr>Block diagram </vt:lpstr>
      <vt:lpstr>Algorithm  and  Methodologies</vt:lpstr>
      <vt:lpstr>[CONTINUATION]</vt:lpstr>
      <vt:lpstr>[CONTINUATION]</vt:lpstr>
      <vt:lpstr>Modules Description</vt:lpstr>
      <vt:lpstr>PowerPoint 演示文稿</vt:lpstr>
      <vt:lpstr>PowerPoint 演示文稿</vt:lpstr>
      <vt:lpstr>Appendix</vt:lpstr>
      <vt:lpstr>[Continuation]</vt:lpstr>
      <vt:lpstr>[continuation]</vt:lpstr>
      <vt:lpstr>Result and Output</vt:lpstr>
      <vt:lpstr>PowerPoint 演示文稿</vt:lpstr>
      <vt:lpstr>REFERENCE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Smart Stick For Visually Impared People Using Raspberry Pi </dc:title>
  <dc:creator/>
  <cp:lastModifiedBy>hp</cp:lastModifiedBy>
  <cp:revision>2</cp:revision>
  <dcterms:created xsi:type="dcterms:W3CDTF">2021-04-06T17:42:00Z</dcterms:created>
  <dcterms:modified xsi:type="dcterms:W3CDTF">2021-04-07T07:40:07Z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