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Roboto"/>
      <p:regular r:id="rId26"/>
      <p:bold r:id="rId27"/>
      <p:italic r:id="rId28"/>
      <p:boldItalic r:id="rId29"/>
    </p:embeddedFont>
    <p:embeddedFont>
      <p:font typeface="Average"/>
      <p:regular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regular.fntdata"/><Relationship Id="rId25" Type="http://schemas.openxmlformats.org/officeDocument/2006/relationships/slide" Target="slides/slide21.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swald-regular.fntdata"/><Relationship Id="rId30" Type="http://schemas.openxmlformats.org/officeDocument/2006/relationships/font" Target="fonts/Average-regular.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Oswald-bold.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7f326c593_0_18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7f326c593_0_1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dbf2b48cf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dbf2b48c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bdbf2b48cf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bdbf2b48c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dbf2b48cf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dbf2b48c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dbf2b48cf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dbf2b48c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dbf2b48cf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dbf2b48c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dbf2b48cf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bdbf2b48c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dbf2b48cf_1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dbf2b48cf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dbf2b48cf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dbf2b48c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dbf2b48cf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dbf2b48c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dbf2b48cf_1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dbf2b48cf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dbf2b48cf_1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dbf2b48cf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dbf2b48cf_1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dbf2b48cf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5800234" y="3807170"/>
            <a:ext cx="591423" cy="140843"/>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895010" y="1321067"/>
            <a:ext cx="10401900" cy="23067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15" name="Google Shape;15;p2"/>
          <p:cNvSpPr txBox="1"/>
          <p:nvPr>
            <p:ph idx="1" type="subTitle"/>
          </p:nvPr>
        </p:nvSpPr>
        <p:spPr>
          <a:xfrm>
            <a:off x="895000" y="4233168"/>
            <a:ext cx="104019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415600" y="1673700"/>
            <a:ext cx="11360700" cy="2520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1" name="Google Shape;51;p11"/>
          <p:cNvSpPr txBox="1"/>
          <p:nvPr>
            <p:ph idx="1" type="body"/>
          </p:nvPr>
        </p:nvSpPr>
        <p:spPr>
          <a:xfrm>
            <a:off x="415600" y="43045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2" name="Google Shape;52;p11"/>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5" name="Shape 55"/>
        <p:cNvGrpSpPr/>
        <p:nvPr/>
      </p:nvGrpSpPr>
      <p:grpSpPr>
        <a:xfrm>
          <a:off x="0" y="0"/>
          <a:ext cx="0" cy="0"/>
          <a:chOff x="0" y="0"/>
          <a:chExt cx="0" cy="0"/>
        </a:xfrm>
      </p:grpSpPr>
      <p:sp>
        <p:nvSpPr>
          <p:cNvPr id="56" name="Google Shape;56;p13"/>
          <p:cNvSpPr txBox="1"/>
          <p:nvPr>
            <p:ph type="title"/>
          </p:nvPr>
        </p:nvSpPr>
        <p:spPr>
          <a:xfrm>
            <a:off x="609600" y="190500"/>
            <a:ext cx="10972800" cy="5826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SzPts val="4000"/>
              <a:buNone/>
              <a:defRPr/>
            </a:lvl1pPr>
            <a:lvl2pPr lvl="1" rtl="0" algn="l">
              <a:spcBef>
                <a:spcPts val="0"/>
              </a:spcBef>
              <a:spcAft>
                <a:spcPts val="0"/>
              </a:spcAft>
              <a:buSzPts val="4000"/>
              <a:buNone/>
              <a:defRPr/>
            </a:lvl2pPr>
            <a:lvl3pPr lvl="2" rtl="0" algn="l">
              <a:spcBef>
                <a:spcPts val="0"/>
              </a:spcBef>
              <a:spcAft>
                <a:spcPts val="0"/>
              </a:spcAft>
              <a:buSzPts val="4000"/>
              <a:buNone/>
              <a:defRPr/>
            </a:lvl3pPr>
            <a:lvl4pPr lvl="3" rtl="0" algn="l">
              <a:spcBef>
                <a:spcPts val="0"/>
              </a:spcBef>
              <a:spcAft>
                <a:spcPts val="0"/>
              </a:spcAft>
              <a:buSzPts val="4000"/>
              <a:buNone/>
              <a:defRPr/>
            </a:lvl4pPr>
            <a:lvl5pPr lvl="4" rtl="0" algn="l">
              <a:spcBef>
                <a:spcPts val="0"/>
              </a:spcBef>
              <a:spcAft>
                <a:spcPts val="0"/>
              </a:spcAft>
              <a:buSzPts val="4000"/>
              <a:buNone/>
              <a:defRPr/>
            </a:lvl5pPr>
            <a:lvl6pPr lvl="5" rtl="0" algn="l">
              <a:spcBef>
                <a:spcPts val="0"/>
              </a:spcBef>
              <a:spcAft>
                <a:spcPts val="0"/>
              </a:spcAft>
              <a:buSzPts val="4000"/>
              <a:buNone/>
              <a:defRPr/>
            </a:lvl6pPr>
            <a:lvl7pPr lvl="6" rtl="0" algn="l">
              <a:spcBef>
                <a:spcPts val="0"/>
              </a:spcBef>
              <a:spcAft>
                <a:spcPts val="0"/>
              </a:spcAft>
              <a:buSzPts val="4000"/>
              <a:buNone/>
              <a:defRPr/>
            </a:lvl7pPr>
            <a:lvl8pPr lvl="7" rtl="0" algn="l">
              <a:spcBef>
                <a:spcPts val="0"/>
              </a:spcBef>
              <a:spcAft>
                <a:spcPts val="0"/>
              </a:spcAft>
              <a:buSzPts val="4000"/>
              <a:buNone/>
              <a:defRPr/>
            </a:lvl8pPr>
            <a:lvl9pPr lvl="8" rtl="0" algn="l">
              <a:spcBef>
                <a:spcPts val="0"/>
              </a:spcBef>
              <a:spcAft>
                <a:spcPts val="0"/>
              </a:spcAft>
              <a:buSzPts val="4000"/>
              <a:buNone/>
              <a:defRPr/>
            </a:lvl9pPr>
          </a:lstStyle>
          <a:p/>
        </p:txBody>
      </p:sp>
      <p:sp>
        <p:nvSpPr>
          <p:cNvPr id="57" name="Google Shape;57;p13"/>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58" name="Google Shape;58;p13"/>
          <p:cNvSpPr txBox="1"/>
          <p:nvPr>
            <p:ph idx="10" type="dt"/>
          </p:nvPr>
        </p:nvSpPr>
        <p:spPr>
          <a:xfrm>
            <a:off x="609600" y="6245225"/>
            <a:ext cx="2844900" cy="4761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3"/>
          <p:cNvSpPr txBox="1"/>
          <p:nvPr>
            <p:ph idx="11" type="ftr"/>
          </p:nvPr>
        </p:nvSpPr>
        <p:spPr>
          <a:xfrm>
            <a:off x="4165600" y="6245225"/>
            <a:ext cx="3860700" cy="476100"/>
          </a:xfrm>
          <a:prstGeom prst="rect">
            <a:avLst/>
          </a:prstGeom>
          <a:noFill/>
          <a:ln>
            <a:noFill/>
          </a:ln>
        </p:spPr>
        <p:txBody>
          <a:bodyPr anchorCtr="0" anchor="t"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3"/>
          <p:cNvSpPr txBox="1"/>
          <p:nvPr>
            <p:ph idx="12" type="sldNum"/>
          </p:nvPr>
        </p:nvSpPr>
        <p:spPr>
          <a:xfrm>
            <a:off x="8737600" y="6245225"/>
            <a:ext cx="2844900" cy="476100"/>
          </a:xfrm>
          <a:prstGeom prst="rect">
            <a:avLst/>
          </a:prstGeom>
          <a:noFill/>
          <a:ln>
            <a:noFill/>
          </a:ln>
        </p:spPr>
        <p:txBody>
          <a:bodyPr anchorCtr="0" anchor="t"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895000" y="2855000"/>
            <a:ext cx="10469700" cy="11481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2" name="Google Shape;22;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p4"/>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6" name="Google Shape;26;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p5"/>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1" name="Google Shape;31;p6"/>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p7"/>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653667" y="701800"/>
            <a:ext cx="83028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38" name="Google Shape;38;p8"/>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609600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1" name="Google Shape;41;p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354000" y="1441867"/>
            <a:ext cx="5393700" cy="22803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3" name="Google Shape;43;p9"/>
          <p:cNvSpPr txBox="1"/>
          <p:nvPr>
            <p:ph idx="1" type="subTitle"/>
          </p:nvPr>
        </p:nvSpPr>
        <p:spPr>
          <a:xfrm>
            <a:off x="354000" y="3793601"/>
            <a:ext cx="5393700" cy="1794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44" name="Google Shape;44;p9"/>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45" name="Google Shape;45;p9"/>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1pPr>
            <a:lvl2pPr lvl="1">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2pPr>
            <a:lvl3pPr lvl="2">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3pPr>
            <a:lvl4pPr lvl="3">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4pPr>
            <a:lvl5pPr lvl="4">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5pPr>
            <a:lvl6pPr lvl="5">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6pPr>
            <a:lvl7pPr lvl="6">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7pPr>
            <a:lvl8pPr lvl="7">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8pPr>
            <a:lvl9pPr lvl="8">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accent3"/>
              </a:buClr>
              <a:buSzPts val="2400"/>
              <a:buFont typeface="Average"/>
              <a:buChar char="●"/>
              <a:defRPr sz="2400">
                <a:solidFill>
                  <a:schemeClr val="accent3"/>
                </a:solidFill>
                <a:latin typeface="Average"/>
                <a:ea typeface="Average"/>
                <a:cs typeface="Average"/>
                <a:sym typeface="Average"/>
              </a:defRPr>
            </a:lvl1pPr>
            <a:lvl2pPr indent="-349250" lvl="1" marL="9144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2pPr>
            <a:lvl3pPr indent="-349250" lvl="2" marL="13716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3pPr>
            <a:lvl4pPr indent="-349250" lvl="3" marL="18288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4pPr>
            <a:lvl5pPr indent="-349250" lvl="4" marL="22860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5pPr>
            <a:lvl6pPr indent="-349250" lvl="5" marL="27432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6pPr>
            <a:lvl7pPr indent="-349250" lvl="6" marL="32004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7pPr>
            <a:lvl8pPr indent="-349250" lvl="7" marL="36576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8pPr>
            <a:lvl9pPr indent="-349250" lvl="8" marL="41148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accent3"/>
                </a:solidFill>
                <a:latin typeface="Average"/>
                <a:ea typeface="Average"/>
                <a:cs typeface="Average"/>
                <a:sym typeface="Average"/>
              </a:defRPr>
            </a:lvl1pPr>
            <a:lvl2pPr lvl="1" algn="r">
              <a:buNone/>
              <a:defRPr sz="1300">
                <a:solidFill>
                  <a:schemeClr val="accent3"/>
                </a:solidFill>
                <a:latin typeface="Average"/>
                <a:ea typeface="Average"/>
                <a:cs typeface="Average"/>
                <a:sym typeface="Average"/>
              </a:defRPr>
            </a:lvl2pPr>
            <a:lvl3pPr lvl="2" algn="r">
              <a:buNone/>
              <a:defRPr sz="1300">
                <a:solidFill>
                  <a:schemeClr val="accent3"/>
                </a:solidFill>
                <a:latin typeface="Average"/>
                <a:ea typeface="Average"/>
                <a:cs typeface="Average"/>
                <a:sym typeface="Average"/>
              </a:defRPr>
            </a:lvl3pPr>
            <a:lvl4pPr lvl="3" algn="r">
              <a:buNone/>
              <a:defRPr sz="1300">
                <a:solidFill>
                  <a:schemeClr val="accent3"/>
                </a:solidFill>
                <a:latin typeface="Average"/>
                <a:ea typeface="Average"/>
                <a:cs typeface="Average"/>
                <a:sym typeface="Average"/>
              </a:defRPr>
            </a:lvl4pPr>
            <a:lvl5pPr lvl="4" algn="r">
              <a:buNone/>
              <a:defRPr sz="1300">
                <a:solidFill>
                  <a:schemeClr val="accent3"/>
                </a:solidFill>
                <a:latin typeface="Average"/>
                <a:ea typeface="Average"/>
                <a:cs typeface="Average"/>
                <a:sym typeface="Average"/>
              </a:defRPr>
            </a:lvl5pPr>
            <a:lvl6pPr lvl="5" algn="r">
              <a:buNone/>
              <a:defRPr sz="1300">
                <a:solidFill>
                  <a:schemeClr val="accent3"/>
                </a:solidFill>
                <a:latin typeface="Average"/>
                <a:ea typeface="Average"/>
                <a:cs typeface="Average"/>
                <a:sym typeface="Average"/>
              </a:defRPr>
            </a:lvl6pPr>
            <a:lvl7pPr lvl="6" algn="r">
              <a:buNone/>
              <a:defRPr sz="1300">
                <a:solidFill>
                  <a:schemeClr val="accent3"/>
                </a:solidFill>
                <a:latin typeface="Average"/>
                <a:ea typeface="Average"/>
                <a:cs typeface="Average"/>
                <a:sym typeface="Average"/>
              </a:defRPr>
            </a:lvl7pPr>
            <a:lvl8pPr lvl="7" algn="r">
              <a:buNone/>
              <a:defRPr sz="1300">
                <a:solidFill>
                  <a:schemeClr val="accent3"/>
                </a:solidFill>
                <a:latin typeface="Average"/>
                <a:ea typeface="Average"/>
                <a:cs typeface="Average"/>
                <a:sym typeface="Average"/>
              </a:defRPr>
            </a:lvl8pPr>
            <a:lvl9pPr lvl="8" algn="r">
              <a:buNone/>
              <a:defRPr sz="13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879144" y="2275811"/>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t/>
            </a:r>
            <a:endParaRPr b="1" sz="5400"/>
          </a:p>
          <a:p>
            <a:pPr indent="0" lvl="0" marL="0" rtl="0" algn="l">
              <a:spcBef>
                <a:spcPts val="0"/>
              </a:spcBef>
              <a:spcAft>
                <a:spcPts val="0"/>
              </a:spcAft>
              <a:buNone/>
            </a:pPr>
            <a:r>
              <a:rPr b="1" lang="en-IN" sz="5400"/>
              <a:t>Raspberry Pi Based System for Object Detection and Recognition for Visually Impared People</a:t>
            </a:r>
            <a:endParaRPr b="1" sz="5400"/>
          </a:p>
        </p:txBody>
      </p:sp>
      <p:sp>
        <p:nvSpPr>
          <p:cNvPr id="66" name="Google Shape;66;p14"/>
          <p:cNvSpPr txBox="1"/>
          <p:nvPr/>
        </p:nvSpPr>
        <p:spPr>
          <a:xfrm>
            <a:off x="7433945" y="4909185"/>
            <a:ext cx="4463415" cy="9220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IN" sz="1800" u="none" cap="none" strike="noStrike">
                <a:solidFill>
                  <a:schemeClr val="dk1"/>
                </a:solidFill>
                <a:latin typeface="Arial"/>
                <a:ea typeface="Arial"/>
                <a:cs typeface="Arial"/>
                <a:sym typeface="Arial"/>
              </a:rPr>
              <a:t>Pidaparthi Agan Peter - RA1711003010930</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1800">
                <a:solidFill>
                  <a:schemeClr val="dk1"/>
                </a:solidFill>
                <a:latin typeface="Arial"/>
                <a:ea typeface="Arial"/>
                <a:cs typeface="Arial"/>
                <a:sym typeface="Arial"/>
              </a:rPr>
              <a:t>Tanvi Jain - RA1711003010978</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1800">
                <a:solidFill>
                  <a:schemeClr val="dk1"/>
                </a:solidFill>
                <a:latin typeface="Arial"/>
                <a:ea typeface="Arial"/>
                <a:cs typeface="Arial"/>
                <a:sym typeface="Arial"/>
              </a:rPr>
              <a:t>Batch ID - CSE09300978</a:t>
            </a:r>
            <a:endParaRPr sz="1800">
              <a:solidFill>
                <a:schemeClr val="dk1"/>
              </a:solidFill>
              <a:latin typeface="Arial"/>
              <a:ea typeface="Arial"/>
              <a:cs typeface="Arial"/>
              <a:sym typeface="Arial"/>
            </a:endParaRPr>
          </a:p>
        </p:txBody>
      </p:sp>
      <p:sp>
        <p:nvSpPr>
          <p:cNvPr id="67" name="Google Shape;67;p14"/>
          <p:cNvSpPr txBox="1"/>
          <p:nvPr/>
        </p:nvSpPr>
        <p:spPr>
          <a:xfrm>
            <a:off x="902335" y="5010785"/>
            <a:ext cx="2282190"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Arial"/>
                <a:ea typeface="Arial"/>
                <a:cs typeface="Arial"/>
                <a:sym typeface="Arial"/>
              </a:rPr>
              <a:t>Guide-DR.S.JEEVA</a:t>
            </a:r>
            <a:endParaRPr sz="1800">
              <a:solidFill>
                <a:schemeClr val="dk1"/>
              </a:solidFill>
              <a:latin typeface="Arial"/>
              <a:ea typeface="Arial"/>
              <a:cs typeface="Arial"/>
              <a:sym typeface="Arial"/>
            </a:endParaRPr>
          </a:p>
        </p:txBody>
      </p:sp>
      <p:pic>
        <p:nvPicPr>
          <p:cNvPr id="68" name="Google Shape;68;p14"/>
          <p:cNvPicPr preferRelativeResize="0"/>
          <p:nvPr/>
        </p:nvPicPr>
        <p:blipFill>
          <a:blip r:embed="rId3">
            <a:alphaModFix/>
          </a:blip>
          <a:stretch>
            <a:fillRect/>
          </a:stretch>
        </p:blipFill>
        <p:spPr>
          <a:xfrm>
            <a:off x="8985125" y="59350"/>
            <a:ext cx="2859450" cy="1951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609600" y="139475"/>
            <a:ext cx="10972800" cy="81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Eminent Professor</a:t>
            </a:r>
            <a:endParaRPr/>
          </a:p>
        </p:txBody>
      </p:sp>
      <p:sp>
        <p:nvSpPr>
          <p:cNvPr id="119" name="Google Shape;119;p23"/>
          <p:cNvSpPr txBox="1"/>
          <p:nvPr>
            <p:ph idx="1" type="body"/>
          </p:nvPr>
        </p:nvSpPr>
        <p:spPr>
          <a:xfrm>
            <a:off x="609600" y="1174750"/>
            <a:ext cx="10972800" cy="49530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IN"/>
              <a:t>Aysegul UCAR</a:t>
            </a:r>
            <a:endParaRPr/>
          </a:p>
          <a:p>
            <a:pPr indent="0" lvl="0" marL="0" rtl="0" algn="l">
              <a:spcBef>
                <a:spcPts val="360"/>
              </a:spcBef>
              <a:spcAft>
                <a:spcPts val="0"/>
              </a:spcAft>
              <a:buNone/>
            </a:pPr>
            <a:r>
              <a:rPr lang="en-IN"/>
              <a:t>agulucar@firat.edu.tr</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lnSpc>
                <a:spcPct val="100000"/>
              </a:lnSpc>
              <a:spcBef>
                <a:spcPts val="360"/>
              </a:spcBef>
              <a:spcAft>
                <a:spcPts val="0"/>
              </a:spcAft>
              <a:buNone/>
            </a:pPr>
            <a:r>
              <a:rPr lang="en-IN" sz="3200">
                <a:solidFill>
                  <a:srgbClr val="FFFFFF"/>
                </a:solidFill>
              </a:rPr>
              <a:t>OVERSEAS LAB</a:t>
            </a:r>
            <a:endParaRPr sz="3200">
              <a:solidFill>
                <a:srgbClr val="FFFFFF"/>
              </a:solidFill>
            </a:endParaRPr>
          </a:p>
          <a:p>
            <a:pPr indent="0" lvl="0" marL="0" rtl="0" algn="l">
              <a:spcBef>
                <a:spcPts val="360"/>
              </a:spcBef>
              <a:spcAft>
                <a:spcPts val="0"/>
              </a:spcAft>
              <a:buNone/>
            </a:pPr>
            <a:r>
              <a:rPr lang="en-IN"/>
              <a:t>Mechatronics Engineering Department</a:t>
            </a:r>
            <a:endParaRPr/>
          </a:p>
          <a:p>
            <a:pPr indent="0" lvl="0" marL="0" rtl="0" algn="l">
              <a:spcBef>
                <a:spcPts val="360"/>
              </a:spcBef>
              <a:spcAft>
                <a:spcPts val="0"/>
              </a:spcAft>
              <a:buNone/>
            </a:pPr>
            <a:r>
              <a:rPr lang="en-IN"/>
              <a:t>Firat University</a:t>
            </a:r>
            <a:endParaRPr/>
          </a:p>
          <a:p>
            <a:pPr indent="0" lvl="0" marL="0" rtl="0" algn="l">
              <a:spcBef>
                <a:spcPts val="360"/>
              </a:spcBef>
              <a:spcAft>
                <a:spcPts val="0"/>
              </a:spcAft>
              <a:buNone/>
            </a:pPr>
            <a:r>
              <a:rPr lang="en-IN"/>
              <a:t>Elazig, Turkey</a:t>
            </a:r>
            <a:endParaRPr sz="3200">
              <a:solidFill>
                <a:srgbClr val="FFFFFF"/>
              </a:solidFill>
            </a:endParaRPr>
          </a:p>
          <a:p>
            <a:pPr indent="0" lvl="0" marL="0" rtl="0" algn="l">
              <a:spcBef>
                <a:spcPts val="36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239588" y="190500"/>
            <a:ext cx="11430000" cy="5826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IN"/>
              <a:t>UML Diagram</a:t>
            </a:r>
            <a:endParaRPr/>
          </a:p>
        </p:txBody>
      </p:sp>
      <p:pic>
        <p:nvPicPr>
          <p:cNvPr id="125" name="Google Shape;125;p24"/>
          <p:cNvPicPr preferRelativeResize="0"/>
          <p:nvPr/>
        </p:nvPicPr>
        <p:blipFill rotWithShape="1">
          <a:blip r:embed="rId3">
            <a:alphaModFix/>
          </a:blip>
          <a:srcRect b="2572" l="0" r="0" t="0"/>
          <a:stretch/>
        </p:blipFill>
        <p:spPr>
          <a:xfrm>
            <a:off x="974137" y="899450"/>
            <a:ext cx="10243726" cy="57493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IN"/>
              <a:t>Block diagram</a:t>
            </a:r>
            <a:br>
              <a:rPr b="1" lang="en-IN"/>
            </a:br>
            <a:endParaRPr b="1"/>
          </a:p>
        </p:txBody>
      </p:sp>
      <p:pic>
        <p:nvPicPr>
          <p:cNvPr descr="Picture1" id="131" name="Google Shape;131;p25"/>
          <p:cNvPicPr preferRelativeResize="0"/>
          <p:nvPr>
            <p:ph idx="1" type="body"/>
          </p:nvPr>
        </p:nvPicPr>
        <p:blipFill rotWithShape="1">
          <a:blip r:embed="rId3">
            <a:alphaModFix/>
          </a:blip>
          <a:srcRect b="0" l="0" r="0" t="0"/>
          <a:stretch/>
        </p:blipFill>
        <p:spPr>
          <a:xfrm>
            <a:off x="3218180" y="1409700"/>
            <a:ext cx="6264275" cy="443928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609600" y="190500"/>
            <a:ext cx="10972800" cy="5826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IN"/>
              <a:t>Algorithm and Methodologies</a:t>
            </a:r>
            <a:endParaRPr/>
          </a:p>
        </p:txBody>
      </p:sp>
      <p:sp>
        <p:nvSpPr>
          <p:cNvPr id="137" name="Google Shape;137;p26"/>
          <p:cNvSpPr txBox="1"/>
          <p:nvPr>
            <p:ph idx="1" type="body"/>
          </p:nvPr>
        </p:nvSpPr>
        <p:spPr>
          <a:xfrm>
            <a:off x="609600" y="1174750"/>
            <a:ext cx="10972800" cy="4953000"/>
          </a:xfrm>
          <a:prstGeom prst="rect">
            <a:avLst/>
          </a:prstGeom>
        </p:spPr>
        <p:txBody>
          <a:bodyPr anchorCtr="0" anchor="t" bIns="45700" lIns="91425" spcFirstLastPara="1" rIns="91425" wrap="square" tIns="45700">
            <a:normAutofit lnSpcReduction="10000"/>
          </a:bodyPr>
          <a:lstStyle/>
          <a:p>
            <a:pPr indent="0" lvl="0" marL="0" rtl="0" algn="l">
              <a:spcBef>
                <a:spcPts val="360"/>
              </a:spcBef>
              <a:spcAft>
                <a:spcPts val="0"/>
              </a:spcAft>
              <a:buNone/>
            </a:pPr>
            <a:r>
              <a:rPr lang="en-IN"/>
              <a:t>In this project, the Pre-trained model is used, Its accuracy is more than 90%. It can also be customized to recognize other objects using Transfer learning. The MobileNet is depth wise separable convolution, reduces the number of parameters. It is more suitable for vision-based applications where there is less performance power of the system.</a:t>
            </a:r>
            <a:endParaRPr/>
          </a:p>
          <a:p>
            <a:pPr indent="0" lvl="0" marL="0" rtl="0" algn="l">
              <a:spcBef>
                <a:spcPts val="360"/>
              </a:spcBef>
              <a:spcAft>
                <a:spcPts val="0"/>
              </a:spcAft>
              <a:buNone/>
            </a:pPr>
            <a:r>
              <a:rPr lang="en-IN"/>
              <a:t>MobileNets  are the latest offering from Google. They are suitable for embedded and mobile devices because they have a small size, low latency and need low power. They can be used on platforms with resource constraints for various use cases. They can be used like some popular, but large scale, models such as Inception Net for the tasks of classification, detection and segmentation.</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idx="1" type="body"/>
          </p:nvPr>
        </p:nvSpPr>
        <p:spPr>
          <a:xfrm>
            <a:off x="609600" y="778150"/>
            <a:ext cx="10972800" cy="53496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IN"/>
              <a:t>Usage of deep neural networks for object detection is also explored while keeping in mind the issue of porting the model to Raspberry Pi. Single Shot Multibox Detector (SSD) is also tested on the same dataset. It gives around 97% precision, but recall is low. The number of false positives reported is much less than that in traditional Computer Vision approaches explained before. But, the model needs a lot of memory to run. </a:t>
            </a:r>
            <a:endParaRPr/>
          </a:p>
          <a:p>
            <a:pPr indent="0" lvl="0" marL="0" rtl="0" algn="l">
              <a:spcBef>
                <a:spcPts val="360"/>
              </a:spcBef>
              <a:spcAft>
                <a:spcPts val="0"/>
              </a:spcAft>
              <a:buNone/>
            </a:pPr>
            <a:r>
              <a:rPr lang="en-IN"/>
              <a:t>MobileNets are the latest offering from TensorFlow that is suitable to be run on embedded and mobile devices. TensorFlow object detection API  can be used to train and test such models with reduced memory requirements. It is shown that object detectors like SSD can be utilized for object detection task when coupled with MobileNets. Porting MobileNet model to a platform such as Raspberry Pi is the next logical step in that direction. This task is work in progress.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609600" y="190500"/>
            <a:ext cx="10972800" cy="5826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IN"/>
              <a:t>Algorithm Diagram</a:t>
            </a:r>
            <a:endParaRPr/>
          </a:p>
        </p:txBody>
      </p:sp>
      <p:pic>
        <p:nvPicPr>
          <p:cNvPr id="148" name="Google Shape;148;p28"/>
          <p:cNvPicPr preferRelativeResize="0"/>
          <p:nvPr/>
        </p:nvPicPr>
        <p:blipFill>
          <a:blip r:embed="rId3">
            <a:alphaModFix/>
          </a:blip>
          <a:stretch>
            <a:fillRect/>
          </a:stretch>
        </p:blipFill>
        <p:spPr>
          <a:xfrm>
            <a:off x="2500400" y="990688"/>
            <a:ext cx="7439025" cy="5457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609600" y="178875"/>
            <a:ext cx="10972800" cy="5826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IN"/>
              <a:t>Code</a:t>
            </a:r>
            <a:endParaRPr/>
          </a:p>
        </p:txBody>
      </p:sp>
      <p:sp>
        <p:nvSpPr>
          <p:cNvPr id="154" name="Google Shape;154;p29"/>
          <p:cNvSpPr txBox="1"/>
          <p:nvPr>
            <p:ph idx="1" type="body"/>
          </p:nvPr>
        </p:nvSpPr>
        <p:spPr>
          <a:xfrm>
            <a:off x="609600" y="1174750"/>
            <a:ext cx="10972800" cy="49530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155" name="Google Shape;155;p29"/>
          <p:cNvPicPr preferRelativeResize="0"/>
          <p:nvPr/>
        </p:nvPicPr>
        <p:blipFill>
          <a:blip r:embed="rId3">
            <a:alphaModFix/>
          </a:blip>
          <a:stretch>
            <a:fillRect/>
          </a:stretch>
        </p:blipFill>
        <p:spPr>
          <a:xfrm>
            <a:off x="0" y="869125"/>
            <a:ext cx="12192000" cy="5880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609600" y="190500"/>
            <a:ext cx="10972800" cy="5826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IN"/>
              <a:t>Code Description</a:t>
            </a:r>
            <a:endParaRPr sz="5444">
              <a:solidFill>
                <a:srgbClr val="FFFFFF"/>
              </a:solidFill>
            </a:endParaRPr>
          </a:p>
        </p:txBody>
      </p:sp>
      <p:sp>
        <p:nvSpPr>
          <p:cNvPr id="161" name="Google Shape;161;p30"/>
          <p:cNvSpPr txBox="1"/>
          <p:nvPr>
            <p:ph idx="1" type="body"/>
          </p:nvPr>
        </p:nvSpPr>
        <p:spPr>
          <a:xfrm>
            <a:off x="609600" y="1174750"/>
            <a:ext cx="10972800" cy="4953000"/>
          </a:xfrm>
          <a:prstGeom prst="rect">
            <a:avLst/>
          </a:prstGeom>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lang="en-IN" sz="3144">
                <a:solidFill>
                  <a:srgbClr val="FFFFFF"/>
                </a:solidFill>
                <a:latin typeface="Roboto"/>
                <a:ea typeface="Roboto"/>
                <a:cs typeface="Roboto"/>
                <a:sym typeface="Roboto"/>
              </a:rPr>
              <a:t>I</a:t>
            </a:r>
            <a:r>
              <a:rPr lang="en-IN" sz="3144">
                <a:solidFill>
                  <a:srgbClr val="CCCCCC"/>
                </a:solidFill>
                <a:latin typeface="Roboto"/>
                <a:ea typeface="Roboto"/>
                <a:cs typeface="Roboto"/>
                <a:sym typeface="Roboto"/>
              </a:rPr>
              <a:t>n</a:t>
            </a:r>
            <a:r>
              <a:rPr lang="en-IN" sz="3144">
                <a:solidFill>
                  <a:srgbClr val="CCCCCC"/>
                </a:solidFill>
                <a:latin typeface="Roboto"/>
                <a:ea typeface="Roboto"/>
                <a:cs typeface="Roboto"/>
                <a:sym typeface="Roboto"/>
              </a:rPr>
              <a:t>put from a Sensor via GPIO:</a:t>
            </a:r>
            <a:endParaRPr sz="3144">
              <a:solidFill>
                <a:srgbClr val="CCCCCC"/>
              </a:solidFill>
              <a:latin typeface="Roboto"/>
              <a:ea typeface="Roboto"/>
              <a:cs typeface="Roboto"/>
              <a:sym typeface="Roboto"/>
            </a:endParaRPr>
          </a:p>
          <a:p>
            <a:pPr indent="0" lvl="0" marL="0" rtl="0" algn="l">
              <a:spcBef>
                <a:spcPts val="360"/>
              </a:spcBef>
              <a:spcAft>
                <a:spcPts val="0"/>
              </a:spcAft>
              <a:buNone/>
            </a:pPr>
            <a:r>
              <a:rPr lang="en-IN" sz="2450">
                <a:solidFill>
                  <a:srgbClr val="CCCCCC"/>
                </a:solidFill>
                <a:latin typeface="Roboto"/>
                <a:ea typeface="Roboto"/>
                <a:cs typeface="Roboto"/>
                <a:sym typeface="Roboto"/>
              </a:rPr>
              <a:t>The HC-SR04 distance sensor measures distance based on emitting a sound burst, and timing how long it takes to receive the echo back. Using the known constant that is the speed of sound, we can mathematically determine the distance of any object in front of this sensor by simply measuring how much time passed while the sound waves were emitted, hit the object in front of the sensor, bounced back, and came back to the sensor.</a:t>
            </a:r>
            <a:endParaRPr sz="3700">
              <a:solidFill>
                <a:srgbClr val="CCCCCC"/>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31"/>
          <p:cNvPicPr preferRelativeResize="0"/>
          <p:nvPr/>
        </p:nvPicPr>
        <p:blipFill>
          <a:blip r:embed="rId3">
            <a:alphaModFix/>
          </a:blip>
          <a:stretch>
            <a:fillRect/>
          </a:stretch>
        </p:blipFill>
        <p:spPr>
          <a:xfrm>
            <a:off x="5495875" y="1219975"/>
            <a:ext cx="6696125" cy="5638025"/>
          </a:xfrm>
          <a:prstGeom prst="rect">
            <a:avLst/>
          </a:prstGeom>
          <a:noFill/>
          <a:ln>
            <a:noFill/>
          </a:ln>
        </p:spPr>
      </p:pic>
      <p:pic>
        <p:nvPicPr>
          <p:cNvPr id="167" name="Google Shape;167;p31"/>
          <p:cNvPicPr preferRelativeResize="0"/>
          <p:nvPr/>
        </p:nvPicPr>
        <p:blipFill>
          <a:blip r:embed="rId4">
            <a:alphaModFix/>
          </a:blip>
          <a:stretch>
            <a:fillRect/>
          </a:stretch>
        </p:blipFill>
        <p:spPr>
          <a:xfrm>
            <a:off x="130075" y="146875"/>
            <a:ext cx="5365801" cy="304970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609600" y="190500"/>
            <a:ext cx="10972800" cy="5826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IN"/>
              <a:t>Result and Output</a:t>
            </a:r>
            <a:endParaRPr/>
          </a:p>
        </p:txBody>
      </p:sp>
      <p:sp>
        <p:nvSpPr>
          <p:cNvPr id="173" name="Google Shape;173;p32"/>
          <p:cNvSpPr txBox="1"/>
          <p:nvPr>
            <p:ph idx="1" type="body"/>
          </p:nvPr>
        </p:nvSpPr>
        <p:spPr>
          <a:xfrm>
            <a:off x="609600" y="1174750"/>
            <a:ext cx="10972800" cy="4953000"/>
          </a:xfrm>
          <a:prstGeom prst="rect">
            <a:avLst/>
          </a:prstGeom>
        </p:spPr>
        <p:txBody>
          <a:bodyPr anchorCtr="0" anchor="t" bIns="45700" lIns="91425" spcFirstLastPara="1" rIns="91425" wrap="square" tIns="45700">
            <a:normAutofit/>
          </a:bodyPr>
          <a:lstStyle/>
          <a:p>
            <a:pPr indent="0" lvl="0" marL="0" rtl="0" algn="just">
              <a:spcBef>
                <a:spcPts val="360"/>
              </a:spcBef>
              <a:spcAft>
                <a:spcPts val="0"/>
              </a:spcAft>
              <a:buNone/>
            </a:pPr>
            <a:r>
              <a:rPr lang="en-IN" sz="2200">
                <a:solidFill>
                  <a:srgbClr val="CCCCCC"/>
                </a:solidFill>
                <a:latin typeface="Arial"/>
                <a:ea typeface="Arial"/>
                <a:cs typeface="Arial"/>
                <a:sym typeface="Arial"/>
              </a:rPr>
              <a:t>The project is going to contribute a foundation to work on embedded devices for object detection. It has contributed a lot to our knowledge as beginners in the fields of deep learning and embedded devices. From using the TensorFlow and OpenCV libraries , training and testing the system, embedding the code in Raspberry Pi, measuring the distance, to finally giving out the output to the blind person in the form of audio so that he can make himself aware what object is at what distance ahead, we have successfully build a real-world application from which someone can benefit.</a:t>
            </a:r>
            <a:endParaRPr sz="2200">
              <a:solidFill>
                <a:srgbClr val="CCCCCC"/>
              </a:solidFill>
              <a:latin typeface="Arial"/>
              <a:ea typeface="Arial"/>
              <a:cs typeface="Arial"/>
              <a:sym typeface="Arial"/>
            </a:endParaRPr>
          </a:p>
          <a:p>
            <a:pPr indent="0" lvl="0" marL="0" rtl="0" algn="l">
              <a:spcBef>
                <a:spcPts val="360"/>
              </a:spcBef>
              <a:spcAft>
                <a:spcPts val="0"/>
              </a:spcAft>
              <a:buNone/>
            </a:pPr>
            <a:r>
              <a:t/>
            </a:r>
            <a:endParaRPr sz="1000">
              <a:solidFill>
                <a:srgbClr val="FFFFFF"/>
              </a:solidFill>
              <a:latin typeface="Arial"/>
              <a:ea typeface="Arial"/>
              <a:cs typeface="Arial"/>
              <a:sym typeface="Arial"/>
            </a:endParaRPr>
          </a:p>
          <a:p>
            <a:pPr indent="0" lvl="0" marL="0" rtl="0" algn="l">
              <a:spcBef>
                <a:spcPts val="36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609600" y="616585"/>
            <a:ext cx="10972800" cy="582613"/>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IN"/>
              <a:t>Contents</a:t>
            </a:r>
            <a:endParaRPr/>
          </a:p>
        </p:txBody>
      </p:sp>
      <p:sp>
        <p:nvSpPr>
          <p:cNvPr id="74" name="Google Shape;74;p15"/>
          <p:cNvSpPr txBox="1"/>
          <p:nvPr/>
        </p:nvSpPr>
        <p:spPr>
          <a:xfrm>
            <a:off x="952500" y="2079625"/>
            <a:ext cx="7059930" cy="3138170"/>
          </a:xfrm>
          <a:prstGeom prst="rect">
            <a:avLst/>
          </a:prstGeom>
          <a:noFill/>
          <a:ln>
            <a:noFill/>
          </a:ln>
        </p:spPr>
        <p:txBody>
          <a:bodyPr anchorCtr="0" anchor="t" bIns="45700" lIns="91425" spcFirstLastPara="1" rIns="91425" wrap="square" tIns="45700">
            <a:noAutofit/>
          </a:bodyPr>
          <a:lstStyle/>
          <a:p>
            <a:pPr indent="-342900" lvl="0" marL="457200" marR="0" rtl="0" algn="l">
              <a:spcBef>
                <a:spcPts val="0"/>
              </a:spcBef>
              <a:spcAft>
                <a:spcPts val="0"/>
              </a:spcAft>
              <a:buClr>
                <a:schemeClr val="dk1"/>
              </a:buClr>
              <a:buSzPts val="1800"/>
              <a:buFont typeface="Arial"/>
              <a:buAutoNum type="arabicPeriod"/>
            </a:pPr>
            <a:r>
              <a:rPr lang="en-IN" sz="1800">
                <a:solidFill>
                  <a:schemeClr val="dk1"/>
                </a:solidFill>
              </a:rPr>
              <a:t>Project Title</a:t>
            </a:r>
            <a:endParaRPr sz="1800">
              <a:solidFill>
                <a:schemeClr val="dk1"/>
              </a:solidFill>
            </a:endParaRPr>
          </a:p>
          <a:p>
            <a:pPr indent="-342900" lvl="0" marL="457200" marR="0" rtl="0" algn="l">
              <a:spcBef>
                <a:spcPts val="0"/>
              </a:spcBef>
              <a:spcAft>
                <a:spcPts val="0"/>
              </a:spcAft>
              <a:buClr>
                <a:schemeClr val="dk1"/>
              </a:buClr>
              <a:buSzPts val="1800"/>
              <a:buFont typeface="Arial"/>
              <a:buAutoNum type="arabicPeriod"/>
            </a:pPr>
            <a:r>
              <a:rPr lang="en-IN" sz="1800">
                <a:solidFill>
                  <a:schemeClr val="dk1"/>
                </a:solidFill>
              </a:rPr>
              <a:t>Abstract</a:t>
            </a:r>
            <a:endParaRPr sz="1800">
              <a:solidFill>
                <a:schemeClr val="dk1"/>
              </a:solidFill>
            </a:endParaRPr>
          </a:p>
          <a:p>
            <a:pPr indent="-342900" lvl="0" marL="457200" marR="0" rtl="0" algn="l">
              <a:spcBef>
                <a:spcPts val="0"/>
              </a:spcBef>
              <a:spcAft>
                <a:spcPts val="0"/>
              </a:spcAft>
              <a:buClr>
                <a:schemeClr val="dk1"/>
              </a:buClr>
              <a:buSzPts val="1800"/>
              <a:buFont typeface="Arial"/>
              <a:buAutoNum type="arabicPeriod"/>
            </a:pPr>
            <a:r>
              <a:rPr lang="en-IN" sz="1800">
                <a:solidFill>
                  <a:schemeClr val="dk1"/>
                </a:solidFill>
              </a:rPr>
              <a:t>Literature Survey</a:t>
            </a:r>
            <a:endParaRPr sz="1800">
              <a:solidFill>
                <a:schemeClr val="dk1"/>
              </a:solidFill>
            </a:endParaRPr>
          </a:p>
          <a:p>
            <a:pPr indent="-342900" lvl="0" marL="457200" marR="0" rtl="0" algn="l">
              <a:spcBef>
                <a:spcPts val="0"/>
              </a:spcBef>
              <a:spcAft>
                <a:spcPts val="0"/>
              </a:spcAft>
              <a:buClr>
                <a:schemeClr val="dk1"/>
              </a:buClr>
              <a:buSzPts val="1800"/>
              <a:buFont typeface="Arial"/>
              <a:buAutoNum type="arabicPeriod"/>
            </a:pPr>
            <a:r>
              <a:rPr lang="en-IN" sz="1800">
                <a:solidFill>
                  <a:schemeClr val="dk1"/>
                </a:solidFill>
              </a:rPr>
              <a:t>Problem Statement</a:t>
            </a:r>
            <a:endParaRPr sz="1800">
              <a:solidFill>
                <a:schemeClr val="dk1"/>
              </a:solidFill>
            </a:endParaRPr>
          </a:p>
          <a:p>
            <a:pPr indent="-342900" lvl="0" marL="457200" marR="0" rtl="0" algn="l">
              <a:spcBef>
                <a:spcPts val="0"/>
              </a:spcBef>
              <a:spcAft>
                <a:spcPts val="0"/>
              </a:spcAft>
              <a:buClr>
                <a:schemeClr val="dk1"/>
              </a:buClr>
              <a:buSzPts val="1800"/>
              <a:buFont typeface="Arial"/>
              <a:buAutoNum type="arabicPeriod"/>
            </a:pPr>
            <a:r>
              <a:rPr lang="en-IN" sz="1800">
                <a:solidFill>
                  <a:schemeClr val="dk1"/>
                </a:solidFill>
              </a:rPr>
              <a:t>UML Design</a:t>
            </a:r>
            <a:endParaRPr sz="1800">
              <a:solidFill>
                <a:schemeClr val="dk1"/>
              </a:solidFill>
            </a:endParaRPr>
          </a:p>
          <a:p>
            <a:pPr indent="-342900" lvl="0" marL="457200" marR="0" rtl="0" algn="l">
              <a:spcBef>
                <a:spcPts val="0"/>
              </a:spcBef>
              <a:spcAft>
                <a:spcPts val="0"/>
              </a:spcAft>
              <a:buClr>
                <a:schemeClr val="dk1"/>
              </a:buClr>
              <a:buSzPts val="1800"/>
              <a:buFont typeface="Arial"/>
              <a:buAutoNum type="arabicPeriod"/>
            </a:pPr>
            <a:r>
              <a:rPr lang="en-IN" sz="1800">
                <a:solidFill>
                  <a:schemeClr val="dk1"/>
                </a:solidFill>
              </a:rPr>
              <a:t>Block Diagram</a:t>
            </a:r>
            <a:endParaRPr sz="1800">
              <a:solidFill>
                <a:schemeClr val="dk1"/>
              </a:solidFill>
            </a:endParaRPr>
          </a:p>
          <a:p>
            <a:pPr indent="-342900" lvl="0" marL="457200" marR="0" rtl="0" algn="l">
              <a:spcBef>
                <a:spcPts val="0"/>
              </a:spcBef>
              <a:spcAft>
                <a:spcPts val="0"/>
              </a:spcAft>
              <a:buClr>
                <a:schemeClr val="dk1"/>
              </a:buClr>
              <a:buSzPts val="1800"/>
              <a:buFont typeface="Arial"/>
              <a:buAutoNum type="arabicPeriod"/>
            </a:pPr>
            <a:r>
              <a:rPr lang="en-IN" sz="1800">
                <a:solidFill>
                  <a:schemeClr val="dk1"/>
                </a:solidFill>
              </a:rPr>
              <a:t>Algorithms and Methodologies</a:t>
            </a:r>
            <a:endParaRPr sz="1800">
              <a:solidFill>
                <a:schemeClr val="dk1"/>
              </a:solidFill>
            </a:endParaRPr>
          </a:p>
          <a:p>
            <a:pPr indent="-342900" lvl="0" marL="457200" marR="0" rtl="0" algn="l">
              <a:spcBef>
                <a:spcPts val="0"/>
              </a:spcBef>
              <a:spcAft>
                <a:spcPts val="0"/>
              </a:spcAft>
              <a:buClr>
                <a:schemeClr val="dk1"/>
              </a:buClr>
              <a:buSzPts val="1800"/>
              <a:buFont typeface="Arial"/>
              <a:buAutoNum type="arabicPeriod"/>
            </a:pPr>
            <a:r>
              <a:rPr lang="en-IN" sz="1800">
                <a:solidFill>
                  <a:schemeClr val="dk1"/>
                </a:solidFill>
              </a:rPr>
              <a:t>Code</a:t>
            </a:r>
            <a:endParaRPr sz="1800">
              <a:solidFill>
                <a:schemeClr val="dk1"/>
              </a:solidFill>
            </a:endParaRPr>
          </a:p>
          <a:p>
            <a:pPr indent="-342900" lvl="0" marL="457200" marR="0" rtl="0" algn="l">
              <a:spcBef>
                <a:spcPts val="0"/>
              </a:spcBef>
              <a:spcAft>
                <a:spcPts val="0"/>
              </a:spcAft>
              <a:buClr>
                <a:schemeClr val="dk1"/>
              </a:buClr>
              <a:buSzPts val="1800"/>
              <a:buFont typeface="Arial"/>
              <a:buAutoNum type="arabicPeriod"/>
            </a:pPr>
            <a:r>
              <a:rPr lang="en-IN" sz="1800">
                <a:solidFill>
                  <a:schemeClr val="dk1"/>
                </a:solidFill>
              </a:rPr>
              <a:t>Result and Output</a:t>
            </a:r>
            <a:endParaRPr sz="1800">
              <a:solidFill>
                <a:schemeClr val="dk1"/>
              </a:solidFill>
            </a:endParaRPr>
          </a:p>
          <a:p>
            <a:pPr indent="-342900" lvl="0" marL="457200" marR="0" rtl="0" algn="l">
              <a:spcBef>
                <a:spcPts val="0"/>
              </a:spcBef>
              <a:spcAft>
                <a:spcPts val="0"/>
              </a:spcAft>
              <a:buClr>
                <a:schemeClr val="dk1"/>
              </a:buClr>
              <a:buSzPts val="1800"/>
              <a:buFont typeface="Arial"/>
              <a:buAutoNum type="arabicPeriod"/>
            </a:pPr>
            <a:r>
              <a:rPr lang="en-IN" sz="1800">
                <a:solidFill>
                  <a:schemeClr val="dk1"/>
                </a:solidFill>
              </a:rPr>
              <a:t>References</a:t>
            </a:r>
            <a:r>
              <a:rPr lang="en-IN"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609600" y="404800"/>
            <a:ext cx="10972800" cy="582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IN"/>
              <a:t>REFERENCE</a:t>
            </a:r>
            <a:br>
              <a:rPr lang="en-IN"/>
            </a:br>
            <a:endParaRPr/>
          </a:p>
        </p:txBody>
      </p:sp>
      <p:sp>
        <p:nvSpPr>
          <p:cNvPr id="179" name="Google Shape;179;p33"/>
          <p:cNvSpPr txBox="1"/>
          <p:nvPr>
            <p:ph idx="1" type="body"/>
          </p:nvPr>
        </p:nvSpPr>
        <p:spPr>
          <a:xfrm>
            <a:off x="609600" y="987400"/>
            <a:ext cx="11070300" cy="5638200"/>
          </a:xfrm>
          <a:prstGeom prst="rect">
            <a:avLst/>
          </a:prstGeom>
          <a:noFill/>
          <a:ln>
            <a:noFill/>
          </a:ln>
        </p:spPr>
        <p:txBody>
          <a:bodyPr anchorCtr="0" anchor="t" bIns="45700" lIns="91425" spcFirstLastPara="1" rIns="91425" wrap="square" tIns="45700">
            <a:noAutofit/>
          </a:bodyPr>
          <a:lstStyle/>
          <a:p>
            <a:pPr indent="0" lvl="0" marL="0" rtl="0" algn="just">
              <a:lnSpc>
                <a:spcPct val="70000"/>
              </a:lnSpc>
              <a:spcBef>
                <a:spcPts val="0"/>
              </a:spcBef>
              <a:spcAft>
                <a:spcPts val="0"/>
              </a:spcAft>
              <a:buClr>
                <a:schemeClr val="dk1"/>
              </a:buClr>
              <a:buSzPts val="2011"/>
              <a:buFont typeface="Arial"/>
              <a:buNone/>
            </a:pPr>
            <a:r>
              <a:rPr lang="en-IN" sz="2011"/>
              <a:t>[1]</a:t>
            </a:r>
            <a:r>
              <a:rPr lang="en-IN" sz="2011"/>
              <a:t>C. KAYMAK and A. UCAR, "Implementation of Object Detection and Recognition Algorithms on a Robotic Arm Platform Using Raspberry Pi," 2018 International Conference on Artificial Intelligence and Data Processing (IDAP), Malatya, Turkey, 2018, pp. 1-8, doi: 10.1109/IDAP.2018.8620916.</a:t>
            </a:r>
            <a:endParaRPr sz="2011"/>
          </a:p>
          <a:p>
            <a:pPr indent="0" lvl="0" marL="0" rtl="0" algn="just">
              <a:lnSpc>
                <a:spcPct val="70000"/>
              </a:lnSpc>
              <a:spcBef>
                <a:spcPts val="519"/>
              </a:spcBef>
              <a:spcAft>
                <a:spcPts val="0"/>
              </a:spcAft>
              <a:buClr>
                <a:schemeClr val="dk1"/>
              </a:buClr>
              <a:buSzPts val="2011"/>
              <a:buFont typeface="Arial"/>
              <a:buNone/>
            </a:pPr>
            <a:r>
              <a:rPr lang="en-IN" sz="2011"/>
              <a:t>[2] J. Kim, S. Choi and J. Jeong, "Watch &amp; Do: A Smart IoT Interaction System with Object Detection and Gaze Estimation," in IEEE Transactions on Consumer Electronics, vol. 65, no. 2, pp. 195-204, May 2019, doi: 10.1109/TCE.2019.2897758.</a:t>
            </a:r>
            <a:endParaRPr sz="2011"/>
          </a:p>
          <a:p>
            <a:pPr indent="0" lvl="0" marL="0" rtl="0" algn="just">
              <a:lnSpc>
                <a:spcPct val="70000"/>
              </a:lnSpc>
              <a:spcBef>
                <a:spcPts val="519"/>
              </a:spcBef>
              <a:spcAft>
                <a:spcPts val="0"/>
              </a:spcAft>
              <a:buClr>
                <a:schemeClr val="dk1"/>
              </a:buClr>
              <a:buSzPts val="2011"/>
              <a:buFont typeface="Arial"/>
              <a:buNone/>
            </a:pPr>
            <a:r>
              <a:rPr lang="en-IN" sz="2011"/>
              <a:t>[3] S. Prasad and S. Sinha, "Real-time object detection and tracking in an unknown environment," 2011 World Congress on Information and Communication Technologies, Mumbai, India, 2011, pp. 1056-1061, doi: 10.1109/WICT.2011.6141394.</a:t>
            </a:r>
            <a:endParaRPr sz="2011"/>
          </a:p>
          <a:p>
            <a:pPr indent="0" lvl="0" marL="0" rtl="0" algn="just">
              <a:lnSpc>
                <a:spcPct val="70000"/>
              </a:lnSpc>
              <a:spcBef>
                <a:spcPts val="519"/>
              </a:spcBef>
              <a:spcAft>
                <a:spcPts val="0"/>
              </a:spcAft>
              <a:buClr>
                <a:schemeClr val="dk1"/>
              </a:buClr>
              <a:buSzPts val="2011"/>
              <a:buFont typeface="Arial"/>
              <a:buNone/>
            </a:pPr>
            <a:r>
              <a:rPr lang="en-IN" sz="2011"/>
              <a:t>[4] K. Srinivasan and V. R. Azhaguramyaa, "Internet of Things (IoT) based Object Recognition Technologies," 2019 Third International conference on I-SMAC (IoT in Social, Mobile, Analytics and Cloud) (I-SMAC), Palladam, India, 2019, pp. 216-220, doi: 10.1109/I-SMAC47947.2019.9032689.</a:t>
            </a:r>
            <a:endParaRPr sz="2011"/>
          </a:p>
          <a:p>
            <a:pPr indent="0" lvl="0" marL="0" rtl="0" algn="just">
              <a:lnSpc>
                <a:spcPct val="70000"/>
              </a:lnSpc>
              <a:spcBef>
                <a:spcPts val="519"/>
              </a:spcBef>
              <a:spcAft>
                <a:spcPts val="0"/>
              </a:spcAft>
              <a:buClr>
                <a:schemeClr val="dk1"/>
              </a:buClr>
              <a:buSzPts val="2011"/>
              <a:buFont typeface="Arial"/>
              <a:buNone/>
            </a:pPr>
            <a:r>
              <a:rPr lang="en-IN" sz="2011"/>
              <a:t>[5] H. Ali, M. Khursheed, S. K. Fatima, S. M. Shuja and S. Noor, "Object Recognition for Dental Instruments Using SSD-MobileNet," 2019 International Conference on Information Science and Communication Technology (ICISCT), Karachi, Pakistan, 2019, pp. 1-6, doi: 10.1109/CISCT.2019.8777441.</a:t>
            </a:r>
            <a:endParaRPr sz="2011"/>
          </a:p>
          <a:p>
            <a:pPr indent="0" lvl="0" marL="0" rtl="0" algn="just">
              <a:lnSpc>
                <a:spcPct val="70000"/>
              </a:lnSpc>
              <a:spcBef>
                <a:spcPts val="519"/>
              </a:spcBef>
              <a:spcAft>
                <a:spcPts val="0"/>
              </a:spcAft>
              <a:buClr>
                <a:schemeClr val="dk1"/>
              </a:buClr>
              <a:buSzPts val="2011"/>
              <a:buFont typeface="Arial"/>
              <a:buNone/>
            </a:pPr>
            <a:r>
              <a:rPr lang="en-IN" sz="2011"/>
              <a:t>[6]D. N. Phuong, "A hybrid active vision system for real time application running object recognition," 2019 2nd International Symposium on Devices, Circuits and Systems (ISDCS), Higashi-Hiroshima, Japan, 2019, pp. 1-5, doi: 10.1109/ISDCS.2019.8719101.</a:t>
            </a:r>
            <a:endParaRPr sz="2011"/>
          </a:p>
          <a:p>
            <a:pPr indent="0" lvl="0" marL="0" rtl="0" algn="just">
              <a:lnSpc>
                <a:spcPct val="70000"/>
              </a:lnSpc>
              <a:spcBef>
                <a:spcPts val="519"/>
              </a:spcBef>
              <a:spcAft>
                <a:spcPts val="0"/>
              </a:spcAft>
              <a:buClr>
                <a:schemeClr val="dk1"/>
              </a:buClr>
              <a:buSzPts val="2011"/>
              <a:buFont typeface="Arial"/>
              <a:buNone/>
            </a:pPr>
            <a:r>
              <a:rPr lang="en-IN" sz="2011"/>
              <a:t>[7]A. Mavrogiorgou, A. Kiourtis and D. Kyriazis, "IoT Devices Recognition through Object Detection and Classification Techniques," 2019 Third World Conference on Smart Trends in Systems Security and Sustainablity (WorldS4), London, United Kingdom, 2019, pp. 12-20, doi: 10.1109/WorldS4.2019.8903926.</a:t>
            </a:r>
            <a:endParaRPr sz="201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838200" y="2766060"/>
            <a:ext cx="10515600" cy="132556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IN"/>
              <a:t>                             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609600" y="433705"/>
            <a:ext cx="10972800" cy="582613"/>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IN" sz="3240"/>
              <a:t>Abstract</a:t>
            </a:r>
            <a:br>
              <a:rPr b="1" lang="en-IN" sz="3240"/>
            </a:br>
            <a:endParaRPr sz="3240"/>
          </a:p>
        </p:txBody>
      </p:sp>
      <p:sp>
        <p:nvSpPr>
          <p:cNvPr id="80" name="Google Shape;80;p16"/>
          <p:cNvSpPr txBox="1"/>
          <p:nvPr>
            <p:ph idx="1" type="body"/>
          </p:nvPr>
        </p:nvSpPr>
        <p:spPr>
          <a:xfrm>
            <a:off x="838200" y="1448008"/>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160000"/>
              </a:lnSpc>
              <a:spcBef>
                <a:spcPts val="0"/>
              </a:spcBef>
              <a:spcAft>
                <a:spcPts val="0"/>
              </a:spcAft>
              <a:buClr>
                <a:schemeClr val="dk1"/>
              </a:buClr>
              <a:buSzPts val="1800"/>
              <a:buFont typeface="Arial"/>
              <a:buNone/>
            </a:pPr>
            <a:r>
              <a:rPr lang="en-IN" sz="1800"/>
              <a:t>Nowadays the demand of low cost well-trained embedded devices that can be applied in real world is increasing.Our efforts in this project are determined to achieve a system which can render one of such application to benefit the blind people. In this project video detection and recognition is presented based on a single board computer represented by Raspberry PI as an embedded solution. The aim is to make a smart system which detects the object for the blind user, measures its distance , and report the output in the form of audio signals to alert the blind user of the obstacle ahead. This entire work is done on raspberry pi with operating system ported on it.</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609600" y="190500"/>
            <a:ext cx="10972800" cy="5826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IN"/>
              <a:t>Literature Survey</a:t>
            </a:r>
            <a:endParaRPr/>
          </a:p>
        </p:txBody>
      </p:sp>
      <p:pic>
        <p:nvPicPr>
          <p:cNvPr id="86" name="Google Shape;86;p17"/>
          <p:cNvPicPr preferRelativeResize="0"/>
          <p:nvPr/>
        </p:nvPicPr>
        <p:blipFill>
          <a:blip r:embed="rId3">
            <a:alphaModFix/>
          </a:blip>
          <a:stretch>
            <a:fillRect/>
          </a:stretch>
        </p:blipFill>
        <p:spPr>
          <a:xfrm>
            <a:off x="420275" y="925500"/>
            <a:ext cx="11039475" cy="4543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8"/>
          <p:cNvPicPr preferRelativeResize="0"/>
          <p:nvPr/>
        </p:nvPicPr>
        <p:blipFill>
          <a:blip r:embed="rId3">
            <a:alphaModFix/>
          </a:blip>
          <a:stretch>
            <a:fillRect/>
          </a:stretch>
        </p:blipFill>
        <p:spPr>
          <a:xfrm>
            <a:off x="852488" y="447075"/>
            <a:ext cx="10487025" cy="5181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9"/>
          <p:cNvPicPr preferRelativeResize="0"/>
          <p:nvPr/>
        </p:nvPicPr>
        <p:blipFill>
          <a:blip r:embed="rId3">
            <a:alphaModFix/>
          </a:blip>
          <a:stretch>
            <a:fillRect/>
          </a:stretch>
        </p:blipFill>
        <p:spPr>
          <a:xfrm>
            <a:off x="904875" y="380100"/>
            <a:ext cx="10382250" cy="5600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20"/>
          <p:cNvPicPr preferRelativeResize="0"/>
          <p:nvPr/>
        </p:nvPicPr>
        <p:blipFill>
          <a:blip r:embed="rId3">
            <a:alphaModFix/>
          </a:blip>
          <a:stretch>
            <a:fillRect/>
          </a:stretch>
        </p:blipFill>
        <p:spPr>
          <a:xfrm>
            <a:off x="947750" y="1237350"/>
            <a:ext cx="10296525" cy="3008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838200" y="365125"/>
            <a:ext cx="9857105" cy="869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IN"/>
              <a:t>Introduction</a:t>
            </a:r>
            <a:endParaRPr/>
          </a:p>
        </p:txBody>
      </p:sp>
      <p:sp>
        <p:nvSpPr>
          <p:cNvPr id="107" name="Google Shape;107;p21"/>
          <p:cNvSpPr txBox="1"/>
          <p:nvPr>
            <p:ph idx="1" type="body"/>
          </p:nvPr>
        </p:nvSpPr>
        <p:spPr>
          <a:xfrm>
            <a:off x="777240" y="191706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190000"/>
              </a:lnSpc>
              <a:spcBef>
                <a:spcPts val="0"/>
              </a:spcBef>
              <a:spcAft>
                <a:spcPts val="0"/>
              </a:spcAft>
              <a:buClr>
                <a:schemeClr val="dk1"/>
              </a:buClr>
              <a:buSzPts val="1800"/>
              <a:buFont typeface="Arial"/>
              <a:buNone/>
            </a:pPr>
            <a:r>
              <a:rPr lang="en-IN" sz="1800"/>
              <a:t>People are witnessing the dawn of the new era of Deep Learning and embedded devices. Real life applications whether it be in the domain of Image recognition, Driver less cars, better preventive health care are all here today or on the horizon. The primary motivation which drives our team is how we can build a real-world application, in a cost effective manner which can benefit a section of society namely-”blinds”.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838200" y="365125"/>
            <a:ext cx="9603105" cy="93091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IN"/>
              <a:t>Problem Statement</a:t>
            </a:r>
            <a:endParaRPr/>
          </a:p>
        </p:txBody>
      </p:sp>
      <p:sp>
        <p:nvSpPr>
          <p:cNvPr id="113" name="Google Shape;113;p22"/>
          <p:cNvSpPr txBox="1"/>
          <p:nvPr>
            <p:ph idx="1" type="body"/>
          </p:nvPr>
        </p:nvSpPr>
        <p:spPr>
          <a:xfrm>
            <a:off x="609600" y="1671955"/>
            <a:ext cx="10972800" cy="4953000"/>
          </a:xfrm>
          <a:prstGeom prst="rect">
            <a:avLst/>
          </a:prstGeom>
          <a:noFill/>
          <a:ln>
            <a:noFill/>
          </a:ln>
        </p:spPr>
        <p:txBody>
          <a:bodyPr anchorCtr="0" anchor="t" bIns="45700" lIns="91425" spcFirstLastPara="1" rIns="91425" wrap="square" tIns="45700">
            <a:normAutofit/>
          </a:bodyPr>
          <a:lstStyle/>
          <a:p>
            <a:pPr indent="0" lvl="0" marL="0" rtl="0" algn="just">
              <a:lnSpc>
                <a:spcPct val="110000"/>
              </a:lnSpc>
              <a:spcBef>
                <a:spcPts val="0"/>
              </a:spcBef>
              <a:spcAft>
                <a:spcPts val="0"/>
              </a:spcAft>
              <a:buClr>
                <a:schemeClr val="dk1"/>
              </a:buClr>
              <a:buSzPts val="1900"/>
              <a:buFont typeface="Arial"/>
              <a:buNone/>
            </a:pPr>
            <a:r>
              <a:rPr lang="en-IN" sz="1900"/>
              <a:t>One of the major problems faced by Blind people is detecting and recognizing an obstacle in their path. The projects approach lies in developing a system based on Raspberry Pi 3 , which is capable of labeling objects with the help of OpenCV and TensorFlow libraries and converting the labeled text to speech and producing output in the form of audio signals to make the blind person aware of the object in front of him. The scope also includes measurement of the distance of the object from the person and reporting the same. Most of the Object Detection algorithm has been tested on GPU with high computation abilities and are less likely to achieve same speed and accuracy with less powerful devices with microprocessor only, which are in high demand in current scenario. We choose Raspberry Pi 3 as our platform because it is a standard representative of embedded device and is widely being used for devising low cost-system. We would like to have a prototype that can successfully perform real-time detection in about 5-10 fps onPi, with decent accuracy.</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