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7f326c593_0_18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7f326c593_0_1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5800234" y="3807170"/>
            <a:ext cx="591423"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895010" y="1321067"/>
            <a:ext cx="10401900" cy="2306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p2"/>
          <p:cNvSpPr txBox="1"/>
          <p:nvPr>
            <p:ph idx="1" type="subTitle"/>
          </p:nvPr>
        </p:nvSpPr>
        <p:spPr>
          <a:xfrm>
            <a:off x="895000" y="4233168"/>
            <a:ext cx="104019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2" name="Google Shape;52;p11"/>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609600" y="190500"/>
            <a:ext cx="10972800" cy="582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SzPts val="4000"/>
              <a:buNone/>
              <a:defRPr/>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
        <p:nvSpPr>
          <p:cNvPr id="57" name="Google Shape;57;p13"/>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8" name="Google Shape;58;p13"/>
          <p:cNvSpPr txBox="1"/>
          <p:nvPr>
            <p:ph idx="10" type="dt"/>
          </p:nvPr>
        </p:nvSpPr>
        <p:spPr>
          <a:xfrm>
            <a:off x="609600" y="6245225"/>
            <a:ext cx="2844900" cy="4761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4165600" y="6245225"/>
            <a:ext cx="3860700" cy="476100"/>
          </a:xfrm>
          <a:prstGeom prst="rect">
            <a:avLst/>
          </a:prstGeom>
          <a:noFill/>
          <a:ln>
            <a:noFill/>
          </a:ln>
        </p:spPr>
        <p:txBody>
          <a:bodyPr anchorCtr="0" anchor="t"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8737600" y="6245225"/>
            <a:ext cx="2844900" cy="476100"/>
          </a:xfrm>
          <a:prstGeom prst="rect">
            <a:avLst/>
          </a:prstGeom>
          <a:noFill/>
          <a:ln>
            <a:noFill/>
          </a:ln>
        </p:spPr>
        <p:txBody>
          <a:bodyPr anchorCtr="0" anchor="t"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95000" y="2855000"/>
            <a:ext cx="10469700" cy="1148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p6"/>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653667" y="701800"/>
            <a:ext cx="83028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p8"/>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p9"/>
          <p:cNvSpPr txBox="1"/>
          <p:nvPr>
            <p:ph idx="1" type="subTitle"/>
          </p:nvPr>
        </p:nvSpPr>
        <p:spPr>
          <a:xfrm>
            <a:off x="354000" y="37936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5" name="Google Shape;45;p9"/>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mailto:ckaymak@firat.edu.t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879144" y="2275811"/>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IN" sz="5400"/>
              <a:t>Raspberry Pi Based System for Object Detection and Recognition for Visually Impared</a:t>
            </a:r>
            <a:endParaRPr b="1" sz="5400"/>
          </a:p>
        </p:txBody>
      </p:sp>
      <p:sp>
        <p:nvSpPr>
          <p:cNvPr id="66" name="Google Shape;66;p14"/>
          <p:cNvSpPr txBox="1"/>
          <p:nvPr/>
        </p:nvSpPr>
        <p:spPr>
          <a:xfrm>
            <a:off x="7433945" y="4909185"/>
            <a:ext cx="4463415" cy="9220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1800" u="none" cap="none" strike="noStrike">
                <a:solidFill>
                  <a:schemeClr val="dk1"/>
                </a:solidFill>
                <a:latin typeface="Arial"/>
                <a:ea typeface="Arial"/>
                <a:cs typeface="Arial"/>
                <a:sym typeface="Arial"/>
              </a:rPr>
              <a:t>Pidaparthi Agan Peter - RA1711003010930</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Arial"/>
                <a:ea typeface="Arial"/>
                <a:cs typeface="Arial"/>
                <a:sym typeface="Arial"/>
              </a:rPr>
              <a:t>Tanvi Jain - RA1711003010978</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Arial"/>
                <a:ea typeface="Arial"/>
                <a:cs typeface="Arial"/>
                <a:sym typeface="Arial"/>
              </a:rPr>
              <a:t>Batch ID - CSE09300978</a:t>
            </a:r>
            <a:endParaRPr sz="1800">
              <a:solidFill>
                <a:schemeClr val="dk1"/>
              </a:solidFill>
              <a:latin typeface="Arial"/>
              <a:ea typeface="Arial"/>
              <a:cs typeface="Arial"/>
              <a:sym typeface="Arial"/>
            </a:endParaRPr>
          </a:p>
        </p:txBody>
      </p:sp>
      <p:sp>
        <p:nvSpPr>
          <p:cNvPr id="67" name="Google Shape;67;p14"/>
          <p:cNvSpPr txBox="1"/>
          <p:nvPr/>
        </p:nvSpPr>
        <p:spPr>
          <a:xfrm>
            <a:off x="902335" y="5010785"/>
            <a:ext cx="228219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Guide-DR.S.JEEVA</a:t>
            </a:r>
            <a:endParaRPr sz="1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IN"/>
              <a:t>Disadvantage </a:t>
            </a:r>
            <a:endParaRPr b="1"/>
          </a:p>
        </p:txBody>
      </p:sp>
      <p:sp>
        <p:nvSpPr>
          <p:cNvPr id="121" name="Google Shape;121;p23"/>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Font typeface="Arial"/>
              <a:buChar char="●"/>
            </a:pPr>
            <a:r>
              <a:rPr lang="en-IN"/>
              <a:t>Sift, surf algorithms are very low in accuracy </a:t>
            </a:r>
            <a:endParaRPr/>
          </a:p>
          <a:p>
            <a:pPr indent="-342900" lvl="0" marL="342900" rtl="0" algn="l">
              <a:spcBef>
                <a:spcPts val="640"/>
              </a:spcBef>
              <a:spcAft>
                <a:spcPts val="0"/>
              </a:spcAft>
              <a:buClr>
                <a:schemeClr val="dk1"/>
              </a:buClr>
              <a:buSzPts val="3200"/>
              <a:buFont typeface="Arial"/>
              <a:buChar char="●"/>
            </a:pPr>
            <a:r>
              <a:rPr lang="en-IN"/>
              <a:t>Can not recognize plane objects without edges </a:t>
            </a:r>
            <a:endParaRPr/>
          </a:p>
          <a:p>
            <a:pPr indent="-342900" lvl="0" marL="342900" rtl="0" algn="l">
              <a:spcBef>
                <a:spcPts val="640"/>
              </a:spcBef>
              <a:spcAft>
                <a:spcPts val="0"/>
              </a:spcAft>
              <a:buClr>
                <a:schemeClr val="dk1"/>
              </a:buClr>
              <a:buSzPts val="3200"/>
              <a:buFont typeface="Arial"/>
              <a:buChar char="●"/>
            </a:pPr>
            <a:r>
              <a:rPr lang="en-IN"/>
              <a:t>Cannot properly classify between similar objects</a:t>
            </a:r>
            <a:endParaRPr/>
          </a:p>
          <a:p>
            <a:pPr indent="-342900" lvl="0" marL="342900" rtl="0" algn="l">
              <a:spcBef>
                <a:spcPts val="640"/>
              </a:spcBef>
              <a:spcAft>
                <a:spcPts val="0"/>
              </a:spcAft>
              <a:buClr>
                <a:schemeClr val="dk1"/>
              </a:buClr>
              <a:buSzPts val="3200"/>
              <a:buFont typeface="Arial"/>
              <a:buChar char="●"/>
            </a:pPr>
            <a:r>
              <a:rPr lang="en-IN"/>
              <a:t>Uses only  single image as dataset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609600" y="361950"/>
            <a:ext cx="10972800" cy="5826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IN"/>
              <a:t>Proposed System</a:t>
            </a:r>
            <a:br>
              <a:rPr lang="en-IN"/>
            </a:br>
            <a:endParaRPr/>
          </a:p>
        </p:txBody>
      </p:sp>
      <p:sp>
        <p:nvSpPr>
          <p:cNvPr id="127" name="Google Shape;127;p24"/>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Font typeface="Arial"/>
              <a:buNone/>
            </a:pPr>
            <a:r>
              <a:rPr lang="en-IN"/>
              <a:t>In the proposed system, deep learning is used. Among that Convolutional Neural Network is used with pre-trained model MobileNet to recognize the object with more accuracy at real-time.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IN"/>
              <a:t>Advantage </a:t>
            </a:r>
            <a:endParaRPr b="1"/>
          </a:p>
        </p:txBody>
      </p:sp>
      <p:sp>
        <p:nvSpPr>
          <p:cNvPr id="133" name="Google Shape;133;p25"/>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Font typeface="Arial"/>
              <a:buChar char="●"/>
            </a:pPr>
            <a:r>
              <a:rPr lang="en-IN"/>
              <a:t>Recognition is real-time</a:t>
            </a:r>
            <a:endParaRPr/>
          </a:p>
          <a:p>
            <a:pPr indent="-342900" lvl="0" marL="342900" rtl="0" algn="l">
              <a:spcBef>
                <a:spcPts val="640"/>
              </a:spcBef>
              <a:spcAft>
                <a:spcPts val="0"/>
              </a:spcAft>
              <a:buClr>
                <a:schemeClr val="dk1"/>
              </a:buClr>
              <a:buSzPts val="3200"/>
              <a:buFont typeface="Arial"/>
              <a:buChar char="●"/>
            </a:pPr>
            <a:r>
              <a:rPr lang="en-IN"/>
              <a:t>Convolutional Neural Network is very advanced deep learning algorithm </a:t>
            </a:r>
            <a:endParaRPr/>
          </a:p>
          <a:p>
            <a:pPr indent="-342900" lvl="0" marL="342900" rtl="0" algn="l">
              <a:spcBef>
                <a:spcPts val="640"/>
              </a:spcBef>
              <a:spcAft>
                <a:spcPts val="0"/>
              </a:spcAft>
              <a:buClr>
                <a:schemeClr val="dk1"/>
              </a:buClr>
              <a:buSzPts val="3200"/>
              <a:buFont typeface="Arial"/>
              <a:buChar char="●"/>
            </a:pPr>
            <a:r>
              <a:rPr lang="en-IN"/>
              <a:t>Number of data set is high hence accuracy is also high</a:t>
            </a:r>
            <a:endParaRPr/>
          </a:p>
          <a:p>
            <a:pPr indent="-342900" lvl="0" marL="342900" rtl="0" algn="l">
              <a:spcBef>
                <a:spcPts val="640"/>
              </a:spcBef>
              <a:spcAft>
                <a:spcPts val="0"/>
              </a:spcAft>
              <a:buClr>
                <a:schemeClr val="dk1"/>
              </a:buClr>
              <a:buSzPts val="3200"/>
              <a:buFont typeface="Arial"/>
              <a:buChar char="●"/>
            </a:pPr>
            <a:r>
              <a:rPr lang="en-IN"/>
              <a:t>Uses simple USB camera for video capture</a:t>
            </a:r>
            <a:endParaRPr/>
          </a:p>
          <a:p>
            <a:pPr indent="-342900" lvl="0" marL="342900" rtl="0" algn="l">
              <a:spcBef>
                <a:spcPts val="640"/>
              </a:spcBef>
              <a:spcAft>
                <a:spcPts val="0"/>
              </a:spcAft>
              <a:buClr>
                <a:schemeClr val="dk1"/>
              </a:buClr>
              <a:buSzPts val="3200"/>
              <a:buFont typeface="Arial"/>
              <a:buChar char="●"/>
            </a:pPr>
            <a:r>
              <a:rPr lang="en-IN"/>
              <a:t>No 3D camera is used </a:t>
            </a:r>
            <a:endParaRPr/>
          </a:p>
          <a:p>
            <a:pPr indent="-342900" lvl="0" marL="342900" rtl="0" algn="l">
              <a:spcBef>
                <a:spcPts val="640"/>
              </a:spcBef>
              <a:spcAft>
                <a:spcPts val="0"/>
              </a:spcAft>
              <a:buClr>
                <a:schemeClr val="dk1"/>
              </a:buClr>
              <a:buSzPts val="3200"/>
              <a:buFont typeface="Arial"/>
              <a:buChar char="●"/>
            </a:pPr>
            <a:r>
              <a:rPr lang="en-IN"/>
              <a:t>cost effective </a:t>
            </a:r>
            <a:endParaRPr/>
          </a:p>
          <a:p>
            <a:pPr indent="-139700" lvl="0" marL="34290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IN"/>
              <a:t>Block diagram</a:t>
            </a:r>
            <a:br>
              <a:rPr b="1" lang="en-IN"/>
            </a:br>
            <a:endParaRPr b="1"/>
          </a:p>
        </p:txBody>
      </p:sp>
      <p:pic>
        <p:nvPicPr>
          <p:cNvPr descr="Picture1" id="139" name="Google Shape;139;p26"/>
          <p:cNvPicPr preferRelativeResize="0"/>
          <p:nvPr>
            <p:ph idx="1" type="body"/>
          </p:nvPr>
        </p:nvPicPr>
        <p:blipFill rotWithShape="1">
          <a:blip r:embed="rId3">
            <a:alphaModFix/>
          </a:blip>
          <a:srcRect b="0" l="0" r="0" t="0"/>
          <a:stretch/>
        </p:blipFill>
        <p:spPr>
          <a:xfrm>
            <a:off x="3218180" y="1409700"/>
            <a:ext cx="6264275" cy="44392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IN"/>
              <a:t>Connection Description</a:t>
            </a:r>
            <a:br>
              <a:rPr b="1" lang="en-IN"/>
            </a:br>
            <a:endParaRPr/>
          </a:p>
        </p:txBody>
      </p:sp>
      <p:sp>
        <p:nvSpPr>
          <p:cNvPr id="145" name="Google Shape;145;p27"/>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Font typeface="Arial"/>
              <a:buNone/>
            </a:pPr>
            <a:r>
              <a:rPr lang="en-IN"/>
              <a:t>Raspberry Pi is booted with the SD Card, with libraries installed like Keras, Tensorflow backend, numpy, etc. USB camera is interfaced with the Raspberry pi to make it as the real-time object recognition application.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IN"/>
              <a:t>Hardware Required</a:t>
            </a:r>
            <a:br>
              <a:rPr lang="en-IN"/>
            </a:br>
            <a:endParaRPr/>
          </a:p>
        </p:txBody>
      </p:sp>
      <p:sp>
        <p:nvSpPr>
          <p:cNvPr id="151" name="Google Shape;151;p28"/>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Font typeface="Arial"/>
              <a:buChar char="●"/>
            </a:pPr>
            <a:r>
              <a:rPr lang="en-IN"/>
              <a:t>Raspberry Pi</a:t>
            </a:r>
            <a:endParaRPr/>
          </a:p>
          <a:p>
            <a:pPr indent="-342900" lvl="0" marL="342900" rtl="0" algn="l">
              <a:spcBef>
                <a:spcPts val="640"/>
              </a:spcBef>
              <a:spcAft>
                <a:spcPts val="0"/>
              </a:spcAft>
              <a:buClr>
                <a:schemeClr val="dk1"/>
              </a:buClr>
              <a:buSzPts val="3200"/>
              <a:buFont typeface="Arial"/>
              <a:buChar char="●"/>
            </a:pPr>
            <a:r>
              <a:rPr lang="en-IN"/>
              <a:t>USB Camera </a:t>
            </a:r>
            <a:endParaRPr/>
          </a:p>
          <a:p>
            <a:pPr indent="-342900" lvl="0" marL="342900" rtl="0" algn="l">
              <a:spcBef>
                <a:spcPts val="640"/>
              </a:spcBef>
              <a:spcAft>
                <a:spcPts val="0"/>
              </a:spcAft>
              <a:buClr>
                <a:schemeClr val="dk1"/>
              </a:buClr>
              <a:buSzPts val="3200"/>
              <a:buFont typeface="Arial"/>
              <a:buChar char="●"/>
            </a:pPr>
            <a:r>
              <a:rPr lang="en-IN"/>
              <a:t>UV Sensor</a:t>
            </a:r>
            <a:endParaRPr/>
          </a:p>
          <a:p>
            <a:pPr indent="0" lvl="0" marL="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IN" sz="3240"/>
              <a:t>Software Required</a:t>
            </a:r>
            <a:br>
              <a:rPr b="1" lang="en-IN" sz="3240"/>
            </a:br>
            <a:endParaRPr b="1" sz="3240"/>
          </a:p>
        </p:txBody>
      </p:sp>
      <p:sp>
        <p:nvSpPr>
          <p:cNvPr id="157" name="Google Shape;157;p29"/>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Arial"/>
              <a:buNone/>
            </a:pPr>
            <a:r>
              <a:rPr lang="en-IN" sz="3200"/>
              <a:t>•Raspberry pi OS: Raspbian stretch</a:t>
            </a:r>
            <a:endParaRPr sz="3200"/>
          </a:p>
          <a:p>
            <a:pPr indent="-342900" lvl="0" marL="342900" rtl="0" algn="l">
              <a:spcBef>
                <a:spcPts val="640"/>
              </a:spcBef>
              <a:spcAft>
                <a:spcPts val="0"/>
              </a:spcAft>
              <a:buClr>
                <a:schemeClr val="dk1"/>
              </a:buClr>
              <a:buSzPts val="3200"/>
              <a:buFont typeface="Arial"/>
              <a:buChar char="●"/>
            </a:pPr>
            <a:r>
              <a:rPr lang="en-IN" sz="3200"/>
              <a:t>Programming platform: python 3 IDLE</a:t>
            </a:r>
            <a:endParaRPr sz="3200"/>
          </a:p>
          <a:p>
            <a:pPr indent="-342900" lvl="0" marL="342900" rtl="0" algn="l">
              <a:spcBef>
                <a:spcPts val="640"/>
              </a:spcBef>
              <a:spcAft>
                <a:spcPts val="0"/>
              </a:spcAft>
              <a:buClr>
                <a:schemeClr val="dk1"/>
              </a:buClr>
              <a:buSzPts val="3200"/>
              <a:buFont typeface="Arial"/>
              <a:buChar char="●"/>
            </a:pPr>
            <a:r>
              <a:rPr lang="en-IN" sz="3200"/>
              <a:t>Programing language: python 3</a:t>
            </a:r>
            <a:endParaRPr sz="3200"/>
          </a:p>
          <a:p>
            <a:pPr indent="-342900" lvl="0" marL="342900" rtl="0" algn="l">
              <a:spcBef>
                <a:spcPts val="640"/>
              </a:spcBef>
              <a:spcAft>
                <a:spcPts val="0"/>
              </a:spcAft>
              <a:buClr>
                <a:schemeClr val="dk1"/>
              </a:buClr>
              <a:buSzPts val="3200"/>
              <a:buFont typeface="Arial"/>
              <a:buChar char="●"/>
            </a:pPr>
            <a:r>
              <a:rPr lang="en-IN" sz="3200"/>
              <a:t>Library: OpenCV</a:t>
            </a:r>
            <a:endParaRPr sz="3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609600" y="404800"/>
            <a:ext cx="10972800" cy="582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IN"/>
              <a:t>REFERENCE</a:t>
            </a:r>
            <a:br>
              <a:rPr lang="en-IN"/>
            </a:br>
            <a:endParaRPr/>
          </a:p>
        </p:txBody>
      </p:sp>
      <p:sp>
        <p:nvSpPr>
          <p:cNvPr id="163" name="Google Shape;163;p30"/>
          <p:cNvSpPr txBox="1"/>
          <p:nvPr>
            <p:ph idx="1" type="body"/>
          </p:nvPr>
        </p:nvSpPr>
        <p:spPr>
          <a:xfrm>
            <a:off x="609600" y="987400"/>
            <a:ext cx="11070300" cy="51405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lnSpc>
                <a:spcPct val="90000"/>
              </a:lnSpc>
              <a:spcBef>
                <a:spcPts val="0"/>
              </a:spcBef>
              <a:spcAft>
                <a:spcPts val="0"/>
              </a:spcAft>
              <a:buClr>
                <a:schemeClr val="dk1"/>
              </a:buClr>
              <a:buSzPct val="100000"/>
              <a:buFont typeface="Arial"/>
              <a:buNone/>
            </a:pPr>
            <a:r>
              <a:rPr lang="en-IN" sz="2595"/>
              <a:t>[1]</a:t>
            </a:r>
            <a:r>
              <a:rPr lang="en-IN" sz="2595"/>
              <a:t>C. KAYMAK and A. UCAR, "Implementation of Object Detection and Recognition Algorithms on a Robotic Arm Platform Using Raspberry Pi," 2018 International Conference on Artificial Intelligence and Data Processing (IDAP), Malatya, Turkey, 2018, pp. 1-8, doi: 10.1109/IDAP.2018.8620916.</a:t>
            </a:r>
            <a:endParaRPr sz="2595"/>
          </a:p>
          <a:p>
            <a:pPr indent="0" lvl="0" marL="0" rtl="0" algn="just">
              <a:lnSpc>
                <a:spcPct val="90000"/>
              </a:lnSpc>
              <a:spcBef>
                <a:spcPts val="519"/>
              </a:spcBef>
              <a:spcAft>
                <a:spcPts val="0"/>
              </a:spcAft>
              <a:buClr>
                <a:schemeClr val="dk1"/>
              </a:buClr>
              <a:buSzPct val="100000"/>
              <a:buFont typeface="Arial"/>
              <a:buNone/>
            </a:pPr>
            <a:r>
              <a:rPr lang="en-IN" sz="2595"/>
              <a:t>[2] Simonyan K., Zisserman A. Very deep convolutional networks for large scale image recognition //arXiv preprint arXiv:1409.1556. – 2014.</a:t>
            </a:r>
            <a:endParaRPr sz="2595"/>
          </a:p>
          <a:p>
            <a:pPr indent="0" lvl="0" marL="0" rtl="0" algn="just">
              <a:lnSpc>
                <a:spcPct val="90000"/>
              </a:lnSpc>
              <a:spcBef>
                <a:spcPts val="519"/>
              </a:spcBef>
              <a:spcAft>
                <a:spcPts val="0"/>
              </a:spcAft>
              <a:buClr>
                <a:schemeClr val="dk1"/>
              </a:buClr>
              <a:buSzPct val="100000"/>
              <a:buFont typeface="Arial"/>
              <a:buNone/>
            </a:pPr>
            <a:r>
              <a:rPr lang="en-IN" sz="2595"/>
              <a:t>[3] </a:t>
            </a:r>
            <a:r>
              <a:rPr lang="en-IN" sz="2595"/>
              <a:t>C. Szegedy et al., "Going deeper with convolutions," 2015 IEEE Conference on Computer Vision and Pattern Recognition (CVPR), Boston, MA, 2015, pp. 1-9, doi: 10.1109/CVPR.2015.7298594.</a:t>
            </a:r>
            <a:endParaRPr sz="2595">
              <a:solidFill>
                <a:schemeClr val="dk1"/>
              </a:solidFill>
            </a:endParaRPr>
          </a:p>
          <a:p>
            <a:pPr indent="0" lvl="0" marL="0" rtl="0" algn="just">
              <a:lnSpc>
                <a:spcPct val="90000"/>
              </a:lnSpc>
              <a:spcBef>
                <a:spcPts val="519"/>
              </a:spcBef>
              <a:spcAft>
                <a:spcPts val="0"/>
              </a:spcAft>
              <a:buClr>
                <a:schemeClr val="dk1"/>
              </a:buClr>
              <a:buSzPct val="100000"/>
              <a:buFont typeface="Arial"/>
              <a:buNone/>
            </a:pPr>
            <a:r>
              <a:rPr lang="en-IN" sz="2595"/>
              <a:t>[4] He K. et al. Deep residual learning for image recognition //Proceedings of the IEEE conference on computer vision and pattern recognition. – 2016. – С. 770-778.</a:t>
            </a:r>
            <a:endParaRPr sz="2595"/>
          </a:p>
          <a:p>
            <a:pPr indent="0" lvl="0" marL="0" rtl="0" algn="just">
              <a:lnSpc>
                <a:spcPct val="90000"/>
              </a:lnSpc>
              <a:spcBef>
                <a:spcPts val="519"/>
              </a:spcBef>
              <a:spcAft>
                <a:spcPts val="0"/>
              </a:spcAft>
              <a:buClr>
                <a:schemeClr val="dk1"/>
              </a:buClr>
              <a:buSzPct val="100000"/>
              <a:buFont typeface="Arial"/>
              <a:buNone/>
            </a:pPr>
            <a:r>
              <a:rPr lang="en-IN" sz="2595"/>
              <a:t>[5] </a:t>
            </a:r>
            <a:r>
              <a:rPr lang="en-IN" sz="2595"/>
              <a:t>Ren S. et al. Faster r-cnn: Towards real-time object detection with region proposal networks //Advances in neural information processing systems.– 2015. – С. 91-99.</a:t>
            </a:r>
            <a:endParaRPr sz="2595"/>
          </a:p>
          <a:p>
            <a:pPr indent="0" lvl="0" marL="0" rtl="0" algn="l">
              <a:lnSpc>
                <a:spcPct val="90000"/>
              </a:lnSpc>
              <a:spcBef>
                <a:spcPts val="519"/>
              </a:spcBef>
              <a:spcAft>
                <a:spcPts val="0"/>
              </a:spcAft>
              <a:buClr>
                <a:schemeClr val="dk1"/>
              </a:buClr>
              <a:buSzPct val="100000"/>
              <a:buFont typeface="Arial"/>
              <a:buNone/>
            </a:pPr>
            <a:r>
              <a:rPr lang="en-IN" sz="2595"/>
              <a:t>[6]S. Prasad and S. Sinha, "Real-time object detection and tracking in an unknown environment," 2011 World Congress on Information and Communication Technologies, Mumbai, 2011, pp. 1056-1061, doi: 10.1109/WICT.2011.6141394.</a:t>
            </a:r>
            <a:endParaRPr sz="2595"/>
          </a:p>
          <a:p>
            <a:pPr indent="0" lvl="0" marL="0" rtl="0" algn="l">
              <a:lnSpc>
                <a:spcPct val="90000"/>
              </a:lnSpc>
              <a:spcBef>
                <a:spcPts val="519"/>
              </a:spcBef>
              <a:spcAft>
                <a:spcPts val="0"/>
              </a:spcAft>
              <a:buClr>
                <a:schemeClr val="dk1"/>
              </a:buClr>
              <a:buSzPct val="100000"/>
              <a:buFont typeface="Arial"/>
              <a:buNone/>
            </a:pPr>
            <a:r>
              <a:rPr lang="en-IN" sz="2595"/>
              <a:t>[7]K. Srinivasan and V. R. Azhaguramyaa, "Internet of Things (IoT) based Object Recognition Technologies," 2019 Third International conference on I-SMAC (IoT in Social, Mobile, Analytics and Cloud) (I-SMAC), Palladam, India, 2019, pp. 216-220, doi: 10.1109/I-SMAC47947.2019.9032689.</a:t>
            </a:r>
            <a:endParaRPr sz="2595"/>
          </a:p>
          <a:p>
            <a:pPr indent="0" lvl="0" marL="0" rtl="0" algn="l">
              <a:lnSpc>
                <a:spcPct val="90000"/>
              </a:lnSpc>
              <a:spcBef>
                <a:spcPts val="519"/>
              </a:spcBef>
              <a:spcAft>
                <a:spcPts val="0"/>
              </a:spcAft>
              <a:buClr>
                <a:schemeClr val="dk1"/>
              </a:buClr>
              <a:buSzPct val="100000"/>
              <a:buFont typeface="Arial"/>
              <a:buNone/>
            </a:pPr>
            <a:r>
              <a:rPr lang="en-IN" sz="2595"/>
              <a:t>[8]A. Mavrogiorgou, A. Kiourtis and D. Kyriazis, "IoT Devices Recognition through Object Detection and Classification Techniques," 2019 Third World Conference on Smart Trends in Systems Security and Sustainability (WorldS4), London, United Kingdom, 2019, pp. 12-20, doi: 10.1109/WorldS4.2019.8903926.</a:t>
            </a:r>
            <a:endParaRPr sz="2595"/>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838200" y="2766060"/>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IN"/>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609600" y="616585"/>
            <a:ext cx="10972800" cy="5826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IN"/>
              <a:t>Contents</a:t>
            </a:r>
            <a:endParaRPr/>
          </a:p>
        </p:txBody>
      </p:sp>
      <p:sp>
        <p:nvSpPr>
          <p:cNvPr id="73" name="Google Shape;73;p15"/>
          <p:cNvSpPr txBox="1"/>
          <p:nvPr/>
        </p:nvSpPr>
        <p:spPr>
          <a:xfrm>
            <a:off x="952500" y="2079625"/>
            <a:ext cx="7059930" cy="313817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AutoNum type="arabicPeriod"/>
            </a:pPr>
            <a:r>
              <a:rPr lang="en-IN" sz="1800">
                <a:solidFill>
                  <a:schemeClr val="dk1"/>
                </a:solidFill>
                <a:latin typeface="Arial"/>
                <a:ea typeface="Arial"/>
                <a:cs typeface="Arial"/>
                <a:sym typeface="Arial"/>
              </a:rPr>
              <a:t>Abstract</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IN" sz="1800">
                <a:solidFill>
                  <a:schemeClr val="dk1"/>
                </a:solidFill>
                <a:latin typeface="Arial"/>
                <a:ea typeface="Arial"/>
                <a:cs typeface="Arial"/>
                <a:sym typeface="Arial"/>
              </a:rPr>
              <a:t>Introduction</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IN" sz="1800">
                <a:solidFill>
                  <a:schemeClr val="dk1"/>
                </a:solidFill>
                <a:latin typeface="Arial"/>
                <a:ea typeface="Arial"/>
                <a:cs typeface="Arial"/>
                <a:sym typeface="Arial"/>
              </a:rPr>
              <a:t>Innovation Idea Of the Project</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IN" sz="1800">
                <a:solidFill>
                  <a:schemeClr val="dk1"/>
                </a:solidFill>
                <a:latin typeface="Arial"/>
                <a:ea typeface="Arial"/>
                <a:cs typeface="Arial"/>
                <a:sym typeface="Arial"/>
              </a:rPr>
              <a:t>Problem Statement</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IN" sz="1800">
                <a:solidFill>
                  <a:schemeClr val="dk1"/>
                </a:solidFill>
                <a:latin typeface="Arial"/>
                <a:ea typeface="Arial"/>
                <a:cs typeface="Arial"/>
                <a:sym typeface="Arial"/>
              </a:rPr>
              <a:t>Scope Of the Project</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IN" sz="1800">
                <a:solidFill>
                  <a:schemeClr val="dk1"/>
                </a:solidFill>
                <a:latin typeface="Arial"/>
                <a:ea typeface="Arial"/>
                <a:cs typeface="Arial"/>
                <a:sym typeface="Arial"/>
              </a:rPr>
              <a:t>Existing System</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Arial"/>
              <a:buNone/>
            </a:pPr>
            <a:r>
              <a:rPr lang="en-IN" sz="1800">
                <a:solidFill>
                  <a:schemeClr val="dk1"/>
                </a:solidFill>
                <a:latin typeface="Arial"/>
                <a:ea typeface="Arial"/>
                <a:cs typeface="Arial"/>
                <a:sym typeface="Arial"/>
              </a:rPr>
              <a:t>       6.1 Limitations of the present system</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Arial"/>
              <a:buNone/>
            </a:pPr>
            <a:r>
              <a:rPr lang="en-IN" sz="1800">
                <a:solidFill>
                  <a:schemeClr val="dk1"/>
                </a:solidFill>
                <a:latin typeface="Arial"/>
                <a:ea typeface="Arial"/>
                <a:cs typeface="Arial"/>
                <a:sym typeface="Arial"/>
              </a:rPr>
              <a:t>7.   Proposed System</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Arial"/>
              <a:buNone/>
            </a:pPr>
            <a:r>
              <a:rPr lang="en-IN" sz="1800">
                <a:solidFill>
                  <a:schemeClr val="dk1"/>
                </a:solidFill>
                <a:latin typeface="Arial"/>
                <a:ea typeface="Arial"/>
                <a:cs typeface="Arial"/>
                <a:sym typeface="Arial"/>
              </a:rPr>
              <a:t>       7.1 </a:t>
            </a:r>
            <a:r>
              <a:rPr lang="en-IN" sz="1800">
                <a:solidFill>
                  <a:schemeClr val="dk1"/>
                </a:solidFill>
                <a:latin typeface="Arial"/>
                <a:ea typeface="Arial"/>
                <a:cs typeface="Arial"/>
                <a:sym typeface="Arial"/>
              </a:rPr>
              <a:t>Ben</a:t>
            </a:r>
            <a:r>
              <a:rPr lang="en-IN" sz="1800">
                <a:solidFill>
                  <a:schemeClr val="dk1"/>
                </a:solidFill>
              </a:rPr>
              <a:t>e</a:t>
            </a:r>
            <a:r>
              <a:rPr lang="en-IN" sz="1800">
                <a:solidFill>
                  <a:schemeClr val="dk1"/>
                </a:solidFill>
                <a:latin typeface="Arial"/>
                <a:ea typeface="Arial"/>
                <a:cs typeface="Arial"/>
                <a:sym typeface="Arial"/>
              </a:rPr>
              <a:t>fits </a:t>
            </a:r>
            <a:r>
              <a:rPr lang="en-IN" sz="1800">
                <a:solidFill>
                  <a:schemeClr val="dk1"/>
                </a:solidFill>
                <a:latin typeface="Arial"/>
                <a:ea typeface="Arial"/>
                <a:cs typeface="Arial"/>
                <a:sym typeface="Arial"/>
              </a:rPr>
              <a:t>of proposed system</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Arial"/>
              <a:buNone/>
            </a:pPr>
            <a:r>
              <a:rPr lang="en-IN" sz="1800">
                <a:solidFill>
                  <a:schemeClr val="dk1"/>
                </a:solidFill>
                <a:latin typeface="Arial"/>
                <a:ea typeface="Arial"/>
                <a:cs typeface="Arial"/>
                <a:sym typeface="Arial"/>
              </a:rPr>
              <a:t>8.   Hardware and Software Requirements  </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Arial"/>
              <a:buNone/>
            </a:pPr>
            <a:r>
              <a:rPr lang="en-IN" sz="1800">
                <a:solidFill>
                  <a:schemeClr val="dk1"/>
                </a:solidFill>
                <a:latin typeface="Arial"/>
                <a:ea typeface="Arial"/>
                <a:cs typeface="Arial"/>
                <a:sym typeface="Arial"/>
              </a:rPr>
              <a:t>9.   References     </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609600" y="433705"/>
            <a:ext cx="10972800" cy="5826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IN" sz="3240"/>
              <a:t>Abstract</a:t>
            </a:r>
            <a:br>
              <a:rPr b="1" lang="en-IN" sz="3240"/>
            </a:br>
            <a:endParaRPr sz="3240"/>
          </a:p>
        </p:txBody>
      </p:sp>
      <p:sp>
        <p:nvSpPr>
          <p:cNvPr id="79" name="Google Shape;79;p16"/>
          <p:cNvSpPr txBox="1"/>
          <p:nvPr>
            <p:ph idx="1" type="body"/>
          </p:nvPr>
        </p:nvSpPr>
        <p:spPr>
          <a:xfrm>
            <a:off x="838200" y="1448008"/>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160000"/>
              </a:lnSpc>
              <a:spcBef>
                <a:spcPts val="0"/>
              </a:spcBef>
              <a:spcAft>
                <a:spcPts val="0"/>
              </a:spcAft>
              <a:buClr>
                <a:schemeClr val="dk1"/>
              </a:buClr>
              <a:buSzPts val="1800"/>
              <a:buFont typeface="Arial"/>
              <a:buNone/>
            </a:pPr>
            <a:r>
              <a:rPr lang="en-IN" sz="1800"/>
              <a:t>Nowadays the demand of low cost well-trained embedded devices that can be applied in real world is increasing.Our efforts in this project are determined to achieve a system which can render one of such application to benefit the blind people. In this project video detection and recognition is presented based on a single board computer represented by Raspberry PI as an embedded solution. The aim is to make a smart system which detects the object for the blind user, measures its distance , and report the output in the form of audio signals to alert the blind user of the obstacle ahead. This entire work is done on raspberry pi with operating system ported on it.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838200" y="365125"/>
            <a:ext cx="9857105" cy="869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IN"/>
              <a:t>Introduction</a:t>
            </a:r>
            <a:endParaRPr/>
          </a:p>
        </p:txBody>
      </p:sp>
      <p:sp>
        <p:nvSpPr>
          <p:cNvPr id="85" name="Google Shape;85;p17"/>
          <p:cNvSpPr txBox="1"/>
          <p:nvPr>
            <p:ph idx="1" type="body"/>
          </p:nvPr>
        </p:nvSpPr>
        <p:spPr>
          <a:xfrm>
            <a:off x="777240" y="191706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90000"/>
              </a:lnSpc>
              <a:spcBef>
                <a:spcPts val="0"/>
              </a:spcBef>
              <a:spcAft>
                <a:spcPts val="0"/>
              </a:spcAft>
              <a:buClr>
                <a:schemeClr val="dk1"/>
              </a:buClr>
              <a:buSzPts val="1800"/>
              <a:buFont typeface="Arial"/>
              <a:buNone/>
            </a:pPr>
            <a:r>
              <a:rPr lang="en-IN" sz="1800"/>
              <a:t>People are witnessing the dawn of the new era of Deep Learning and embedded devices. Real life applications whether it be in the domain of Image recognition, Driver less cars, better preventive health care are all here today or on the horizon. The primary motivation which drives our team is how we can build a real-world application, in a cost effective manner which can benefit a section of society namely-”blinds”.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838200" y="365125"/>
            <a:ext cx="9785350" cy="9912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IN"/>
              <a:t>Innovation idea of the project</a:t>
            </a:r>
            <a:endParaRPr/>
          </a:p>
        </p:txBody>
      </p:sp>
      <p:sp>
        <p:nvSpPr>
          <p:cNvPr id="91" name="Google Shape;91;p18"/>
          <p:cNvSpPr txBox="1"/>
          <p:nvPr>
            <p:ph idx="1" type="body"/>
          </p:nvPr>
        </p:nvSpPr>
        <p:spPr>
          <a:xfrm>
            <a:off x="838200" y="1997710"/>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90000"/>
              </a:lnSpc>
              <a:spcBef>
                <a:spcPts val="0"/>
              </a:spcBef>
              <a:spcAft>
                <a:spcPts val="0"/>
              </a:spcAft>
              <a:buClr>
                <a:schemeClr val="dk1"/>
              </a:buClr>
              <a:buSzPts val="1800"/>
              <a:buFont typeface="Arial"/>
              <a:buNone/>
            </a:pPr>
            <a:r>
              <a:rPr lang="en-IN" sz="1800"/>
              <a:t>In this project, the Pre-trained model is used, Its accuracy is more than 90%. It can also be customized to recognize other objects using Transfer learning. This MobileNet is depth wise separable convolution, reduces the number of parameters. It is more suitable for vision-based applications where there is less performance power of the system.</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838200" y="365125"/>
            <a:ext cx="9603105" cy="9309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IN"/>
              <a:t>Problem Statement</a:t>
            </a:r>
            <a:endParaRPr/>
          </a:p>
        </p:txBody>
      </p:sp>
      <p:sp>
        <p:nvSpPr>
          <p:cNvPr id="97" name="Google Shape;97;p19"/>
          <p:cNvSpPr txBox="1"/>
          <p:nvPr>
            <p:ph idx="1" type="body"/>
          </p:nvPr>
        </p:nvSpPr>
        <p:spPr>
          <a:xfrm>
            <a:off x="609600" y="1671955"/>
            <a:ext cx="10972800" cy="4953000"/>
          </a:xfrm>
          <a:prstGeom prst="rect">
            <a:avLst/>
          </a:prstGeom>
          <a:noFill/>
          <a:ln>
            <a:noFill/>
          </a:ln>
        </p:spPr>
        <p:txBody>
          <a:bodyPr anchorCtr="0" anchor="t" bIns="45700" lIns="91425" spcFirstLastPara="1" rIns="91425" wrap="square" tIns="45700">
            <a:normAutofit/>
          </a:bodyPr>
          <a:lstStyle/>
          <a:p>
            <a:pPr indent="0" lvl="0" marL="0" rtl="0" algn="just">
              <a:lnSpc>
                <a:spcPct val="110000"/>
              </a:lnSpc>
              <a:spcBef>
                <a:spcPts val="0"/>
              </a:spcBef>
              <a:spcAft>
                <a:spcPts val="0"/>
              </a:spcAft>
              <a:buClr>
                <a:schemeClr val="dk1"/>
              </a:buClr>
              <a:buSzPts val="1900"/>
              <a:buFont typeface="Arial"/>
              <a:buNone/>
            </a:pPr>
            <a:r>
              <a:rPr lang="en-IN" sz="1900"/>
              <a:t>One of the major problems faced by Blind people is de_x0002_tecting and recognizing an obstacle in their path. The projects approach lies in developing a system based on Raspberry Pi 3 , which is capable of labeling objects with the help of OpenCV and TensorFlow libraries and converting the labeled text to speech and producing output in the form of audio signals to make the blind person aware of the object in front of him. The scope also includes measurement of the distance of the object from the person and reporting the same. Most of the Object Detection algorithm has been tested on GPU with high computation abilities and are less likely to achieve same speed and accuracy with less powerful devices with microprocessor only, which are in high demand in current scenario. We choose Raspberry Pi 3 as our platform because it is a standard representative of embedded device and is widely being used for devising low cost-system. We would like to have a prototype that can successfully perform real-time detection in about 5-10 fps onPi, with decent accuracy.</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609600" y="139475"/>
            <a:ext cx="10972800" cy="81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Eminent Professor</a:t>
            </a:r>
            <a:endParaRPr/>
          </a:p>
        </p:txBody>
      </p:sp>
      <p:sp>
        <p:nvSpPr>
          <p:cNvPr id="103" name="Google Shape;103;p20"/>
          <p:cNvSpPr txBox="1"/>
          <p:nvPr>
            <p:ph idx="1" type="body"/>
          </p:nvPr>
        </p:nvSpPr>
        <p:spPr>
          <a:xfrm>
            <a:off x="609600" y="1174750"/>
            <a:ext cx="10972800" cy="4953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IN"/>
              <a:t>Cagri KAYMA</a:t>
            </a:r>
            <a:r>
              <a:rPr lang="en-IN"/>
              <a:t>K</a:t>
            </a:r>
            <a:endParaRPr/>
          </a:p>
          <a:p>
            <a:pPr indent="0" lvl="0" marL="0" rtl="0" algn="l">
              <a:spcBef>
                <a:spcPts val="360"/>
              </a:spcBef>
              <a:spcAft>
                <a:spcPts val="0"/>
              </a:spcAft>
              <a:buNone/>
            </a:pPr>
            <a:r>
              <a:rPr lang="en-IN" u="sng">
                <a:solidFill>
                  <a:schemeClr val="hlink"/>
                </a:solidFill>
                <a:hlinkClick r:id="rId3"/>
              </a:rPr>
              <a:t>ckaymak@firat.edu.tr</a:t>
            </a:r>
            <a:endParaRPr/>
          </a:p>
          <a:p>
            <a:pPr indent="0" lvl="0" marL="0" rtl="0" algn="l">
              <a:spcBef>
                <a:spcPts val="360"/>
              </a:spcBef>
              <a:spcAft>
                <a:spcPts val="0"/>
              </a:spcAft>
              <a:buNone/>
            </a:pPr>
            <a:r>
              <a:t/>
            </a:r>
            <a:endParaRPr/>
          </a:p>
          <a:p>
            <a:pPr indent="0" lvl="0" marL="0" rtl="0" algn="l">
              <a:lnSpc>
                <a:spcPct val="100000"/>
              </a:lnSpc>
              <a:spcBef>
                <a:spcPts val="360"/>
              </a:spcBef>
              <a:spcAft>
                <a:spcPts val="0"/>
              </a:spcAft>
              <a:buNone/>
            </a:pPr>
            <a:r>
              <a:rPr lang="en-IN" sz="3200">
                <a:solidFill>
                  <a:srgbClr val="FFFFFF"/>
                </a:solidFill>
              </a:rPr>
              <a:t>OVERSEAS LAB</a:t>
            </a:r>
            <a:endParaRPr sz="3200">
              <a:solidFill>
                <a:srgbClr val="FFFFFF"/>
              </a:solidFill>
            </a:endParaRPr>
          </a:p>
          <a:p>
            <a:pPr indent="0" lvl="0" marL="0" rtl="0" algn="l">
              <a:spcBef>
                <a:spcPts val="360"/>
              </a:spcBef>
              <a:spcAft>
                <a:spcPts val="0"/>
              </a:spcAft>
              <a:buNone/>
            </a:pPr>
            <a:r>
              <a:rPr lang="en-IN"/>
              <a:t>Mechatronics Engineering Department</a:t>
            </a:r>
            <a:endParaRPr/>
          </a:p>
          <a:p>
            <a:pPr indent="0" lvl="0" marL="0" rtl="0" algn="l">
              <a:spcBef>
                <a:spcPts val="360"/>
              </a:spcBef>
              <a:spcAft>
                <a:spcPts val="0"/>
              </a:spcAft>
              <a:buNone/>
            </a:pPr>
            <a:r>
              <a:rPr lang="en-IN"/>
              <a:t>Firat University</a:t>
            </a:r>
            <a:endParaRPr/>
          </a:p>
          <a:p>
            <a:pPr indent="0" lvl="0" marL="0" rtl="0" algn="l">
              <a:spcBef>
                <a:spcPts val="360"/>
              </a:spcBef>
              <a:spcAft>
                <a:spcPts val="0"/>
              </a:spcAft>
              <a:buNone/>
            </a:pPr>
            <a:r>
              <a:rPr lang="en-IN"/>
              <a:t>Elazig, Turkey</a:t>
            </a:r>
            <a:endParaRPr sz="3200">
              <a:solidFill>
                <a:srgbClr val="FFFFFF"/>
              </a:solidFill>
            </a:endParaRPr>
          </a:p>
          <a:p>
            <a:pPr indent="0" lvl="0" marL="0" rtl="0" algn="l">
              <a:spcBef>
                <a:spcPts val="36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IN"/>
              <a:t>Scope Of The Project</a:t>
            </a:r>
            <a:endParaRPr/>
          </a:p>
        </p:txBody>
      </p:sp>
      <p:sp>
        <p:nvSpPr>
          <p:cNvPr id="109" name="Google Shape;109;p21"/>
          <p:cNvSpPr txBox="1"/>
          <p:nvPr>
            <p:ph idx="1" type="body"/>
          </p:nvPr>
        </p:nvSpPr>
        <p:spPr>
          <a:xfrm>
            <a:off x="609600" y="1296670"/>
            <a:ext cx="10972800" cy="4953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Font typeface="Arial"/>
              <a:buChar char="●"/>
            </a:pPr>
            <a:r>
              <a:rPr lang="en-IN" sz="2000"/>
              <a:t>Reducing the bulkiness and making the system portable(eg. making a kit or through IC ,which the blind person can attach to his stick) for the application to come into picture in real life.</a:t>
            </a:r>
            <a:endParaRPr sz="2000"/>
          </a:p>
          <a:p>
            <a:pPr indent="-342900" lvl="0" marL="342900" rtl="0" algn="l">
              <a:spcBef>
                <a:spcPts val="400"/>
              </a:spcBef>
              <a:spcAft>
                <a:spcPts val="0"/>
              </a:spcAft>
              <a:buClr>
                <a:schemeClr val="dk1"/>
              </a:buClr>
              <a:buSzPts val="2000"/>
              <a:buFont typeface="Arial"/>
              <a:buChar char="●"/>
            </a:pPr>
            <a:r>
              <a:rPr lang="en-IN" sz="2000"/>
              <a:t>Modifying speed , accuracy , and reliability of the system.</a:t>
            </a:r>
            <a:endParaRPr sz="2000"/>
          </a:p>
          <a:p>
            <a:pPr indent="-342900" lvl="0" marL="342900" rtl="0" algn="l">
              <a:spcBef>
                <a:spcPts val="400"/>
              </a:spcBef>
              <a:spcAft>
                <a:spcPts val="0"/>
              </a:spcAft>
              <a:buClr>
                <a:schemeClr val="dk1"/>
              </a:buClr>
              <a:buSzPts val="2000"/>
              <a:buFont typeface="Arial"/>
              <a:buChar char="●"/>
            </a:pPr>
            <a:r>
              <a:rPr lang="en-IN" sz="2000"/>
              <a:t> Making the Raspberry Pi speak and respond to instructions given by blind person (eg. Navigation).</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609600" y="464185"/>
            <a:ext cx="10972800" cy="5826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IN"/>
              <a:t>Existing system </a:t>
            </a:r>
            <a:br>
              <a:rPr lang="en-IN"/>
            </a:br>
            <a:endParaRPr/>
          </a:p>
        </p:txBody>
      </p:sp>
      <p:sp>
        <p:nvSpPr>
          <p:cNvPr id="115" name="Google Shape;115;p22"/>
          <p:cNvSpPr txBox="1"/>
          <p:nvPr>
            <p:ph idx="1" type="body"/>
          </p:nvPr>
        </p:nvSpPr>
        <p:spPr>
          <a:xfrm>
            <a:off x="609600" y="1337310"/>
            <a:ext cx="10972800" cy="4953000"/>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Clr>
                <a:schemeClr val="dk1"/>
              </a:buClr>
              <a:buSzPts val="2400"/>
              <a:buFont typeface="Arial"/>
              <a:buNone/>
            </a:pPr>
            <a:r>
              <a:rPr lang="en-IN" sz="2400"/>
              <a:t>In the existing system, object recognition can be done using any of the Image processing Algorithm like SIFT, SURF. But that kind of techniques has lots of limitations, make more difficult to recognize the object.</a:t>
            </a:r>
            <a:endParaRPr sz="2400"/>
          </a:p>
          <a:p>
            <a:pPr indent="0" lvl="0" marL="0" rtl="0" algn="just">
              <a:lnSpc>
                <a:spcPct val="120000"/>
              </a:lnSpc>
              <a:spcBef>
                <a:spcPts val="480"/>
              </a:spcBef>
              <a:spcAft>
                <a:spcPts val="0"/>
              </a:spcAft>
              <a:buClr>
                <a:schemeClr val="dk1"/>
              </a:buClr>
              <a:buSzPts val="2400"/>
              <a:buFont typeface="Arial"/>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