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CEB2A-23C5-4237-AF46-32D0A404DDD4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390DE-9708-46E3-BEE1-87F0DFE11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7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F8-A9F4-442C-9A02-3A16025F2BC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EFE4-43F6-46E1-A224-8BA3DED6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5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F8-A9F4-442C-9A02-3A16025F2BC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EFE4-43F6-46E1-A224-8BA3DED6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69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F8-A9F4-442C-9A02-3A16025F2BC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EFE4-43F6-46E1-A224-8BA3DED6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85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F8-A9F4-442C-9A02-3A16025F2BC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EFE4-43F6-46E1-A224-8BA3DED6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8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F8-A9F4-442C-9A02-3A16025F2BC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EFE4-43F6-46E1-A224-8BA3DED6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89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F8-A9F4-442C-9A02-3A16025F2BC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EFE4-43F6-46E1-A224-8BA3DED6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71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F8-A9F4-442C-9A02-3A16025F2BC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EFE4-43F6-46E1-A224-8BA3DED6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20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F8-A9F4-442C-9A02-3A16025F2BC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EFE4-43F6-46E1-A224-8BA3DED6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F8-A9F4-442C-9A02-3A16025F2BC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EFE4-43F6-46E1-A224-8BA3DED6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3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F8-A9F4-442C-9A02-3A16025F2BC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EFE4-43F6-46E1-A224-8BA3DED6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16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F8-A9F4-442C-9A02-3A16025F2BC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EFE4-43F6-46E1-A224-8BA3DED6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47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AFF8-A9F4-442C-9A02-3A16025F2BC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EFE4-43F6-46E1-A224-8BA3DED6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742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8.jpeg"/><Relationship Id="rId5" Type="http://schemas.openxmlformats.org/officeDocument/2006/relationships/hyperlink" Target="mailto:ankitankit2072000@gmail.com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hyperlink" Target="https://github.com/Agangwar1402202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gangwar14022023" TargetMode="External"/><Relationship Id="rId4" Type="http://schemas.openxmlformats.org/officeDocument/2006/relationships/hyperlink" Target="mailto:ankitankit2072000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D86D-5FAE-8826-3CE8-E38B6B949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20" y="137898"/>
            <a:ext cx="7735653" cy="862341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b="1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Amazon Consumer Behaviour </a:t>
            </a:r>
            <a:br>
              <a:rPr lang="en-IN" sz="3600" b="1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</a:br>
            <a:r>
              <a:rPr lang="en-IN" sz="3600" b="1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F7D1A-F063-79FA-D5F2-1D0B29FD1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113" y="1643970"/>
            <a:ext cx="7327091" cy="1785029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Objective: </a:t>
            </a:r>
            <a:r>
              <a:rPr lang="en-US" sz="2000" dirty="0">
                <a:solidFill>
                  <a:srgbClr val="FF0000"/>
                </a:solidFill>
              </a:rPr>
              <a:t>To Discuss into the behavior patterns of new users on amazon and drive data-driven Recommendations to increase Sustainable growth.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amazon symbol">
            <a:extLst>
              <a:ext uri="{FF2B5EF4-FFF2-40B4-BE49-F238E27FC236}">
                <a16:creationId xmlns:a16="http://schemas.microsoft.com/office/drawing/2014/main" id="{BB111388-C2C1-CBB5-0786-00E0E01F3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214" y="0"/>
            <a:ext cx="1128410" cy="113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n Shopping Vector Icon On White Background. Flat Vector Man Shopping ...">
            <a:extLst>
              <a:ext uri="{FF2B5EF4-FFF2-40B4-BE49-F238E27FC236}">
                <a16:creationId xmlns:a16="http://schemas.microsoft.com/office/drawing/2014/main" id="{DD5C44AD-2A87-C140-AAD0-E638A61A4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65" t="-31702" r="-44500" b="-36662"/>
          <a:stretch/>
        </p:blipFill>
        <p:spPr bwMode="auto">
          <a:xfrm>
            <a:off x="-486382" y="3004307"/>
            <a:ext cx="3745148" cy="39505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start botton icon pics">
            <a:extLst>
              <a:ext uri="{FF2B5EF4-FFF2-40B4-BE49-F238E27FC236}">
                <a16:creationId xmlns:a16="http://schemas.microsoft.com/office/drawing/2014/main" id="{85F3BAAA-7889-5FEC-A390-8874F8A7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204" y="3705630"/>
            <a:ext cx="2649784" cy="20531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8BAF06-EA24-D145-C4A4-7D29BA4389E4}"/>
              </a:ext>
            </a:extLst>
          </p:cNvPr>
          <p:cNvSpPr txBox="1"/>
          <p:nvPr/>
        </p:nvSpPr>
        <p:spPr>
          <a:xfrm>
            <a:off x="4027047" y="3657758"/>
            <a:ext cx="6050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Project Submitted By</a:t>
            </a:r>
            <a:r>
              <a:rPr lang="en-IN" sz="3600" b="1" dirty="0">
                <a:solidFill>
                  <a:schemeClr val="accent4">
                    <a:lumMod val="75000"/>
                  </a:schemeClr>
                </a:solidFill>
              </a:rPr>
              <a:t>: Ankit Gangwar</a:t>
            </a:r>
          </a:p>
          <a:p>
            <a:r>
              <a:rPr lang="en-IN" sz="3600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ankitankit2072000@gmail.com</a:t>
            </a:r>
            <a:r>
              <a:rPr lang="en-IN" sz="3600" dirty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1042" name="Picture 18" descr="Image result for email symbol">
            <a:extLst>
              <a:ext uri="{FF2B5EF4-FFF2-40B4-BE49-F238E27FC236}">
                <a16:creationId xmlns:a16="http://schemas.microsoft.com/office/drawing/2014/main" id="{A6410968-2FD0-FCA9-C4C6-15FE49BF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84" y="4767109"/>
            <a:ext cx="591664" cy="59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itHub Logo, symbol, meaning, history, PNG, brand">
            <a:extLst>
              <a:ext uri="{FF2B5EF4-FFF2-40B4-BE49-F238E27FC236}">
                <a16:creationId xmlns:a16="http://schemas.microsoft.com/office/drawing/2014/main" id="{79BBE236-BAD0-B28E-FF24-87352E30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113" y="10926202"/>
            <a:ext cx="97834" cy="5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Naomi's Portofolio">
            <a:extLst>
              <a:ext uri="{FF2B5EF4-FFF2-40B4-BE49-F238E27FC236}">
                <a16:creationId xmlns:a16="http://schemas.microsoft.com/office/drawing/2014/main" id="{F5CB9914-BD30-079B-8D88-834CD410A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84" y="5442786"/>
            <a:ext cx="591664" cy="59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01F5F-2975-B45E-2B37-03EC987701EC}"/>
              </a:ext>
            </a:extLst>
          </p:cNvPr>
          <p:cNvSpPr txBox="1"/>
          <p:nvPr/>
        </p:nvSpPr>
        <p:spPr>
          <a:xfrm>
            <a:off x="4095243" y="5451192"/>
            <a:ext cx="6264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Agangwar14022023 (Ankit Gangwar) (github.com)</a:t>
            </a:r>
            <a:endParaRPr lang="en-IN" sz="2400" dirty="0">
              <a:solidFill>
                <a:srgbClr val="FFFF00"/>
              </a:solidFill>
            </a:endParaRPr>
          </a:p>
        </p:txBody>
      </p:sp>
      <p:pic>
        <p:nvPicPr>
          <p:cNvPr id="1050" name="Picture 26" descr="Project Management Icon. Flat Design Stock Illustration - Illustration ...">
            <a:extLst>
              <a:ext uri="{FF2B5EF4-FFF2-40B4-BE49-F238E27FC236}">
                <a16:creationId xmlns:a16="http://schemas.microsoft.com/office/drawing/2014/main" id="{FE18FE7C-800D-5C46-5D3E-9FDEA95D4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39" y="3764683"/>
            <a:ext cx="671209" cy="67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8">
            <a:extLst>
              <a:ext uri="{FF2B5EF4-FFF2-40B4-BE49-F238E27FC236}">
                <a16:creationId xmlns:a16="http://schemas.microsoft.com/office/drawing/2014/main" id="{3D636D3A-7ABA-FE31-3B0D-2B95753A00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56" name="Picture 32" descr="Amazon Logo 19983">
            <a:extLst>
              <a:ext uri="{FF2B5EF4-FFF2-40B4-BE49-F238E27FC236}">
                <a16:creationId xmlns:a16="http://schemas.microsoft.com/office/drawing/2014/main" id="{127F202F-BF55-D85C-81BE-C5617E8DD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622" y="6859"/>
            <a:ext cx="2018592" cy="113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84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FCE4-6E5F-A579-ACCE-65AD87C0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102FA-B2E7-FB16-AA56-2B304FC9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7DEB7-E89E-1294-07D8-CE969060C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8" y="0"/>
            <a:ext cx="11439727" cy="6570417"/>
          </a:xfrm>
          <a:prstGeom prst="rect">
            <a:avLst/>
          </a:prstGeom>
        </p:spPr>
      </p:pic>
      <p:pic>
        <p:nvPicPr>
          <p:cNvPr id="2050" name="Picture 2" descr="Download High Quality amazon logo transparent circle Transparent PNG ...">
            <a:extLst>
              <a:ext uri="{FF2B5EF4-FFF2-40B4-BE49-F238E27FC236}">
                <a16:creationId xmlns:a16="http://schemas.microsoft.com/office/drawing/2014/main" id="{59DCDE02-A9E1-5AD5-724B-F893AF4BF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84" y="0"/>
            <a:ext cx="758757" cy="75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home symbol">
            <a:extLst>
              <a:ext uri="{FF2B5EF4-FFF2-40B4-BE49-F238E27FC236}">
                <a16:creationId xmlns:a16="http://schemas.microsoft.com/office/drawing/2014/main" id="{E6CBF806-7506-6349-21AB-A4E038839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69" y="697164"/>
            <a:ext cx="758757" cy="67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2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9CBF-190C-2503-D31F-13B024BA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2" y="953412"/>
            <a:ext cx="9698477" cy="406062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rgbClr val="FFFF00"/>
                </a:solidFill>
              </a:rPr>
              <a:t>In this datasets we had 602 customers but after cleaning the data we have only 511 customers.</a:t>
            </a:r>
            <a:br>
              <a:rPr lang="en-IN" sz="2200" dirty="0">
                <a:solidFill>
                  <a:srgbClr val="FFFF00"/>
                </a:solidFill>
              </a:rPr>
            </a:br>
            <a:r>
              <a:rPr lang="en-IN" sz="2200" dirty="0">
                <a:solidFill>
                  <a:srgbClr val="FFFF00"/>
                </a:solidFill>
              </a:rPr>
              <a:t>There is </a:t>
            </a:r>
            <a:r>
              <a:rPr lang="en-IN" sz="2200" dirty="0" err="1">
                <a:solidFill>
                  <a:srgbClr val="FFFF00"/>
                </a:solidFill>
              </a:rPr>
              <a:t>avg</a:t>
            </a:r>
            <a:r>
              <a:rPr lang="en-IN" sz="2200" dirty="0">
                <a:solidFill>
                  <a:srgbClr val="FFFF00"/>
                </a:solidFill>
              </a:rPr>
              <a:t> age of total customers is 30.57.</a:t>
            </a:r>
            <a:br>
              <a:rPr lang="en-IN" sz="2200" dirty="0">
                <a:solidFill>
                  <a:srgbClr val="FFFF00"/>
                </a:solidFill>
              </a:rPr>
            </a:b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E97C-AA64-F74B-88D6-C08C8BB1D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62" y="155325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FFFF00"/>
                </a:solidFill>
              </a:rPr>
              <a:t>Gender based Customers Count</a:t>
            </a:r>
            <a:r>
              <a:rPr lang="en-IN" dirty="0">
                <a:solidFill>
                  <a:srgbClr val="FFFF00"/>
                </a:solidFill>
              </a:rPr>
              <a:t>: </a:t>
            </a:r>
            <a:r>
              <a:rPr lang="en-IN" sz="2000" dirty="0">
                <a:solidFill>
                  <a:srgbClr val="FFFF00"/>
                </a:solidFill>
              </a:rPr>
              <a:t>there are </a:t>
            </a:r>
            <a:r>
              <a:rPr lang="en-IN" sz="2000" b="1" dirty="0">
                <a:solidFill>
                  <a:srgbClr val="FFFF00"/>
                </a:solidFill>
              </a:rPr>
              <a:t>142 male</a:t>
            </a:r>
            <a:r>
              <a:rPr lang="en-IN" sz="2000" dirty="0">
                <a:solidFill>
                  <a:srgbClr val="FFFF00"/>
                </a:solidFill>
              </a:rPr>
              <a:t>,350 Female, and 19 others.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FFFF00"/>
                </a:solidFill>
              </a:rPr>
              <a:t>I take the card to filters by Gender ,Age, Purchase Category.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FFFF00"/>
                </a:solidFill>
              </a:rPr>
              <a:t>There is very importance of customer reviews by rating. Here I can see that mostly of customers(30.33%) go only on 1 rate and a few customers 6.46% go on 5 rate.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FFFF00"/>
                </a:solidFill>
              </a:rPr>
              <a:t>The frequency of purchase time is very less . There are 43.64% customers who purchase only few times a week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Recommendations:  </a:t>
            </a:r>
            <a:r>
              <a:rPr lang="en-IN" sz="2000" dirty="0">
                <a:solidFill>
                  <a:srgbClr val="FFFF00"/>
                </a:solidFill>
              </a:rPr>
              <a:t>Encouraging reviews, maintaining their quality and recognizing engaged reviewers can enhance the overall customer experience and trust in the </a:t>
            </a:r>
            <a:r>
              <a:rPr lang="en-IN" sz="2000" dirty="0" err="1">
                <a:solidFill>
                  <a:srgbClr val="FFFF00"/>
                </a:solidFill>
              </a:rPr>
              <a:t>plateform</a:t>
            </a:r>
            <a:r>
              <a:rPr lang="en-IN" sz="2000" dirty="0">
                <a:solidFill>
                  <a:srgbClr val="FFFF00"/>
                </a:solidFill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5059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F262-DEF4-558A-22D1-7DD9D9C8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8987D-8956-5E31-8011-B586B64A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7A9E7-1A37-8EB3-A671-DA4B24D9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14" y="87549"/>
            <a:ext cx="11859563" cy="663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2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3E13-9D41-657E-8511-52DF650B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731"/>
            <a:ext cx="2050914" cy="914401"/>
          </a:xfrm>
        </p:spPr>
        <p:txBody>
          <a:bodyPr/>
          <a:lstStyle/>
          <a:p>
            <a:r>
              <a:rPr lang="en-IN" b="1" u="sng" dirty="0">
                <a:solidFill>
                  <a:srgbClr val="FFFF00"/>
                </a:solidFill>
              </a:rPr>
              <a:t>Insights</a:t>
            </a:r>
            <a:r>
              <a:rPr lang="en-IN" b="1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81D5-8C4C-C264-2E40-849D1AF6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91" y="1251693"/>
            <a:ext cx="10620983" cy="3174392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rgbClr val="92D050"/>
                </a:solidFill>
                <a:effectLst/>
                <a:latin typeface="Segoe UI" panose="020B0502040204020203" pitchFamily="34" charset="0"/>
              </a:rPr>
              <a:t>The data reveals that a significant portion of customer </a:t>
            </a:r>
            <a:r>
              <a:rPr lang="en-US" sz="2200" b="0" i="0" dirty="0">
                <a:solidFill>
                  <a:srgbClr val="92D050"/>
                </a:solidFill>
                <a:effectLst/>
                <a:latin typeface="-apple-system"/>
              </a:rPr>
              <a:t>browse the platform a few    times a week, indicating a high level of engagement and interest in the products or service offered.</a:t>
            </a:r>
          </a:p>
          <a:p>
            <a:pPr algn="l" fontAlgn="auto"/>
            <a:r>
              <a:rPr lang="en-US" sz="2200" b="0" i="0" dirty="0">
                <a:solidFill>
                  <a:srgbClr val="92D050"/>
                </a:solidFill>
                <a:effectLst/>
                <a:latin typeface="-apple-system"/>
              </a:rPr>
              <a:t>The product search preferences are evenly spilt between keyword- based search &gt;23.87%-Female,13.11%-Male and 0.96%-Others, and category-based search &gt;27.01%-Female,7.24%-Male , and 1.14%-Others.</a:t>
            </a:r>
          </a:p>
          <a:p>
            <a:pPr algn="l" fontAlgn="auto"/>
            <a:r>
              <a:rPr lang="en-US" sz="2200" dirty="0">
                <a:solidFill>
                  <a:srgbClr val="92D050"/>
                </a:solidFill>
                <a:latin typeface="-apple-system"/>
              </a:rPr>
              <a:t>There are mostly of customers (73.97%)</a:t>
            </a:r>
            <a:r>
              <a:rPr lang="en-IN" sz="2200" dirty="0">
                <a:solidFill>
                  <a:srgbClr val="92D050"/>
                </a:solidFill>
                <a:latin typeface="-apple-system"/>
              </a:rPr>
              <a:t> who explore multiple pages for the product and a few number of customers is who can find only first page.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4972D01E-EF22-C85F-4C11-845549083367}"/>
              </a:ext>
            </a:extLst>
          </p:cNvPr>
          <p:cNvSpPr/>
          <p:nvPr/>
        </p:nvSpPr>
        <p:spPr>
          <a:xfrm>
            <a:off x="89171" y="101"/>
            <a:ext cx="914400" cy="914400"/>
          </a:xfrm>
          <a:prstGeom prst="star5">
            <a:avLst>
              <a:gd name="adj" fmla="val 9476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D4ECE-97A7-8562-64EF-3BAFD4FF202A}"/>
              </a:ext>
            </a:extLst>
          </p:cNvPr>
          <p:cNvSpPr txBox="1"/>
          <p:nvPr/>
        </p:nvSpPr>
        <p:spPr>
          <a:xfrm>
            <a:off x="914400" y="4055391"/>
            <a:ext cx="5181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FFFF00"/>
                </a:solidFill>
              </a:rPr>
              <a:t>Recommendations:</a:t>
            </a:r>
            <a:endParaRPr lang="en-IN" sz="4000" dirty="0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72982289-ED3B-5BC0-F9BA-B89F75BD187F}"/>
              </a:ext>
            </a:extLst>
          </p:cNvPr>
          <p:cNvSpPr/>
          <p:nvPr/>
        </p:nvSpPr>
        <p:spPr>
          <a:xfrm>
            <a:off x="0" y="3886171"/>
            <a:ext cx="914400" cy="914400"/>
          </a:xfrm>
          <a:prstGeom prst="star5">
            <a:avLst>
              <a:gd name="adj" fmla="val 9476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8D24A-6F6E-4F76-06C8-57F9ECF3E981}"/>
              </a:ext>
            </a:extLst>
          </p:cNvPr>
          <p:cNvSpPr txBox="1"/>
          <p:nvPr/>
        </p:nvSpPr>
        <p:spPr>
          <a:xfrm>
            <a:off x="914400" y="4800571"/>
            <a:ext cx="8431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</a:rPr>
              <a:t>Implement advanced search filters, Category products effective and use relevant categories to ensure that customers can easily find the products, They have looking for .</a:t>
            </a:r>
          </a:p>
        </p:txBody>
      </p:sp>
    </p:spTree>
    <p:extLst>
      <p:ext uri="{BB962C8B-B14F-4D97-AF65-F5344CB8AC3E}">
        <p14:creationId xmlns:p14="http://schemas.microsoft.com/office/powerpoint/2010/main" val="417159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9FCD-1826-6865-B8A3-EB7C823B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5807-8D23-9FEC-7FEC-33DC108E6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FEDD0-2161-EE0D-D9A2-5ABAB4E4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897" y="0"/>
            <a:ext cx="12353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83F8-F2C8-6AD9-BD45-4B2C1163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3437"/>
            <a:ext cx="2226013" cy="1074569"/>
          </a:xfrm>
        </p:spPr>
        <p:txBody>
          <a:bodyPr/>
          <a:lstStyle/>
          <a:p>
            <a:r>
              <a:rPr lang="en-IN" b="1" u="sng" dirty="0">
                <a:solidFill>
                  <a:srgbClr val="FFFF00"/>
                </a:solidFill>
              </a:rPr>
              <a:t>Insights</a:t>
            </a:r>
            <a:r>
              <a:rPr lang="en-IN" b="1" dirty="0">
                <a:solidFill>
                  <a:srgbClr val="FFFF00"/>
                </a:solidFill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88D47-330E-2517-E8FC-22401C55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1" y="1105778"/>
            <a:ext cx="10494523" cy="404988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F0"/>
                </a:solidFill>
                <a:effectLst/>
              </a:rPr>
              <a:t>In the  shopping satisfaction we can see that 33.86% of customers rating their satisfaction as 3 and 33.07% rating it as 2.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F0"/>
                </a:solidFill>
                <a:effectLst/>
              </a:rPr>
              <a:t>that only 20% customers say "yes" to the frequency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F0"/>
                </a:solidFill>
              </a:rPr>
              <a:t>If talk about the </a:t>
            </a:r>
            <a:r>
              <a:rPr lang="en-IN" dirty="0" err="1">
                <a:solidFill>
                  <a:srgbClr val="00B0F0"/>
                </a:solidFill>
              </a:rPr>
              <a:t>Recommendation_Helpfullness</a:t>
            </a:r>
            <a:r>
              <a:rPr lang="en-IN" dirty="0">
                <a:solidFill>
                  <a:srgbClr val="00B0F0"/>
                </a:solidFill>
              </a:rPr>
              <a:t>, that only 28.18% of customers say “Yes” to the frequency of personalized recommendations. While 43.84% of customers find recommendations “Sometimes”, and 27.98% of there are not satisfied with them.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F0"/>
                </a:solidFill>
                <a:effectLst/>
              </a:rPr>
              <a:t>Customers appreciate</a:t>
            </a:r>
            <a:r>
              <a:rPr lang="en-US" dirty="0">
                <a:solidFill>
                  <a:srgbClr val="00B0F0"/>
                </a:solidFill>
              </a:rPr>
              <a:t> aspects like product </a:t>
            </a:r>
            <a:r>
              <a:rPr lang="en-IN" dirty="0">
                <a:solidFill>
                  <a:srgbClr val="00B0F0"/>
                </a:solidFill>
              </a:rPr>
              <a:t>recommendations , wide product selection, user-friendly Etc. The mostly of customers appreciate to product recommendations . While a few customers appreciate to quick delivery.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B84AA064-6F9F-CCC0-52F5-FB5D6A68FD23}"/>
              </a:ext>
            </a:extLst>
          </p:cNvPr>
          <p:cNvSpPr/>
          <p:nvPr/>
        </p:nvSpPr>
        <p:spPr>
          <a:xfrm>
            <a:off x="0" y="-43437"/>
            <a:ext cx="914400" cy="914400"/>
          </a:xfrm>
          <a:prstGeom prst="star5">
            <a:avLst>
              <a:gd name="adj" fmla="val 9476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BE551-EDFE-D1C5-2AD2-9824E4DCB85B}"/>
              </a:ext>
            </a:extLst>
          </p:cNvPr>
          <p:cNvSpPr txBox="1"/>
          <p:nvPr/>
        </p:nvSpPr>
        <p:spPr>
          <a:xfrm>
            <a:off x="721468" y="4632440"/>
            <a:ext cx="647862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solidFill>
                  <a:srgbClr val="FFFF00"/>
                </a:solidFill>
              </a:rPr>
              <a:t>Recommendations:</a:t>
            </a:r>
            <a:endParaRPr lang="en-IN" sz="4400" dirty="0"/>
          </a:p>
          <a:p>
            <a:r>
              <a:rPr lang="en-IN" dirty="0"/>
              <a:t> </a:t>
            </a: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B3481373-E119-6441-4913-CF921CAF06A2}"/>
              </a:ext>
            </a:extLst>
          </p:cNvPr>
          <p:cNvSpPr/>
          <p:nvPr/>
        </p:nvSpPr>
        <p:spPr>
          <a:xfrm>
            <a:off x="0" y="4476075"/>
            <a:ext cx="914400" cy="914400"/>
          </a:xfrm>
          <a:prstGeom prst="star5">
            <a:avLst>
              <a:gd name="adj" fmla="val 9476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1F18B-724B-FCEE-6368-F5B70E431083}"/>
              </a:ext>
            </a:extLst>
          </p:cNvPr>
          <p:cNvSpPr txBox="1"/>
          <p:nvPr/>
        </p:nvSpPr>
        <p:spPr>
          <a:xfrm>
            <a:off x="721468" y="5546840"/>
            <a:ext cx="9902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-apple-system"/>
              </a:rPr>
              <a:t>Elevate product quality standards and accuracy to meet customer expectations, Regular quality checks and accurate product descriptions can significantly improve customer satisfaction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3930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C91A-557C-2F3F-0804-88436975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6288-6C18-0184-7EBC-7B0871EF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8" name="Picture 6" descr="Thank You Pictures, Images, Graphics">
            <a:extLst>
              <a:ext uri="{FF2B5EF4-FFF2-40B4-BE49-F238E27FC236}">
                <a16:creationId xmlns:a16="http://schemas.microsoft.com/office/drawing/2014/main" id="{FEB83DBF-E2DD-7B10-C9E3-C82E05EDF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2" y="73546"/>
            <a:ext cx="12075268" cy="677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hanks for following me | Thank you wallpaper, Thank you images ...">
            <a:extLst>
              <a:ext uri="{FF2B5EF4-FFF2-40B4-BE49-F238E27FC236}">
                <a16:creationId xmlns:a16="http://schemas.microsoft.com/office/drawing/2014/main" id="{0E9FB9F7-72EF-6767-DD7E-398B7A7EF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3457"/>
            <a:ext cx="12075268" cy="723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9B5F50-CB6C-0871-D408-545D4A71261A}"/>
              </a:ext>
            </a:extLst>
          </p:cNvPr>
          <p:cNvSpPr txBox="1"/>
          <p:nvPr/>
        </p:nvSpPr>
        <p:spPr>
          <a:xfrm>
            <a:off x="116732" y="5132022"/>
            <a:ext cx="5622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Regards,</a:t>
            </a:r>
          </a:p>
          <a:p>
            <a:r>
              <a:rPr lang="en-IN" dirty="0">
                <a:solidFill>
                  <a:srgbClr val="C00000"/>
                </a:solidFill>
              </a:rPr>
              <a:t>Ankit Gangwar</a:t>
            </a:r>
          </a:p>
          <a:p>
            <a:r>
              <a:rPr lang="en-IN" dirty="0">
                <a:solidFill>
                  <a:srgbClr val="C00000"/>
                </a:solidFill>
              </a:rPr>
              <a:t>Mob: 8941059541</a:t>
            </a:r>
          </a:p>
          <a:p>
            <a:r>
              <a:rPr lang="en-IN" dirty="0">
                <a:solidFill>
                  <a:srgbClr val="C00000"/>
                </a:solidFill>
              </a:rPr>
              <a:t>Email: </a:t>
            </a:r>
            <a:r>
              <a:rPr lang="en-IN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ankitankit2072000@gmail.com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Github:</a:t>
            </a:r>
            <a:r>
              <a:rPr lang="en-IN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Agangwar14022023 (Ankit Gangwar) (github.com)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4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</TotalTime>
  <Words>495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-apple-system</vt:lpstr>
      <vt:lpstr>Arial</vt:lpstr>
      <vt:lpstr>Calibri</vt:lpstr>
      <vt:lpstr>Calibri Light</vt:lpstr>
      <vt:lpstr>Segoe UI</vt:lpstr>
      <vt:lpstr>Wingdings</vt:lpstr>
      <vt:lpstr>Office Theme</vt:lpstr>
      <vt:lpstr>Amazon Consumer Behaviour  analysis</vt:lpstr>
      <vt:lpstr>PowerPoint Presentation</vt:lpstr>
      <vt:lpstr>In this datasets we had 602 customers but after cleaning the data we have only 511 customers. There is avg age of total customers is 30.57. </vt:lpstr>
      <vt:lpstr>PowerPoint Presentation</vt:lpstr>
      <vt:lpstr>Insights:</vt:lpstr>
      <vt:lpstr>PowerPoint Presentation</vt:lpstr>
      <vt:lpstr>Insights: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Consumer Behaviour  analysis</dc:title>
  <dc:creator>Ankit Gangwar</dc:creator>
  <cp:lastModifiedBy>Ankit Gangwar</cp:lastModifiedBy>
  <cp:revision>2</cp:revision>
  <dcterms:created xsi:type="dcterms:W3CDTF">2023-11-06T05:18:59Z</dcterms:created>
  <dcterms:modified xsi:type="dcterms:W3CDTF">2023-11-06T08:53:07Z</dcterms:modified>
</cp:coreProperties>
</file>