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7" r:id="rId7"/>
    <p:sldId id="268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38"/>
    <p:restoredTop sz="94685"/>
  </p:normalViewPr>
  <p:slideViewPr>
    <p:cSldViewPr snapToGrid="0">
      <p:cViewPr varScale="1">
        <p:scale>
          <a:sx n="187" d="100"/>
          <a:sy n="187" d="100"/>
        </p:scale>
        <p:origin x="15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32208-5A69-1198-69F9-879DA70D6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34A686-62C2-B3EE-E545-504908C0F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5A671-48D2-A911-11EB-99E53221F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6C9D3-907E-0E4B-8064-8CB4877CA3DF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33DD5-9815-7007-13C6-482EEC76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DF02A-BD1D-F322-8056-2CA2C77FB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9B31-8DB4-9747-BC30-2EEA9B4E7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70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05CF2-866F-DB77-BE96-84924D981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63FEE6-1BA1-EA82-C62B-A477474BA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0FA0E-AECB-1B38-FBAD-2B1AAE3AD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6C9D3-907E-0E4B-8064-8CB4877CA3DF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085B6-91FD-B32F-137A-16E32D8CE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9BA45-1CD8-CA0D-FC56-8050FD6A8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9B31-8DB4-9747-BC30-2EEA9B4E7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08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984E90-6C6B-FEC8-A748-FFDD2BBE2E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AB00F-AADC-4D40-71B6-57EE85610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709A7-1A81-877C-7B17-1DCC94B5B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6C9D3-907E-0E4B-8064-8CB4877CA3DF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64C6B-4B05-DC30-A1A3-DEB12AB95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B88A0-954B-E77B-052B-959EB30F0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9B31-8DB4-9747-BC30-2EEA9B4E7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A109-E66E-3E01-935B-F9990464A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119F7-5FFA-AD05-7664-4DB720B40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CDE4E-5DEA-1572-6EE1-D366798AE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6C9D3-907E-0E4B-8064-8CB4877CA3DF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64A44-6163-B800-B298-6C0741913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0E9F9-FE12-9C7C-8D95-CA2A9768E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9B31-8DB4-9747-BC30-2EEA9B4E7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9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E512E-29BA-31CD-83D3-62251A735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CDD55-636E-3F0E-2A38-AA3859F0C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38A4E-6943-8FA3-0BF3-D6E9602CA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6C9D3-907E-0E4B-8064-8CB4877CA3DF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C84CE-022F-B62C-0124-F1645F513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F3810-F69D-2909-D030-311D7943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9B31-8DB4-9747-BC30-2EEA9B4E7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06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DBA1D-4188-063C-8ECD-6D5657DBA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649B3-DDB0-68E3-D231-44CA1A233A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44B79-3BAC-295B-ED5F-2A52B030C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9F048-CF88-92A9-B862-03239B4AB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6C9D3-907E-0E4B-8064-8CB4877CA3DF}" type="datetimeFigureOut">
              <a:rPr lang="en-US" smtClean="0"/>
              <a:t>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84A02-4BCE-CB95-9CBD-FC09196E3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28C61-344A-9EBA-929B-5B931AA67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9B31-8DB4-9747-BC30-2EEA9B4E7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1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6A447-58D1-7682-C748-DE4869FA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A829B-9271-FE66-6A38-D9A314AF1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995B7E-93B1-8B99-4641-F6D682CA1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2E9CA7-E4CF-6207-C8A8-AF369A3D6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7954A2-EDD2-0A15-C936-25DEC0AF0C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CDCE6E-1BD2-B840-5061-3E45591C3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6C9D3-907E-0E4B-8064-8CB4877CA3DF}" type="datetimeFigureOut">
              <a:rPr lang="en-US" smtClean="0"/>
              <a:t>1/10/24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09E305-4B10-53BC-B76F-2FBA436B8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FE8242-744F-56EC-EA3B-0E671EA7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9B31-8DB4-9747-BC30-2EEA9B4E7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2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A7890-9C07-BAD7-FEBF-D8BA5712A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FBAC11-60D1-EF1E-76AC-D514AAC7E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6C9D3-907E-0E4B-8064-8CB4877CA3DF}" type="datetimeFigureOut">
              <a:rPr lang="en-US" smtClean="0"/>
              <a:t>1/10/24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2FA5E-AB07-5E14-4E8C-4DC7F745B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EE077-627D-90F2-D9BA-78D254264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9B31-8DB4-9747-BC30-2EEA9B4E7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48523A-CBD6-7426-8BE1-851D6E360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6C9D3-907E-0E4B-8064-8CB4877CA3DF}" type="datetimeFigureOut">
              <a:rPr lang="en-US" smtClean="0"/>
              <a:t>1/10/24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D0554-4053-9FFD-2232-688F35514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4CF8B-8B98-1ECC-C438-64FCCD9B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9B31-8DB4-9747-BC30-2EEA9B4E7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31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22D22-B8A2-8CD3-8C23-99A9C6BC2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E2877-9EC4-48EB-AB02-9E7383706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1FE8C4-8B95-A8C6-15E5-E3936856C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D6155-4551-4BB0-DA97-49CD6BE04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6C9D3-907E-0E4B-8064-8CB4877CA3DF}" type="datetimeFigureOut">
              <a:rPr lang="en-US" smtClean="0"/>
              <a:t>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4EEB3-CD89-F0E9-1AFA-B13C89997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8269B-08E4-D400-C2D8-586C9FBE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9B31-8DB4-9747-BC30-2EEA9B4E7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62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64B77-8ED7-C474-F242-463509947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77BCC9-C2E8-9B2D-8BDF-E7DA79A019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724DB-7483-3262-F439-0C6B510E5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5DF1B-8CAE-A8BB-DD37-7437ED5C4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6C9D3-907E-0E4B-8064-8CB4877CA3DF}" type="datetimeFigureOut">
              <a:rPr lang="en-US" smtClean="0"/>
              <a:t>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5D06B-4B62-FCD1-8370-89379B3ED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D91EE-41A6-1BC5-5A2F-E7658C49A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59B31-8DB4-9747-BC30-2EEA9B4E7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D3EC7C-E994-D2EE-7CD3-47D75F6B7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619CA-7FAA-1285-8185-0DB142299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81393-6F32-5BA0-E375-CF69ABF546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6C9D3-907E-0E4B-8064-8CB4877CA3DF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7DC6A-200D-97D0-B148-B9E0007582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DACA5-FE6C-6585-C496-DC801ED304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59B31-8DB4-9747-BC30-2EEA9B4E7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77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41573BC-B098-4DEC-57E1-07EEF8040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Strategic Plan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D72C889-5BCF-52EA-4243-8F0AD67F46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62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81FB01-0C3C-2CF7-06D0-65C5F774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2023-2028 Strategic Plan Steps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B9160B-CA4D-0752-A447-6BF2BCDEE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AACSB Team’s Observations – February 2023</a:t>
            </a:r>
          </a:p>
          <a:p>
            <a:r>
              <a:rPr lang="en-US" dirty="0"/>
              <a:t>Dean's Business Executive Advisory Board – May 2023</a:t>
            </a:r>
          </a:p>
          <a:p>
            <a:r>
              <a:rPr lang="en-US" dirty="0"/>
              <a:t>Strategic Planning Focus Group – Spring/Summer 2023</a:t>
            </a:r>
          </a:p>
          <a:p>
            <a:r>
              <a:rPr lang="en-US" dirty="0"/>
              <a:t>Strategic Planning Retreat</a:t>
            </a:r>
          </a:p>
          <a:p>
            <a:pPr lvl="1"/>
            <a:r>
              <a:rPr lang="en-US" dirty="0"/>
              <a:t>Sad Monkey Mercantile - September 8</a:t>
            </a:r>
            <a:r>
              <a:rPr lang="en-US" baseline="30000" dirty="0"/>
              <a:t>th</a:t>
            </a:r>
          </a:p>
          <a:p>
            <a:pPr lvl="1"/>
            <a:r>
              <a:rPr lang="en-US" dirty="0"/>
              <a:t>Retreat Outcomes and Ranking Accounting – October 1</a:t>
            </a:r>
            <a:r>
              <a:rPr lang="en-US" baseline="30000" dirty="0"/>
              <a:t>st</a:t>
            </a:r>
            <a:endParaRPr lang="en-US" dirty="0"/>
          </a:p>
          <a:p>
            <a:pPr lvl="1"/>
            <a:r>
              <a:rPr lang="en-US" dirty="0"/>
              <a:t>Report from Eric Alexander – October 10</a:t>
            </a:r>
            <a:r>
              <a:rPr lang="en-US" baseline="30000" dirty="0"/>
              <a:t>th</a:t>
            </a:r>
          </a:p>
          <a:p>
            <a:endParaRPr lang="en-US" baseline="30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644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9E6DA-CBB3-4DF8-2B1A-7E9A8335F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2023-2028 Strategic Plan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A79A4-68CF-B757-F2E3-C8E6287D8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Strategic Planning Committee – October 17</a:t>
            </a:r>
            <a:r>
              <a:rPr lang="en-US" baseline="30000" dirty="0"/>
              <a:t>th</a:t>
            </a:r>
          </a:p>
          <a:p>
            <a:r>
              <a:rPr lang="en-US" dirty="0"/>
              <a:t>Dean's Business Executive Advisory Board – Nov 3rd</a:t>
            </a:r>
          </a:p>
          <a:p>
            <a:r>
              <a:rPr lang="en-US" dirty="0"/>
              <a:t>Strategic Planning Committee, Round 2 – Additional Feedback solicited and received in November 2023</a:t>
            </a:r>
          </a:p>
          <a:p>
            <a:r>
              <a:rPr lang="en-US" dirty="0"/>
              <a:t>Candidate Plan – December 2023/January 2024</a:t>
            </a:r>
          </a:p>
          <a:p>
            <a:r>
              <a:rPr lang="en-US" dirty="0"/>
              <a:t>Final Engler College Faculty and Staff Review – 2</a:t>
            </a:r>
            <a:r>
              <a:rPr lang="en-US" baseline="30000" dirty="0"/>
              <a:t>nd</a:t>
            </a:r>
            <a:r>
              <a:rPr lang="en-US" dirty="0"/>
              <a:t> Half January 2024</a:t>
            </a:r>
          </a:p>
          <a:p>
            <a:r>
              <a:rPr lang="en-US" dirty="0"/>
              <a:t>Execution, Monitoring, and Continuous Improvement – Feb 2024 and forward</a:t>
            </a:r>
            <a:endParaRPr lang="en-US" baseline="30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342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61065-41A6-ED4A-7684-0F0F9F8F4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Strategic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BF15B-CEF4-543D-105B-2297D3E00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Alignment with WT125, University Strategic Plan, and AACSB</a:t>
            </a:r>
          </a:p>
          <a:p>
            <a:r>
              <a:rPr lang="en-US" dirty="0"/>
              <a:t>Mission, Vision, Values, Proof Points</a:t>
            </a:r>
          </a:p>
          <a:p>
            <a:r>
              <a:rPr lang="en-US" dirty="0"/>
              <a:t>Environmental Analysis that is updated annually: Strengths, Weaknesses, Opportunities, Threats</a:t>
            </a:r>
          </a:p>
          <a:p>
            <a:r>
              <a:rPr lang="en-US" dirty="0"/>
              <a:t>Goals, Strategies, and Actions</a:t>
            </a:r>
          </a:p>
          <a:p>
            <a:r>
              <a:rPr lang="en-US" dirty="0"/>
              <a:t>Monitoring and Measurement</a:t>
            </a:r>
          </a:p>
          <a:p>
            <a:r>
              <a:rPr lang="en-US" dirty="0"/>
              <a:t>Yearly reporting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498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0DAC26-AA20-C8FC-C7C6-20054708B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Engler Edge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3FC5AD-BA75-8AB5-24BD-6E2FEC278B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59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BCA07-427C-8691-4317-8438C885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Outcomes of the Engler 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6126E-5E52-5EAE-FA00-E4212D964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Student Outcome One: </a:t>
            </a:r>
            <a:r>
              <a:rPr lang="en-US" b="1" u="sng" dirty="0"/>
              <a:t>Leadership and Teamwork</a:t>
            </a:r>
            <a:r>
              <a:rPr lang="en-US" b="1" dirty="0"/>
              <a:t> </a:t>
            </a:r>
            <a:r>
              <a:rPr lang="en-US" dirty="0"/>
              <a:t>- Students will increase competency in working within teams and leading teams to plan, develop, set, and achieve shared objectives and goals in a project setting.</a:t>
            </a:r>
          </a:p>
          <a:p>
            <a:r>
              <a:rPr lang="en-US" b="1" dirty="0"/>
              <a:t>Student Outcome Two: </a:t>
            </a:r>
            <a:r>
              <a:rPr lang="en-US" b="1" u="sng" dirty="0"/>
              <a:t>Critical Reasoning and Problem Resolution</a:t>
            </a:r>
            <a:r>
              <a:rPr lang="en-US" u="sng" dirty="0"/>
              <a:t> </a:t>
            </a:r>
            <a:r>
              <a:rPr lang="en-US" dirty="0"/>
              <a:t>– Students will develop the habits, acuity, and orientation to critically assess and analyze a business problem domain for problem setting, solving, and resolution.</a:t>
            </a:r>
          </a:p>
          <a:p>
            <a:r>
              <a:rPr lang="en-US" b="1" dirty="0"/>
              <a:t>Student Outcome Three: </a:t>
            </a:r>
            <a:r>
              <a:rPr lang="en-US" b="1" u="sng" dirty="0"/>
              <a:t>Personal and Professional Responsibility</a:t>
            </a:r>
            <a:r>
              <a:rPr lang="en-US" dirty="0"/>
              <a:t> – Students will establish mastery-oriented practice to develop habits, proclivities and dispositions for the personal and professional development that leads to success in business.</a:t>
            </a:r>
          </a:p>
          <a:p>
            <a:r>
              <a:rPr lang="en-US" b="1" dirty="0"/>
              <a:t>Student Outcome Four: </a:t>
            </a:r>
            <a:r>
              <a:rPr lang="en-US" b="1" u="sng" dirty="0"/>
              <a:t>Digital Readiness</a:t>
            </a:r>
            <a:r>
              <a:rPr lang="en-US" dirty="0"/>
              <a:t> – Students will develop competencies that lead to normative, judicious, and effective use of digital information, computational, analytical, and decision systems and tools.</a:t>
            </a:r>
          </a:p>
          <a:p>
            <a:r>
              <a:rPr lang="en-US" b="1" dirty="0"/>
              <a:t>Student Outcome Five: </a:t>
            </a:r>
            <a:r>
              <a:rPr lang="en-US" b="1" u="sng" dirty="0"/>
              <a:t>Effective Communications</a:t>
            </a:r>
            <a:r>
              <a:rPr lang="en-US" dirty="0"/>
              <a:t> – Students will develop competency in communicating with a wide variety of business, organizational, and civic audiences.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00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A9EEBD5-B34B-3E92-165A-FA4B9B6CB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Engler Edge Program Progression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72DF73EE-CD5F-BCD7-8FDE-6CF57D4120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5507821"/>
              </p:ext>
            </p:extLst>
          </p:nvPr>
        </p:nvGraphicFramePr>
        <p:xfrm>
          <a:off x="1218820" y="1825625"/>
          <a:ext cx="9754359" cy="4280415"/>
        </p:xfrm>
        <a:graphic>
          <a:graphicData uri="http://schemas.openxmlformats.org/drawingml/2006/table">
            <a:tbl>
              <a:tblPr/>
              <a:tblGrid>
                <a:gridCol w="1302665">
                  <a:extLst>
                    <a:ext uri="{9D8B030D-6E8A-4147-A177-3AD203B41FA5}">
                      <a16:colId xmlns:a16="http://schemas.microsoft.com/office/drawing/2014/main" val="3529578475"/>
                    </a:ext>
                  </a:extLst>
                </a:gridCol>
                <a:gridCol w="2112403">
                  <a:extLst>
                    <a:ext uri="{9D8B030D-6E8A-4147-A177-3AD203B41FA5}">
                      <a16:colId xmlns:a16="http://schemas.microsoft.com/office/drawing/2014/main" val="1324410563"/>
                    </a:ext>
                  </a:extLst>
                </a:gridCol>
                <a:gridCol w="2113444">
                  <a:extLst>
                    <a:ext uri="{9D8B030D-6E8A-4147-A177-3AD203B41FA5}">
                      <a16:colId xmlns:a16="http://schemas.microsoft.com/office/drawing/2014/main" val="3088345271"/>
                    </a:ext>
                  </a:extLst>
                </a:gridCol>
                <a:gridCol w="2112403">
                  <a:extLst>
                    <a:ext uri="{9D8B030D-6E8A-4147-A177-3AD203B41FA5}">
                      <a16:colId xmlns:a16="http://schemas.microsoft.com/office/drawing/2014/main" val="4044960445"/>
                    </a:ext>
                  </a:extLst>
                </a:gridCol>
                <a:gridCol w="2113444">
                  <a:extLst>
                    <a:ext uri="{9D8B030D-6E8A-4147-A177-3AD203B41FA5}">
                      <a16:colId xmlns:a16="http://schemas.microsoft.com/office/drawing/2014/main" val="3028122683"/>
                    </a:ext>
                  </a:extLst>
                </a:gridCol>
              </a:tblGrid>
              <a:tr h="5178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Year 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Year 2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Year 3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Year 4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111943"/>
                  </a:ext>
                </a:extLst>
              </a:tr>
              <a:tr h="14645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Student Outcomes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Freshmen and Core 90 and Engler College Engagement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Engler College Engagement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BUSI 3301 and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Engler College Engagement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Capstone Experience and Engler College Engagement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0222441"/>
                  </a:ext>
                </a:extLst>
              </a:tr>
              <a:tr h="83344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Paradigm Point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Introduce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Introduce/Reinforce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Introduce/Reinforce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Reinforce/Enhance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8909844"/>
                  </a:ext>
                </a:extLst>
              </a:tr>
              <a:tr h="14645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Populations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Freshman and First Time-Full Time.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Changed-Major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Freshman and First Time-Full Time; Changed Major; Transfer Students;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All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All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8624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7657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ADF691-42CC-5FDB-1E25-535AA26CF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Approach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414DA5-BEF2-6A5B-D471-21C394135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Student Portfolio and Badging Approach</a:t>
            </a:r>
          </a:p>
          <a:p>
            <a:pPr lvl="1"/>
            <a:r>
              <a:rPr lang="en-US" dirty="0"/>
              <a:t>Student participation is tied to outcomes and incentives (some course embedded)</a:t>
            </a:r>
          </a:p>
          <a:p>
            <a:pPr lvl="1"/>
            <a:r>
              <a:rPr lang="en-US" dirty="0"/>
              <a:t>Students managed as cohorts when practicable</a:t>
            </a:r>
          </a:p>
          <a:p>
            <a:r>
              <a:rPr lang="en-US" dirty="0"/>
              <a:t>Three stages:</a:t>
            </a:r>
          </a:p>
          <a:p>
            <a:pPr lvl="1"/>
            <a:r>
              <a:rPr lang="en-US" dirty="0"/>
              <a:t>Early – Core 90</a:t>
            </a:r>
          </a:p>
          <a:p>
            <a:pPr lvl="1"/>
            <a:r>
              <a:rPr lang="en-US" dirty="0"/>
              <a:t>Mid – Transfers and Change of Major</a:t>
            </a:r>
          </a:p>
          <a:p>
            <a:pPr lvl="1"/>
            <a:r>
              <a:rPr lang="en-US" dirty="0"/>
              <a:t>Final – Culmination</a:t>
            </a:r>
          </a:p>
          <a:p>
            <a:r>
              <a:rPr lang="en-US" dirty="0"/>
              <a:t>2023-2024 Pilot Activities</a:t>
            </a:r>
          </a:p>
          <a:p>
            <a:pPr lvl="1"/>
            <a:r>
              <a:rPr lang="en-US" dirty="0"/>
              <a:t>BUSI 1301 (Fall ‘23) – Ms. </a:t>
            </a:r>
            <a:r>
              <a:rPr lang="en-US" dirty="0" err="1"/>
              <a:t>Carr</a:t>
            </a:r>
            <a:r>
              <a:rPr lang="en-US" dirty="0"/>
              <a:t> and Drs. Babb, Cantrell-Robinson, and </a:t>
            </a:r>
            <a:r>
              <a:rPr lang="en-US" dirty="0" err="1"/>
              <a:t>Humpherys</a:t>
            </a:r>
            <a:endParaRPr lang="en-US" dirty="0"/>
          </a:p>
          <a:p>
            <a:pPr lvl="1"/>
            <a:r>
              <a:rPr lang="en-US" dirty="0"/>
              <a:t>BUSI 3301 Prototype and Experiment (Spring ’24) –– Drs. Macy and Babb, Ms. </a:t>
            </a:r>
            <a:r>
              <a:rPr lang="en-US" dirty="0" err="1"/>
              <a:t>Carr</a:t>
            </a:r>
            <a:endParaRPr lang="en-US" dirty="0"/>
          </a:p>
          <a:p>
            <a:pPr lvl="1"/>
            <a:r>
              <a:rPr lang="en-US" dirty="0"/>
              <a:t>Engler Business Mentorship Program – David Hudson and Dr. Babb</a:t>
            </a:r>
          </a:p>
        </p:txBody>
      </p:sp>
    </p:spTree>
    <p:extLst>
      <p:ext uri="{BB962C8B-B14F-4D97-AF65-F5344CB8AC3E}">
        <p14:creationId xmlns:p14="http://schemas.microsoft.com/office/powerpoint/2010/main" val="2733305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511</Words>
  <Application>Microsoft Macintosh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Strategic Plan</vt:lpstr>
      <vt:lpstr>2023-2028 Strategic Plan Steps</vt:lpstr>
      <vt:lpstr>2023-2028 Strategic Plan Steps</vt:lpstr>
      <vt:lpstr>Final Strategic Plan</vt:lpstr>
      <vt:lpstr>Engler Edge</vt:lpstr>
      <vt:lpstr>Student Outcomes of the Engler Edge</vt:lpstr>
      <vt:lpstr>Engler Edge Program Progression</vt:lpstr>
      <vt:lpstr>Overall 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Babb, Jeffry</dc:creator>
  <cp:lastModifiedBy>Babb, Jeffry</cp:lastModifiedBy>
  <cp:revision>4</cp:revision>
  <dcterms:created xsi:type="dcterms:W3CDTF">2024-01-10T17:35:00Z</dcterms:created>
  <dcterms:modified xsi:type="dcterms:W3CDTF">2024-01-10T19:34:28Z</dcterms:modified>
</cp:coreProperties>
</file>