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8" r:id="rId8"/>
    <p:sldId id="291" r:id="rId9"/>
    <p:sldId id="293" r:id="rId10"/>
    <p:sldId id="292" r:id="rId11"/>
    <p:sldId id="289" r:id="rId12"/>
    <p:sldId id="29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87" autoAdjust="0"/>
    <p:restoredTop sz="94619" autoAdjust="0"/>
  </p:normalViewPr>
  <p:slideViewPr>
    <p:cSldViewPr snapToGrid="0">
      <p:cViewPr varScale="1">
        <p:scale>
          <a:sx n="55" d="100"/>
          <a:sy n="55" d="100"/>
        </p:scale>
        <p:origin x="90"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8">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3F5F3945-7464-49AD-9739-C9708B29BE91}"/>
              </a:ext>
            </a:extLst>
          </p:cNvPr>
          <p:cNvPicPr>
            <a:picLocks noChangeAspect="1"/>
          </p:cNvPicPr>
          <p:nvPr/>
        </p:nvPicPr>
        <p:blipFill>
          <a:blip r:embed="rId3"/>
          <a:stretch>
            <a:fillRect/>
          </a:stretch>
        </p:blipFill>
        <p:spPr>
          <a:xfrm>
            <a:off x="1181633" y="640079"/>
            <a:ext cx="9594976" cy="4845463"/>
          </a:xfrm>
          <a:prstGeom prst="rect">
            <a:avLst/>
          </a:prstGeom>
        </p:spPr>
      </p:pic>
      <p:cxnSp>
        <p:nvCxnSpPr>
          <p:cNvPr id="46" name="Straight Connector 40">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7" name="Rectangle 42">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87355" y="5725244"/>
            <a:ext cx="9872980" cy="435860"/>
          </a:xfrm>
        </p:spPr>
        <p:txBody>
          <a:bodyPr>
            <a:normAutofit/>
          </a:bodyPr>
          <a:lstStyle/>
          <a:p>
            <a:r>
              <a:rPr lang="en-US" sz="2000">
                <a:solidFill>
                  <a:schemeClr val="tx1">
                    <a:lumMod val="85000"/>
                    <a:lumOff val="15000"/>
                  </a:schemeClr>
                </a:solidFill>
              </a:rPr>
              <a:t>Project Team: Lauren Parrish, zehra tokatli, Chase Webb</a:t>
            </a:r>
          </a:p>
        </p:txBody>
      </p:sp>
    </p:spTree>
    <p:extLst>
      <p:ext uri="{BB962C8B-B14F-4D97-AF65-F5344CB8AC3E}">
        <p14:creationId xmlns:p14="http://schemas.microsoft.com/office/powerpoint/2010/main" val="35503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200" dirty="0">
                <a:solidFill>
                  <a:schemeClr val="bg1"/>
                </a:solidFill>
                <a:latin typeface="Broadway" panose="04040905080B02020502" pitchFamily="82" charset="0"/>
              </a:rPr>
              <a:t>Background</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Remember going to the movies?</a:t>
            </a:r>
          </a:p>
        </p:txBody>
      </p:sp>
      <p:sp>
        <p:nvSpPr>
          <p:cNvPr id="5" name="TextBox 4">
            <a:extLst>
              <a:ext uri="{FF2B5EF4-FFF2-40B4-BE49-F238E27FC236}">
                <a16:creationId xmlns:a16="http://schemas.microsoft.com/office/drawing/2014/main" id="{E1340135-CA43-42AC-9602-58079833243C}"/>
              </a:ext>
            </a:extLst>
          </p:cNvPr>
          <p:cNvSpPr txBox="1"/>
          <p:nvPr/>
        </p:nvSpPr>
        <p:spPr>
          <a:xfrm>
            <a:off x="4251742" y="1453847"/>
            <a:ext cx="7540208" cy="954107"/>
          </a:xfrm>
          <a:prstGeom prst="rect">
            <a:avLst/>
          </a:prstGeom>
          <a:noFill/>
        </p:spPr>
        <p:txBody>
          <a:bodyPr wrap="square" rtlCol="0">
            <a:spAutoFit/>
          </a:bodyPr>
          <a:lstStyle/>
          <a:p>
            <a:r>
              <a:rPr lang="en-US" sz="1400" dirty="0"/>
              <a:t>It seems like a bygone activity of yesteryear, but yes people did go to movie theaters. With the advent of streaming services and well Covid, most of us are enjoying film from the comfort of our couch.  We have many movie options! How do we know if what we select is “quality” and if something is “quality” is it something the average streamer really wants to watch?</a:t>
            </a:r>
          </a:p>
        </p:txBody>
      </p:sp>
      <p:sp>
        <p:nvSpPr>
          <p:cNvPr id="9" name="TextBox 8">
            <a:extLst>
              <a:ext uri="{FF2B5EF4-FFF2-40B4-BE49-F238E27FC236}">
                <a16:creationId xmlns:a16="http://schemas.microsoft.com/office/drawing/2014/main" id="{92EDFFDD-A9BF-47FD-B4FC-C76CEE28C540}"/>
              </a:ext>
            </a:extLst>
          </p:cNvPr>
          <p:cNvSpPr txBox="1"/>
          <p:nvPr/>
        </p:nvSpPr>
        <p:spPr>
          <a:xfrm>
            <a:off x="4246648" y="2873593"/>
            <a:ext cx="7540208" cy="523220"/>
          </a:xfrm>
          <a:prstGeom prst="rect">
            <a:avLst/>
          </a:prstGeom>
          <a:noFill/>
        </p:spPr>
        <p:txBody>
          <a:bodyPr wrap="square" rtlCol="0">
            <a:spAutoFit/>
          </a:bodyPr>
          <a:lstStyle/>
          <a:p>
            <a:r>
              <a:rPr lang="en-US" sz="1400" dirty="0"/>
              <a:t>We extracted data from an Academy Awards Database and a Streaming Services database to try and determine: </a:t>
            </a:r>
          </a:p>
        </p:txBody>
      </p:sp>
      <p:sp>
        <p:nvSpPr>
          <p:cNvPr id="11" name="TextBox 10">
            <a:extLst>
              <a:ext uri="{FF2B5EF4-FFF2-40B4-BE49-F238E27FC236}">
                <a16:creationId xmlns:a16="http://schemas.microsoft.com/office/drawing/2014/main" id="{FAF7E4E4-B951-4B4C-AFE5-BAF7EA2F1E5F}"/>
              </a:ext>
            </a:extLst>
          </p:cNvPr>
          <p:cNvSpPr txBox="1"/>
          <p:nvPr/>
        </p:nvSpPr>
        <p:spPr>
          <a:xfrm>
            <a:off x="4333875" y="3650945"/>
            <a:ext cx="7106874" cy="13454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Do award winning films actually have high user ratings?</a:t>
            </a:r>
          </a:p>
          <a:p>
            <a:pPr marL="285750" indent="-285750">
              <a:lnSpc>
                <a:spcPct val="150000"/>
              </a:lnSpc>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Do awards impact film popularity on streaming services?</a:t>
            </a:r>
            <a:endParaRPr lang="en-US" sz="1400" dirty="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Do award winning directors receive higher ratings?</a:t>
            </a:r>
            <a:endParaRPr lang="en-US" sz="1400" dirty="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dirty="0">
                <a:effectLst/>
                <a:ea typeface="Calibri" panose="020F0502020204030204" pitchFamily="34" charset="0"/>
                <a:cs typeface="Times New Roman" panose="02020603050405020304" pitchFamily="18" charset="0"/>
              </a:rPr>
              <a:t>Do films with winning soundtracks have higher popularity?</a:t>
            </a:r>
            <a:endParaRPr lang="en-US" sz="1400" dirty="0"/>
          </a:p>
        </p:txBody>
      </p:sp>
    </p:spTree>
    <p:extLst>
      <p:ext uri="{BB962C8B-B14F-4D97-AF65-F5344CB8AC3E}">
        <p14:creationId xmlns:p14="http://schemas.microsoft.com/office/powerpoint/2010/main" val="12925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Extraction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246648" y="251349"/>
            <a:ext cx="7365755" cy="530972"/>
          </a:xfrm>
        </p:spPr>
        <p:txBody>
          <a:bodyPr>
            <a:noAutofit/>
          </a:bodyPr>
          <a:lstStyle/>
          <a:p>
            <a:r>
              <a:rPr lang="en-US" sz="3200" dirty="0">
                <a:solidFill>
                  <a:schemeClr val="accent3"/>
                </a:solidFill>
                <a:latin typeface="Broadway" panose="04040905080B02020502" pitchFamily="82" charset="0"/>
              </a:rPr>
              <a:t>Data Sources:</a:t>
            </a:r>
          </a:p>
        </p:txBody>
      </p:sp>
      <p:sp>
        <p:nvSpPr>
          <p:cNvPr id="5" name="TextBox 4">
            <a:extLst>
              <a:ext uri="{FF2B5EF4-FFF2-40B4-BE49-F238E27FC236}">
                <a16:creationId xmlns:a16="http://schemas.microsoft.com/office/drawing/2014/main" id="{E1340135-CA43-42AC-9602-58079833243C}"/>
              </a:ext>
            </a:extLst>
          </p:cNvPr>
          <p:cNvSpPr txBox="1"/>
          <p:nvPr/>
        </p:nvSpPr>
        <p:spPr>
          <a:xfrm>
            <a:off x="4246648" y="1341152"/>
            <a:ext cx="7540208" cy="206210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Franklin Gothic Book" panose="020F0502020204030204"/>
              </a:rPr>
              <a:t>The team leveraged a csv database from Kaggle containing streaming services which included film names, user ratings, service providers, and directors.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a:p>
            <a:pPr marL="742950" lvl="1" indent="-285750">
              <a:buFont typeface="Arial" panose="020B0604020202020204" pitchFamily="34" charset="0"/>
              <a:buChar char="•"/>
            </a:pPr>
            <a:r>
              <a:rPr lang="en-US" sz="1400" dirty="0">
                <a:solidFill>
                  <a:srgbClr val="0070C0"/>
                </a:solidFill>
                <a:latin typeface="Franklin Gothic Book" panose="020F0502020204030204"/>
              </a:rPr>
              <a:t>https://www.kaggle.com/ruchi798/movies-on-netflix-prime-video-hulu-and-disney </a:t>
            </a:r>
          </a:p>
          <a:p>
            <a:endParaRPr lang="en-US" sz="1400" dirty="0">
              <a:solidFill>
                <a:prstClr val="black"/>
              </a:solidFill>
              <a:latin typeface="Franklin Gothic Book" panose="020F0502020204030204"/>
            </a:endParaRPr>
          </a:p>
          <a:p>
            <a:r>
              <a:rPr lang="en-US" sz="1400" dirty="0">
                <a:solidFill>
                  <a:prstClr val="black"/>
                </a:solidFill>
                <a:latin typeface="Franklin Gothic Book" panose="020F0502020204030204"/>
              </a:rPr>
              <a:t>The second source was  JSON database from </a:t>
            </a:r>
            <a:r>
              <a:rPr lang="en-US" sz="1400" dirty="0" err="1">
                <a:solidFill>
                  <a:prstClr val="black"/>
                </a:solidFill>
                <a:latin typeface="Franklin Gothic Book" panose="020F0502020204030204"/>
              </a:rPr>
              <a:t>DataHub</a:t>
            </a:r>
            <a:r>
              <a:rPr lang="en-US" sz="1400" dirty="0">
                <a:solidFill>
                  <a:prstClr val="black"/>
                </a:solidFill>
                <a:latin typeface="Franklin Gothic Book" panose="020F0502020204030204"/>
              </a:rPr>
              <a:t> containing Oscar nominees and winners. </a:t>
            </a:r>
          </a:p>
          <a:p>
            <a:endParaRPr lang="en-US" sz="1400" dirty="0">
              <a:solidFill>
                <a:prstClr val="black"/>
              </a:solidFill>
              <a:latin typeface="Franklin Gothic Book" panose="020F0502020204030204"/>
            </a:endParaRPr>
          </a:p>
          <a:p>
            <a:pPr marL="742950" lvl="1" indent="-285750">
              <a:buFont typeface="Arial" panose="020B0604020202020204" pitchFamily="34" charset="0"/>
              <a:buChar char="•"/>
            </a:pPr>
            <a:r>
              <a:rPr lang="en-US" sz="1400" dirty="0">
                <a:solidFill>
                  <a:srgbClr val="0070C0"/>
                </a:solidFill>
                <a:latin typeface="Franklin Gothic Book" panose="020F0502020204030204"/>
              </a:rPr>
              <a:t>https://datahub.io/rufuspollock/oscars-nominees-and-winners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13" name="TextBox 12">
            <a:extLst>
              <a:ext uri="{FF2B5EF4-FFF2-40B4-BE49-F238E27FC236}">
                <a16:creationId xmlns:a16="http://schemas.microsoft.com/office/drawing/2014/main" id="{1B926FFF-7FE3-4D94-BA42-F14BCD3AB2ED}"/>
              </a:ext>
            </a:extLst>
          </p:cNvPr>
          <p:cNvSpPr txBox="1"/>
          <p:nvPr/>
        </p:nvSpPr>
        <p:spPr>
          <a:xfrm>
            <a:off x="4371091" y="3853741"/>
            <a:ext cx="7540208" cy="523220"/>
          </a:xfrm>
          <a:prstGeom prst="rect">
            <a:avLst/>
          </a:prstGeom>
          <a:noFill/>
        </p:spPr>
        <p:txBody>
          <a:bodyPr wrap="square" rtlCol="0">
            <a:spAutoFit/>
          </a:bodyPr>
          <a:lstStyle/>
          <a:p>
            <a:r>
              <a:rPr lang="en-US" sz="1400" dirty="0"/>
              <a:t>Both data sets were downloaded from their corresponding websites and loaded into Jupyter Notebook for Transformation. </a:t>
            </a:r>
          </a:p>
        </p:txBody>
      </p:sp>
    </p:spTree>
    <p:extLst>
      <p:ext uri="{BB962C8B-B14F-4D97-AF65-F5344CB8AC3E}">
        <p14:creationId xmlns:p14="http://schemas.microsoft.com/office/powerpoint/2010/main" val="76552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4" y="196851"/>
            <a:ext cx="7365755" cy="807132"/>
          </a:xfrm>
        </p:spPr>
        <p:txBody>
          <a:bodyPr>
            <a:noAutofit/>
          </a:bodyPr>
          <a:lstStyle/>
          <a:p>
            <a:r>
              <a:rPr lang="en-US" sz="3200" dirty="0">
                <a:solidFill>
                  <a:schemeClr val="accent3"/>
                </a:solidFill>
                <a:latin typeface="Broadway" panose="04040905080B02020502" pitchFamily="82" charset="0"/>
              </a:rPr>
              <a:t>Data Cleanse:</a:t>
            </a:r>
          </a:p>
        </p:txBody>
      </p:sp>
      <p:sp>
        <p:nvSpPr>
          <p:cNvPr id="5" name="TextBox 4">
            <a:extLst>
              <a:ext uri="{FF2B5EF4-FFF2-40B4-BE49-F238E27FC236}">
                <a16:creationId xmlns:a16="http://schemas.microsoft.com/office/drawing/2014/main" id="{E1340135-CA43-42AC-9602-58079833243C}"/>
              </a:ext>
            </a:extLst>
          </p:cNvPr>
          <p:cNvSpPr txBox="1"/>
          <p:nvPr/>
        </p:nvSpPr>
        <p:spPr>
          <a:xfrm>
            <a:off x="4163409" y="1695946"/>
            <a:ext cx="7540208" cy="160043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Drop empty columns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Remove rows that did not contain rating information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First and Second Director, drop any additional director information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Location cell into Primary and Secondary Location, drop other locations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Language into Primary and Secondary Language, drop other languages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Split Genres into eight separate columns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Convert streaming services cells to Booleans</a:t>
            </a:r>
          </a:p>
        </p:txBody>
      </p:sp>
      <p:sp>
        <p:nvSpPr>
          <p:cNvPr id="3" name="TextBox 2">
            <a:extLst>
              <a:ext uri="{FF2B5EF4-FFF2-40B4-BE49-F238E27FC236}">
                <a16:creationId xmlns:a16="http://schemas.microsoft.com/office/drawing/2014/main" id="{C45C8A24-066F-4E71-B76A-F639A2F988F1}"/>
              </a:ext>
            </a:extLst>
          </p:cNvPr>
          <p:cNvSpPr txBox="1"/>
          <p:nvPr/>
        </p:nvSpPr>
        <p:spPr>
          <a:xfrm>
            <a:off x="4147864" y="1230781"/>
            <a:ext cx="4050791" cy="369332"/>
          </a:xfrm>
          <a:prstGeom prst="rect">
            <a:avLst/>
          </a:prstGeom>
          <a:noFill/>
        </p:spPr>
        <p:txBody>
          <a:bodyPr wrap="square" rtlCol="0">
            <a:spAutoFit/>
          </a:bodyPr>
          <a:lstStyle/>
          <a:p>
            <a:r>
              <a:rPr lang="en-US" b="1" dirty="0"/>
              <a:t>Summary of Streaming Data Cleanse:</a:t>
            </a:r>
          </a:p>
        </p:txBody>
      </p:sp>
      <p:sp>
        <p:nvSpPr>
          <p:cNvPr id="8" name="TextBox 7">
            <a:extLst>
              <a:ext uri="{FF2B5EF4-FFF2-40B4-BE49-F238E27FC236}">
                <a16:creationId xmlns:a16="http://schemas.microsoft.com/office/drawing/2014/main" id="{F960F276-B204-4DD4-B603-34D9D5162535}"/>
              </a:ext>
            </a:extLst>
          </p:cNvPr>
          <p:cNvSpPr txBox="1"/>
          <p:nvPr/>
        </p:nvSpPr>
        <p:spPr>
          <a:xfrm>
            <a:off x="4240332" y="4275484"/>
            <a:ext cx="4050791" cy="369332"/>
          </a:xfrm>
          <a:prstGeom prst="rect">
            <a:avLst/>
          </a:prstGeom>
          <a:noFill/>
        </p:spPr>
        <p:txBody>
          <a:bodyPr wrap="square" rtlCol="0">
            <a:spAutoFit/>
          </a:bodyPr>
          <a:lstStyle/>
          <a:p>
            <a:r>
              <a:rPr lang="en-US" b="1" dirty="0"/>
              <a:t>Challenges:</a:t>
            </a:r>
          </a:p>
        </p:txBody>
      </p:sp>
      <p:sp>
        <p:nvSpPr>
          <p:cNvPr id="6" name="TextBox 5">
            <a:extLst>
              <a:ext uri="{FF2B5EF4-FFF2-40B4-BE49-F238E27FC236}">
                <a16:creationId xmlns:a16="http://schemas.microsoft.com/office/drawing/2014/main" id="{7A806280-EE32-48B7-9545-1BA54615024B}"/>
              </a:ext>
            </a:extLst>
          </p:cNvPr>
          <p:cNvSpPr txBox="1"/>
          <p:nvPr/>
        </p:nvSpPr>
        <p:spPr>
          <a:xfrm>
            <a:off x="4240332" y="4740649"/>
            <a:ext cx="7463285" cy="954107"/>
          </a:xfrm>
          <a:prstGeom prst="rect">
            <a:avLst/>
          </a:prstGeom>
          <a:noFill/>
        </p:spPr>
        <p:txBody>
          <a:bodyPr wrap="square" rtlCol="0">
            <a:spAutoFit/>
          </a:bodyPr>
          <a:lstStyle/>
          <a:p>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The data contained cells with multiple data points separated by commas.  Some cells were not applicable for the team’s analysis and thus the decision was made to drop any additional data elements post the primary and secondary listing.  The exception was genre information which was split to populate eight new genre columns.  </a:t>
            </a:r>
            <a:endParaRPr lang="en-US" sz="1400" dirty="0"/>
          </a:p>
        </p:txBody>
      </p:sp>
    </p:spTree>
    <p:extLst>
      <p:ext uri="{BB962C8B-B14F-4D97-AF65-F5344CB8AC3E}">
        <p14:creationId xmlns:p14="http://schemas.microsoft.com/office/powerpoint/2010/main" val="210465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4" y="196851"/>
            <a:ext cx="7365755" cy="807132"/>
          </a:xfrm>
        </p:spPr>
        <p:txBody>
          <a:bodyPr>
            <a:noAutofit/>
          </a:bodyPr>
          <a:lstStyle/>
          <a:p>
            <a:r>
              <a:rPr lang="en-US" sz="3200" dirty="0">
                <a:solidFill>
                  <a:schemeClr val="accent3"/>
                </a:solidFill>
                <a:latin typeface="Broadway" panose="04040905080B02020502" pitchFamily="82" charset="0"/>
              </a:rPr>
              <a:t>Data Cleanse:</a:t>
            </a:r>
          </a:p>
        </p:txBody>
      </p:sp>
      <p:sp>
        <p:nvSpPr>
          <p:cNvPr id="5" name="TextBox 4">
            <a:extLst>
              <a:ext uri="{FF2B5EF4-FFF2-40B4-BE49-F238E27FC236}">
                <a16:creationId xmlns:a16="http://schemas.microsoft.com/office/drawing/2014/main" id="{E1340135-CA43-42AC-9602-58079833243C}"/>
              </a:ext>
            </a:extLst>
          </p:cNvPr>
          <p:cNvSpPr txBox="1"/>
          <p:nvPr/>
        </p:nvSpPr>
        <p:spPr>
          <a:xfrm>
            <a:off x="4147864" y="1341152"/>
            <a:ext cx="7540208" cy="1797030"/>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Franklin Gothic Book" panose="020B0503020102020204" pitchFamily="34" charset="0"/>
                <a:ea typeface="Calibri" panose="020F0502020204030204" pitchFamily="34" charset="0"/>
                <a:cs typeface="Times New Roman" panose="02020603050405020304" pitchFamily="18" charset="0"/>
              </a:rPr>
              <a:t>Identify unique fields;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Franklin Gothic Book" panose="020B0503020102020204" pitchFamily="34" charset="0"/>
                <a:ea typeface="Calibri" panose="020F0502020204030204" pitchFamily="34" charset="0"/>
                <a:cs typeface="Times New Roman" panose="02020603050405020304" pitchFamily="18" charset="0"/>
              </a:rPr>
              <a:t>Combine data with similar music categories;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Franklin Gothic Book" panose="020B0503020102020204" pitchFamily="34" charset="0"/>
                <a:ea typeface="Calibri" panose="020F0502020204030204" pitchFamily="34" charset="0"/>
                <a:cs typeface="Times New Roman" panose="02020603050405020304" pitchFamily="18" charset="0"/>
              </a:rPr>
              <a:t>Combine data with similar short film categories;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Franklin Gothic Book" panose="020B0503020102020204" pitchFamily="34" charset="0"/>
                <a:ea typeface="Calibri" panose="020F0502020204030204" pitchFamily="34" charset="0"/>
                <a:cs typeface="Times New Roman" panose="02020603050405020304" pitchFamily="18" charset="0"/>
              </a:rPr>
              <a:t>Combine data with similarities for cinematography, art direction;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Franklin Gothic Book" panose="020B0503020102020204" pitchFamily="34" charset="0"/>
                <a:ea typeface="Calibri" panose="020F0502020204030204" pitchFamily="34" charset="0"/>
                <a:cs typeface="Times New Roman" panose="02020603050405020304" pitchFamily="18" charset="0"/>
              </a:rPr>
              <a:t>Identify winning actors;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400" dirty="0">
                <a:effectLst/>
                <a:latin typeface="Franklin Gothic Book" panose="020B0503020102020204" pitchFamily="34" charset="0"/>
                <a:ea typeface="Calibri" panose="020F0502020204030204" pitchFamily="34" charset="0"/>
                <a:cs typeface="Times New Roman" panose="02020603050405020304" pitchFamily="18" charset="0"/>
              </a:rPr>
              <a:t>Identify winning best pictures</a:t>
            </a:r>
            <a:r>
              <a:rPr lang="en-US" sz="1400" dirty="0">
                <a:latin typeface="Franklin Gothic Book" panose="020B0503020102020204" pitchFamily="34" charset="0"/>
                <a:ea typeface="Calibri" panose="020F0502020204030204" pitchFamily="34" charset="0"/>
                <a:cs typeface="Times New Roman" panose="02020603050405020304" pitchFamily="18" charset="0"/>
              </a:rPr>
              <a:t>;</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400" dirty="0">
                <a:latin typeface="Franklin Gothic Book" panose="020B0503020102020204" pitchFamily="34" charset="0"/>
                <a:ea typeface="Calibri" panose="020F0502020204030204" pitchFamily="34" charset="0"/>
                <a:cs typeface="Times New Roman" panose="02020603050405020304" pitchFamily="18" charset="0"/>
              </a:rPr>
              <a:t>Remove “</a:t>
            </a:r>
            <a:r>
              <a:rPr lang="en-US" sz="1400" dirty="0" err="1">
                <a:latin typeface="Franklin Gothic Book" panose="020B0503020102020204" pitchFamily="34" charset="0"/>
                <a:ea typeface="Calibri" panose="020F0502020204030204" pitchFamily="34" charset="0"/>
                <a:cs typeface="Times New Roman" panose="02020603050405020304" pitchFamily="18" charset="0"/>
              </a:rPr>
              <a:t>year_ceremony</a:t>
            </a:r>
            <a:r>
              <a:rPr lang="en-US" sz="1400" dirty="0">
                <a:latin typeface="Franklin Gothic Book" panose="020B0503020102020204" pitchFamily="34" charset="0"/>
                <a:ea typeface="Calibri" panose="020F0502020204030204" pitchFamily="34" charset="0"/>
                <a:cs typeface="Times New Roman" panose="02020603050405020304" pitchFamily="18" charset="0"/>
              </a:rPr>
              <a:t>” and “ceremony” columns.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C45C8A24-066F-4E71-B76A-F639A2F988F1}"/>
              </a:ext>
            </a:extLst>
          </p:cNvPr>
          <p:cNvSpPr txBox="1"/>
          <p:nvPr/>
        </p:nvSpPr>
        <p:spPr>
          <a:xfrm>
            <a:off x="4147864" y="831195"/>
            <a:ext cx="405079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Franklin Gothic Book" panose="020F0502020204030204"/>
                <a:ea typeface="+mn-ea"/>
                <a:cs typeface="+mn-cs"/>
              </a:rPr>
              <a:t>Summary of Awards Data Cleanse:</a:t>
            </a:r>
          </a:p>
        </p:txBody>
      </p:sp>
      <p:sp>
        <p:nvSpPr>
          <p:cNvPr id="8" name="TextBox 7">
            <a:extLst>
              <a:ext uri="{FF2B5EF4-FFF2-40B4-BE49-F238E27FC236}">
                <a16:creationId xmlns:a16="http://schemas.microsoft.com/office/drawing/2014/main" id="{F960F276-B204-4DD4-B603-34D9D5162535}"/>
              </a:ext>
            </a:extLst>
          </p:cNvPr>
          <p:cNvSpPr txBox="1"/>
          <p:nvPr/>
        </p:nvSpPr>
        <p:spPr>
          <a:xfrm>
            <a:off x="4147864" y="3740424"/>
            <a:ext cx="405079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Franklin Gothic Book" panose="020F0502020204030204"/>
                <a:ea typeface="+mn-ea"/>
                <a:cs typeface="+mn-cs"/>
              </a:rPr>
              <a:t>Challenges:</a:t>
            </a:r>
          </a:p>
        </p:txBody>
      </p:sp>
      <p:sp>
        <p:nvSpPr>
          <p:cNvPr id="6" name="TextBox 5">
            <a:extLst>
              <a:ext uri="{FF2B5EF4-FFF2-40B4-BE49-F238E27FC236}">
                <a16:creationId xmlns:a16="http://schemas.microsoft.com/office/drawing/2014/main" id="{7A806280-EE32-48B7-9545-1BA54615024B}"/>
              </a:ext>
            </a:extLst>
          </p:cNvPr>
          <p:cNvSpPr txBox="1"/>
          <p:nvPr/>
        </p:nvSpPr>
        <p:spPr>
          <a:xfrm>
            <a:off x="4147864" y="4314326"/>
            <a:ext cx="7463285" cy="1169551"/>
          </a:xfrm>
          <a:prstGeom prst="rect">
            <a:avLst/>
          </a:prstGeom>
          <a:noFill/>
        </p:spPr>
        <p:txBody>
          <a:bodyPr wrap="square" rtlCol="0">
            <a:spAutoFit/>
          </a:bodyPr>
          <a:lstStyle/>
          <a:p>
            <a:pPr>
              <a:defRPr/>
            </a:pPr>
            <a:r>
              <a:rPr lang="en-US" sz="1400" dirty="0">
                <a:effectLst/>
                <a:latin typeface="Franklin Gothic Book" panose="020B0503020102020204" pitchFamily="34" charset="0"/>
                <a:ea typeface="Calibri" panose="020F0502020204030204" pitchFamily="34" charset="0"/>
                <a:cs typeface="Times New Roman" panose="02020603050405020304" pitchFamily="18" charset="0"/>
              </a:rPr>
              <a:t>The greatest challenge with the Awards dataset was that there were several columns containing similar categories.  This level of detail was not required for the team’s assessment and therefore the data was merged.  As we progressed through the initial dataset, we found that it would be difficult to join to the other dataset, so a new source file was used which listed film titles.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38430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4" y="196851"/>
            <a:ext cx="7365755" cy="807132"/>
          </a:xfrm>
        </p:spPr>
        <p:txBody>
          <a:bodyPr>
            <a:noAutofit/>
          </a:bodyPr>
          <a:lstStyle/>
          <a:p>
            <a:r>
              <a:rPr lang="en-US" sz="3200" dirty="0">
                <a:solidFill>
                  <a:schemeClr val="accent3"/>
                </a:solidFill>
                <a:latin typeface="Broadway" panose="04040905080B02020502" pitchFamily="82" charset="0"/>
              </a:rPr>
              <a:t>Data Cleanse:</a:t>
            </a:r>
          </a:p>
        </p:txBody>
      </p:sp>
      <p:pic>
        <p:nvPicPr>
          <p:cNvPr id="9" name="Picture 8">
            <a:extLst>
              <a:ext uri="{FF2B5EF4-FFF2-40B4-BE49-F238E27FC236}">
                <a16:creationId xmlns:a16="http://schemas.microsoft.com/office/drawing/2014/main" id="{F9144BFF-2D70-4A41-964B-BD2AB7B3DC54}"/>
              </a:ext>
            </a:extLst>
          </p:cNvPr>
          <p:cNvPicPr>
            <a:picLocks noChangeAspect="1"/>
          </p:cNvPicPr>
          <p:nvPr/>
        </p:nvPicPr>
        <p:blipFill>
          <a:blip r:embed="rId2"/>
          <a:stretch>
            <a:fillRect/>
          </a:stretch>
        </p:blipFill>
        <p:spPr>
          <a:xfrm>
            <a:off x="4271928" y="1670538"/>
            <a:ext cx="7738534" cy="39911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0736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742" y="516835"/>
            <a:ext cx="3748950" cy="5772840"/>
          </a:xfrm>
        </p:spPr>
        <p:txBody>
          <a:bodyPr anchor="ctr">
            <a:normAutofit/>
          </a:bodyPr>
          <a:lstStyle/>
          <a:p>
            <a:pPr algn="ctr"/>
            <a:r>
              <a:rPr lang="en-US" sz="3200" dirty="0">
                <a:solidFill>
                  <a:schemeClr val="bg1"/>
                </a:solidFill>
                <a:latin typeface="Broadway" panose="04040905080B02020502" pitchFamily="82" charset="0"/>
              </a:rPr>
              <a:t>Transformation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147864" y="196851"/>
            <a:ext cx="7365755" cy="807132"/>
          </a:xfrm>
        </p:spPr>
        <p:txBody>
          <a:bodyPr>
            <a:noAutofit/>
          </a:bodyPr>
          <a:lstStyle/>
          <a:p>
            <a:r>
              <a:rPr lang="en-US" sz="3200" dirty="0">
                <a:solidFill>
                  <a:schemeClr val="accent3"/>
                </a:solidFill>
                <a:latin typeface="Broadway" panose="04040905080B02020502" pitchFamily="82" charset="0"/>
              </a:rPr>
              <a:t>Data Joins:</a:t>
            </a:r>
          </a:p>
        </p:txBody>
      </p:sp>
      <p:sp>
        <p:nvSpPr>
          <p:cNvPr id="5" name="TextBox 4">
            <a:extLst>
              <a:ext uri="{FF2B5EF4-FFF2-40B4-BE49-F238E27FC236}">
                <a16:creationId xmlns:a16="http://schemas.microsoft.com/office/drawing/2014/main" id="{E1340135-CA43-42AC-9602-58079833243C}"/>
              </a:ext>
            </a:extLst>
          </p:cNvPr>
          <p:cNvSpPr txBox="1"/>
          <p:nvPr/>
        </p:nvSpPr>
        <p:spPr>
          <a:xfrm>
            <a:off x="4147864" y="1341152"/>
            <a:ext cx="7540208" cy="307777"/>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prstClr val="black"/>
                </a:solidFill>
                <a:latin typeface="Franklin Gothic Book" panose="020F0502020204030204"/>
              </a:rPr>
              <a:t>Text</a:t>
            </a:r>
            <a:endPar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endParaRPr>
          </a:p>
        </p:txBody>
      </p:sp>
      <p:sp>
        <p:nvSpPr>
          <p:cNvPr id="3" name="TextBox 2">
            <a:extLst>
              <a:ext uri="{FF2B5EF4-FFF2-40B4-BE49-F238E27FC236}">
                <a16:creationId xmlns:a16="http://schemas.microsoft.com/office/drawing/2014/main" id="{C45C8A24-066F-4E71-B76A-F639A2F988F1}"/>
              </a:ext>
            </a:extLst>
          </p:cNvPr>
          <p:cNvSpPr txBox="1"/>
          <p:nvPr/>
        </p:nvSpPr>
        <p:spPr>
          <a:xfrm>
            <a:off x="4147864" y="831195"/>
            <a:ext cx="405079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Franklin Gothic Book" panose="020F0502020204030204"/>
                <a:ea typeface="+mn-ea"/>
                <a:cs typeface="+mn-cs"/>
              </a:rPr>
              <a:t>Heading:</a:t>
            </a:r>
          </a:p>
        </p:txBody>
      </p:sp>
      <p:sp>
        <p:nvSpPr>
          <p:cNvPr id="8" name="TextBox 7">
            <a:extLst>
              <a:ext uri="{FF2B5EF4-FFF2-40B4-BE49-F238E27FC236}">
                <a16:creationId xmlns:a16="http://schemas.microsoft.com/office/drawing/2014/main" id="{F960F276-B204-4DD4-B603-34D9D5162535}"/>
              </a:ext>
            </a:extLst>
          </p:cNvPr>
          <p:cNvSpPr txBox="1"/>
          <p:nvPr/>
        </p:nvSpPr>
        <p:spPr>
          <a:xfrm>
            <a:off x="4147864" y="3740424"/>
            <a:ext cx="405079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Franklin Gothic Book" panose="020F0502020204030204"/>
                <a:ea typeface="+mn-ea"/>
                <a:cs typeface="+mn-cs"/>
              </a:rPr>
              <a:t>Heading:</a:t>
            </a:r>
          </a:p>
        </p:txBody>
      </p:sp>
      <p:sp>
        <p:nvSpPr>
          <p:cNvPr id="6" name="TextBox 5">
            <a:extLst>
              <a:ext uri="{FF2B5EF4-FFF2-40B4-BE49-F238E27FC236}">
                <a16:creationId xmlns:a16="http://schemas.microsoft.com/office/drawing/2014/main" id="{7A806280-EE32-48B7-9545-1BA54615024B}"/>
              </a:ext>
            </a:extLst>
          </p:cNvPr>
          <p:cNvSpPr txBox="1"/>
          <p:nvPr/>
        </p:nvSpPr>
        <p:spPr>
          <a:xfrm>
            <a:off x="4147864" y="4314326"/>
            <a:ext cx="746328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Franklin Gothic Book" panose="020F0502020204030204"/>
                <a:ea typeface="+mn-ea"/>
                <a:cs typeface="+mn-cs"/>
              </a:rPr>
              <a:t>Text</a:t>
            </a:r>
          </a:p>
        </p:txBody>
      </p:sp>
    </p:spTree>
    <p:extLst>
      <p:ext uri="{BB962C8B-B14F-4D97-AF65-F5344CB8AC3E}">
        <p14:creationId xmlns:p14="http://schemas.microsoft.com/office/powerpoint/2010/main" val="383811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Loading</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Insert headline</a:t>
            </a:r>
          </a:p>
        </p:txBody>
      </p:sp>
      <p:sp>
        <p:nvSpPr>
          <p:cNvPr id="5" name="TextBox 4">
            <a:extLst>
              <a:ext uri="{FF2B5EF4-FFF2-40B4-BE49-F238E27FC236}">
                <a16:creationId xmlns:a16="http://schemas.microsoft.com/office/drawing/2014/main" id="{E1340135-CA43-42AC-9602-58079833243C}"/>
              </a:ext>
            </a:extLst>
          </p:cNvPr>
          <p:cNvSpPr txBox="1"/>
          <p:nvPr/>
        </p:nvSpPr>
        <p:spPr>
          <a:xfrm>
            <a:off x="4251742" y="1453847"/>
            <a:ext cx="754020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Insert Text</a:t>
            </a:r>
          </a:p>
        </p:txBody>
      </p:sp>
    </p:spTree>
    <p:extLst>
      <p:ext uri="{BB962C8B-B14F-4D97-AF65-F5344CB8AC3E}">
        <p14:creationId xmlns:p14="http://schemas.microsoft.com/office/powerpoint/2010/main" val="236156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pPr algn="ctr"/>
            <a:r>
              <a:rPr lang="en-US" sz="3200" dirty="0">
                <a:solidFill>
                  <a:schemeClr val="bg1"/>
                </a:solidFill>
                <a:latin typeface="Broadway" panose="04040905080B02020502" pitchFamily="82" charset="0"/>
              </a:rPr>
              <a:t>Conclusion</a:t>
            </a:r>
            <a:r>
              <a:rPr lang="en-US" sz="3600" dirty="0">
                <a:solidFill>
                  <a:schemeClr val="bg1"/>
                </a:solidFill>
              </a:rPr>
              <a:t>: </a:t>
            </a:r>
          </a:p>
        </p:txBody>
      </p:sp>
      <p:sp>
        <p:nvSpPr>
          <p:cNvPr id="4" name="Content Placeholder 3">
            <a:extLst>
              <a:ext uri="{FF2B5EF4-FFF2-40B4-BE49-F238E27FC236}">
                <a16:creationId xmlns:a16="http://schemas.microsoft.com/office/drawing/2014/main" id="{6FBBD25A-D8C1-4393-A4BA-C24D594B279B}"/>
              </a:ext>
            </a:extLst>
          </p:cNvPr>
          <p:cNvSpPr>
            <a:spLocks noGrp="1"/>
          </p:cNvSpPr>
          <p:nvPr>
            <p:ph idx="1"/>
          </p:nvPr>
        </p:nvSpPr>
        <p:spPr>
          <a:xfrm>
            <a:off x="4333875" y="393702"/>
            <a:ext cx="7365755" cy="807132"/>
          </a:xfrm>
        </p:spPr>
        <p:txBody>
          <a:bodyPr>
            <a:noAutofit/>
          </a:bodyPr>
          <a:lstStyle/>
          <a:p>
            <a:r>
              <a:rPr lang="en-US" sz="3200" dirty="0">
                <a:solidFill>
                  <a:schemeClr val="accent3"/>
                </a:solidFill>
                <a:latin typeface="Broadway" panose="04040905080B02020502" pitchFamily="82" charset="0"/>
              </a:rPr>
              <a:t>Insert headline</a:t>
            </a:r>
          </a:p>
        </p:txBody>
      </p:sp>
      <p:sp>
        <p:nvSpPr>
          <p:cNvPr id="5" name="TextBox 4">
            <a:extLst>
              <a:ext uri="{FF2B5EF4-FFF2-40B4-BE49-F238E27FC236}">
                <a16:creationId xmlns:a16="http://schemas.microsoft.com/office/drawing/2014/main" id="{E1340135-CA43-42AC-9602-58079833243C}"/>
              </a:ext>
            </a:extLst>
          </p:cNvPr>
          <p:cNvSpPr txBox="1"/>
          <p:nvPr/>
        </p:nvSpPr>
        <p:spPr>
          <a:xfrm>
            <a:off x="4251742" y="1453847"/>
            <a:ext cx="754020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ranklin Gothic Book" panose="020F0502020204030204"/>
                <a:ea typeface="+mn-ea"/>
                <a:cs typeface="+mn-cs"/>
              </a:rPr>
              <a:t>Insert Text</a:t>
            </a:r>
          </a:p>
        </p:txBody>
      </p:sp>
    </p:spTree>
    <p:extLst>
      <p:ext uri="{BB962C8B-B14F-4D97-AF65-F5344CB8AC3E}">
        <p14:creationId xmlns:p14="http://schemas.microsoft.com/office/powerpoint/2010/main" val="5852785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{E4B4A669-802E-45E9-9DB6-FEDF2887373C}tf11429527_win32</Template>
  <TotalTime>234</TotalTime>
  <Words>516</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Broadway</vt:lpstr>
      <vt:lpstr>Calibri</vt:lpstr>
      <vt:lpstr>Franklin Gothic Book</vt:lpstr>
      <vt:lpstr>Symbol</vt:lpstr>
      <vt:lpstr>1_RetrospectVTI</vt:lpstr>
      <vt:lpstr>PowerPoint Presentation</vt:lpstr>
      <vt:lpstr>Background: </vt:lpstr>
      <vt:lpstr>Extraction: </vt:lpstr>
      <vt:lpstr>Transformation: </vt:lpstr>
      <vt:lpstr>Transformation: </vt:lpstr>
      <vt:lpstr>Transformation: </vt:lpstr>
      <vt:lpstr>Transformation: </vt:lpstr>
      <vt:lpstr>Loading: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Lauren Parrish</dc:creator>
  <cp:lastModifiedBy>Chase Webb</cp:lastModifiedBy>
  <cp:revision>14</cp:revision>
  <dcterms:created xsi:type="dcterms:W3CDTF">2021-03-18T15:10:22Z</dcterms:created>
  <dcterms:modified xsi:type="dcterms:W3CDTF">2021-03-20T16:45:23Z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