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89" r:id="rId9"/>
    <p:sldId id="29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Oscars, Ratings, &amp; Films – Oh PY!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lnSpcReduction="10000"/>
          </a:bodyPr>
          <a:lstStyle/>
          <a:p>
            <a:pPr>
              <a:lnSpc>
                <a:spcPct val="100000"/>
              </a:lnSpc>
            </a:pPr>
            <a:r>
              <a:rPr lang="en-US" sz="1600" dirty="0"/>
              <a:t>Project Team: Lauren Parrish, zehra tokatli, Chase Webb</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latin typeface="Broadway" panose="04040905080B02020502" pitchFamily="82" charset="0"/>
              </a:rPr>
              <a:t>Background</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Remember going to the movies?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453847"/>
            <a:ext cx="7540208" cy="1323439"/>
          </a:xfrm>
          <a:prstGeom prst="rect">
            <a:avLst/>
          </a:prstGeom>
          <a:noFill/>
        </p:spPr>
        <p:txBody>
          <a:bodyPr wrap="square" rtlCol="0">
            <a:spAutoFit/>
          </a:bodyPr>
          <a:lstStyle/>
          <a:p>
            <a:r>
              <a:rPr lang="en-US" sz="1600" dirty="0"/>
              <a:t>It seems like a bygone activity of yesteryear, but yes people did go to movie theaters. With the advent of streaming services and well Covid, most of us are enjoying film from the comfort of our couch.  We have many movie options! How do we know if what we select is “quality” and if something is “quality” is it something the average </a:t>
            </a:r>
            <a:r>
              <a:rPr lang="en-US" sz="1600" dirty="0" err="1"/>
              <a:t>Netflixer</a:t>
            </a:r>
            <a:r>
              <a:rPr lang="en-US" sz="1600" dirty="0"/>
              <a:t> really wants to watch?</a:t>
            </a:r>
          </a:p>
        </p:txBody>
      </p:sp>
      <p:sp>
        <p:nvSpPr>
          <p:cNvPr id="9" name="TextBox 8">
            <a:extLst>
              <a:ext uri="{FF2B5EF4-FFF2-40B4-BE49-F238E27FC236}">
                <a16:creationId xmlns:a16="http://schemas.microsoft.com/office/drawing/2014/main" id="{92EDFFDD-A9BF-47FD-B4FC-C76CEE28C540}"/>
              </a:ext>
            </a:extLst>
          </p:cNvPr>
          <p:cNvSpPr txBox="1"/>
          <p:nvPr/>
        </p:nvSpPr>
        <p:spPr>
          <a:xfrm>
            <a:off x="4251742" y="3136612"/>
            <a:ext cx="7540208" cy="584775"/>
          </a:xfrm>
          <a:prstGeom prst="rect">
            <a:avLst/>
          </a:prstGeom>
          <a:noFill/>
        </p:spPr>
        <p:txBody>
          <a:bodyPr wrap="square" rtlCol="0">
            <a:spAutoFit/>
          </a:bodyPr>
          <a:lstStyle/>
          <a:p>
            <a:r>
              <a:rPr lang="en-US" sz="1600" dirty="0"/>
              <a:t>We extracted data from an Academy Awards Database and a Streaming Services database to try and determine: </a:t>
            </a:r>
          </a:p>
        </p:txBody>
      </p:sp>
      <p:sp>
        <p:nvSpPr>
          <p:cNvPr id="11" name="TextBox 10">
            <a:extLst>
              <a:ext uri="{FF2B5EF4-FFF2-40B4-BE49-F238E27FC236}">
                <a16:creationId xmlns:a16="http://schemas.microsoft.com/office/drawing/2014/main" id="{FAF7E4E4-B951-4B4C-AFE5-BAF7EA2F1E5F}"/>
              </a:ext>
            </a:extLst>
          </p:cNvPr>
          <p:cNvSpPr txBox="1"/>
          <p:nvPr/>
        </p:nvSpPr>
        <p:spPr>
          <a:xfrm>
            <a:off x="4537492" y="4080713"/>
            <a:ext cx="7106874" cy="15245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Do award winning films actually have high user ratings?</a:t>
            </a: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awards impact film popularity on streaming services?</a:t>
            </a:r>
            <a:endParaRPr lang="en-US" sz="16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award winning directors receive higher ratings?</a:t>
            </a:r>
            <a:endParaRPr lang="en-US" sz="16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films with winning soundtracks have higher popularity?</a:t>
            </a:r>
            <a:endParaRPr lang="en-US" sz="1600" dirty="0"/>
          </a:p>
        </p:txBody>
      </p:sp>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Extraction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530972"/>
          </a:xfrm>
        </p:spPr>
        <p:txBody>
          <a:bodyPr>
            <a:noAutofit/>
          </a:bodyPr>
          <a:lstStyle/>
          <a:p>
            <a:r>
              <a:rPr lang="en-US" sz="2000" dirty="0">
                <a:solidFill>
                  <a:schemeClr val="accent3"/>
                </a:solidFill>
                <a:latin typeface="Broadway" panose="04040905080B02020502" pitchFamily="82" charset="0"/>
              </a:rPr>
              <a:t>Data Sources: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371091" y="979822"/>
            <a:ext cx="7540208" cy="28007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Franklin Gothic Book" panose="020F0502020204030204"/>
              </a:rPr>
              <a:t>The team leveraged a csv database from Kaggle containing streaming services which included film names, user ratings, service providers, and directors.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a:p>
            <a:pPr marL="742950" lvl="1" indent="-285750">
              <a:buFont typeface="Arial" panose="020B0604020202020204" pitchFamily="34" charset="0"/>
              <a:buChar char="•"/>
            </a:pPr>
            <a:r>
              <a:rPr lang="en-US" sz="1600" dirty="0">
                <a:solidFill>
                  <a:srgbClr val="0070C0"/>
                </a:solidFill>
                <a:latin typeface="Franklin Gothic Book" panose="020F0502020204030204"/>
              </a:rPr>
              <a:t>https://www.kaggle.com/ruchi798/movies-on-netflix-prime-video-hulu-and-disney </a:t>
            </a:r>
          </a:p>
          <a:p>
            <a:endParaRPr lang="en-US" sz="1600" dirty="0">
              <a:solidFill>
                <a:prstClr val="black"/>
              </a:solidFill>
              <a:latin typeface="Franklin Gothic Book" panose="020F0502020204030204"/>
            </a:endParaRPr>
          </a:p>
          <a:p>
            <a:r>
              <a:rPr lang="en-US" sz="1600" dirty="0">
                <a:solidFill>
                  <a:prstClr val="black"/>
                </a:solidFill>
                <a:latin typeface="Franklin Gothic Book" panose="020F0502020204030204"/>
              </a:rPr>
              <a:t>The second source was  JSON database from </a:t>
            </a:r>
            <a:r>
              <a:rPr lang="en-US" sz="1600" dirty="0" err="1">
                <a:solidFill>
                  <a:prstClr val="black"/>
                </a:solidFill>
                <a:latin typeface="Franklin Gothic Book" panose="020F0502020204030204"/>
              </a:rPr>
              <a:t>DataHub</a:t>
            </a:r>
            <a:r>
              <a:rPr lang="en-US" sz="1600" dirty="0">
                <a:solidFill>
                  <a:prstClr val="black"/>
                </a:solidFill>
                <a:latin typeface="Franklin Gothic Book" panose="020F0502020204030204"/>
              </a:rPr>
              <a:t> containing Oscar nominees and winners. </a:t>
            </a:r>
          </a:p>
          <a:p>
            <a:endParaRPr lang="en-US" sz="1600" dirty="0">
              <a:solidFill>
                <a:prstClr val="black"/>
              </a:solidFill>
              <a:latin typeface="Franklin Gothic Book" panose="020F0502020204030204"/>
            </a:endParaRPr>
          </a:p>
          <a:p>
            <a:pPr marL="742950" lvl="1" indent="-285750">
              <a:buFont typeface="Arial" panose="020B0604020202020204" pitchFamily="34" charset="0"/>
              <a:buChar char="•"/>
            </a:pPr>
            <a:r>
              <a:rPr lang="en-US" sz="1600" dirty="0">
                <a:solidFill>
                  <a:srgbClr val="0070C0"/>
                </a:solidFill>
                <a:latin typeface="Franklin Gothic Book" panose="020F0502020204030204"/>
              </a:rPr>
              <a:t>https://datahub.io/rufuspollock/oscars-nominees-and-winners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13" name="TextBox 12">
            <a:extLst>
              <a:ext uri="{FF2B5EF4-FFF2-40B4-BE49-F238E27FC236}">
                <a16:creationId xmlns:a16="http://schemas.microsoft.com/office/drawing/2014/main" id="{1B926FFF-7FE3-4D94-BA42-F14BCD3AB2ED}"/>
              </a:ext>
            </a:extLst>
          </p:cNvPr>
          <p:cNvSpPr txBox="1"/>
          <p:nvPr/>
        </p:nvSpPr>
        <p:spPr>
          <a:xfrm>
            <a:off x="4371091" y="3780589"/>
            <a:ext cx="7540208" cy="584775"/>
          </a:xfrm>
          <a:prstGeom prst="rect">
            <a:avLst/>
          </a:prstGeom>
          <a:noFill/>
        </p:spPr>
        <p:txBody>
          <a:bodyPr wrap="square" rtlCol="0">
            <a:spAutoFit/>
          </a:bodyPr>
          <a:lstStyle/>
          <a:p>
            <a:r>
              <a:rPr lang="en-US" sz="1600" dirty="0"/>
              <a:t>Both data sets were downloaded from their corresponding websites and loaded into Jupyter Notebook </a:t>
            </a:r>
            <a:r>
              <a:rPr lang="en-US" sz="1600"/>
              <a:t>for Transformation. </a:t>
            </a:r>
            <a:endParaRPr lang="en-US" sz="1600" dirty="0"/>
          </a:p>
        </p:txBody>
      </p:sp>
    </p:spTree>
    <p:extLst>
      <p:ext uri="{BB962C8B-B14F-4D97-AF65-F5344CB8AC3E}">
        <p14:creationId xmlns:p14="http://schemas.microsoft.com/office/powerpoint/2010/main" val="76552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Insert headline</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453847"/>
            <a:ext cx="754020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Insert Text</a:t>
            </a:r>
          </a:p>
        </p:txBody>
      </p:sp>
    </p:spTree>
    <p:extLst>
      <p:ext uri="{BB962C8B-B14F-4D97-AF65-F5344CB8AC3E}">
        <p14:creationId xmlns:p14="http://schemas.microsoft.com/office/powerpoint/2010/main" val="210465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Insert headline</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453847"/>
            <a:ext cx="754020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Insert Text</a:t>
            </a:r>
          </a:p>
        </p:txBody>
      </p:sp>
    </p:spTree>
    <p:extLst>
      <p:ext uri="{BB962C8B-B14F-4D97-AF65-F5344CB8AC3E}">
        <p14:creationId xmlns:p14="http://schemas.microsoft.com/office/powerpoint/2010/main" val="236156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Conclusion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Insert headline</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453847"/>
            <a:ext cx="754020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Insert Text</a:t>
            </a:r>
          </a:p>
        </p:txBody>
      </p:sp>
    </p:spTree>
    <p:extLst>
      <p:ext uri="{BB962C8B-B14F-4D97-AF65-F5344CB8AC3E}">
        <p14:creationId xmlns:p14="http://schemas.microsoft.com/office/powerpoint/2010/main" val="5852785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{E4B4A669-802E-45E9-9DB6-FEDF2887373C}tf11429527_win32</Template>
  <TotalTime>145</TotalTime>
  <Words>259</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Bookman Old Style</vt:lpstr>
      <vt:lpstr>Broadway</vt:lpstr>
      <vt:lpstr>Calibri</vt:lpstr>
      <vt:lpstr>Franklin Gothic Book</vt:lpstr>
      <vt:lpstr>1_RetrospectVTI</vt:lpstr>
      <vt:lpstr>Oscars, Ratings, &amp; Films – Oh PY!</vt:lpstr>
      <vt:lpstr>Background: </vt:lpstr>
      <vt:lpstr>Extraction: </vt:lpstr>
      <vt:lpstr>Transformation: </vt:lpstr>
      <vt:lpstr>Loading: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Lauren Parrish</dc:creator>
  <cp:lastModifiedBy>Lauren Parrish</cp:lastModifiedBy>
  <cp:revision>8</cp:revision>
  <dcterms:created xsi:type="dcterms:W3CDTF">2021-03-18T15:10:22Z</dcterms:created>
  <dcterms:modified xsi:type="dcterms:W3CDTF">2021-03-18T17:36:03Z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