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91" r:id="rId9"/>
    <p:sldId id="292" r:id="rId10"/>
    <p:sldId id="289"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087" autoAdjust="0"/>
    <p:restoredTop sz="94619" autoAdjust="0"/>
  </p:normalViewPr>
  <p:slideViewPr>
    <p:cSldViewPr snapToGrid="0">
      <p:cViewPr>
        <p:scale>
          <a:sx n="70" d="100"/>
          <a:sy n="70" d="100"/>
        </p:scale>
        <p:origin x="5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Oscars, Ratings, &amp; Films – Oh PY!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lnSpcReduction="10000"/>
          </a:bodyPr>
          <a:lstStyle/>
          <a:p>
            <a:pPr>
              <a:lnSpc>
                <a:spcPct val="100000"/>
              </a:lnSpc>
            </a:pPr>
            <a:r>
              <a:rPr lang="en-US" sz="1600" dirty="0"/>
              <a:t>Project Team: Lauren Parrish, zehra tokatli, Chase Webb</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latin typeface="Broadway" panose="04040905080B02020502" pitchFamily="82" charset="0"/>
              </a:rPr>
              <a:t>Background</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Remember going to the movies?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453847"/>
            <a:ext cx="7540208" cy="954107"/>
          </a:xfrm>
          <a:prstGeom prst="rect">
            <a:avLst/>
          </a:prstGeom>
          <a:noFill/>
        </p:spPr>
        <p:txBody>
          <a:bodyPr wrap="square" rtlCol="0">
            <a:spAutoFit/>
          </a:bodyPr>
          <a:lstStyle/>
          <a:p>
            <a:r>
              <a:rPr lang="en-US" sz="1400" dirty="0"/>
              <a:t>It seems like a bygone activity of yesteryear, but yes people did go to movie theaters. With the advent of streaming services and well Covid, most of us are enjoying film from the comfort of our couch.  We have many movie options! How do we know if what we select is “quality” and if something is “quality” is it something the average streamer really wants to watch?</a:t>
            </a:r>
          </a:p>
        </p:txBody>
      </p:sp>
      <p:sp>
        <p:nvSpPr>
          <p:cNvPr id="9" name="TextBox 8">
            <a:extLst>
              <a:ext uri="{FF2B5EF4-FFF2-40B4-BE49-F238E27FC236}">
                <a16:creationId xmlns:a16="http://schemas.microsoft.com/office/drawing/2014/main" id="{92EDFFDD-A9BF-47FD-B4FC-C76CEE28C540}"/>
              </a:ext>
            </a:extLst>
          </p:cNvPr>
          <p:cNvSpPr txBox="1"/>
          <p:nvPr/>
        </p:nvSpPr>
        <p:spPr>
          <a:xfrm>
            <a:off x="4246648" y="2873593"/>
            <a:ext cx="7540208" cy="523220"/>
          </a:xfrm>
          <a:prstGeom prst="rect">
            <a:avLst/>
          </a:prstGeom>
          <a:noFill/>
        </p:spPr>
        <p:txBody>
          <a:bodyPr wrap="square" rtlCol="0">
            <a:spAutoFit/>
          </a:bodyPr>
          <a:lstStyle/>
          <a:p>
            <a:r>
              <a:rPr lang="en-US" sz="1400" dirty="0"/>
              <a:t>We extracted data from an Academy Awards Database and a Streaming Services database to try and determine: </a:t>
            </a:r>
          </a:p>
        </p:txBody>
      </p:sp>
      <p:sp>
        <p:nvSpPr>
          <p:cNvPr id="11" name="TextBox 10">
            <a:extLst>
              <a:ext uri="{FF2B5EF4-FFF2-40B4-BE49-F238E27FC236}">
                <a16:creationId xmlns:a16="http://schemas.microsoft.com/office/drawing/2014/main" id="{FAF7E4E4-B951-4B4C-AFE5-BAF7EA2F1E5F}"/>
              </a:ext>
            </a:extLst>
          </p:cNvPr>
          <p:cNvSpPr txBox="1"/>
          <p:nvPr/>
        </p:nvSpPr>
        <p:spPr>
          <a:xfrm>
            <a:off x="4333875" y="3650945"/>
            <a:ext cx="7106874" cy="13454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Do award winning films actually have high user ratings?</a:t>
            </a:r>
          </a:p>
          <a:p>
            <a:pPr marL="285750" indent="-285750">
              <a:lnSpc>
                <a:spcPct val="150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Do awards impact film popularity on streaming services?</a:t>
            </a:r>
            <a:endParaRPr lang="en-US" sz="14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Do award winning directors receive higher ratings?</a:t>
            </a:r>
            <a:endParaRPr lang="en-US" sz="14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Do films with winning soundtracks have higher popularity?</a:t>
            </a:r>
            <a:endParaRPr lang="en-US" sz="1400" dirty="0"/>
          </a:p>
        </p:txBody>
      </p:sp>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Extraction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46648" y="251349"/>
            <a:ext cx="7365755" cy="530972"/>
          </a:xfrm>
        </p:spPr>
        <p:txBody>
          <a:bodyPr>
            <a:noAutofit/>
          </a:bodyPr>
          <a:lstStyle/>
          <a:p>
            <a:r>
              <a:rPr lang="en-US" sz="3200" dirty="0">
                <a:solidFill>
                  <a:schemeClr val="accent3"/>
                </a:solidFill>
                <a:latin typeface="Broadway" panose="04040905080B02020502" pitchFamily="82" charset="0"/>
              </a:rPr>
              <a:t>Data Sources: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246648" y="1341152"/>
            <a:ext cx="7540208" cy="20621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Franklin Gothic Book" panose="020F0502020204030204"/>
              </a:rPr>
              <a:t>The team leveraged a csv database from Kaggle containing streaming services which included film names, user ratings, service providers, and directors.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a:p>
            <a:pPr marL="742950" lvl="1" indent="-285750">
              <a:buFont typeface="Arial" panose="020B0604020202020204" pitchFamily="34" charset="0"/>
              <a:buChar char="•"/>
            </a:pPr>
            <a:r>
              <a:rPr lang="en-US" sz="1400" dirty="0">
                <a:solidFill>
                  <a:srgbClr val="0070C0"/>
                </a:solidFill>
                <a:latin typeface="Franklin Gothic Book" panose="020F0502020204030204"/>
              </a:rPr>
              <a:t>https://www.kaggle.com/ruchi798/movies-on-netflix-prime-video-hulu-and-disney </a:t>
            </a:r>
          </a:p>
          <a:p>
            <a:endParaRPr lang="en-US" sz="1400" dirty="0">
              <a:solidFill>
                <a:prstClr val="black"/>
              </a:solidFill>
              <a:latin typeface="Franklin Gothic Book" panose="020F0502020204030204"/>
            </a:endParaRPr>
          </a:p>
          <a:p>
            <a:r>
              <a:rPr lang="en-US" sz="1400" dirty="0">
                <a:solidFill>
                  <a:prstClr val="black"/>
                </a:solidFill>
                <a:latin typeface="Franklin Gothic Book" panose="020F0502020204030204"/>
              </a:rPr>
              <a:t>The second source was  JSON database from </a:t>
            </a:r>
            <a:r>
              <a:rPr lang="en-US" sz="1400" dirty="0" err="1">
                <a:solidFill>
                  <a:prstClr val="black"/>
                </a:solidFill>
                <a:latin typeface="Franklin Gothic Book" panose="020F0502020204030204"/>
              </a:rPr>
              <a:t>DataHub</a:t>
            </a:r>
            <a:r>
              <a:rPr lang="en-US" sz="1400" dirty="0">
                <a:solidFill>
                  <a:prstClr val="black"/>
                </a:solidFill>
                <a:latin typeface="Franklin Gothic Book" panose="020F0502020204030204"/>
              </a:rPr>
              <a:t> containing Oscar nominees and winners. </a:t>
            </a:r>
          </a:p>
          <a:p>
            <a:endParaRPr lang="en-US" sz="1400" dirty="0">
              <a:solidFill>
                <a:prstClr val="black"/>
              </a:solidFill>
              <a:latin typeface="Franklin Gothic Book" panose="020F0502020204030204"/>
            </a:endParaRPr>
          </a:p>
          <a:p>
            <a:pPr marL="742950" lvl="1" indent="-285750">
              <a:buFont typeface="Arial" panose="020B0604020202020204" pitchFamily="34" charset="0"/>
              <a:buChar char="•"/>
            </a:pPr>
            <a:r>
              <a:rPr lang="en-US" sz="1400" dirty="0">
                <a:solidFill>
                  <a:srgbClr val="0070C0"/>
                </a:solidFill>
                <a:latin typeface="Franklin Gothic Book" panose="020F0502020204030204"/>
              </a:rPr>
              <a:t>https://datahub.io/rufuspollock/oscars-nominees-and-winners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13" name="TextBox 12">
            <a:extLst>
              <a:ext uri="{FF2B5EF4-FFF2-40B4-BE49-F238E27FC236}">
                <a16:creationId xmlns:a16="http://schemas.microsoft.com/office/drawing/2014/main" id="{1B926FFF-7FE3-4D94-BA42-F14BCD3AB2ED}"/>
              </a:ext>
            </a:extLst>
          </p:cNvPr>
          <p:cNvSpPr txBox="1"/>
          <p:nvPr/>
        </p:nvSpPr>
        <p:spPr>
          <a:xfrm>
            <a:off x="4371091" y="3853741"/>
            <a:ext cx="7540208" cy="523220"/>
          </a:xfrm>
          <a:prstGeom prst="rect">
            <a:avLst/>
          </a:prstGeom>
          <a:noFill/>
        </p:spPr>
        <p:txBody>
          <a:bodyPr wrap="square" rtlCol="0">
            <a:spAutoFit/>
          </a:bodyPr>
          <a:lstStyle/>
          <a:p>
            <a:r>
              <a:rPr lang="en-US" sz="1400" dirty="0"/>
              <a:t>Both data sets were downloaded from their corresponding websites and loaded into Jupyter Notebook for Transformation. </a:t>
            </a:r>
          </a:p>
        </p:txBody>
      </p:sp>
    </p:spTree>
    <p:extLst>
      <p:ext uri="{BB962C8B-B14F-4D97-AF65-F5344CB8AC3E}">
        <p14:creationId xmlns:p14="http://schemas.microsoft.com/office/powerpoint/2010/main" val="76552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196851"/>
            <a:ext cx="7365755" cy="807132"/>
          </a:xfrm>
        </p:spPr>
        <p:txBody>
          <a:bodyPr>
            <a:noAutofit/>
          </a:bodyPr>
          <a:lstStyle/>
          <a:p>
            <a:r>
              <a:rPr lang="en-US" sz="3200" dirty="0">
                <a:solidFill>
                  <a:schemeClr val="accent3"/>
                </a:solidFill>
                <a:latin typeface="Broadway" panose="04040905080B02020502" pitchFamily="82" charset="0"/>
              </a:rPr>
              <a:t>Data Cleanse:</a:t>
            </a:r>
          </a:p>
        </p:txBody>
      </p:sp>
      <p:sp>
        <p:nvSpPr>
          <p:cNvPr id="5" name="TextBox 4">
            <a:extLst>
              <a:ext uri="{FF2B5EF4-FFF2-40B4-BE49-F238E27FC236}">
                <a16:creationId xmlns:a16="http://schemas.microsoft.com/office/drawing/2014/main" id="{E1340135-CA43-42AC-9602-58079833243C}"/>
              </a:ext>
            </a:extLst>
          </p:cNvPr>
          <p:cNvSpPr txBox="1"/>
          <p:nvPr/>
        </p:nvSpPr>
        <p:spPr>
          <a:xfrm>
            <a:off x="4147864" y="1341152"/>
            <a:ext cx="7540208" cy="206210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Drop empty columns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Remove rows that did not contain rating information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First and Second Director, drop any additional director information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Convert streaming services cells to Booleans, then merge with main data frame. Drop redundant columns and remain headers as appropriate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Location cell into Primary and Secondary Location, drop other locations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Language into Primary and Secondary Language, drop other languages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Genres into eight separate columns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Validate column order for ease of use</a:t>
            </a:r>
          </a:p>
        </p:txBody>
      </p:sp>
      <p:sp>
        <p:nvSpPr>
          <p:cNvPr id="3" name="TextBox 2">
            <a:extLst>
              <a:ext uri="{FF2B5EF4-FFF2-40B4-BE49-F238E27FC236}">
                <a16:creationId xmlns:a16="http://schemas.microsoft.com/office/drawing/2014/main" id="{C45C8A24-066F-4E71-B76A-F639A2F988F1}"/>
              </a:ext>
            </a:extLst>
          </p:cNvPr>
          <p:cNvSpPr txBox="1"/>
          <p:nvPr/>
        </p:nvSpPr>
        <p:spPr>
          <a:xfrm>
            <a:off x="4147864" y="831195"/>
            <a:ext cx="4050791" cy="369332"/>
          </a:xfrm>
          <a:prstGeom prst="rect">
            <a:avLst/>
          </a:prstGeom>
          <a:noFill/>
        </p:spPr>
        <p:txBody>
          <a:bodyPr wrap="square" rtlCol="0">
            <a:spAutoFit/>
          </a:bodyPr>
          <a:lstStyle/>
          <a:p>
            <a:r>
              <a:rPr lang="en-US" b="1" dirty="0"/>
              <a:t>Summary of Streaming Data Cleanse:</a:t>
            </a:r>
          </a:p>
        </p:txBody>
      </p:sp>
      <p:sp>
        <p:nvSpPr>
          <p:cNvPr id="8" name="TextBox 7">
            <a:extLst>
              <a:ext uri="{FF2B5EF4-FFF2-40B4-BE49-F238E27FC236}">
                <a16:creationId xmlns:a16="http://schemas.microsoft.com/office/drawing/2014/main" id="{F960F276-B204-4DD4-B603-34D9D5162535}"/>
              </a:ext>
            </a:extLst>
          </p:cNvPr>
          <p:cNvSpPr txBox="1"/>
          <p:nvPr/>
        </p:nvSpPr>
        <p:spPr>
          <a:xfrm>
            <a:off x="4147864" y="3740424"/>
            <a:ext cx="4050791" cy="369332"/>
          </a:xfrm>
          <a:prstGeom prst="rect">
            <a:avLst/>
          </a:prstGeom>
          <a:noFill/>
        </p:spPr>
        <p:txBody>
          <a:bodyPr wrap="square" rtlCol="0">
            <a:spAutoFit/>
          </a:bodyPr>
          <a:lstStyle/>
          <a:p>
            <a:r>
              <a:rPr lang="en-US" b="1" dirty="0"/>
              <a:t>Challenges:</a:t>
            </a:r>
          </a:p>
        </p:txBody>
      </p:sp>
      <p:sp>
        <p:nvSpPr>
          <p:cNvPr id="6" name="TextBox 5">
            <a:extLst>
              <a:ext uri="{FF2B5EF4-FFF2-40B4-BE49-F238E27FC236}">
                <a16:creationId xmlns:a16="http://schemas.microsoft.com/office/drawing/2014/main" id="{7A806280-EE32-48B7-9545-1BA54615024B}"/>
              </a:ext>
            </a:extLst>
          </p:cNvPr>
          <p:cNvSpPr txBox="1"/>
          <p:nvPr/>
        </p:nvSpPr>
        <p:spPr>
          <a:xfrm>
            <a:off x="4147864" y="4314326"/>
            <a:ext cx="7463285" cy="1169551"/>
          </a:xfrm>
          <a:prstGeom prst="rect">
            <a:avLst/>
          </a:prstGeom>
          <a:noFill/>
        </p:spPr>
        <p:txBody>
          <a:bodyPr wrap="square" rtlCol="0">
            <a:spAutoFit/>
          </a:bodyPr>
          <a:lstStyle/>
          <a:p>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data contained cells with multiple data points separated by commas.  Some cells were not applicable for the team’s </a:t>
            </a:r>
            <a:r>
              <a:rPr kumimoji="0" lang="en-US" sz="1400" b="0" i="0" u="none" strike="noStrike" kern="1200" cap="none" spc="0" normalizeH="0" baseline="0" noProof="0">
                <a:ln>
                  <a:noFill/>
                </a:ln>
                <a:solidFill>
                  <a:prstClr val="black"/>
                </a:solidFill>
                <a:effectLst/>
                <a:uLnTx/>
                <a:uFillTx/>
                <a:latin typeface="Franklin Gothic Book" panose="020F0502020204030204"/>
                <a:ea typeface="+mn-ea"/>
                <a:cs typeface="+mn-cs"/>
              </a:rPr>
              <a:t>analysis and thus </a:t>
            </a: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decision was made to drop any additional data elements post the primary and secondary listing.  The exception was genre information which was split to populate eight new genre columns.  Due to the size of the database, 15mil rows, this section of code took in excess of an hour to run.</a:t>
            </a:r>
            <a:endParaRPr lang="en-US" sz="1400" dirty="0"/>
          </a:p>
        </p:txBody>
      </p:sp>
    </p:spTree>
    <p:extLst>
      <p:ext uri="{BB962C8B-B14F-4D97-AF65-F5344CB8AC3E}">
        <p14:creationId xmlns:p14="http://schemas.microsoft.com/office/powerpoint/2010/main" val="210465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196851"/>
            <a:ext cx="7365755" cy="807132"/>
          </a:xfrm>
        </p:spPr>
        <p:txBody>
          <a:bodyPr>
            <a:noAutofit/>
          </a:bodyPr>
          <a:lstStyle/>
          <a:p>
            <a:r>
              <a:rPr lang="en-US" sz="3200" dirty="0">
                <a:solidFill>
                  <a:schemeClr val="accent3"/>
                </a:solidFill>
                <a:latin typeface="Broadway" panose="04040905080B02020502" pitchFamily="82" charset="0"/>
              </a:rPr>
              <a:t>Data Cleanse:</a:t>
            </a:r>
          </a:p>
        </p:txBody>
      </p:sp>
      <p:sp>
        <p:nvSpPr>
          <p:cNvPr id="5" name="TextBox 4">
            <a:extLst>
              <a:ext uri="{FF2B5EF4-FFF2-40B4-BE49-F238E27FC236}">
                <a16:creationId xmlns:a16="http://schemas.microsoft.com/office/drawing/2014/main" id="{E1340135-CA43-42AC-9602-58079833243C}"/>
              </a:ext>
            </a:extLst>
          </p:cNvPr>
          <p:cNvSpPr txBox="1"/>
          <p:nvPr/>
        </p:nvSpPr>
        <p:spPr>
          <a:xfrm>
            <a:off x="4147864" y="1341152"/>
            <a:ext cx="7540208" cy="30777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Summary Points</a:t>
            </a:r>
          </a:p>
        </p:txBody>
      </p:sp>
      <p:sp>
        <p:nvSpPr>
          <p:cNvPr id="3" name="TextBox 2">
            <a:extLst>
              <a:ext uri="{FF2B5EF4-FFF2-40B4-BE49-F238E27FC236}">
                <a16:creationId xmlns:a16="http://schemas.microsoft.com/office/drawing/2014/main" id="{C45C8A24-066F-4E71-B76A-F639A2F988F1}"/>
              </a:ext>
            </a:extLst>
          </p:cNvPr>
          <p:cNvSpPr txBox="1"/>
          <p:nvPr/>
        </p:nvSpPr>
        <p:spPr>
          <a:xfrm>
            <a:off x="4147864" y="831195"/>
            <a:ext cx="40507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Franklin Gothic Book" panose="020F0502020204030204"/>
                <a:ea typeface="+mn-ea"/>
                <a:cs typeface="+mn-cs"/>
              </a:rPr>
              <a:t>Summary of Awards Data Cleanse:</a:t>
            </a:r>
          </a:p>
        </p:txBody>
      </p:sp>
      <p:sp>
        <p:nvSpPr>
          <p:cNvPr id="8" name="TextBox 7">
            <a:extLst>
              <a:ext uri="{FF2B5EF4-FFF2-40B4-BE49-F238E27FC236}">
                <a16:creationId xmlns:a16="http://schemas.microsoft.com/office/drawing/2014/main" id="{F960F276-B204-4DD4-B603-34D9D5162535}"/>
              </a:ext>
            </a:extLst>
          </p:cNvPr>
          <p:cNvSpPr txBox="1"/>
          <p:nvPr/>
        </p:nvSpPr>
        <p:spPr>
          <a:xfrm>
            <a:off x="4147864" y="3740424"/>
            <a:ext cx="40507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Franklin Gothic Book" panose="020F0502020204030204"/>
                <a:ea typeface="+mn-ea"/>
                <a:cs typeface="+mn-cs"/>
              </a:rPr>
              <a:t>Challenges:</a:t>
            </a:r>
          </a:p>
        </p:txBody>
      </p:sp>
      <p:sp>
        <p:nvSpPr>
          <p:cNvPr id="6" name="TextBox 5">
            <a:extLst>
              <a:ext uri="{FF2B5EF4-FFF2-40B4-BE49-F238E27FC236}">
                <a16:creationId xmlns:a16="http://schemas.microsoft.com/office/drawing/2014/main" id="{7A806280-EE32-48B7-9545-1BA54615024B}"/>
              </a:ext>
            </a:extLst>
          </p:cNvPr>
          <p:cNvSpPr txBox="1"/>
          <p:nvPr/>
        </p:nvSpPr>
        <p:spPr>
          <a:xfrm>
            <a:off x="4147864" y="4314326"/>
            <a:ext cx="746328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data contained</a:t>
            </a:r>
          </a:p>
        </p:txBody>
      </p:sp>
    </p:spTree>
    <p:extLst>
      <p:ext uri="{BB962C8B-B14F-4D97-AF65-F5344CB8AC3E}">
        <p14:creationId xmlns:p14="http://schemas.microsoft.com/office/powerpoint/2010/main" val="38430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196851"/>
            <a:ext cx="7365755" cy="807132"/>
          </a:xfrm>
        </p:spPr>
        <p:txBody>
          <a:bodyPr>
            <a:noAutofit/>
          </a:bodyPr>
          <a:lstStyle/>
          <a:p>
            <a:r>
              <a:rPr lang="en-US" sz="3200" dirty="0">
                <a:solidFill>
                  <a:schemeClr val="accent3"/>
                </a:solidFill>
                <a:latin typeface="Broadway" panose="04040905080B02020502" pitchFamily="82" charset="0"/>
              </a:rPr>
              <a:t>Data Joins:</a:t>
            </a:r>
          </a:p>
        </p:txBody>
      </p:sp>
      <p:sp>
        <p:nvSpPr>
          <p:cNvPr id="5" name="TextBox 4">
            <a:extLst>
              <a:ext uri="{FF2B5EF4-FFF2-40B4-BE49-F238E27FC236}">
                <a16:creationId xmlns:a16="http://schemas.microsoft.com/office/drawing/2014/main" id="{E1340135-CA43-42AC-9602-58079833243C}"/>
              </a:ext>
            </a:extLst>
          </p:cNvPr>
          <p:cNvSpPr txBox="1"/>
          <p:nvPr/>
        </p:nvSpPr>
        <p:spPr>
          <a:xfrm>
            <a:off x="4147864" y="1341152"/>
            <a:ext cx="7540208" cy="307777"/>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prstClr val="black"/>
                </a:solidFill>
                <a:latin typeface="Franklin Gothic Book" panose="020F0502020204030204"/>
              </a:rPr>
              <a:t>Text</a:t>
            </a:r>
            <a:endPar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3" name="TextBox 2">
            <a:extLst>
              <a:ext uri="{FF2B5EF4-FFF2-40B4-BE49-F238E27FC236}">
                <a16:creationId xmlns:a16="http://schemas.microsoft.com/office/drawing/2014/main" id="{C45C8A24-066F-4E71-B76A-F639A2F988F1}"/>
              </a:ext>
            </a:extLst>
          </p:cNvPr>
          <p:cNvSpPr txBox="1"/>
          <p:nvPr/>
        </p:nvSpPr>
        <p:spPr>
          <a:xfrm>
            <a:off x="4147864" y="831195"/>
            <a:ext cx="40507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Franklin Gothic Book" panose="020F0502020204030204"/>
                <a:ea typeface="+mn-ea"/>
                <a:cs typeface="+mn-cs"/>
              </a:rPr>
              <a:t>Heading:</a:t>
            </a:r>
          </a:p>
        </p:txBody>
      </p:sp>
      <p:sp>
        <p:nvSpPr>
          <p:cNvPr id="8" name="TextBox 7">
            <a:extLst>
              <a:ext uri="{FF2B5EF4-FFF2-40B4-BE49-F238E27FC236}">
                <a16:creationId xmlns:a16="http://schemas.microsoft.com/office/drawing/2014/main" id="{F960F276-B204-4DD4-B603-34D9D5162535}"/>
              </a:ext>
            </a:extLst>
          </p:cNvPr>
          <p:cNvSpPr txBox="1"/>
          <p:nvPr/>
        </p:nvSpPr>
        <p:spPr>
          <a:xfrm>
            <a:off x="4147864" y="3740424"/>
            <a:ext cx="40507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Franklin Gothic Book" panose="020F0502020204030204"/>
                <a:ea typeface="+mn-ea"/>
                <a:cs typeface="+mn-cs"/>
              </a:rPr>
              <a:t>Heading:</a:t>
            </a:r>
          </a:p>
        </p:txBody>
      </p:sp>
      <p:sp>
        <p:nvSpPr>
          <p:cNvPr id="6" name="TextBox 5">
            <a:extLst>
              <a:ext uri="{FF2B5EF4-FFF2-40B4-BE49-F238E27FC236}">
                <a16:creationId xmlns:a16="http://schemas.microsoft.com/office/drawing/2014/main" id="{7A806280-EE32-48B7-9545-1BA54615024B}"/>
              </a:ext>
            </a:extLst>
          </p:cNvPr>
          <p:cNvSpPr txBox="1"/>
          <p:nvPr/>
        </p:nvSpPr>
        <p:spPr>
          <a:xfrm>
            <a:off x="4147864" y="4314326"/>
            <a:ext cx="746328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Text</a:t>
            </a:r>
          </a:p>
        </p:txBody>
      </p:sp>
    </p:spTree>
    <p:extLst>
      <p:ext uri="{BB962C8B-B14F-4D97-AF65-F5344CB8AC3E}">
        <p14:creationId xmlns:p14="http://schemas.microsoft.com/office/powerpoint/2010/main" val="3838111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Insert headline</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453847"/>
            <a:ext cx="754020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Insert Text</a:t>
            </a:r>
          </a:p>
        </p:txBody>
      </p:sp>
    </p:spTree>
    <p:extLst>
      <p:ext uri="{BB962C8B-B14F-4D97-AF65-F5344CB8AC3E}">
        <p14:creationId xmlns:p14="http://schemas.microsoft.com/office/powerpoint/2010/main" val="236156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Conclusion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Insert headline</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453847"/>
            <a:ext cx="754020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Insert Text</a:t>
            </a:r>
          </a:p>
        </p:txBody>
      </p:sp>
    </p:spTree>
    <p:extLst>
      <p:ext uri="{BB962C8B-B14F-4D97-AF65-F5344CB8AC3E}">
        <p14:creationId xmlns:p14="http://schemas.microsoft.com/office/powerpoint/2010/main" val="5852785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{E4B4A669-802E-45E9-9DB6-FEDF2887373C}tf11429527_win32</Template>
  <TotalTime>213</TotalTime>
  <Words>454</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Broadway</vt:lpstr>
      <vt:lpstr>Calibri</vt:lpstr>
      <vt:lpstr>Franklin Gothic Book</vt:lpstr>
      <vt:lpstr>1_RetrospectVTI</vt:lpstr>
      <vt:lpstr>Oscars, Ratings, &amp; Films – Oh PY!</vt:lpstr>
      <vt:lpstr>Background: </vt:lpstr>
      <vt:lpstr>Extraction: </vt:lpstr>
      <vt:lpstr>Transformation: </vt:lpstr>
      <vt:lpstr>Transformation: </vt:lpstr>
      <vt:lpstr>Transformation: </vt:lpstr>
      <vt:lpstr>Loading: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Lauren Parrish</dc:creator>
  <cp:lastModifiedBy>Lauren Parrish</cp:lastModifiedBy>
  <cp:revision>10</cp:revision>
  <dcterms:created xsi:type="dcterms:W3CDTF">2021-03-18T15:10:22Z</dcterms:created>
  <dcterms:modified xsi:type="dcterms:W3CDTF">2021-03-19T15:19:46Z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