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7" r:id="rId7"/>
    <p:sldId id="288" r:id="rId8"/>
    <p:sldId id="291" r:id="rId9"/>
    <p:sldId id="293" r:id="rId10"/>
    <p:sldId id="292" r:id="rId11"/>
    <p:sldId id="289" r:id="rId12"/>
    <p:sldId id="294" r:id="rId13"/>
    <p:sldId id="295" r:id="rId14"/>
    <p:sldId id="290" r:id="rId15"/>
    <p:sldId id="29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87" autoAdjust="0"/>
    <p:restoredTop sz="94619" autoAdjust="0"/>
  </p:normalViewPr>
  <p:slideViewPr>
    <p:cSldViewPr snapToGrid="0">
      <p:cViewPr varScale="1">
        <p:scale>
          <a:sx n="62" d="100"/>
          <a:sy n="62" d="100"/>
        </p:scale>
        <p:origin x="2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hub.io/rufuspollock/oscars-nominees-and-winners" TargetMode="External"/><Relationship Id="rId2" Type="http://schemas.openxmlformats.org/officeDocument/2006/relationships/hyperlink" Target="https://www.kaggle.com/ruchi798/movies-on-netflix-prime-video-hulu-and-disney" TargetMode="External"/><Relationship Id="rId1" Type="http://schemas.openxmlformats.org/officeDocument/2006/relationships/slideLayout" Target="../slideLayouts/slideLayout2.xml"/><Relationship Id="rId4" Type="http://schemas.openxmlformats.org/officeDocument/2006/relationships/hyperlink" Target="https://www.kaggle.com/unanimad/the-Oscar-awar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8">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3F5F3945-7464-49AD-9739-C9708B29BE91}"/>
              </a:ext>
            </a:extLst>
          </p:cNvPr>
          <p:cNvPicPr>
            <a:picLocks noChangeAspect="1"/>
          </p:cNvPicPr>
          <p:nvPr/>
        </p:nvPicPr>
        <p:blipFill>
          <a:blip r:embed="rId3"/>
          <a:stretch>
            <a:fillRect/>
          </a:stretch>
        </p:blipFill>
        <p:spPr>
          <a:xfrm>
            <a:off x="1181633" y="640079"/>
            <a:ext cx="9594976" cy="4845463"/>
          </a:xfrm>
          <a:prstGeom prst="rect">
            <a:avLst/>
          </a:prstGeom>
        </p:spPr>
      </p:pic>
      <p:cxnSp>
        <p:nvCxnSpPr>
          <p:cNvPr id="46" name="Straight Connector 40">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7" name="Rectangle 42">
            <a:extLst>
              <a:ext uri="{FF2B5EF4-FFF2-40B4-BE49-F238E27FC236}">
                <a16:creationId xmlns:a16="http://schemas.microsoft.com/office/drawing/2014/main" id="{53B4A494-ED20-47DD-A927-05EA273B0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87355" y="5725244"/>
            <a:ext cx="9872980" cy="435860"/>
          </a:xfrm>
        </p:spPr>
        <p:txBody>
          <a:bodyPr>
            <a:normAutofit/>
          </a:bodyPr>
          <a:lstStyle/>
          <a:p>
            <a:pPr algn="ctr"/>
            <a:r>
              <a:rPr lang="en-US" sz="2000" b="1" dirty="0">
                <a:solidFill>
                  <a:schemeClr val="accent1"/>
                </a:solidFill>
              </a:rPr>
              <a:t>Project Team: Lauren Parrish, </a:t>
            </a:r>
            <a:r>
              <a:rPr lang="en-US" sz="2000" b="1" dirty="0" err="1">
                <a:solidFill>
                  <a:schemeClr val="accent1"/>
                </a:solidFill>
              </a:rPr>
              <a:t>zehra</a:t>
            </a:r>
            <a:r>
              <a:rPr lang="en-US" sz="2000" b="1" dirty="0">
                <a:solidFill>
                  <a:schemeClr val="accent1"/>
                </a:solidFill>
              </a:rPr>
              <a:t> </a:t>
            </a:r>
            <a:r>
              <a:rPr lang="en-US" sz="2000" b="1" dirty="0" err="1">
                <a:solidFill>
                  <a:schemeClr val="accent1"/>
                </a:solidFill>
              </a:rPr>
              <a:t>tokatli</a:t>
            </a:r>
            <a:r>
              <a:rPr lang="en-US" sz="2000" b="1" dirty="0">
                <a:solidFill>
                  <a:schemeClr val="accent1"/>
                </a:solidFill>
              </a:rPr>
              <a:t>, Chase Webb</a:t>
            </a:r>
          </a:p>
        </p:txBody>
      </p:sp>
    </p:spTree>
    <p:extLst>
      <p:ext uri="{BB962C8B-B14F-4D97-AF65-F5344CB8AC3E}">
        <p14:creationId xmlns:p14="http://schemas.microsoft.com/office/powerpoint/2010/main" val="35503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Loading</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27026" y="628126"/>
            <a:ext cx="7365755" cy="807132"/>
          </a:xfrm>
        </p:spPr>
        <p:txBody>
          <a:bodyPr>
            <a:noAutofit/>
          </a:bodyPr>
          <a:lstStyle/>
          <a:p>
            <a:r>
              <a:rPr lang="en-US" sz="3200" dirty="0">
                <a:solidFill>
                  <a:schemeClr val="accent3"/>
                </a:solidFill>
                <a:latin typeface="Broadway" panose="04040905080B02020502" pitchFamily="82" charset="0"/>
              </a:rPr>
              <a:t>Tables</a:t>
            </a:r>
          </a:p>
        </p:txBody>
      </p:sp>
      <p:sp>
        <p:nvSpPr>
          <p:cNvPr id="9" name="TextBox 8">
            <a:extLst>
              <a:ext uri="{FF2B5EF4-FFF2-40B4-BE49-F238E27FC236}">
                <a16:creationId xmlns:a16="http://schemas.microsoft.com/office/drawing/2014/main" id="{804FBBF1-C5B1-4A59-9411-B94242B961F7}"/>
              </a:ext>
            </a:extLst>
          </p:cNvPr>
          <p:cNvSpPr txBox="1"/>
          <p:nvPr/>
        </p:nvSpPr>
        <p:spPr>
          <a:xfrm>
            <a:off x="4616987" y="2045540"/>
            <a:ext cx="320211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The addition of this code enabled successfully loaded tables.</a:t>
            </a:r>
            <a:r>
              <a:rPr lang="en-US" sz="1600" b="0" i="0" dirty="0">
                <a:solidFill>
                  <a:srgbClr val="1D1C1D"/>
                </a:solidFill>
                <a:effectLst/>
                <a:latin typeface="Slack-Lato"/>
              </a:rPr>
              <a:t>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pic>
        <p:nvPicPr>
          <p:cNvPr id="3" name="Picture 2">
            <a:extLst>
              <a:ext uri="{FF2B5EF4-FFF2-40B4-BE49-F238E27FC236}">
                <a16:creationId xmlns:a16="http://schemas.microsoft.com/office/drawing/2014/main" id="{CFAB84C0-A240-49F0-91EE-DEACA4A1EE98}"/>
              </a:ext>
            </a:extLst>
          </p:cNvPr>
          <p:cNvPicPr>
            <a:picLocks noChangeAspect="1"/>
          </p:cNvPicPr>
          <p:nvPr/>
        </p:nvPicPr>
        <p:blipFill>
          <a:blip r:embed="rId2"/>
          <a:stretch>
            <a:fillRect/>
          </a:stretch>
        </p:blipFill>
        <p:spPr>
          <a:xfrm>
            <a:off x="4455297" y="3825373"/>
            <a:ext cx="6250373" cy="2758787"/>
          </a:xfrm>
          <a:prstGeom prst="rect">
            <a:avLst/>
          </a:prstGeom>
        </p:spPr>
      </p:pic>
      <p:pic>
        <p:nvPicPr>
          <p:cNvPr id="5" name="Picture 4">
            <a:extLst>
              <a:ext uri="{FF2B5EF4-FFF2-40B4-BE49-F238E27FC236}">
                <a16:creationId xmlns:a16="http://schemas.microsoft.com/office/drawing/2014/main" id="{C53E1E1E-0643-47E9-AB27-B68EA9AB42CF}"/>
              </a:ext>
            </a:extLst>
          </p:cNvPr>
          <p:cNvPicPr>
            <a:picLocks noChangeAspect="1"/>
          </p:cNvPicPr>
          <p:nvPr/>
        </p:nvPicPr>
        <p:blipFill>
          <a:blip r:embed="rId3"/>
          <a:stretch>
            <a:fillRect/>
          </a:stretch>
        </p:blipFill>
        <p:spPr>
          <a:xfrm>
            <a:off x="8095322" y="783807"/>
            <a:ext cx="3647444" cy="3199241"/>
          </a:xfrm>
          <a:prstGeom prst="rect">
            <a:avLst/>
          </a:prstGeom>
        </p:spPr>
      </p:pic>
    </p:spTree>
    <p:extLst>
      <p:ext uri="{BB962C8B-B14F-4D97-AF65-F5344CB8AC3E}">
        <p14:creationId xmlns:p14="http://schemas.microsoft.com/office/powerpoint/2010/main" val="3891954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Lessons</a:t>
            </a:r>
            <a:br>
              <a:rPr lang="en-US" sz="3200" dirty="0">
                <a:solidFill>
                  <a:schemeClr val="bg1"/>
                </a:solidFill>
                <a:latin typeface="Broadway" panose="04040905080B02020502" pitchFamily="82" charset="0"/>
              </a:rPr>
            </a:br>
            <a:r>
              <a:rPr lang="en-US" sz="3200" dirty="0">
                <a:solidFill>
                  <a:schemeClr val="bg1"/>
                </a:solidFill>
                <a:latin typeface="Broadway" panose="04040905080B02020502" pitchFamily="82" charset="0"/>
              </a:rPr>
              <a:t>Learnt</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Little Discoveries </a:t>
            </a:r>
          </a:p>
        </p:txBody>
      </p:sp>
      <p:sp>
        <p:nvSpPr>
          <p:cNvPr id="5" name="TextBox 4">
            <a:extLst>
              <a:ext uri="{FF2B5EF4-FFF2-40B4-BE49-F238E27FC236}">
                <a16:creationId xmlns:a16="http://schemas.microsoft.com/office/drawing/2014/main" id="{E1340135-CA43-42AC-9602-58079833243C}"/>
              </a:ext>
            </a:extLst>
          </p:cNvPr>
          <p:cNvSpPr txBox="1"/>
          <p:nvPr/>
        </p:nvSpPr>
        <p:spPr>
          <a:xfrm>
            <a:off x="4251742" y="1560747"/>
            <a:ext cx="7540208"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Data is rarely comes in a Goldilocks form even when it looks clean to start.  It can have too much information, too little, or just be nuanced enough to cause problems.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7" name="TextBox 6">
            <a:extLst>
              <a:ext uri="{FF2B5EF4-FFF2-40B4-BE49-F238E27FC236}">
                <a16:creationId xmlns:a16="http://schemas.microsoft.com/office/drawing/2014/main" id="{7A75D19C-CF91-463F-A0D2-CF8AE902C4A6}"/>
              </a:ext>
            </a:extLst>
          </p:cNvPr>
          <p:cNvSpPr txBox="1"/>
          <p:nvPr/>
        </p:nvSpPr>
        <p:spPr>
          <a:xfrm>
            <a:off x="4251742" y="2893064"/>
            <a:ext cx="7540208"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Common data fields are critical when constructing relational databases.  Strings can be used, but unique numeric identifiers are preferred.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8" name="TextBox 7">
            <a:extLst>
              <a:ext uri="{FF2B5EF4-FFF2-40B4-BE49-F238E27FC236}">
                <a16:creationId xmlns:a16="http://schemas.microsoft.com/office/drawing/2014/main" id="{24919321-3F24-4BD9-9EBC-A35D75B333FA}"/>
              </a:ext>
            </a:extLst>
          </p:cNvPr>
          <p:cNvSpPr txBox="1"/>
          <p:nvPr/>
        </p:nvSpPr>
        <p:spPr>
          <a:xfrm>
            <a:off x="4251742" y="3979159"/>
            <a:ext cx="7540208"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The detail required in the Pandas coding library to export data frames to the database tables can cause numerous errors and delays.  The team witnessed numerous issues with indexing and primary/foreign keys.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9" name="TextBox 8">
            <a:extLst>
              <a:ext uri="{FF2B5EF4-FFF2-40B4-BE49-F238E27FC236}">
                <a16:creationId xmlns:a16="http://schemas.microsoft.com/office/drawing/2014/main" id="{732ECE77-84FC-491F-B138-6D7C29EC057B}"/>
              </a:ext>
            </a:extLst>
          </p:cNvPr>
          <p:cNvSpPr txBox="1"/>
          <p:nvPr/>
        </p:nvSpPr>
        <p:spPr>
          <a:xfrm>
            <a:off x="4251742" y="5209796"/>
            <a:ext cx="7540208"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Don’t create code errors that duplicate your original data set from 5,000 rows to 15,000.  You’ll loose an hour just trying to run it.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58527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A960F7-36B1-4A25-9215-4C39615187FB}"/>
              </a:ext>
            </a:extLst>
          </p:cNvPr>
          <p:cNvSpPr txBox="1"/>
          <p:nvPr/>
        </p:nvSpPr>
        <p:spPr>
          <a:xfrm>
            <a:off x="1647290" y="2137025"/>
            <a:ext cx="8897420" cy="1446550"/>
          </a:xfrm>
          <a:prstGeom prst="rect">
            <a:avLst/>
          </a:prstGeom>
          <a:noFill/>
        </p:spPr>
        <p:txBody>
          <a:bodyPr wrap="square" rtlCol="0">
            <a:spAutoFit/>
          </a:bodyPr>
          <a:lstStyle/>
          <a:p>
            <a:pPr algn="ctr"/>
            <a:r>
              <a:rPr lang="en-US" sz="8800" dirty="0">
                <a:solidFill>
                  <a:schemeClr val="accent3"/>
                </a:solidFill>
                <a:latin typeface="Broadway" panose="04040905080B02020502" pitchFamily="82" charset="0"/>
              </a:rPr>
              <a:t>Questions???</a:t>
            </a:r>
          </a:p>
        </p:txBody>
      </p:sp>
    </p:spTree>
    <p:extLst>
      <p:ext uri="{BB962C8B-B14F-4D97-AF65-F5344CB8AC3E}">
        <p14:creationId xmlns:p14="http://schemas.microsoft.com/office/powerpoint/2010/main" val="2529619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200" dirty="0">
                <a:solidFill>
                  <a:schemeClr val="bg1"/>
                </a:solidFill>
                <a:latin typeface="Broadway" panose="04040905080B02020502" pitchFamily="82" charset="0"/>
              </a:rPr>
              <a:t>Background</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204434" y="473364"/>
            <a:ext cx="7365755" cy="807132"/>
          </a:xfrm>
        </p:spPr>
        <p:txBody>
          <a:bodyPr>
            <a:noAutofit/>
          </a:bodyPr>
          <a:lstStyle/>
          <a:p>
            <a:r>
              <a:rPr lang="en-US" sz="3200" dirty="0">
                <a:solidFill>
                  <a:schemeClr val="accent3"/>
                </a:solidFill>
                <a:latin typeface="Broadway" panose="04040905080B02020502" pitchFamily="82" charset="0"/>
              </a:rPr>
              <a:t>Remember going to the movies?</a:t>
            </a:r>
          </a:p>
        </p:txBody>
      </p:sp>
      <p:sp>
        <p:nvSpPr>
          <p:cNvPr id="5" name="TextBox 4">
            <a:extLst>
              <a:ext uri="{FF2B5EF4-FFF2-40B4-BE49-F238E27FC236}">
                <a16:creationId xmlns:a16="http://schemas.microsoft.com/office/drawing/2014/main" id="{E1340135-CA43-42AC-9602-58079833243C}"/>
              </a:ext>
            </a:extLst>
          </p:cNvPr>
          <p:cNvSpPr txBox="1"/>
          <p:nvPr/>
        </p:nvSpPr>
        <p:spPr>
          <a:xfrm>
            <a:off x="4204434" y="1406859"/>
            <a:ext cx="7540208" cy="1323439"/>
          </a:xfrm>
          <a:prstGeom prst="rect">
            <a:avLst/>
          </a:prstGeom>
          <a:noFill/>
        </p:spPr>
        <p:txBody>
          <a:bodyPr wrap="square" rtlCol="0">
            <a:spAutoFit/>
          </a:bodyPr>
          <a:lstStyle/>
          <a:p>
            <a:r>
              <a:rPr lang="en-US" sz="1600" dirty="0"/>
              <a:t>It seems like a bygone activity of yesteryear, but yes people did once go to movie theaters. With the advent of streaming services and, well Covid, most of us have been  enjoying films from the comfort of our couch, but there are so many options! How do we know if what we select is “quality” and if something is “quality” is it something that we actually want to watch?</a:t>
            </a:r>
          </a:p>
        </p:txBody>
      </p:sp>
      <p:sp>
        <p:nvSpPr>
          <p:cNvPr id="9" name="TextBox 8">
            <a:extLst>
              <a:ext uri="{FF2B5EF4-FFF2-40B4-BE49-F238E27FC236}">
                <a16:creationId xmlns:a16="http://schemas.microsoft.com/office/drawing/2014/main" id="{92EDFFDD-A9BF-47FD-B4FC-C76CEE28C540}"/>
              </a:ext>
            </a:extLst>
          </p:cNvPr>
          <p:cNvSpPr txBox="1"/>
          <p:nvPr/>
        </p:nvSpPr>
        <p:spPr>
          <a:xfrm>
            <a:off x="4204434" y="2902070"/>
            <a:ext cx="7540208" cy="830997"/>
          </a:xfrm>
          <a:prstGeom prst="rect">
            <a:avLst/>
          </a:prstGeom>
          <a:noFill/>
        </p:spPr>
        <p:txBody>
          <a:bodyPr wrap="square" rtlCol="0">
            <a:spAutoFit/>
          </a:bodyPr>
          <a:lstStyle/>
          <a:p>
            <a:r>
              <a:rPr lang="en-US" sz="1600" dirty="0"/>
              <a:t>In this project, the team extracted data from an Academy Awards Database and a Streaming Services database to capture information that would enable us to determine: </a:t>
            </a:r>
          </a:p>
        </p:txBody>
      </p:sp>
      <p:sp>
        <p:nvSpPr>
          <p:cNvPr id="11" name="TextBox 10">
            <a:extLst>
              <a:ext uri="{FF2B5EF4-FFF2-40B4-BE49-F238E27FC236}">
                <a16:creationId xmlns:a16="http://schemas.microsoft.com/office/drawing/2014/main" id="{FAF7E4E4-B951-4B4C-AFE5-BAF7EA2F1E5F}"/>
              </a:ext>
            </a:extLst>
          </p:cNvPr>
          <p:cNvSpPr txBox="1"/>
          <p:nvPr/>
        </p:nvSpPr>
        <p:spPr>
          <a:xfrm>
            <a:off x="4463315" y="3801817"/>
            <a:ext cx="7106874" cy="15245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Do award winning films have higher user ratings?</a:t>
            </a:r>
          </a:p>
          <a:p>
            <a:pPr marL="285750" indent="-285750">
              <a:lnSpc>
                <a:spcPct val="150000"/>
              </a:lnSpc>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Do awards impact film popularity on streaming services?</a:t>
            </a:r>
            <a:endParaRPr lang="en-US" sz="1600" dirty="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Do award winning directors receive higher ratings?</a:t>
            </a:r>
            <a:endParaRPr lang="en-US" sz="1600" dirty="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Do films with winning soundtracks have higher popularity?</a:t>
            </a:r>
            <a:endParaRPr lang="en-US" sz="1600" dirty="0"/>
          </a:p>
        </p:txBody>
      </p:sp>
      <p:pic>
        <p:nvPicPr>
          <p:cNvPr id="6" name="Picture 5">
            <a:extLst>
              <a:ext uri="{FF2B5EF4-FFF2-40B4-BE49-F238E27FC236}">
                <a16:creationId xmlns:a16="http://schemas.microsoft.com/office/drawing/2014/main" id="{A4F8CA11-BA22-4DD3-8815-2FA3C890F20B}"/>
              </a:ext>
            </a:extLst>
          </p:cNvPr>
          <p:cNvPicPr>
            <a:picLocks noChangeAspect="1"/>
          </p:cNvPicPr>
          <p:nvPr/>
        </p:nvPicPr>
        <p:blipFill>
          <a:blip r:embed="rId2"/>
          <a:stretch>
            <a:fillRect/>
          </a:stretch>
        </p:blipFill>
        <p:spPr>
          <a:xfrm>
            <a:off x="10109563" y="3489626"/>
            <a:ext cx="1635079" cy="2895010"/>
          </a:xfrm>
          <a:prstGeom prst="rect">
            <a:avLst/>
          </a:prstGeom>
        </p:spPr>
      </p:pic>
    </p:spTree>
    <p:extLst>
      <p:ext uri="{BB962C8B-B14F-4D97-AF65-F5344CB8AC3E}">
        <p14:creationId xmlns:p14="http://schemas.microsoft.com/office/powerpoint/2010/main" val="129251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Extraction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246648" y="516835"/>
            <a:ext cx="7365755" cy="530972"/>
          </a:xfrm>
        </p:spPr>
        <p:txBody>
          <a:bodyPr>
            <a:noAutofit/>
          </a:bodyPr>
          <a:lstStyle/>
          <a:p>
            <a:r>
              <a:rPr lang="en-US" sz="3200" dirty="0">
                <a:solidFill>
                  <a:schemeClr val="accent3"/>
                </a:solidFill>
                <a:latin typeface="Broadway" panose="04040905080B02020502" pitchFamily="82" charset="0"/>
              </a:rPr>
              <a:t>Data Sources:</a:t>
            </a:r>
          </a:p>
        </p:txBody>
      </p:sp>
      <p:sp>
        <p:nvSpPr>
          <p:cNvPr id="5" name="TextBox 4">
            <a:extLst>
              <a:ext uri="{FF2B5EF4-FFF2-40B4-BE49-F238E27FC236}">
                <a16:creationId xmlns:a16="http://schemas.microsoft.com/office/drawing/2014/main" id="{E1340135-CA43-42AC-9602-58079833243C}"/>
              </a:ext>
            </a:extLst>
          </p:cNvPr>
          <p:cNvSpPr txBox="1"/>
          <p:nvPr/>
        </p:nvSpPr>
        <p:spPr>
          <a:xfrm>
            <a:off x="4246648" y="1422813"/>
            <a:ext cx="7540208" cy="37856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Franklin Gothic Book" panose="020F0502020204030204"/>
              </a:rPr>
              <a:t>The team leveraged a csv database from Kaggle containing Streaming Service provider information including film names, ratings, and directors.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prstClr val="black"/>
              </a:solidFill>
              <a:latin typeface="Franklin Gothic Book"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 </a:t>
            </a:r>
            <a:r>
              <a:rPr lang="en-US" sz="1600" dirty="0">
                <a:solidFill>
                  <a:srgbClr val="0070C0"/>
                </a:solidFill>
                <a:latin typeface="Franklin Gothic Book" panose="020F0502020204030204"/>
                <a:hlinkClick r:id="rId2"/>
              </a:rPr>
              <a:t>https://www.kaggle.com/ruchi798/movies-on-netflix-prime-video-hulu-and-disney </a:t>
            </a:r>
            <a:endParaRPr lang="en-US" sz="1600" dirty="0">
              <a:solidFill>
                <a:srgbClr val="0070C0"/>
              </a:solidFill>
              <a:latin typeface="Franklin Gothic Book" panose="020F0502020204030204"/>
            </a:endParaRPr>
          </a:p>
          <a:p>
            <a:endParaRPr lang="en-US" sz="1600" dirty="0">
              <a:solidFill>
                <a:prstClr val="black"/>
              </a:solidFill>
              <a:latin typeface="Franklin Gothic Book" panose="020F0502020204030204"/>
            </a:endParaRPr>
          </a:p>
          <a:p>
            <a:r>
              <a:rPr lang="en-US" sz="1600" dirty="0">
                <a:solidFill>
                  <a:prstClr val="black"/>
                </a:solidFill>
                <a:latin typeface="Franklin Gothic Book" panose="020F0502020204030204"/>
              </a:rPr>
              <a:t>The second source was  csv database from </a:t>
            </a:r>
            <a:r>
              <a:rPr lang="en-US" sz="1600" dirty="0" err="1">
                <a:solidFill>
                  <a:prstClr val="black"/>
                </a:solidFill>
                <a:latin typeface="Franklin Gothic Book" panose="020F0502020204030204"/>
              </a:rPr>
              <a:t>DataHub</a:t>
            </a:r>
            <a:r>
              <a:rPr lang="en-US" sz="1600" dirty="0">
                <a:solidFill>
                  <a:prstClr val="black"/>
                </a:solidFill>
                <a:latin typeface="Franklin Gothic Book" panose="020F0502020204030204"/>
              </a:rPr>
              <a:t> containing Oscar nominees and winners. This file would be used as the base for cleaning the replacement file.</a:t>
            </a:r>
          </a:p>
          <a:p>
            <a:endParaRPr lang="en-US" sz="1600" dirty="0">
              <a:solidFill>
                <a:prstClr val="black"/>
              </a:solidFill>
              <a:latin typeface="Franklin Gothic Book" panose="020F0502020204030204"/>
            </a:endParaRPr>
          </a:p>
          <a:p>
            <a:pPr marL="285750" indent="-285750">
              <a:buFont typeface="Arial" panose="020B0604020202020204" pitchFamily="34" charset="0"/>
              <a:buChar char="•"/>
            </a:pPr>
            <a:r>
              <a:rPr lang="en-US" sz="1600" dirty="0">
                <a:solidFill>
                  <a:prstClr val="black"/>
                </a:solidFill>
                <a:latin typeface="Franklin Gothic Book" panose="020F0502020204030204"/>
              </a:rPr>
              <a:t> </a:t>
            </a:r>
            <a:r>
              <a:rPr lang="en-US" sz="1600" dirty="0">
                <a:solidFill>
                  <a:srgbClr val="0070C0"/>
                </a:solidFill>
                <a:latin typeface="Franklin Gothic Book" panose="020F0502020204030204"/>
                <a:hlinkClick r:id="rId3"/>
              </a:rPr>
              <a:t>https://datahub.io/rufuspollock/oscars-nominees-and-winners</a:t>
            </a:r>
            <a:endParaRPr lang="en-US" sz="1600" dirty="0">
              <a:solidFill>
                <a:srgbClr val="0070C0"/>
              </a:solidFill>
              <a:latin typeface="Franklin Gothic Book" panose="020F0502020204030204"/>
            </a:endParaRPr>
          </a:p>
          <a:p>
            <a:endParaRPr lang="en-US" sz="1600" dirty="0">
              <a:solidFill>
                <a:prstClr val="black"/>
              </a:solidFill>
              <a:latin typeface="Franklin Gothic Book" panose="020F0502020204030204"/>
            </a:endParaRPr>
          </a:p>
          <a:p>
            <a:r>
              <a:rPr lang="en-US" sz="1600" dirty="0">
                <a:solidFill>
                  <a:prstClr val="black"/>
                </a:solidFill>
                <a:latin typeface="Franklin Gothic Book" panose="020F0502020204030204"/>
              </a:rPr>
              <a:t>The third source was  csv database from Kaggle, also containing Oscar nominees and winners. This file had the film titles required for joining. </a:t>
            </a:r>
          </a:p>
          <a:p>
            <a:endParaRPr lang="en-US" sz="1600" dirty="0">
              <a:solidFill>
                <a:prstClr val="black"/>
              </a:solidFill>
              <a:latin typeface="Franklin Gothic Book" panose="020F0502020204030204"/>
              <a:hlinkClick r:id="rId4"/>
            </a:endParaRPr>
          </a:p>
          <a:p>
            <a:pPr marL="285750" indent="-285750">
              <a:buFont typeface="Arial" panose="020B0604020202020204" pitchFamily="34" charset="0"/>
              <a:buChar char="•"/>
            </a:pPr>
            <a:r>
              <a:rPr lang="en-US" sz="1600" dirty="0">
                <a:solidFill>
                  <a:srgbClr val="0070C0"/>
                </a:solidFill>
                <a:latin typeface="Franklin Gothic Book" panose="020F0502020204030204"/>
                <a:hlinkClick r:id="rId4"/>
              </a:rPr>
              <a:t>https://www.kaggle.com/unanimad/the-Oscar-award</a:t>
            </a:r>
            <a:endParaRPr lang="en-US" sz="1600" dirty="0">
              <a:solidFill>
                <a:srgbClr val="0070C0"/>
              </a:solidFill>
              <a:latin typeface="Franklin Gothic Book"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13" name="TextBox 12">
            <a:extLst>
              <a:ext uri="{FF2B5EF4-FFF2-40B4-BE49-F238E27FC236}">
                <a16:creationId xmlns:a16="http://schemas.microsoft.com/office/drawing/2014/main" id="{1B926FFF-7FE3-4D94-BA42-F14BCD3AB2ED}"/>
              </a:ext>
            </a:extLst>
          </p:cNvPr>
          <p:cNvSpPr txBox="1"/>
          <p:nvPr/>
        </p:nvSpPr>
        <p:spPr>
          <a:xfrm>
            <a:off x="4371091" y="5516848"/>
            <a:ext cx="7540208" cy="584775"/>
          </a:xfrm>
          <a:prstGeom prst="rect">
            <a:avLst/>
          </a:prstGeom>
          <a:noFill/>
        </p:spPr>
        <p:txBody>
          <a:bodyPr wrap="square" rtlCol="0">
            <a:spAutoFit/>
          </a:bodyPr>
          <a:lstStyle/>
          <a:p>
            <a:r>
              <a:rPr lang="en-US" sz="1600" dirty="0"/>
              <a:t>The data sets were downloaded from their corresponding websites and loaded into Jupyter Notebook for Transformation. </a:t>
            </a:r>
          </a:p>
        </p:txBody>
      </p:sp>
    </p:spTree>
    <p:extLst>
      <p:ext uri="{BB962C8B-B14F-4D97-AF65-F5344CB8AC3E}">
        <p14:creationId xmlns:p14="http://schemas.microsoft.com/office/powerpoint/2010/main" val="76552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201870" y="392071"/>
            <a:ext cx="7365755" cy="807132"/>
          </a:xfrm>
        </p:spPr>
        <p:txBody>
          <a:bodyPr>
            <a:noAutofit/>
          </a:bodyPr>
          <a:lstStyle/>
          <a:p>
            <a:r>
              <a:rPr lang="en-US" sz="3200" dirty="0">
                <a:solidFill>
                  <a:schemeClr val="accent3"/>
                </a:solidFill>
                <a:latin typeface="Broadway" panose="04040905080B02020502" pitchFamily="82" charset="0"/>
              </a:rPr>
              <a:t>Data Cleanse:</a:t>
            </a:r>
          </a:p>
        </p:txBody>
      </p:sp>
      <p:sp>
        <p:nvSpPr>
          <p:cNvPr id="5" name="TextBox 4">
            <a:extLst>
              <a:ext uri="{FF2B5EF4-FFF2-40B4-BE49-F238E27FC236}">
                <a16:creationId xmlns:a16="http://schemas.microsoft.com/office/drawing/2014/main" id="{E1340135-CA43-42AC-9602-58079833243C}"/>
              </a:ext>
            </a:extLst>
          </p:cNvPr>
          <p:cNvSpPr txBox="1"/>
          <p:nvPr/>
        </p:nvSpPr>
        <p:spPr>
          <a:xfrm>
            <a:off x="4371091" y="1760897"/>
            <a:ext cx="7540208" cy="2632516"/>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Drop empty columns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Remove rows that did not contain rating information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First and Second Director, drop any additional director information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Location cell into Primary and Secondary Location, drop other locations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Language into Primary and Secondary Language, drop other languages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Genres into eight separate columns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Convert streaming services cells to Booleans</a:t>
            </a:r>
          </a:p>
        </p:txBody>
      </p:sp>
      <p:sp>
        <p:nvSpPr>
          <p:cNvPr id="3" name="TextBox 2">
            <a:extLst>
              <a:ext uri="{FF2B5EF4-FFF2-40B4-BE49-F238E27FC236}">
                <a16:creationId xmlns:a16="http://schemas.microsoft.com/office/drawing/2014/main" id="{C45C8A24-066F-4E71-B76A-F639A2F988F1}"/>
              </a:ext>
            </a:extLst>
          </p:cNvPr>
          <p:cNvSpPr txBox="1"/>
          <p:nvPr/>
        </p:nvSpPr>
        <p:spPr>
          <a:xfrm>
            <a:off x="4240332" y="1137048"/>
            <a:ext cx="4050791" cy="400110"/>
          </a:xfrm>
          <a:prstGeom prst="rect">
            <a:avLst/>
          </a:prstGeom>
          <a:noFill/>
        </p:spPr>
        <p:txBody>
          <a:bodyPr wrap="square" rtlCol="0">
            <a:spAutoFit/>
          </a:bodyPr>
          <a:lstStyle/>
          <a:p>
            <a:r>
              <a:rPr lang="en-US" b="1" dirty="0"/>
              <a:t>Summary of </a:t>
            </a:r>
            <a:r>
              <a:rPr lang="en-US" sz="2000" b="1" dirty="0"/>
              <a:t>Streaming</a:t>
            </a:r>
            <a:r>
              <a:rPr lang="en-US" b="1" dirty="0"/>
              <a:t> Data Cleanse:</a:t>
            </a:r>
          </a:p>
        </p:txBody>
      </p:sp>
      <p:sp>
        <p:nvSpPr>
          <p:cNvPr id="8" name="TextBox 7">
            <a:extLst>
              <a:ext uri="{FF2B5EF4-FFF2-40B4-BE49-F238E27FC236}">
                <a16:creationId xmlns:a16="http://schemas.microsoft.com/office/drawing/2014/main" id="{F960F276-B204-4DD4-B603-34D9D5162535}"/>
              </a:ext>
            </a:extLst>
          </p:cNvPr>
          <p:cNvSpPr txBox="1"/>
          <p:nvPr/>
        </p:nvSpPr>
        <p:spPr>
          <a:xfrm>
            <a:off x="4371091" y="4770441"/>
            <a:ext cx="4050791" cy="400110"/>
          </a:xfrm>
          <a:prstGeom prst="rect">
            <a:avLst/>
          </a:prstGeom>
          <a:noFill/>
        </p:spPr>
        <p:txBody>
          <a:bodyPr wrap="square" rtlCol="0">
            <a:spAutoFit/>
          </a:bodyPr>
          <a:lstStyle/>
          <a:p>
            <a:r>
              <a:rPr lang="en-US" sz="2000" b="1" dirty="0"/>
              <a:t>Challenges:</a:t>
            </a:r>
          </a:p>
        </p:txBody>
      </p:sp>
      <p:sp>
        <p:nvSpPr>
          <p:cNvPr id="6" name="TextBox 5">
            <a:extLst>
              <a:ext uri="{FF2B5EF4-FFF2-40B4-BE49-F238E27FC236}">
                <a16:creationId xmlns:a16="http://schemas.microsoft.com/office/drawing/2014/main" id="{7A806280-EE32-48B7-9545-1BA54615024B}"/>
              </a:ext>
            </a:extLst>
          </p:cNvPr>
          <p:cNvSpPr txBox="1"/>
          <p:nvPr/>
        </p:nvSpPr>
        <p:spPr>
          <a:xfrm>
            <a:off x="4379520" y="5354043"/>
            <a:ext cx="7463285" cy="1077218"/>
          </a:xfrm>
          <a:prstGeom prst="rect">
            <a:avLst/>
          </a:prstGeom>
          <a:noFill/>
        </p:spPr>
        <p:txBody>
          <a:bodyPr wrap="square" rtlCol="0">
            <a:spAutoFit/>
          </a:bodyPr>
          <a:lstStyle/>
          <a:p>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The data contained cells with multiple data points separated by commas.  Some cells were not applicable for the team’s analysis and thus the decision was made to drop any additional data elements post the primary and secondary listing.  The exception was genre information which was split to populate eight new genre columns.  </a:t>
            </a:r>
            <a:endParaRPr lang="en-US" sz="1600" dirty="0"/>
          </a:p>
        </p:txBody>
      </p:sp>
    </p:spTree>
    <p:extLst>
      <p:ext uri="{BB962C8B-B14F-4D97-AF65-F5344CB8AC3E}">
        <p14:creationId xmlns:p14="http://schemas.microsoft.com/office/powerpoint/2010/main" val="210465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4" y="354961"/>
            <a:ext cx="7365755" cy="807132"/>
          </a:xfrm>
        </p:spPr>
        <p:txBody>
          <a:bodyPr>
            <a:noAutofit/>
          </a:bodyPr>
          <a:lstStyle/>
          <a:p>
            <a:r>
              <a:rPr lang="en-US" sz="3200" dirty="0">
                <a:solidFill>
                  <a:schemeClr val="accent3"/>
                </a:solidFill>
                <a:latin typeface="Broadway" panose="04040905080B02020502" pitchFamily="82" charset="0"/>
              </a:rPr>
              <a:t>Data Cleanse:</a:t>
            </a:r>
          </a:p>
        </p:txBody>
      </p:sp>
      <p:sp>
        <p:nvSpPr>
          <p:cNvPr id="5" name="TextBox 4">
            <a:extLst>
              <a:ext uri="{FF2B5EF4-FFF2-40B4-BE49-F238E27FC236}">
                <a16:creationId xmlns:a16="http://schemas.microsoft.com/office/drawing/2014/main" id="{E1340135-CA43-42AC-9602-58079833243C}"/>
              </a:ext>
            </a:extLst>
          </p:cNvPr>
          <p:cNvSpPr txBox="1"/>
          <p:nvPr/>
        </p:nvSpPr>
        <p:spPr>
          <a:xfrm>
            <a:off x="4371091" y="1597967"/>
            <a:ext cx="7540208" cy="2632516"/>
          </a:xfrm>
          <a:prstGeom prst="rect">
            <a:avLst/>
          </a:prstGeom>
          <a:noFill/>
        </p:spPr>
        <p:txBody>
          <a:bodyPr wrap="square" rtlCol="0">
            <a:spAutoFit/>
          </a:bodyPr>
          <a:lstStyle/>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Identify unique fields</a:t>
            </a:r>
          </a:p>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Combine data with similar music categories</a:t>
            </a:r>
          </a:p>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Combine data with similar short film categories</a:t>
            </a:r>
          </a:p>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Combine data with similarities for cinematography, art direction</a:t>
            </a:r>
          </a:p>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Identify winning actors</a:t>
            </a:r>
          </a:p>
          <a:p>
            <a:pPr marL="342900" marR="0" lvl="0" indent="-342900">
              <a:lnSpc>
                <a:spcPct val="150000"/>
              </a:lnSpc>
              <a:spcBef>
                <a:spcPts val="0"/>
              </a:spcBef>
              <a:spcAft>
                <a:spcPts val="0"/>
              </a:spcAft>
              <a:buFont typeface="Symbol" panose="05050102010706020507" pitchFamily="18" charset="2"/>
              <a:buChar char=""/>
            </a:pPr>
            <a:r>
              <a:rPr lang="en-US" sz="1600" dirty="0">
                <a:ea typeface="Calibri" panose="020F0502020204030204" pitchFamily="34" charset="0"/>
                <a:cs typeface="Times New Roman" panose="02020603050405020304" pitchFamily="18" charset="0"/>
              </a:rPr>
              <a:t>Remove “</a:t>
            </a:r>
            <a:r>
              <a:rPr lang="en-US" sz="1600" dirty="0" err="1">
                <a:ea typeface="Calibri" panose="020F0502020204030204" pitchFamily="34" charset="0"/>
                <a:cs typeface="Times New Roman" panose="02020603050405020304" pitchFamily="18" charset="0"/>
              </a:rPr>
              <a:t>year_ceremony</a:t>
            </a:r>
            <a:r>
              <a:rPr lang="en-US" sz="1600" dirty="0">
                <a:ea typeface="Calibri" panose="020F0502020204030204" pitchFamily="34" charset="0"/>
                <a:cs typeface="Times New Roman" panose="02020603050405020304" pitchFamily="18" charset="0"/>
              </a:rPr>
              <a:t>” and “ceremony” columns</a:t>
            </a:r>
            <a:endParaRPr lang="en-US" sz="1600" dirty="0">
              <a:effectLst/>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Identify winning best pictures</a:t>
            </a:r>
          </a:p>
        </p:txBody>
      </p:sp>
      <p:sp>
        <p:nvSpPr>
          <p:cNvPr id="3" name="TextBox 2">
            <a:extLst>
              <a:ext uri="{FF2B5EF4-FFF2-40B4-BE49-F238E27FC236}">
                <a16:creationId xmlns:a16="http://schemas.microsoft.com/office/drawing/2014/main" id="{C45C8A24-066F-4E71-B76A-F639A2F988F1}"/>
              </a:ext>
            </a:extLst>
          </p:cNvPr>
          <p:cNvSpPr txBox="1"/>
          <p:nvPr/>
        </p:nvSpPr>
        <p:spPr>
          <a:xfrm>
            <a:off x="4224785" y="1156148"/>
            <a:ext cx="40507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Summary of Awards Data Cleanse:</a:t>
            </a:r>
          </a:p>
        </p:txBody>
      </p:sp>
      <p:sp>
        <p:nvSpPr>
          <p:cNvPr id="8" name="TextBox 7">
            <a:extLst>
              <a:ext uri="{FF2B5EF4-FFF2-40B4-BE49-F238E27FC236}">
                <a16:creationId xmlns:a16="http://schemas.microsoft.com/office/drawing/2014/main" id="{F960F276-B204-4DD4-B603-34D9D5162535}"/>
              </a:ext>
            </a:extLst>
          </p:cNvPr>
          <p:cNvSpPr txBox="1"/>
          <p:nvPr/>
        </p:nvSpPr>
        <p:spPr>
          <a:xfrm>
            <a:off x="4224784" y="4545996"/>
            <a:ext cx="40507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Challenges:</a:t>
            </a:r>
          </a:p>
        </p:txBody>
      </p:sp>
      <p:sp>
        <p:nvSpPr>
          <p:cNvPr id="6" name="TextBox 5">
            <a:extLst>
              <a:ext uri="{FF2B5EF4-FFF2-40B4-BE49-F238E27FC236}">
                <a16:creationId xmlns:a16="http://schemas.microsoft.com/office/drawing/2014/main" id="{7A806280-EE32-48B7-9545-1BA54615024B}"/>
              </a:ext>
            </a:extLst>
          </p:cNvPr>
          <p:cNvSpPr txBox="1"/>
          <p:nvPr/>
        </p:nvSpPr>
        <p:spPr>
          <a:xfrm>
            <a:off x="4224784" y="5132611"/>
            <a:ext cx="7463285" cy="1538883"/>
          </a:xfrm>
          <a:prstGeom prst="rect">
            <a:avLst/>
          </a:prstGeom>
          <a:noFill/>
        </p:spPr>
        <p:txBody>
          <a:bodyPr wrap="square" rtlCol="0">
            <a:spAutoFit/>
          </a:bodyPr>
          <a:lstStyle/>
          <a:p>
            <a:pPr>
              <a:defRPr/>
            </a:pP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The greatest challenge with the Awards dataset was that there were several columns containing similar categories.  This level of detail was not required for the team’s assessment and therefore the data was merged.  As we progressed through the initial dataset, we found that it would be difficult to join to the other dataset, so a new source file was used which listed film titles.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38430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4" y="462149"/>
            <a:ext cx="7365755" cy="807132"/>
          </a:xfrm>
        </p:spPr>
        <p:txBody>
          <a:bodyPr>
            <a:noAutofit/>
          </a:bodyPr>
          <a:lstStyle/>
          <a:p>
            <a:r>
              <a:rPr lang="en-US" sz="3200" dirty="0">
                <a:solidFill>
                  <a:schemeClr val="accent3"/>
                </a:solidFill>
                <a:latin typeface="Broadway" panose="04040905080B02020502" pitchFamily="82" charset="0"/>
              </a:rPr>
              <a:t>Data Cleanse:</a:t>
            </a:r>
          </a:p>
        </p:txBody>
      </p:sp>
      <p:pic>
        <p:nvPicPr>
          <p:cNvPr id="9" name="Picture 8">
            <a:extLst>
              <a:ext uri="{FF2B5EF4-FFF2-40B4-BE49-F238E27FC236}">
                <a16:creationId xmlns:a16="http://schemas.microsoft.com/office/drawing/2014/main" id="{F9144BFF-2D70-4A41-964B-BD2AB7B3DC54}"/>
              </a:ext>
            </a:extLst>
          </p:cNvPr>
          <p:cNvPicPr>
            <a:picLocks noChangeAspect="1"/>
          </p:cNvPicPr>
          <p:nvPr/>
        </p:nvPicPr>
        <p:blipFill>
          <a:blip r:embed="rId2"/>
          <a:stretch>
            <a:fillRect/>
          </a:stretch>
        </p:blipFill>
        <p:spPr>
          <a:xfrm>
            <a:off x="4568759" y="2372952"/>
            <a:ext cx="6944860" cy="35817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E382DFCF-FB5F-4B3B-B586-A0C0BA6A6BC3}"/>
              </a:ext>
            </a:extLst>
          </p:cNvPr>
          <p:cNvSpPr txBox="1"/>
          <p:nvPr/>
        </p:nvSpPr>
        <p:spPr>
          <a:xfrm>
            <a:off x="4147864" y="1503801"/>
            <a:ext cx="40507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Awards Data </a:t>
            </a:r>
            <a:r>
              <a:rPr lang="en-US" sz="2000" b="1" dirty="0">
                <a:solidFill>
                  <a:prstClr val="black"/>
                </a:solidFill>
                <a:latin typeface="Franklin Gothic Book" panose="020F0502020204030204"/>
              </a:rPr>
              <a:t>Code Example</a:t>
            </a: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a:t>
            </a:r>
          </a:p>
        </p:txBody>
      </p:sp>
    </p:spTree>
    <p:extLst>
      <p:ext uri="{BB962C8B-B14F-4D97-AF65-F5344CB8AC3E}">
        <p14:creationId xmlns:p14="http://schemas.microsoft.com/office/powerpoint/2010/main" val="120736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3" y="365135"/>
            <a:ext cx="7365755" cy="807132"/>
          </a:xfrm>
        </p:spPr>
        <p:txBody>
          <a:bodyPr>
            <a:noAutofit/>
          </a:bodyPr>
          <a:lstStyle/>
          <a:p>
            <a:r>
              <a:rPr lang="en-US" sz="3200" dirty="0">
                <a:solidFill>
                  <a:schemeClr val="accent3"/>
                </a:solidFill>
                <a:latin typeface="Broadway" panose="04040905080B02020502" pitchFamily="82" charset="0"/>
              </a:rPr>
              <a:t>Data Joins:</a:t>
            </a:r>
          </a:p>
        </p:txBody>
      </p:sp>
      <p:sp>
        <p:nvSpPr>
          <p:cNvPr id="5" name="TextBox 4">
            <a:extLst>
              <a:ext uri="{FF2B5EF4-FFF2-40B4-BE49-F238E27FC236}">
                <a16:creationId xmlns:a16="http://schemas.microsoft.com/office/drawing/2014/main" id="{E1340135-CA43-42AC-9602-58079833243C}"/>
              </a:ext>
            </a:extLst>
          </p:cNvPr>
          <p:cNvSpPr txBox="1"/>
          <p:nvPr/>
        </p:nvSpPr>
        <p:spPr>
          <a:xfrm>
            <a:off x="4147863" y="1486747"/>
            <a:ext cx="7540208" cy="5847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The introduction of the third data set with film names as a common identifier </a:t>
            </a:r>
            <a:r>
              <a:rPr lang="en-US" sz="1600" dirty="0">
                <a:solidFill>
                  <a:prstClr val="black"/>
                </a:solidFill>
                <a:latin typeface="Franklin Gothic Book" panose="020F0502020204030204"/>
              </a:rPr>
              <a:t>allowed for the construction of an ERD to assist in the table design for a relational database.</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3" name="TextBox 2">
            <a:extLst>
              <a:ext uri="{FF2B5EF4-FFF2-40B4-BE49-F238E27FC236}">
                <a16:creationId xmlns:a16="http://schemas.microsoft.com/office/drawing/2014/main" id="{C45C8A24-066F-4E71-B76A-F639A2F988F1}"/>
              </a:ext>
            </a:extLst>
          </p:cNvPr>
          <p:cNvSpPr txBox="1"/>
          <p:nvPr/>
        </p:nvSpPr>
        <p:spPr>
          <a:xfrm>
            <a:off x="4147863" y="1019910"/>
            <a:ext cx="40507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black"/>
                </a:solidFill>
                <a:latin typeface="Franklin Gothic Book" panose="020F0502020204030204"/>
              </a:rPr>
              <a:t>Join Analysis &amp; ERD</a:t>
            </a: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a:t>
            </a:r>
          </a:p>
        </p:txBody>
      </p:sp>
      <p:pic>
        <p:nvPicPr>
          <p:cNvPr id="7" name="Picture 6">
            <a:extLst>
              <a:ext uri="{FF2B5EF4-FFF2-40B4-BE49-F238E27FC236}">
                <a16:creationId xmlns:a16="http://schemas.microsoft.com/office/drawing/2014/main" id="{A4F6FB70-00BA-4DC4-8B9E-5EDB3E63BAD4}"/>
              </a:ext>
            </a:extLst>
          </p:cNvPr>
          <p:cNvPicPr>
            <a:picLocks noChangeAspect="1"/>
          </p:cNvPicPr>
          <p:nvPr/>
        </p:nvPicPr>
        <p:blipFill>
          <a:blip r:embed="rId2"/>
          <a:stretch>
            <a:fillRect/>
          </a:stretch>
        </p:blipFill>
        <p:spPr>
          <a:xfrm>
            <a:off x="4258075" y="2789751"/>
            <a:ext cx="7540208" cy="3507343"/>
          </a:xfrm>
          <a:prstGeom prst="rect">
            <a:avLst/>
          </a:prstGeom>
        </p:spPr>
      </p:pic>
      <p:sp>
        <p:nvSpPr>
          <p:cNvPr id="14" name="TextBox 13">
            <a:extLst>
              <a:ext uri="{FF2B5EF4-FFF2-40B4-BE49-F238E27FC236}">
                <a16:creationId xmlns:a16="http://schemas.microsoft.com/office/drawing/2014/main" id="{2070FCA3-C5F8-434E-8A73-AC01D800A82E}"/>
              </a:ext>
            </a:extLst>
          </p:cNvPr>
          <p:cNvSpPr txBox="1"/>
          <p:nvPr/>
        </p:nvSpPr>
        <p:spPr>
          <a:xfrm>
            <a:off x="4147863" y="2138249"/>
            <a:ext cx="7540208" cy="5847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Franklin Gothic Book" panose="020B0503020102020204" pitchFamily="34" charset="0"/>
              </a:rPr>
              <a:t>The ERD </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supported the construction of five tables which were created in </a:t>
            </a:r>
            <a:r>
              <a:rPr lang="en-US" sz="1600" dirty="0" err="1">
                <a:effectLst/>
                <a:latin typeface="Franklin Gothic Book" panose="020B0503020102020204" pitchFamily="34" charset="0"/>
                <a:ea typeface="Calibri" panose="020F0502020204030204" pitchFamily="34" charset="0"/>
                <a:cs typeface="Times New Roman" panose="02020603050405020304" pitchFamily="18" charset="0"/>
              </a:rPr>
              <a:t>PGAdmin</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  Primary and Foreign keys established for </a:t>
            </a:r>
            <a:r>
              <a:rPr lang="en-US" sz="1600" dirty="0" err="1">
                <a:effectLst/>
                <a:latin typeface="Franklin Gothic Book" panose="020B0503020102020204" pitchFamily="34" charset="0"/>
                <a:ea typeface="Calibri" panose="020F0502020204030204" pitchFamily="34" charset="0"/>
                <a:cs typeface="Times New Roman" panose="02020603050405020304" pitchFamily="18" charset="0"/>
              </a:rPr>
              <a:t>category_id</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 </a:t>
            </a:r>
            <a:r>
              <a:rPr lang="en-US" sz="1600" dirty="0" err="1">
                <a:effectLst/>
                <a:latin typeface="Franklin Gothic Book" panose="020B0503020102020204" pitchFamily="34" charset="0"/>
                <a:ea typeface="Calibri" panose="020F0502020204030204" pitchFamily="34" charset="0"/>
                <a:cs typeface="Times New Roman" panose="02020603050405020304" pitchFamily="18" charset="0"/>
              </a:rPr>
              <a:t>nominee_id</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 </a:t>
            </a:r>
            <a:r>
              <a:rPr lang="en-US" sz="1600" dirty="0" err="1">
                <a:effectLst/>
                <a:latin typeface="Franklin Gothic Book" panose="020B0503020102020204" pitchFamily="34" charset="0"/>
                <a:ea typeface="Calibri" panose="020F0502020204030204" pitchFamily="34" charset="0"/>
                <a:cs typeface="Times New Roman" panose="02020603050405020304" pitchFamily="18" charset="0"/>
              </a:rPr>
              <a:t>film_id</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 </a:t>
            </a:r>
            <a:endParaRPr kumimoji="0" lang="en-US" sz="1600" b="0" i="0" u="none" strike="noStrike" kern="1200" cap="none" spc="0" normalizeH="0" baseline="0" noProof="0" dirty="0">
              <a:ln>
                <a:noFill/>
              </a:ln>
              <a:solidFill>
                <a:prstClr val="black"/>
              </a:solidFill>
              <a:effectLst/>
              <a:uLnTx/>
              <a:uFillTx/>
              <a:latin typeface="Franklin Gothic Book" panose="020B0503020102020204" pitchFamily="34" charset="0"/>
            </a:endParaRPr>
          </a:p>
        </p:txBody>
      </p:sp>
      <p:sp>
        <p:nvSpPr>
          <p:cNvPr id="16" name="TextBox 15">
            <a:extLst>
              <a:ext uri="{FF2B5EF4-FFF2-40B4-BE49-F238E27FC236}">
                <a16:creationId xmlns:a16="http://schemas.microsoft.com/office/drawing/2014/main" id="{5930E3E5-A017-4933-82F6-F351C2B6A833}"/>
              </a:ext>
            </a:extLst>
          </p:cNvPr>
          <p:cNvSpPr txBox="1"/>
          <p:nvPr/>
        </p:nvSpPr>
        <p:spPr>
          <a:xfrm>
            <a:off x="4258075" y="6433409"/>
            <a:ext cx="7540208" cy="33855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Franklin Gothic Book" panose="020B0503020102020204" pitchFamily="34" charset="0"/>
              </a:rPr>
              <a:t>Now it was time to load the data…</a:t>
            </a:r>
          </a:p>
        </p:txBody>
      </p:sp>
    </p:spTree>
    <p:extLst>
      <p:ext uri="{BB962C8B-B14F-4D97-AF65-F5344CB8AC3E}">
        <p14:creationId xmlns:p14="http://schemas.microsoft.com/office/powerpoint/2010/main" val="383811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Loading</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Load Code</a:t>
            </a:r>
          </a:p>
        </p:txBody>
      </p:sp>
      <p:sp>
        <p:nvSpPr>
          <p:cNvPr id="5" name="TextBox 4">
            <a:extLst>
              <a:ext uri="{FF2B5EF4-FFF2-40B4-BE49-F238E27FC236}">
                <a16:creationId xmlns:a16="http://schemas.microsoft.com/office/drawing/2014/main" id="{E1340135-CA43-42AC-9602-58079833243C}"/>
              </a:ext>
            </a:extLst>
          </p:cNvPr>
          <p:cNvSpPr txBox="1"/>
          <p:nvPr/>
        </p:nvSpPr>
        <p:spPr>
          <a:xfrm>
            <a:off x="4246648" y="1053324"/>
            <a:ext cx="75402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Functions were added to the original data cleansing code to connect to the database and load the data.  Additionally, the data frames were “reframed”  to match the database tables.</a:t>
            </a:r>
            <a:r>
              <a:rPr lang="en-US" sz="1600" b="0" i="0" dirty="0">
                <a:solidFill>
                  <a:srgbClr val="1D1C1D"/>
                </a:solidFill>
                <a:effectLst/>
                <a:latin typeface="Slack-Lato"/>
              </a:rPr>
              <a:t>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pic>
        <p:nvPicPr>
          <p:cNvPr id="6" name="Picture 5">
            <a:extLst>
              <a:ext uri="{FF2B5EF4-FFF2-40B4-BE49-F238E27FC236}">
                <a16:creationId xmlns:a16="http://schemas.microsoft.com/office/drawing/2014/main" id="{284205A4-4329-49D9-B0B4-046201A08647}"/>
              </a:ext>
            </a:extLst>
          </p:cNvPr>
          <p:cNvPicPr>
            <a:picLocks noChangeAspect="1"/>
          </p:cNvPicPr>
          <p:nvPr/>
        </p:nvPicPr>
        <p:blipFill>
          <a:blip r:embed="rId2"/>
          <a:stretch>
            <a:fillRect/>
          </a:stretch>
        </p:blipFill>
        <p:spPr>
          <a:xfrm>
            <a:off x="4200432" y="2142641"/>
            <a:ext cx="7841941" cy="1049834"/>
          </a:xfrm>
          <a:prstGeom prst="rect">
            <a:avLst/>
          </a:prstGeom>
        </p:spPr>
      </p:pic>
      <p:pic>
        <p:nvPicPr>
          <p:cNvPr id="7" name="Picture 6">
            <a:extLst>
              <a:ext uri="{FF2B5EF4-FFF2-40B4-BE49-F238E27FC236}">
                <a16:creationId xmlns:a16="http://schemas.microsoft.com/office/drawing/2014/main" id="{7EC66242-36AC-42D3-8F8F-DBEBD921A375}"/>
              </a:ext>
            </a:extLst>
          </p:cNvPr>
          <p:cNvPicPr>
            <a:picLocks noChangeAspect="1"/>
          </p:cNvPicPr>
          <p:nvPr/>
        </p:nvPicPr>
        <p:blipFill>
          <a:blip r:embed="rId3"/>
          <a:stretch>
            <a:fillRect/>
          </a:stretch>
        </p:blipFill>
        <p:spPr>
          <a:xfrm>
            <a:off x="4262901" y="3209123"/>
            <a:ext cx="7625244" cy="3255175"/>
          </a:xfrm>
          <a:prstGeom prst="rect">
            <a:avLst/>
          </a:prstGeom>
        </p:spPr>
      </p:pic>
    </p:spTree>
    <p:extLst>
      <p:ext uri="{BB962C8B-B14F-4D97-AF65-F5344CB8AC3E}">
        <p14:creationId xmlns:p14="http://schemas.microsoft.com/office/powerpoint/2010/main" val="236156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Loading</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Load Code</a:t>
            </a:r>
          </a:p>
        </p:txBody>
      </p:sp>
      <p:pic>
        <p:nvPicPr>
          <p:cNvPr id="8" name="Picture 7">
            <a:extLst>
              <a:ext uri="{FF2B5EF4-FFF2-40B4-BE49-F238E27FC236}">
                <a16:creationId xmlns:a16="http://schemas.microsoft.com/office/drawing/2014/main" id="{48B13D2F-D02B-47F7-8BAE-57A5D23DDE9B}"/>
              </a:ext>
            </a:extLst>
          </p:cNvPr>
          <p:cNvPicPr>
            <a:picLocks noChangeAspect="1"/>
          </p:cNvPicPr>
          <p:nvPr/>
        </p:nvPicPr>
        <p:blipFill>
          <a:blip r:embed="rId2"/>
          <a:stretch>
            <a:fillRect/>
          </a:stretch>
        </p:blipFill>
        <p:spPr>
          <a:xfrm>
            <a:off x="4537492" y="1034149"/>
            <a:ext cx="6270921" cy="3525474"/>
          </a:xfrm>
          <a:prstGeom prst="rect">
            <a:avLst/>
          </a:prstGeom>
        </p:spPr>
      </p:pic>
      <p:pic>
        <p:nvPicPr>
          <p:cNvPr id="14" name="Picture 13">
            <a:extLst>
              <a:ext uri="{FF2B5EF4-FFF2-40B4-BE49-F238E27FC236}">
                <a16:creationId xmlns:a16="http://schemas.microsoft.com/office/drawing/2014/main" id="{D00226BF-CA58-4F8B-B39A-D145F0E52450}"/>
              </a:ext>
            </a:extLst>
          </p:cNvPr>
          <p:cNvPicPr>
            <a:picLocks noChangeAspect="1"/>
          </p:cNvPicPr>
          <p:nvPr/>
        </p:nvPicPr>
        <p:blipFill>
          <a:blip r:embed="rId3"/>
          <a:stretch>
            <a:fillRect/>
          </a:stretch>
        </p:blipFill>
        <p:spPr>
          <a:xfrm>
            <a:off x="4537492" y="4872010"/>
            <a:ext cx="6270921" cy="1507964"/>
          </a:xfrm>
          <a:prstGeom prst="rect">
            <a:avLst/>
          </a:prstGeom>
        </p:spPr>
      </p:pic>
    </p:spTree>
    <p:extLst>
      <p:ext uri="{BB962C8B-B14F-4D97-AF65-F5344CB8AC3E}">
        <p14:creationId xmlns:p14="http://schemas.microsoft.com/office/powerpoint/2010/main" val="185719502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{E4B4A669-802E-45E9-9DB6-FEDF2887373C}tf11429527_win32</Template>
  <TotalTime>1893</TotalTime>
  <Words>818</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Bookman Old Style</vt:lpstr>
      <vt:lpstr>Broadway</vt:lpstr>
      <vt:lpstr>Calibri</vt:lpstr>
      <vt:lpstr>Franklin Gothic Book</vt:lpstr>
      <vt:lpstr>Slack-Lato</vt:lpstr>
      <vt:lpstr>Symbol</vt:lpstr>
      <vt:lpstr>1_RetrospectVTI</vt:lpstr>
      <vt:lpstr>PowerPoint Presentation</vt:lpstr>
      <vt:lpstr>Background: </vt:lpstr>
      <vt:lpstr>Extraction: </vt:lpstr>
      <vt:lpstr>Transformation: </vt:lpstr>
      <vt:lpstr>Transformation: </vt:lpstr>
      <vt:lpstr>Transformation: </vt:lpstr>
      <vt:lpstr>Transformation: </vt:lpstr>
      <vt:lpstr>Loading: </vt:lpstr>
      <vt:lpstr>Loading: </vt:lpstr>
      <vt:lpstr>Loading: </vt:lpstr>
      <vt:lpstr>Lessons Learnt: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Lauren Parrish</dc:creator>
  <cp:lastModifiedBy>Lauren Parrish</cp:lastModifiedBy>
  <cp:revision>32</cp:revision>
  <dcterms:created xsi:type="dcterms:W3CDTF">2021-03-18T15:10:22Z</dcterms:created>
  <dcterms:modified xsi:type="dcterms:W3CDTF">2021-03-21T20:44:39Z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