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NqYDtm/28ftGiyNIpS1v62djD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team consisted of Kasey, Sarah Klein, Chase and myself. We were interested in digging into Spotify as it represents a significant platform for music consumption.</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ccab4fccb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ccab4fccb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tough part for this was figuring out how to give each piece of the pie a value without being a percentage </a:t>
            </a:r>
            <a:r>
              <a:rPr b="1" lang="en-US" sz="1100">
                <a:latin typeface="Arial"/>
                <a:ea typeface="Arial"/>
                <a:cs typeface="Arial"/>
                <a:sym typeface="Arial"/>
              </a:rPr>
              <a:t>since this wasn't about adding up to 100.</a:t>
            </a:r>
            <a:endParaRPr b="1"/>
          </a:p>
        </p:txBody>
      </p:sp>
      <p:sp>
        <p:nvSpPr>
          <p:cNvPr id="169" name="Google Shape;169;gbccab4fccb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ccab4fccb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ccab4fccb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02124"/>
                </a:solidFill>
                <a:latin typeface="Roboto"/>
                <a:ea typeface="Roboto"/>
                <a:cs typeface="Roboto"/>
                <a:sym typeface="Roboto"/>
              </a:rPr>
              <a:t>People like to bop and dance! </a:t>
            </a:r>
            <a:r>
              <a:rPr b="1" lang="en-US">
                <a:solidFill>
                  <a:srgbClr val="202124"/>
                </a:solidFill>
                <a:latin typeface="Roboto"/>
                <a:ea typeface="Roboto"/>
                <a:cs typeface="Roboto"/>
                <a:sym typeface="Roboto"/>
              </a:rPr>
              <a:t>Next up, we have Kacey</a:t>
            </a:r>
            <a:endParaRPr b="1"/>
          </a:p>
        </p:txBody>
      </p:sp>
      <p:sp>
        <p:nvSpPr>
          <p:cNvPr id="179" name="Google Shape;179;gbccab4fccb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cab4fcc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bccab4fccb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analysis process (accompanied by your Jupyter Notebook)</a:t>
            </a:r>
            <a:endParaRPr/>
          </a:p>
          <a:p>
            <a:pPr indent="0" lvl="0" marL="0" rtl="0" algn="l">
              <a:spcBef>
                <a:spcPts val="0"/>
              </a:spcBef>
              <a:spcAft>
                <a:spcPts val="0"/>
              </a:spcAft>
              <a:buNone/>
            </a:pPr>
            <a:r>
              <a:t/>
            </a:r>
            <a:endParaRPr/>
          </a:p>
        </p:txBody>
      </p:sp>
      <p:sp>
        <p:nvSpPr>
          <p:cNvPr id="190" name="Google Shape;190;gbccab4fccb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ccab4fcc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bccab4fccb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analysis process (accompanied by your Jupyter Notebook)</a:t>
            </a:r>
            <a:endParaRPr/>
          </a:p>
          <a:p>
            <a:pPr indent="0" lvl="0" marL="0" rtl="0" algn="l">
              <a:spcBef>
                <a:spcPts val="0"/>
              </a:spcBef>
              <a:spcAft>
                <a:spcPts val="0"/>
              </a:spcAft>
              <a:buNone/>
            </a:pPr>
            <a:r>
              <a:t/>
            </a:r>
            <a:endParaRPr/>
          </a:p>
        </p:txBody>
      </p:sp>
      <p:sp>
        <p:nvSpPr>
          <p:cNvPr id="200" name="Google Shape;200;gbccab4fccb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ccb1a56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ccb1a56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bccb1a56c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ccb1a56c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ccb1a56c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After placing release year into bins categorized by decade, each decade then received its own dataframe sorted by popularity in descending order.</a:t>
            </a:r>
            <a:endParaRPr/>
          </a:p>
        </p:txBody>
      </p:sp>
      <p:sp>
        <p:nvSpPr>
          <p:cNvPr id="223" name="Google Shape;223;gbccb1a56c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202124"/>
                </a:solidFill>
                <a:latin typeface="Roboto"/>
                <a:ea typeface="Roboto"/>
                <a:cs typeface="Roboto"/>
                <a:sym typeface="Roboto"/>
              </a:rPr>
              <a:t>We also learned that the most popular genre was Chinese Electropop. </a:t>
            </a:r>
            <a:r>
              <a:rPr b="1" lang="en-US">
                <a:solidFill>
                  <a:srgbClr val="202124"/>
                </a:solidFill>
                <a:latin typeface="Roboto"/>
                <a:ea typeface="Roboto"/>
                <a:cs typeface="Roboto"/>
                <a:sym typeface="Roboto"/>
              </a:rPr>
              <a:t>OR </a:t>
            </a:r>
            <a:r>
              <a:rPr lang="en-US">
                <a:solidFill>
                  <a:srgbClr val="202124"/>
                </a:solidFill>
                <a:latin typeface="Roboto"/>
                <a:ea typeface="Roboto"/>
                <a:cs typeface="Roboto"/>
                <a:sym typeface="Roboto"/>
              </a:rPr>
              <a:t>It would be interesting to revisit this project later in the course once we’ve learned these skills.</a:t>
            </a:r>
            <a:endParaRPr b="1"/>
          </a:p>
          <a:p>
            <a:pPr indent="0" lvl="0" marL="0" rtl="0" algn="l">
              <a:spcBef>
                <a:spcPts val="0"/>
              </a:spcBef>
              <a:spcAft>
                <a:spcPts val="0"/>
              </a:spcAft>
              <a:buNone/>
            </a:pPr>
            <a:r>
              <a:t/>
            </a:r>
            <a:endParaRPr/>
          </a:p>
        </p:txBody>
      </p:sp>
      <p:sp>
        <p:nvSpPr>
          <p:cNvPr id="233" name="Google Shape;2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cab4fccb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bccab4fccb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bccab4fccb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Questions you found interesting and what motivated you to answer them</a:t>
            </a:r>
            <a:endParaRPr/>
          </a:p>
          <a:p>
            <a:pPr indent="0" lvl="0" marL="0" rtl="0" algn="l">
              <a:spcBef>
                <a:spcPts val="0"/>
              </a:spcBef>
              <a:spcAft>
                <a:spcPts val="0"/>
              </a:spcAft>
              <a:buNone/>
            </a:pPr>
            <a:r>
              <a:rPr lang="en-US"/>
              <a:t>BRAD TO PRESENT - Chase next with where we obtained our data.</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Where and How we found the data</a:t>
            </a:r>
            <a:endParaRPr/>
          </a:p>
          <a:p>
            <a:pPr indent="0" lvl="0" marL="0" rtl="0" algn="l">
              <a:spcBef>
                <a:spcPts val="0"/>
              </a:spcBef>
              <a:spcAft>
                <a:spcPts val="0"/>
              </a:spcAft>
              <a:buNone/>
            </a:pPr>
            <a:r>
              <a:rPr lang="en-US"/>
              <a:t>Chase reads</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Chase Reads</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data exploration and cleanup process (accompanied by your Jupyter Notebook)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a:t>KASEY TO PRESENT</a:t>
            </a:r>
            <a:endParaRPr/>
          </a:p>
          <a:p>
            <a:pPr indent="0" lvl="0" marL="0" rtl="0" algn="l">
              <a:spcBef>
                <a:spcPts val="0"/>
              </a:spcBef>
              <a:spcAft>
                <a:spcPts val="0"/>
              </a:spcAft>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ccab4fcc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ccab4fccb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KASEY TO PRESENT</a:t>
            </a:r>
            <a:endParaRPr/>
          </a:p>
        </p:txBody>
      </p:sp>
      <p:sp>
        <p:nvSpPr>
          <p:cNvPr id="128" name="Google Shape;128;gbccab4fccb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a562a2a6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a562a2a6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KASEY TO PRESENT</a:t>
            </a:r>
            <a:endParaRPr/>
          </a:p>
        </p:txBody>
      </p:sp>
      <p:sp>
        <p:nvSpPr>
          <p:cNvPr id="138" name="Google Shape;138;gba562a2a6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ccab4fcc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bccab4fcc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The analysis process (accompanied by your Jupyter Notebook)</a:t>
            </a:r>
            <a:endParaRPr/>
          </a:p>
          <a:p>
            <a:pPr indent="0" lvl="0" marL="0" rtl="0" algn="l">
              <a:spcBef>
                <a:spcPts val="0"/>
              </a:spcBef>
              <a:spcAft>
                <a:spcPts val="0"/>
              </a:spcAft>
              <a:buNone/>
            </a:pPr>
            <a:r>
              <a:t/>
            </a:r>
            <a:endParaRPr/>
          </a:p>
        </p:txBody>
      </p:sp>
      <p:sp>
        <p:nvSpPr>
          <p:cNvPr id="148" name="Google Shape;148;gbccab4fcc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ccab4fcc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bccab4fcc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With the limitation of time and data, I pivoted to find the top 10 artist’s with the highest average popularity </a:t>
            </a:r>
            <a:r>
              <a:rPr b="1" lang="en-US" sz="1100">
                <a:latin typeface="Arial"/>
                <a:ea typeface="Arial"/>
                <a:cs typeface="Arial"/>
                <a:sym typeface="Arial"/>
              </a:rPr>
              <a:t>which is seen on the right.</a:t>
            </a:r>
            <a:endParaRPr b="1"/>
          </a:p>
          <a:p>
            <a:pPr indent="0" lvl="0" marL="0" rtl="0" algn="l">
              <a:spcBef>
                <a:spcPts val="0"/>
              </a:spcBef>
              <a:spcAft>
                <a:spcPts val="0"/>
              </a:spcAft>
              <a:buNone/>
            </a:pPr>
            <a:r>
              <a:t/>
            </a:r>
            <a:endParaRPr/>
          </a:p>
        </p:txBody>
      </p:sp>
      <p:sp>
        <p:nvSpPr>
          <p:cNvPr id="158" name="Google Shape;158;gbccab4fccb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hyperlink" Target="https://www.kaggle.com/yamaerenay/spotify-dataset-19212020-160k-track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233225" y="154700"/>
            <a:ext cx="11725551" cy="654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bccab4fccb_2_8"/>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172" name="Google Shape;172;gbccab4fccb_2_8"/>
          <p:cNvPicPr preferRelativeResize="0"/>
          <p:nvPr/>
        </p:nvPicPr>
        <p:blipFill>
          <a:blip r:embed="rId4">
            <a:alphaModFix/>
          </a:blip>
          <a:stretch>
            <a:fillRect/>
          </a:stretch>
        </p:blipFill>
        <p:spPr>
          <a:xfrm>
            <a:off x="6191700" y="1843225"/>
            <a:ext cx="4791075" cy="3695700"/>
          </a:xfrm>
          <a:prstGeom prst="rect">
            <a:avLst/>
          </a:prstGeom>
          <a:noFill/>
          <a:ln>
            <a:noFill/>
          </a:ln>
        </p:spPr>
      </p:pic>
      <p:sp>
        <p:nvSpPr>
          <p:cNvPr id="173" name="Google Shape;173;gbccab4fccb_2_8"/>
          <p:cNvSpPr txBox="1"/>
          <p:nvPr/>
        </p:nvSpPr>
        <p:spPr>
          <a:xfrm>
            <a:off x="1783950" y="473675"/>
            <a:ext cx="8624100" cy="78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4400"/>
              <a:buFont typeface="Calibri"/>
              <a:buNone/>
            </a:pPr>
            <a:r>
              <a:rPr lang="en-US" sz="4300">
                <a:solidFill>
                  <a:srgbClr val="FFFFFF"/>
                </a:solidFill>
                <a:latin typeface="Calibri"/>
                <a:ea typeface="Calibri"/>
                <a:cs typeface="Calibri"/>
                <a:sym typeface="Calibri"/>
              </a:rPr>
              <a:t>Cursing in Songs vs Clean Songs Only</a:t>
            </a:r>
            <a:endParaRPr sz="4300">
              <a:solidFill>
                <a:srgbClr val="FFFFFF"/>
              </a:solidFill>
              <a:latin typeface="Calibri"/>
              <a:ea typeface="Calibri"/>
              <a:cs typeface="Calibri"/>
              <a:sym typeface="Calibri"/>
            </a:endParaRPr>
          </a:p>
        </p:txBody>
      </p:sp>
      <p:sp>
        <p:nvSpPr>
          <p:cNvPr id="174" name="Google Shape;174;gbccab4fccb_2_8"/>
          <p:cNvSpPr txBox="1"/>
          <p:nvPr/>
        </p:nvSpPr>
        <p:spPr>
          <a:xfrm>
            <a:off x="310400" y="2898000"/>
            <a:ext cx="5689200" cy="1354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FFFF"/>
              </a:buClr>
              <a:buSzPts val="1900"/>
              <a:buFont typeface="Calibri"/>
              <a:buChar char="●"/>
            </a:pPr>
            <a:r>
              <a:rPr lang="en-US" sz="1900">
                <a:solidFill>
                  <a:srgbClr val="FFFFFF"/>
                </a:solidFill>
                <a:latin typeface="Calibri"/>
                <a:ea typeface="Calibri"/>
                <a:cs typeface="Calibri"/>
                <a:sym typeface="Calibri"/>
              </a:rPr>
              <a:t>Songs With Explicit Lyrics are Slightly More Popular</a:t>
            </a:r>
            <a:endParaRPr sz="19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900">
              <a:solidFill>
                <a:srgbClr val="FFFFFF"/>
              </a:solidFill>
              <a:latin typeface="Calibri"/>
              <a:ea typeface="Calibri"/>
              <a:cs typeface="Calibri"/>
              <a:sym typeface="Calibri"/>
            </a:endParaRPr>
          </a:p>
          <a:p>
            <a:pPr indent="-349250" lvl="0" marL="457200" rtl="0" algn="l">
              <a:spcBef>
                <a:spcPts val="0"/>
              </a:spcBef>
              <a:spcAft>
                <a:spcPts val="0"/>
              </a:spcAft>
              <a:buClr>
                <a:srgbClr val="FFFFFF"/>
              </a:buClr>
              <a:buSzPts val="1900"/>
              <a:buFont typeface="Calibri"/>
              <a:buChar char="●"/>
            </a:pPr>
            <a:r>
              <a:rPr lang="en-US" sz="1900">
                <a:solidFill>
                  <a:srgbClr val="FFFFFF"/>
                </a:solidFill>
                <a:latin typeface="Calibri"/>
                <a:ea typeface="Calibri"/>
                <a:cs typeface="Calibri"/>
                <a:sym typeface="Calibri"/>
              </a:rPr>
              <a:t>Learned How To Convert The Values Of Each Pie Piece From Percentages</a:t>
            </a:r>
            <a:endParaRPr sz="1900">
              <a:solidFill>
                <a:srgbClr val="FFFFFF"/>
              </a:solidFill>
              <a:latin typeface="Calibri"/>
              <a:ea typeface="Calibri"/>
              <a:cs typeface="Calibri"/>
              <a:sym typeface="Calibri"/>
            </a:endParaRPr>
          </a:p>
        </p:txBody>
      </p:sp>
      <p:pic>
        <p:nvPicPr>
          <p:cNvPr id="175" name="Google Shape;175;gbccab4fccb_2_8"/>
          <p:cNvPicPr preferRelativeResize="0"/>
          <p:nvPr/>
        </p:nvPicPr>
        <p:blipFill>
          <a:blip r:embed="rId5">
            <a:alphaModFix/>
          </a:blip>
          <a:stretch>
            <a:fillRect/>
          </a:stretch>
        </p:blipFill>
        <p:spPr>
          <a:xfrm>
            <a:off x="10474050" y="-49475"/>
            <a:ext cx="1219200" cy="1266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bccab4fccb_2_20"/>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182" name="Google Shape;182;gbccab4fccb_2_20"/>
          <p:cNvPicPr preferRelativeResize="0"/>
          <p:nvPr/>
        </p:nvPicPr>
        <p:blipFill>
          <a:blip r:embed="rId4">
            <a:alphaModFix/>
          </a:blip>
          <a:stretch>
            <a:fillRect/>
          </a:stretch>
        </p:blipFill>
        <p:spPr>
          <a:xfrm>
            <a:off x="5368075" y="2062425"/>
            <a:ext cx="6522299" cy="3689525"/>
          </a:xfrm>
          <a:prstGeom prst="rect">
            <a:avLst/>
          </a:prstGeom>
          <a:noFill/>
          <a:ln>
            <a:noFill/>
          </a:ln>
        </p:spPr>
      </p:pic>
      <p:sp>
        <p:nvSpPr>
          <p:cNvPr id="183" name="Google Shape;183;gbccab4fccb_2_20"/>
          <p:cNvSpPr txBox="1"/>
          <p:nvPr/>
        </p:nvSpPr>
        <p:spPr>
          <a:xfrm>
            <a:off x="2091925" y="335500"/>
            <a:ext cx="7469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rgbClr val="FFFFFF"/>
                </a:solidFill>
                <a:latin typeface="Calibri"/>
                <a:ea typeface="Calibri"/>
                <a:cs typeface="Calibri"/>
                <a:sym typeface="Calibri"/>
              </a:rPr>
              <a:t>Popularity by Danceability</a:t>
            </a:r>
            <a:endParaRPr sz="4000">
              <a:solidFill>
                <a:srgbClr val="FFFFFF"/>
              </a:solidFill>
              <a:latin typeface="Calibri"/>
              <a:ea typeface="Calibri"/>
              <a:cs typeface="Calibri"/>
              <a:sym typeface="Calibri"/>
            </a:endParaRPr>
          </a:p>
        </p:txBody>
      </p:sp>
      <p:sp>
        <p:nvSpPr>
          <p:cNvPr id="184" name="Google Shape;184;gbccab4fccb_2_20"/>
          <p:cNvSpPr txBox="1"/>
          <p:nvPr/>
        </p:nvSpPr>
        <p:spPr>
          <a:xfrm>
            <a:off x="5525875" y="1569825"/>
            <a:ext cx="6364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000">
                <a:solidFill>
                  <a:srgbClr val="FFFFFF"/>
                </a:solidFill>
                <a:latin typeface="Calibri"/>
                <a:ea typeface="Calibri"/>
                <a:cs typeface="Calibri"/>
                <a:sym typeface="Calibri"/>
              </a:rPr>
              <a:t>Correlation Between Popularity and Danceability is 0.9</a:t>
            </a:r>
            <a:endParaRPr>
              <a:latin typeface="Calibri"/>
              <a:ea typeface="Calibri"/>
              <a:cs typeface="Calibri"/>
              <a:sym typeface="Calibri"/>
            </a:endParaRPr>
          </a:p>
        </p:txBody>
      </p:sp>
      <p:sp>
        <p:nvSpPr>
          <p:cNvPr id="185" name="Google Shape;185;gbccab4fccb_2_20"/>
          <p:cNvSpPr txBox="1"/>
          <p:nvPr/>
        </p:nvSpPr>
        <p:spPr>
          <a:xfrm>
            <a:off x="365100" y="1736838"/>
            <a:ext cx="4874700" cy="4340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FFFFFF"/>
              </a:buClr>
              <a:buSzPts val="2200"/>
              <a:buFont typeface="Calibri"/>
              <a:buChar char="●"/>
            </a:pPr>
            <a:r>
              <a:rPr lang="en-US" sz="2000">
                <a:solidFill>
                  <a:srgbClr val="FFFFFF"/>
                </a:solidFill>
                <a:latin typeface="Calibri"/>
                <a:ea typeface="Calibri"/>
                <a:cs typeface="Calibri"/>
                <a:sym typeface="Calibri"/>
              </a:rPr>
              <a:t>How suitable a track is for dancing based on musical elements including </a:t>
            </a:r>
            <a:endParaRPr sz="20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000">
                <a:solidFill>
                  <a:srgbClr val="FFFFFF"/>
                </a:solidFill>
                <a:latin typeface="Calibri"/>
                <a:ea typeface="Calibri"/>
                <a:cs typeface="Calibri"/>
                <a:sym typeface="Calibri"/>
              </a:rPr>
              <a:t>tempo </a:t>
            </a:r>
            <a:endParaRPr sz="20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000">
                <a:solidFill>
                  <a:srgbClr val="FFFFFF"/>
                </a:solidFill>
                <a:latin typeface="Calibri"/>
                <a:ea typeface="Calibri"/>
                <a:cs typeface="Calibri"/>
                <a:sym typeface="Calibri"/>
              </a:rPr>
              <a:t>rhythm stability </a:t>
            </a:r>
            <a:endParaRPr sz="20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000">
                <a:solidFill>
                  <a:srgbClr val="FFFFFF"/>
                </a:solidFill>
                <a:latin typeface="Calibri"/>
                <a:ea typeface="Calibri"/>
                <a:cs typeface="Calibri"/>
                <a:sym typeface="Calibri"/>
              </a:rPr>
              <a:t>beat strength </a:t>
            </a:r>
            <a:endParaRPr sz="2000">
              <a:solidFill>
                <a:srgbClr val="FFFFFF"/>
              </a:solidFill>
              <a:latin typeface="Calibri"/>
              <a:ea typeface="Calibri"/>
              <a:cs typeface="Calibri"/>
              <a:sym typeface="Calibri"/>
            </a:endParaRPr>
          </a:p>
          <a:p>
            <a:pPr indent="-368300" lvl="1" marL="914400" rtl="0" algn="l">
              <a:spcBef>
                <a:spcPts val="0"/>
              </a:spcBef>
              <a:spcAft>
                <a:spcPts val="0"/>
              </a:spcAft>
              <a:buClr>
                <a:srgbClr val="FFFFFF"/>
              </a:buClr>
              <a:buSzPts val="2200"/>
              <a:buFont typeface="Calibri"/>
              <a:buChar char="○"/>
            </a:pPr>
            <a:r>
              <a:rPr lang="en-US" sz="2000">
                <a:solidFill>
                  <a:srgbClr val="FFFFFF"/>
                </a:solidFill>
                <a:latin typeface="Calibri"/>
                <a:ea typeface="Calibri"/>
                <a:cs typeface="Calibri"/>
                <a:sym typeface="Calibri"/>
              </a:rPr>
              <a:t>overall regularity</a:t>
            </a:r>
            <a:endParaRPr sz="2000">
              <a:solidFill>
                <a:srgbClr val="FFFFFF"/>
              </a:solidFill>
              <a:latin typeface="Calibri"/>
              <a:ea typeface="Calibri"/>
              <a:cs typeface="Calibri"/>
              <a:sym typeface="Calibri"/>
            </a:endParaRPr>
          </a:p>
          <a:p>
            <a:pPr indent="0" lvl="0" marL="0" rtl="0" algn="l">
              <a:spcBef>
                <a:spcPts val="0"/>
              </a:spcBef>
              <a:spcAft>
                <a:spcPts val="0"/>
              </a:spcAft>
              <a:buNone/>
            </a:pPr>
            <a:r>
              <a:t/>
            </a:r>
            <a:endParaRPr sz="2000">
              <a:solidFill>
                <a:srgbClr val="FFFFFF"/>
              </a:solidFill>
              <a:latin typeface="Calibri"/>
              <a:ea typeface="Calibri"/>
              <a:cs typeface="Calibri"/>
              <a:sym typeface="Calibri"/>
            </a:endParaRPr>
          </a:p>
          <a:p>
            <a:pPr indent="-355600" lvl="0" marL="457200" rtl="0" algn="l">
              <a:spcBef>
                <a:spcPts val="0"/>
              </a:spcBef>
              <a:spcAft>
                <a:spcPts val="0"/>
              </a:spcAft>
              <a:buClr>
                <a:srgbClr val="FFFFFF"/>
              </a:buClr>
              <a:buSzPts val="2000"/>
              <a:buFont typeface="Calibri"/>
              <a:buChar char="●"/>
            </a:pPr>
            <a:r>
              <a:rPr lang="en-US" sz="2000">
                <a:solidFill>
                  <a:srgbClr val="FFFFFF"/>
                </a:solidFill>
                <a:latin typeface="Calibri"/>
                <a:ea typeface="Calibri"/>
                <a:cs typeface="Calibri"/>
                <a:sym typeface="Calibri"/>
              </a:rPr>
              <a:t>Hypothesis:  The more danceable a song is the more popular it would be. </a:t>
            </a:r>
            <a:endParaRPr sz="20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2000">
              <a:solidFill>
                <a:srgbClr val="FFFFFF"/>
              </a:solidFill>
              <a:latin typeface="Calibri"/>
              <a:ea typeface="Calibri"/>
              <a:cs typeface="Calibri"/>
              <a:sym typeface="Calibri"/>
            </a:endParaRPr>
          </a:p>
          <a:p>
            <a:pPr indent="-355600" lvl="0" marL="457200" rtl="0" algn="l">
              <a:spcBef>
                <a:spcPts val="0"/>
              </a:spcBef>
              <a:spcAft>
                <a:spcPts val="0"/>
              </a:spcAft>
              <a:buClr>
                <a:srgbClr val="FFFFFF"/>
              </a:buClr>
              <a:buSzPts val="2000"/>
              <a:buFont typeface="Calibri"/>
              <a:buChar char="●"/>
            </a:pPr>
            <a:r>
              <a:rPr lang="en-US" sz="2000">
                <a:solidFill>
                  <a:srgbClr val="FFFFFF"/>
                </a:solidFill>
                <a:latin typeface="Calibri"/>
                <a:ea typeface="Calibri"/>
                <a:cs typeface="Calibri"/>
                <a:sym typeface="Calibri"/>
              </a:rPr>
              <a:t>Conclusion: We were right! It has a whopping .9 on Pearson's correlation coefficient</a:t>
            </a:r>
            <a:endParaRPr>
              <a:solidFill>
                <a:srgbClr val="FFFFFF"/>
              </a:solidFill>
              <a:latin typeface="Calibri"/>
              <a:ea typeface="Calibri"/>
              <a:cs typeface="Calibri"/>
              <a:sym typeface="Calibri"/>
            </a:endParaRPr>
          </a:p>
        </p:txBody>
      </p:sp>
      <p:pic>
        <p:nvPicPr>
          <p:cNvPr id="186" name="Google Shape;186;gbccab4fccb_2_20"/>
          <p:cNvPicPr preferRelativeResize="0"/>
          <p:nvPr/>
        </p:nvPicPr>
        <p:blipFill>
          <a:blip r:embed="rId5">
            <a:alphaModFix/>
          </a:blip>
          <a:stretch>
            <a:fillRect/>
          </a:stretch>
        </p:blipFill>
        <p:spPr>
          <a:xfrm>
            <a:off x="10474050" y="-49475"/>
            <a:ext cx="1219200" cy="126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bccab4fccb_0_13"/>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93" name="Google Shape;193;gbccab4fccb_0_13"/>
          <p:cNvSpPr txBox="1"/>
          <p:nvPr>
            <p:ph type="title"/>
          </p:nvPr>
        </p:nvSpPr>
        <p:spPr>
          <a:xfrm>
            <a:off x="838200" y="112450"/>
            <a:ext cx="10515600" cy="102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600">
                <a:solidFill>
                  <a:srgbClr val="FFFFFF"/>
                </a:solidFill>
              </a:rPr>
              <a:t>Popularity by Duration</a:t>
            </a:r>
            <a:endParaRPr>
              <a:solidFill>
                <a:srgbClr val="FFFFFF"/>
              </a:solidFill>
            </a:endParaRPr>
          </a:p>
        </p:txBody>
      </p:sp>
      <p:sp>
        <p:nvSpPr>
          <p:cNvPr id="194" name="Google Shape;194;gbccab4fccb_0_13"/>
          <p:cNvSpPr txBox="1"/>
          <p:nvPr>
            <p:ph idx="1" type="body"/>
          </p:nvPr>
        </p:nvSpPr>
        <p:spPr>
          <a:xfrm>
            <a:off x="838188" y="1136950"/>
            <a:ext cx="10333200" cy="1505400"/>
          </a:xfrm>
          <a:prstGeom prst="rect">
            <a:avLst/>
          </a:prstGeom>
          <a:noFill/>
          <a:ln>
            <a:noFill/>
          </a:ln>
        </p:spPr>
        <p:txBody>
          <a:bodyPr anchorCtr="0" anchor="t" bIns="45700" lIns="91425" spcFirstLastPara="1" rIns="91425" wrap="square" tIns="45700">
            <a:normAutofit lnSpcReduction="10000"/>
          </a:bodyPr>
          <a:lstStyle/>
          <a:p>
            <a:pPr indent="-393700" lvl="0" marL="457200" rtl="0" algn="l">
              <a:lnSpc>
                <a:spcPct val="90000"/>
              </a:lnSpc>
              <a:spcBef>
                <a:spcPts val="0"/>
              </a:spcBef>
              <a:spcAft>
                <a:spcPts val="0"/>
              </a:spcAft>
              <a:buClr>
                <a:srgbClr val="FFFFFF"/>
              </a:buClr>
              <a:buSzPts val="2600"/>
              <a:buChar char="•"/>
            </a:pPr>
            <a:r>
              <a:rPr lang="en-US" sz="2600">
                <a:solidFill>
                  <a:srgbClr val="FFFFFF"/>
                </a:solidFill>
              </a:rPr>
              <a:t>Compared duration in seconds to popularity ratings</a:t>
            </a:r>
            <a:endParaRPr sz="2600">
              <a:solidFill>
                <a:srgbClr val="FFFFFF"/>
              </a:solidFill>
            </a:endParaRPr>
          </a:p>
          <a:p>
            <a:pPr indent="-393700" lvl="0" marL="457200" rtl="0" algn="l">
              <a:lnSpc>
                <a:spcPct val="90000"/>
              </a:lnSpc>
              <a:spcBef>
                <a:spcPts val="0"/>
              </a:spcBef>
              <a:spcAft>
                <a:spcPts val="0"/>
              </a:spcAft>
              <a:buClr>
                <a:srgbClr val="FFFFFF"/>
              </a:buClr>
              <a:buSzPts val="2600"/>
              <a:buChar char="•"/>
            </a:pPr>
            <a:r>
              <a:rPr lang="en-US" sz="2600">
                <a:solidFill>
                  <a:srgbClr val="FFFFFF"/>
                </a:solidFill>
              </a:rPr>
              <a:t>Filtered to &lt; 500 seconds (8.33 min)</a:t>
            </a:r>
            <a:endParaRPr sz="2600">
              <a:solidFill>
                <a:srgbClr val="FFFFFF"/>
              </a:solidFill>
            </a:endParaRPr>
          </a:p>
          <a:p>
            <a:pPr indent="-393700" lvl="0" marL="457200" rtl="0" algn="l">
              <a:lnSpc>
                <a:spcPct val="90000"/>
              </a:lnSpc>
              <a:spcBef>
                <a:spcPts val="0"/>
              </a:spcBef>
              <a:spcAft>
                <a:spcPts val="0"/>
              </a:spcAft>
              <a:buClr>
                <a:srgbClr val="FFFFFF"/>
              </a:buClr>
              <a:buSzPts val="2600"/>
              <a:buChar char="•"/>
            </a:pPr>
            <a:r>
              <a:rPr lang="en-US" sz="2600">
                <a:solidFill>
                  <a:srgbClr val="FFFFFF"/>
                </a:solidFill>
              </a:rPr>
              <a:t>Plotted to calculate correlation </a:t>
            </a:r>
            <a:r>
              <a:rPr lang="en-US" sz="2600">
                <a:solidFill>
                  <a:srgbClr val="FFFFFF"/>
                </a:solidFill>
              </a:rPr>
              <a:t>coefficient</a:t>
            </a:r>
            <a:r>
              <a:rPr lang="en-US" sz="2600">
                <a:solidFill>
                  <a:srgbClr val="FFFFFF"/>
                </a:solidFill>
              </a:rPr>
              <a:t> </a:t>
            </a:r>
            <a:endParaRPr sz="2600">
              <a:solidFill>
                <a:srgbClr val="FFFFFF"/>
              </a:solidFill>
            </a:endParaRPr>
          </a:p>
          <a:p>
            <a:pPr indent="0" lvl="0" marL="0" rtl="0" algn="l">
              <a:lnSpc>
                <a:spcPct val="90000"/>
              </a:lnSpc>
              <a:spcBef>
                <a:spcPts val="0"/>
              </a:spcBef>
              <a:spcAft>
                <a:spcPts val="0"/>
              </a:spcAft>
              <a:buNone/>
            </a:pPr>
            <a:r>
              <a:t/>
            </a:r>
            <a:endParaRPr/>
          </a:p>
        </p:txBody>
      </p:sp>
      <p:pic>
        <p:nvPicPr>
          <p:cNvPr id="195" name="Google Shape;195;gbccab4fccb_0_13"/>
          <p:cNvPicPr preferRelativeResize="0"/>
          <p:nvPr/>
        </p:nvPicPr>
        <p:blipFill>
          <a:blip r:embed="rId4">
            <a:alphaModFix/>
          </a:blip>
          <a:stretch>
            <a:fillRect/>
          </a:stretch>
        </p:blipFill>
        <p:spPr>
          <a:xfrm>
            <a:off x="3216750" y="2680350"/>
            <a:ext cx="5003349" cy="3196575"/>
          </a:xfrm>
          <a:prstGeom prst="rect">
            <a:avLst/>
          </a:prstGeom>
          <a:noFill/>
          <a:ln cap="flat" cmpd="sng" w="9525">
            <a:solidFill>
              <a:srgbClr val="00FF00"/>
            </a:solidFill>
            <a:prstDash val="solid"/>
            <a:round/>
            <a:headEnd len="sm" w="sm" type="none"/>
            <a:tailEnd len="sm" w="sm" type="none"/>
          </a:ln>
        </p:spPr>
      </p:pic>
      <p:pic>
        <p:nvPicPr>
          <p:cNvPr id="196" name="Google Shape;196;gbccab4fccb_0_13"/>
          <p:cNvPicPr preferRelativeResize="0"/>
          <p:nvPr/>
        </p:nvPicPr>
        <p:blipFill>
          <a:blip r:embed="rId5">
            <a:alphaModFix/>
          </a:blip>
          <a:stretch>
            <a:fillRect/>
          </a:stretch>
        </p:blipFill>
        <p:spPr>
          <a:xfrm>
            <a:off x="0" y="-128000"/>
            <a:ext cx="1383542" cy="126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bccab4fccb_1_11"/>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03" name="Google Shape;203;gbccab4fccb_1_11"/>
          <p:cNvSpPr txBox="1"/>
          <p:nvPr>
            <p:ph type="title"/>
          </p:nvPr>
        </p:nvSpPr>
        <p:spPr>
          <a:xfrm>
            <a:off x="838200" y="112450"/>
            <a:ext cx="10515600" cy="102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600">
                <a:solidFill>
                  <a:srgbClr val="FFFFFF"/>
                </a:solidFill>
              </a:rPr>
              <a:t>How are the Ratings Skewed? </a:t>
            </a:r>
            <a:endParaRPr>
              <a:solidFill>
                <a:srgbClr val="FFFFFF"/>
              </a:solidFill>
            </a:endParaRPr>
          </a:p>
        </p:txBody>
      </p:sp>
      <p:sp>
        <p:nvSpPr>
          <p:cNvPr id="204" name="Google Shape;204;gbccab4fccb_1_11"/>
          <p:cNvSpPr txBox="1"/>
          <p:nvPr>
            <p:ph idx="1" type="body"/>
          </p:nvPr>
        </p:nvSpPr>
        <p:spPr>
          <a:xfrm>
            <a:off x="838188" y="1136950"/>
            <a:ext cx="10333200" cy="1505400"/>
          </a:xfrm>
          <a:prstGeom prst="rect">
            <a:avLst/>
          </a:prstGeom>
          <a:noFill/>
          <a:ln>
            <a:noFill/>
          </a:ln>
        </p:spPr>
        <p:txBody>
          <a:bodyPr anchorCtr="0" anchor="t" bIns="45700" lIns="91425" spcFirstLastPara="1" rIns="91425" wrap="square" tIns="45700">
            <a:normAutofit lnSpcReduction="10000"/>
          </a:bodyPr>
          <a:lstStyle/>
          <a:p>
            <a:pPr indent="-393700" lvl="0" marL="457200" rtl="0" algn="l">
              <a:lnSpc>
                <a:spcPct val="90000"/>
              </a:lnSpc>
              <a:spcBef>
                <a:spcPts val="0"/>
              </a:spcBef>
              <a:spcAft>
                <a:spcPts val="0"/>
              </a:spcAft>
              <a:buClr>
                <a:srgbClr val="FFFFFF"/>
              </a:buClr>
              <a:buSzPts val="2600"/>
              <a:buChar char="•"/>
            </a:pPr>
            <a:r>
              <a:rPr lang="en-US" sz="2600">
                <a:solidFill>
                  <a:srgbClr val="FFFFFF"/>
                </a:solidFill>
              </a:rPr>
              <a:t>Created bins for different popularity groupings (0-100)</a:t>
            </a:r>
            <a:endParaRPr sz="2600">
              <a:solidFill>
                <a:srgbClr val="FFFFFF"/>
              </a:solidFill>
            </a:endParaRPr>
          </a:p>
          <a:p>
            <a:pPr indent="-393700" lvl="0" marL="457200" rtl="0" algn="l">
              <a:lnSpc>
                <a:spcPct val="90000"/>
              </a:lnSpc>
              <a:spcBef>
                <a:spcPts val="0"/>
              </a:spcBef>
              <a:spcAft>
                <a:spcPts val="0"/>
              </a:spcAft>
              <a:buClr>
                <a:schemeClr val="lt1"/>
              </a:buClr>
              <a:buSzPts val="2600"/>
              <a:buChar char="•"/>
            </a:pPr>
            <a:r>
              <a:rPr lang="en-US" sz="2600">
                <a:solidFill>
                  <a:schemeClr val="lt1"/>
                </a:solidFill>
              </a:rPr>
              <a:t>Added the popularity group</a:t>
            </a:r>
            <a:endParaRPr sz="2600">
              <a:solidFill>
                <a:schemeClr val="lt1"/>
              </a:solidFill>
            </a:endParaRPr>
          </a:p>
          <a:p>
            <a:pPr indent="-393700" lvl="0" marL="457200" rtl="0" algn="l">
              <a:lnSpc>
                <a:spcPct val="90000"/>
              </a:lnSpc>
              <a:spcBef>
                <a:spcPts val="0"/>
              </a:spcBef>
              <a:spcAft>
                <a:spcPts val="0"/>
              </a:spcAft>
              <a:buClr>
                <a:schemeClr val="lt1"/>
              </a:buClr>
              <a:buSzPts val="2600"/>
              <a:buChar char="•"/>
            </a:pPr>
            <a:r>
              <a:rPr lang="en-US" sz="2600">
                <a:solidFill>
                  <a:schemeClr val="lt1"/>
                </a:solidFill>
              </a:rPr>
              <a:t>Calculated percentage</a:t>
            </a:r>
            <a:r>
              <a:rPr lang="en-US"/>
              <a:t> </a:t>
            </a:r>
            <a:endParaRPr/>
          </a:p>
          <a:p>
            <a:pPr indent="0" lvl="0" marL="0" rtl="0" algn="l">
              <a:lnSpc>
                <a:spcPct val="90000"/>
              </a:lnSpc>
              <a:spcBef>
                <a:spcPts val="0"/>
              </a:spcBef>
              <a:spcAft>
                <a:spcPts val="0"/>
              </a:spcAft>
              <a:buNone/>
            </a:pPr>
            <a:r>
              <a:t/>
            </a:r>
            <a:endParaRPr/>
          </a:p>
        </p:txBody>
      </p:sp>
      <p:pic>
        <p:nvPicPr>
          <p:cNvPr id="205" name="Google Shape;205;gbccab4fccb_1_11"/>
          <p:cNvPicPr preferRelativeResize="0"/>
          <p:nvPr/>
        </p:nvPicPr>
        <p:blipFill>
          <a:blip r:embed="rId4">
            <a:alphaModFix/>
          </a:blip>
          <a:stretch>
            <a:fillRect/>
          </a:stretch>
        </p:blipFill>
        <p:spPr>
          <a:xfrm>
            <a:off x="3705525" y="2599449"/>
            <a:ext cx="8196549" cy="1768776"/>
          </a:xfrm>
          <a:prstGeom prst="rect">
            <a:avLst/>
          </a:prstGeom>
          <a:noFill/>
          <a:ln cap="flat" cmpd="sng" w="9525">
            <a:solidFill>
              <a:srgbClr val="00FF00"/>
            </a:solidFill>
            <a:prstDash val="solid"/>
            <a:round/>
            <a:headEnd len="sm" w="sm" type="none"/>
            <a:tailEnd len="sm" w="sm" type="none"/>
          </a:ln>
        </p:spPr>
      </p:pic>
      <p:pic>
        <p:nvPicPr>
          <p:cNvPr id="206" name="Google Shape;206;gbccab4fccb_1_11"/>
          <p:cNvPicPr preferRelativeResize="0"/>
          <p:nvPr/>
        </p:nvPicPr>
        <p:blipFill>
          <a:blip r:embed="rId5">
            <a:alphaModFix/>
          </a:blip>
          <a:stretch>
            <a:fillRect/>
          </a:stretch>
        </p:blipFill>
        <p:spPr>
          <a:xfrm>
            <a:off x="3705526" y="4529900"/>
            <a:ext cx="8196550" cy="2056625"/>
          </a:xfrm>
          <a:prstGeom prst="rect">
            <a:avLst/>
          </a:prstGeom>
          <a:noFill/>
          <a:ln cap="flat" cmpd="sng" w="9525">
            <a:solidFill>
              <a:srgbClr val="00FF00"/>
            </a:solidFill>
            <a:prstDash val="solid"/>
            <a:round/>
            <a:headEnd len="sm" w="sm" type="none"/>
            <a:tailEnd len="sm" w="sm" type="none"/>
          </a:ln>
        </p:spPr>
      </p:pic>
      <p:pic>
        <p:nvPicPr>
          <p:cNvPr id="207" name="Google Shape;207;gbccab4fccb_1_11"/>
          <p:cNvPicPr preferRelativeResize="0"/>
          <p:nvPr/>
        </p:nvPicPr>
        <p:blipFill>
          <a:blip r:embed="rId6">
            <a:alphaModFix/>
          </a:blip>
          <a:stretch>
            <a:fillRect/>
          </a:stretch>
        </p:blipFill>
        <p:spPr>
          <a:xfrm>
            <a:off x="387800" y="2921500"/>
            <a:ext cx="2951775" cy="3142975"/>
          </a:xfrm>
          <a:prstGeom prst="rect">
            <a:avLst/>
          </a:prstGeom>
          <a:noFill/>
          <a:ln cap="flat" cmpd="sng" w="9525">
            <a:solidFill>
              <a:srgbClr val="00FF00"/>
            </a:solidFill>
            <a:prstDash val="solid"/>
            <a:round/>
            <a:headEnd len="sm" w="sm" type="none"/>
            <a:tailEnd len="sm" w="sm" type="none"/>
          </a:ln>
        </p:spPr>
      </p:pic>
      <p:pic>
        <p:nvPicPr>
          <p:cNvPr id="208" name="Google Shape;208;gbccab4fccb_1_11"/>
          <p:cNvPicPr preferRelativeResize="0"/>
          <p:nvPr/>
        </p:nvPicPr>
        <p:blipFill>
          <a:blip r:embed="rId7">
            <a:alphaModFix/>
          </a:blip>
          <a:stretch>
            <a:fillRect/>
          </a:stretch>
        </p:blipFill>
        <p:spPr>
          <a:xfrm>
            <a:off x="0" y="-128000"/>
            <a:ext cx="1383541" cy="126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bccb1a56ce_0_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15" name="Google Shape;215;gbccb1a56c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lt1"/>
                </a:solidFill>
              </a:rPr>
              <a:t>Most Popular Genre and Artist</a:t>
            </a:r>
            <a:endParaRPr>
              <a:solidFill>
                <a:schemeClr val="lt1"/>
              </a:solidFill>
            </a:endParaRPr>
          </a:p>
        </p:txBody>
      </p:sp>
      <p:sp>
        <p:nvSpPr>
          <p:cNvPr id="216" name="Google Shape;216;gbccb1a56ce_0_0"/>
          <p:cNvSpPr txBox="1"/>
          <p:nvPr>
            <p:ph idx="2" type="body"/>
          </p:nvPr>
        </p:nvSpPr>
        <p:spPr>
          <a:xfrm>
            <a:off x="7849525" y="1825625"/>
            <a:ext cx="3504300" cy="43512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rPr lang="en-US">
                <a:solidFill>
                  <a:schemeClr val="lt1"/>
                </a:solidFill>
              </a:rPr>
              <a:t>By sorting the cleaned data, we found that Olivia Rodrigo is the most popular artist, while Chinese Electropop is the most popular genre.</a:t>
            </a:r>
            <a:endParaRPr>
              <a:solidFill>
                <a:schemeClr val="lt1"/>
              </a:solidFill>
            </a:endParaRPr>
          </a:p>
        </p:txBody>
      </p:sp>
      <p:pic>
        <p:nvPicPr>
          <p:cNvPr id="217" name="Google Shape;217;gbccb1a56ce_0_0"/>
          <p:cNvPicPr preferRelativeResize="0"/>
          <p:nvPr/>
        </p:nvPicPr>
        <p:blipFill>
          <a:blip r:embed="rId4">
            <a:alphaModFix/>
          </a:blip>
          <a:stretch>
            <a:fillRect/>
          </a:stretch>
        </p:blipFill>
        <p:spPr>
          <a:xfrm>
            <a:off x="233400" y="1825625"/>
            <a:ext cx="7369250" cy="1809950"/>
          </a:xfrm>
          <a:prstGeom prst="rect">
            <a:avLst/>
          </a:prstGeom>
          <a:noFill/>
          <a:ln>
            <a:noFill/>
          </a:ln>
        </p:spPr>
      </p:pic>
      <p:pic>
        <p:nvPicPr>
          <p:cNvPr id="218" name="Google Shape;218;gbccb1a56ce_0_0"/>
          <p:cNvPicPr preferRelativeResize="0"/>
          <p:nvPr/>
        </p:nvPicPr>
        <p:blipFill>
          <a:blip r:embed="rId5">
            <a:alphaModFix/>
          </a:blip>
          <a:stretch>
            <a:fillRect/>
          </a:stretch>
        </p:blipFill>
        <p:spPr>
          <a:xfrm>
            <a:off x="233400" y="3770378"/>
            <a:ext cx="7285600" cy="2173925"/>
          </a:xfrm>
          <a:prstGeom prst="rect">
            <a:avLst/>
          </a:prstGeom>
          <a:noFill/>
          <a:ln>
            <a:noFill/>
          </a:ln>
        </p:spPr>
      </p:pic>
      <p:pic>
        <p:nvPicPr>
          <p:cNvPr id="219" name="Google Shape;219;gbccb1a56ce_0_0"/>
          <p:cNvPicPr preferRelativeResize="0"/>
          <p:nvPr/>
        </p:nvPicPr>
        <p:blipFill>
          <a:blip r:embed="rId6">
            <a:alphaModFix/>
          </a:blip>
          <a:stretch>
            <a:fillRect/>
          </a:stretch>
        </p:blipFill>
        <p:spPr>
          <a:xfrm>
            <a:off x="9622550" y="-287750"/>
            <a:ext cx="2569450" cy="236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bccb1a56ce_0_1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26" name="Google Shape;226;gbccb1a56ce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lt1"/>
                </a:solidFill>
              </a:rPr>
              <a:t>Most Popular Artist by Decade</a:t>
            </a:r>
            <a:endParaRPr>
              <a:solidFill>
                <a:schemeClr val="lt1"/>
              </a:solidFill>
            </a:endParaRPr>
          </a:p>
        </p:txBody>
      </p:sp>
      <p:sp>
        <p:nvSpPr>
          <p:cNvPr id="227" name="Google Shape;227;gbccb1a56ce_0_10"/>
          <p:cNvSpPr txBox="1"/>
          <p:nvPr>
            <p:ph idx="2" type="body"/>
          </p:nvPr>
        </p:nvSpPr>
        <p:spPr>
          <a:xfrm>
            <a:off x="8659250" y="1690825"/>
            <a:ext cx="3139800" cy="4485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chemeClr val="lt1"/>
                </a:solidFill>
              </a:rPr>
              <a:t>For every decade from the 1920s to the 2010s, we were able to find the current most popular artist of each group. This data was then placed into its own dataframe.</a:t>
            </a:r>
            <a:endParaRPr>
              <a:solidFill>
                <a:schemeClr val="lt1"/>
              </a:solidFill>
            </a:endParaRPr>
          </a:p>
        </p:txBody>
      </p:sp>
      <p:pic>
        <p:nvPicPr>
          <p:cNvPr id="228" name="Google Shape;228;gbccb1a56ce_0_10"/>
          <p:cNvPicPr preferRelativeResize="0"/>
          <p:nvPr/>
        </p:nvPicPr>
        <p:blipFill>
          <a:blip r:embed="rId4">
            <a:alphaModFix/>
          </a:blip>
          <a:stretch>
            <a:fillRect/>
          </a:stretch>
        </p:blipFill>
        <p:spPr>
          <a:xfrm>
            <a:off x="563782" y="1690825"/>
            <a:ext cx="7858531" cy="4351200"/>
          </a:xfrm>
          <a:prstGeom prst="rect">
            <a:avLst/>
          </a:prstGeom>
          <a:noFill/>
          <a:ln>
            <a:noFill/>
          </a:ln>
        </p:spPr>
      </p:pic>
      <p:pic>
        <p:nvPicPr>
          <p:cNvPr id="229" name="Google Shape;229;gbccb1a56ce_0_10"/>
          <p:cNvPicPr preferRelativeResize="0"/>
          <p:nvPr/>
        </p:nvPicPr>
        <p:blipFill>
          <a:blip r:embed="rId5">
            <a:alphaModFix/>
          </a:blip>
          <a:stretch>
            <a:fillRect/>
          </a:stretch>
        </p:blipFill>
        <p:spPr>
          <a:xfrm>
            <a:off x="9617053" y="-296297"/>
            <a:ext cx="2574950" cy="236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7"/>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36" name="Google Shape;2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solidFill>
                  <a:srgbClr val="FFFFFF"/>
                </a:solidFill>
              </a:rPr>
              <a:t>Conclusions &amp; </a:t>
            </a:r>
            <a:r>
              <a:rPr lang="en-US">
                <a:solidFill>
                  <a:schemeClr val="lt1"/>
                </a:solidFill>
              </a:rPr>
              <a:t>Implications</a:t>
            </a:r>
            <a:endParaRPr>
              <a:solidFill>
                <a:srgbClr val="FFFFFF"/>
              </a:solidFill>
            </a:endParaRPr>
          </a:p>
        </p:txBody>
      </p:sp>
      <p:sp>
        <p:nvSpPr>
          <p:cNvPr id="237" name="Google Shape;23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Clr>
                <a:srgbClr val="FFFFFF"/>
              </a:buClr>
              <a:buSzPts val="1800"/>
              <a:buChar char="•"/>
            </a:pPr>
            <a:r>
              <a:rPr lang="en-US">
                <a:solidFill>
                  <a:srgbClr val="FFFFFF"/>
                </a:solidFill>
              </a:rPr>
              <a:t>Less than 3% of songs are “popular” (70+ popularity score)</a:t>
            </a:r>
            <a:endParaRPr>
              <a:solidFill>
                <a:srgbClr val="FFFFFF"/>
              </a:solidFill>
            </a:endParaRPr>
          </a:p>
          <a:p>
            <a:pPr indent="-342900" lvl="0" marL="457200" rtl="0" algn="l">
              <a:lnSpc>
                <a:spcPct val="90000"/>
              </a:lnSpc>
              <a:spcBef>
                <a:spcPts val="0"/>
              </a:spcBef>
              <a:spcAft>
                <a:spcPts val="0"/>
              </a:spcAft>
              <a:buClr>
                <a:srgbClr val="FFFFFF"/>
              </a:buClr>
              <a:buSzPts val="1800"/>
              <a:buChar char="•"/>
            </a:pPr>
            <a:r>
              <a:rPr lang="en-US">
                <a:solidFill>
                  <a:srgbClr val="FFFFFF"/>
                </a:solidFill>
              </a:rPr>
              <a:t>There is little to no correlation between duration of track and popularity.</a:t>
            </a:r>
            <a:endParaRPr>
              <a:solidFill>
                <a:srgbClr val="FFFFFF"/>
              </a:solidFill>
            </a:endParaRPr>
          </a:p>
          <a:p>
            <a:pPr indent="-342900" lvl="0" marL="457200" rtl="0" algn="l">
              <a:lnSpc>
                <a:spcPct val="90000"/>
              </a:lnSpc>
              <a:spcBef>
                <a:spcPts val="0"/>
              </a:spcBef>
              <a:spcAft>
                <a:spcPts val="0"/>
              </a:spcAft>
              <a:buClr>
                <a:srgbClr val="FFFFFF"/>
              </a:buClr>
              <a:buSzPts val="1800"/>
              <a:buChar char="•"/>
            </a:pPr>
            <a:r>
              <a:rPr lang="en-US">
                <a:solidFill>
                  <a:srgbClr val="FFFFFF"/>
                </a:solidFill>
              </a:rPr>
              <a:t>Through the analyzed data, it can be inferred that the likely demographic using Spotify is the 18-39 age range, based on release date of the most popular songs.</a:t>
            </a:r>
            <a:endParaRPr>
              <a:solidFill>
                <a:srgbClr val="FFFFFF"/>
              </a:solidFill>
            </a:endParaRPr>
          </a:p>
          <a:p>
            <a:pPr indent="-342900" lvl="0" marL="457200" rtl="0" algn="l">
              <a:lnSpc>
                <a:spcPct val="90000"/>
              </a:lnSpc>
              <a:spcBef>
                <a:spcPts val="0"/>
              </a:spcBef>
              <a:spcAft>
                <a:spcPts val="0"/>
              </a:spcAft>
              <a:buClr>
                <a:srgbClr val="FFFFFF"/>
              </a:buClr>
              <a:buSzPts val="1800"/>
              <a:buChar char="•"/>
            </a:pPr>
            <a:r>
              <a:rPr lang="en-US">
                <a:solidFill>
                  <a:srgbClr val="FFFFFF"/>
                </a:solidFill>
              </a:rPr>
              <a:t>The majority of most popular songs by decade were Christmas songs, likely skewed by the recent holiday.</a:t>
            </a:r>
            <a:endParaRPr>
              <a:solidFill>
                <a:srgbClr val="FFFFFF"/>
              </a:solidFill>
            </a:endParaRPr>
          </a:p>
          <a:p>
            <a:pPr indent="-342900" lvl="0" marL="457200" rtl="0" algn="l">
              <a:spcBef>
                <a:spcPts val="0"/>
              </a:spcBef>
              <a:spcAft>
                <a:spcPts val="0"/>
              </a:spcAft>
              <a:buClr>
                <a:srgbClr val="FFFFFF"/>
              </a:buClr>
              <a:buSzPts val="1800"/>
              <a:buChar char="•"/>
            </a:pPr>
            <a:r>
              <a:rPr lang="en-US">
                <a:solidFill>
                  <a:schemeClr val="lt1"/>
                </a:solidFill>
              </a:rPr>
              <a:t>The most “prolific” artists are actually authors.</a:t>
            </a:r>
            <a:endParaRPr>
              <a:solidFill>
                <a:srgbClr val="FFFFFF"/>
              </a:solidFill>
            </a:endParaRPr>
          </a:p>
          <a:p>
            <a:pPr indent="-342900" lvl="0" marL="457200" rtl="0" algn="l">
              <a:lnSpc>
                <a:spcPct val="90000"/>
              </a:lnSpc>
              <a:spcBef>
                <a:spcPts val="0"/>
              </a:spcBef>
              <a:spcAft>
                <a:spcPts val="0"/>
              </a:spcAft>
              <a:buClr>
                <a:srgbClr val="FFFFFF"/>
              </a:buClr>
              <a:buSzPts val="1800"/>
              <a:buChar char="•"/>
            </a:pPr>
            <a:r>
              <a:rPr lang="en-US">
                <a:solidFill>
                  <a:srgbClr val="FFFFFF"/>
                </a:solidFill>
              </a:rPr>
              <a:t>The most popular genre was Chinese Electropop, showing the influence of the Eastern entertainment industry on Western entertainment.</a:t>
            </a:r>
            <a:endParaRPr>
              <a:solidFill>
                <a:srgbClr val="FFFFFF"/>
              </a:solidFill>
            </a:endParaRPr>
          </a:p>
        </p:txBody>
      </p:sp>
      <p:sp>
        <p:nvSpPr>
          <p:cNvPr id="238" name="Google Shape;238;p7"/>
          <p:cNvSpPr txBox="1"/>
          <p:nvPr/>
        </p:nvSpPr>
        <p:spPr>
          <a:xfrm>
            <a:off x="5669400" y="1235750"/>
            <a:ext cx="5433600" cy="63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9" name="Google Shape;239;p7"/>
          <p:cNvPicPr preferRelativeResize="0"/>
          <p:nvPr/>
        </p:nvPicPr>
        <p:blipFill>
          <a:blip r:embed="rId4">
            <a:alphaModFix/>
          </a:blip>
          <a:stretch>
            <a:fillRect/>
          </a:stretch>
        </p:blipFill>
        <p:spPr>
          <a:xfrm>
            <a:off x="10303100" y="51300"/>
            <a:ext cx="1520675" cy="158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bccab4fccb_1_40"/>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246" name="Google Shape;246;gbccab4fccb_1_40"/>
          <p:cNvPicPr preferRelativeResize="0"/>
          <p:nvPr/>
        </p:nvPicPr>
        <p:blipFill rotWithShape="1">
          <a:blip r:embed="rId4">
            <a:alphaModFix/>
          </a:blip>
          <a:srcRect b="0" l="0" r="0" t="0"/>
          <a:stretch/>
        </p:blipFill>
        <p:spPr>
          <a:xfrm>
            <a:off x="233225" y="154700"/>
            <a:ext cx="11725551" cy="6548600"/>
          </a:xfrm>
          <a:prstGeom prst="rect">
            <a:avLst/>
          </a:prstGeom>
          <a:noFill/>
          <a:ln>
            <a:noFill/>
          </a:ln>
        </p:spPr>
      </p:pic>
      <p:sp>
        <p:nvSpPr>
          <p:cNvPr id="247" name="Google Shape;247;gbccab4fccb_1_40"/>
          <p:cNvSpPr txBox="1"/>
          <p:nvPr>
            <p:ph idx="4294967295" type="title"/>
          </p:nvPr>
        </p:nvSpPr>
        <p:spPr>
          <a:xfrm>
            <a:off x="762725" y="50629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solidFill>
                  <a:srgbClr val="434343"/>
                </a:solidFill>
              </a:rPr>
              <a:t>Questions?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a:blip r:embed="rId3">
            <a:alphaModFix/>
          </a:blip>
          <a:stretch>
            <a:fillRect/>
          </a:stretch>
        </p:blipFill>
        <p:spPr>
          <a:xfrm>
            <a:off x="0" y="0"/>
            <a:ext cx="12192000" cy="6858000"/>
          </a:xfrm>
          <a:prstGeom prst="rect">
            <a:avLst/>
          </a:prstGeom>
          <a:noFill/>
          <a:ln>
            <a:noFill/>
          </a:ln>
        </p:spPr>
      </p:pic>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rPr>
              <a:t>Questions to Answer</a:t>
            </a:r>
            <a:endParaRPr>
              <a:solidFill>
                <a:srgbClr val="FFFFFF"/>
              </a:solidFill>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rgbClr val="FFFFFF"/>
              </a:buClr>
              <a:buSzPts val="2400"/>
              <a:buChar char="•"/>
            </a:pPr>
            <a:r>
              <a:rPr lang="en-US">
                <a:solidFill>
                  <a:srgbClr val="FFFFFF"/>
                </a:solidFill>
              </a:rPr>
              <a:t>What are the most popular genres and artists?</a:t>
            </a:r>
            <a:endParaRPr>
              <a:solidFill>
                <a:srgbClr val="FFFFFF"/>
              </a:solidFill>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What are the most popular artists for each decade?</a:t>
            </a:r>
            <a:endParaRPr>
              <a:solidFill>
                <a:srgbClr val="FFFFFF"/>
              </a:solidFill>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How are the ratings skewed? (i.e. what percentage fall into different ratings)</a:t>
            </a:r>
            <a:endParaRPr>
              <a:solidFill>
                <a:srgbClr val="FFFFFF"/>
              </a:solidFill>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Which artists have the most tracks on Spotify?</a:t>
            </a:r>
            <a:endParaRPr>
              <a:solidFill>
                <a:srgbClr val="FFFFFF"/>
              </a:solidFill>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Is there a correlation between popularity and the following? </a:t>
            </a:r>
            <a:endParaRPr>
              <a:solidFill>
                <a:srgbClr val="FFFFFF"/>
              </a:solidFill>
            </a:endParaRPr>
          </a:p>
          <a:p>
            <a:pPr indent="-228600" lvl="2" marL="1143000" rtl="0" algn="l">
              <a:lnSpc>
                <a:spcPct val="90000"/>
              </a:lnSpc>
              <a:spcBef>
                <a:spcPts val="500"/>
              </a:spcBef>
              <a:spcAft>
                <a:spcPts val="0"/>
              </a:spcAft>
              <a:buClr>
                <a:srgbClr val="FFFFFF"/>
              </a:buClr>
              <a:buSzPts val="2000"/>
              <a:buChar char="•"/>
            </a:pPr>
            <a:r>
              <a:rPr lang="en-US">
                <a:solidFill>
                  <a:srgbClr val="FFFFFF"/>
                </a:solidFill>
              </a:rPr>
              <a:t>Length of track </a:t>
            </a:r>
            <a:endParaRPr>
              <a:solidFill>
                <a:srgbClr val="FFFFFF"/>
              </a:solidFill>
            </a:endParaRPr>
          </a:p>
          <a:p>
            <a:pPr indent="-228600" lvl="2" marL="1143000" rtl="0" algn="l">
              <a:lnSpc>
                <a:spcPct val="90000"/>
              </a:lnSpc>
              <a:spcBef>
                <a:spcPts val="500"/>
              </a:spcBef>
              <a:spcAft>
                <a:spcPts val="0"/>
              </a:spcAft>
              <a:buClr>
                <a:srgbClr val="FFFFFF"/>
              </a:buClr>
              <a:buSzPts val="2000"/>
              <a:buChar char="•"/>
            </a:pPr>
            <a:r>
              <a:rPr lang="en-US">
                <a:solidFill>
                  <a:srgbClr val="FFFFFF"/>
                </a:solidFill>
              </a:rPr>
              <a:t>Danceability score</a:t>
            </a:r>
            <a:endParaRPr>
              <a:solidFill>
                <a:srgbClr val="FFFFFF"/>
              </a:solidFill>
            </a:endParaRPr>
          </a:p>
          <a:p>
            <a:pPr indent="-228600" lvl="2" marL="1143000" rtl="0" algn="l">
              <a:lnSpc>
                <a:spcPct val="90000"/>
              </a:lnSpc>
              <a:spcBef>
                <a:spcPts val="500"/>
              </a:spcBef>
              <a:spcAft>
                <a:spcPts val="0"/>
              </a:spcAft>
              <a:buClr>
                <a:srgbClr val="FFFFFF"/>
              </a:buClr>
              <a:buSzPts val="2000"/>
              <a:buChar char="•"/>
            </a:pPr>
            <a:r>
              <a:rPr lang="en-US">
                <a:solidFill>
                  <a:srgbClr val="FFFFFF"/>
                </a:solidFill>
              </a:rPr>
              <a:t>Explicit </a:t>
            </a:r>
            <a:endParaRPr>
              <a:solidFill>
                <a:srgbClr val="FFFFFF"/>
              </a:solidFill>
            </a:endParaRPr>
          </a:p>
          <a:p>
            <a:pPr indent="-228600" lvl="2" marL="1143000" rtl="0" algn="l">
              <a:lnSpc>
                <a:spcPct val="90000"/>
              </a:lnSpc>
              <a:spcBef>
                <a:spcPts val="500"/>
              </a:spcBef>
              <a:spcAft>
                <a:spcPts val="0"/>
              </a:spcAft>
              <a:buClr>
                <a:srgbClr val="FFFFFF"/>
              </a:buClr>
              <a:buSzPts val="2000"/>
              <a:buChar char="•"/>
            </a:pPr>
            <a:r>
              <a:rPr lang="en-US">
                <a:solidFill>
                  <a:srgbClr val="FFFFFF"/>
                </a:solidFill>
              </a:rPr>
              <a:t>Release Date </a:t>
            </a:r>
            <a:endParaRPr>
              <a:solidFill>
                <a:srgbClr val="FFFFFF"/>
              </a:solidFill>
            </a:endParaRPr>
          </a:p>
          <a:p>
            <a:pPr indent="-228600" lvl="2" marL="1143000" rtl="0" algn="l">
              <a:lnSpc>
                <a:spcPct val="90000"/>
              </a:lnSpc>
              <a:spcBef>
                <a:spcPts val="500"/>
              </a:spcBef>
              <a:spcAft>
                <a:spcPts val="0"/>
              </a:spcAft>
              <a:buClr>
                <a:srgbClr val="FFFFFF"/>
              </a:buClr>
              <a:buSzPts val="2000"/>
              <a:buChar char="•"/>
            </a:pPr>
            <a:r>
              <a:rPr lang="en-US">
                <a:solidFill>
                  <a:srgbClr val="FFFFFF"/>
                </a:solidFill>
              </a:rPr>
              <a:t>Artist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3"/>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05" name="Google Shape;10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rPr>
              <a:t>Data Utilized </a:t>
            </a:r>
            <a:endParaRPr>
              <a:solidFill>
                <a:srgbClr val="FFFFFF"/>
              </a:solidFill>
            </a:endParaRPr>
          </a:p>
        </p:txBody>
      </p:sp>
      <p:sp>
        <p:nvSpPr>
          <p:cNvPr id="106" name="Google Shape;10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u="sng">
                <a:solidFill>
                  <a:srgbClr val="FFFFFF"/>
                </a:solidFill>
                <a:hlinkClick r:id="rId4">
                  <a:extLst>
                    <a:ext uri="{A12FA001-AC4F-418D-AE19-62706E023703}">
                      <ahyp:hlinkClr val="tx"/>
                    </a:ext>
                  </a:extLst>
                </a:hlinkClick>
              </a:rPr>
              <a:t>Kaggle - Spotify Dataset 1921-2020</a:t>
            </a:r>
            <a:endParaRPr>
              <a:solidFill>
                <a:srgbClr val="FFFFFF"/>
              </a:solidFill>
            </a:endParaRPr>
          </a:p>
          <a:p>
            <a:pPr indent="0" lvl="0" marL="0" rtl="0" algn="l">
              <a:lnSpc>
                <a:spcPct val="90000"/>
              </a:lnSpc>
              <a:spcBef>
                <a:spcPts val="1000"/>
              </a:spcBef>
              <a:spcAft>
                <a:spcPts val="0"/>
              </a:spcAft>
              <a:buClr>
                <a:schemeClr val="dk1"/>
              </a:buClr>
              <a:buSzPct val="100000"/>
              <a:buNone/>
            </a:pPr>
            <a:r>
              <a:rPr lang="en-US">
                <a:solidFill>
                  <a:srgbClr val="FFFFFF"/>
                </a:solidFill>
              </a:rPr>
              <a:t>Content</a:t>
            </a:r>
            <a:endParaRPr>
              <a:solidFill>
                <a:srgbClr val="FFFFFF"/>
              </a:solidFill>
            </a:endParaRPr>
          </a:p>
          <a:p>
            <a:pPr indent="-228600" lvl="0" marL="228600" rtl="0" algn="l">
              <a:lnSpc>
                <a:spcPct val="90000"/>
              </a:lnSpc>
              <a:spcBef>
                <a:spcPts val="1000"/>
              </a:spcBef>
              <a:spcAft>
                <a:spcPts val="0"/>
              </a:spcAft>
              <a:buClr>
                <a:srgbClr val="FFFFFF"/>
              </a:buClr>
              <a:buSzPct val="100000"/>
              <a:buChar char="•"/>
            </a:pPr>
            <a:r>
              <a:rPr lang="en-US">
                <a:solidFill>
                  <a:srgbClr val="FFFFFF"/>
                </a:solidFill>
              </a:rPr>
              <a:t>The "data.csv" file contains more than 175,000 songs collected from Spotify. Five different csv files included: </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Data.csv</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Data_by_artist.csv</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Data_by_genres.csv</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Data_by_year.csv</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Data_w_genres.csv</a:t>
            </a:r>
            <a:endParaRPr>
              <a:solidFill>
                <a:srgbClr val="FFFFFF"/>
              </a:solidFill>
            </a:endParaRPr>
          </a:p>
          <a:p>
            <a:pPr indent="-228600" lvl="0" marL="228600" rtl="0" algn="l">
              <a:lnSpc>
                <a:spcPct val="90000"/>
              </a:lnSpc>
              <a:spcBef>
                <a:spcPts val="1000"/>
              </a:spcBef>
              <a:spcAft>
                <a:spcPts val="0"/>
              </a:spcAft>
              <a:buClr>
                <a:schemeClr val="dk1"/>
              </a:buClr>
              <a:buSzPct val="100000"/>
              <a:buChar char="•"/>
            </a:pPr>
            <a:r>
              <a:rPr lang="en-US">
                <a:solidFill>
                  <a:srgbClr val="FFFFFF"/>
                </a:solidFill>
              </a:rPr>
              <a:t>Each row represents a field of the track (audio features and identifiers)</a:t>
            </a:r>
            <a:br>
              <a:rPr lang="en-US"/>
            </a:br>
            <a:br>
              <a:rPr lang="en-US"/>
            </a:b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rPr>
              <a:t>Audio Features &amp; Identifiers</a:t>
            </a:r>
            <a:endParaRPr>
              <a:solidFill>
                <a:srgbClr val="FFFFFF"/>
              </a:solidFill>
            </a:endParaRPr>
          </a:p>
        </p:txBody>
      </p:sp>
      <p:sp>
        <p:nvSpPr>
          <p:cNvPr id="113" name="Google Shape;113;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FFFFFF"/>
              </a:buClr>
              <a:buSzPct val="100000"/>
              <a:buChar char="•"/>
            </a:pPr>
            <a:r>
              <a:rPr lang="en-US">
                <a:solidFill>
                  <a:srgbClr val="FFFFFF"/>
                </a:solidFill>
              </a:rPr>
              <a:t>Primary</a:t>
            </a:r>
            <a:r>
              <a:rPr b="1" lang="en-US">
                <a:solidFill>
                  <a:srgbClr val="FFFFFF"/>
                </a:solidFill>
              </a:rPr>
              <a:t>:</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id (Id of track generated by Spotify)</a:t>
            </a:r>
            <a:endParaRPr>
              <a:solidFill>
                <a:srgbClr val="FFFFFF"/>
              </a:solidFill>
            </a:endParaRPr>
          </a:p>
          <a:p>
            <a:pPr indent="-228600" lvl="0" marL="228600" rtl="0" algn="l">
              <a:lnSpc>
                <a:spcPct val="90000"/>
              </a:lnSpc>
              <a:spcBef>
                <a:spcPts val="1000"/>
              </a:spcBef>
              <a:spcAft>
                <a:spcPts val="0"/>
              </a:spcAft>
              <a:buClr>
                <a:srgbClr val="FFFFFF"/>
              </a:buClr>
              <a:buSzPct val="100000"/>
              <a:buChar char="•"/>
            </a:pPr>
            <a:r>
              <a:rPr lang="en-US">
                <a:solidFill>
                  <a:srgbClr val="FFFFFF"/>
                </a:solidFill>
              </a:rPr>
              <a:t>Numerical</a:t>
            </a:r>
            <a:r>
              <a:rPr b="1" lang="en-US">
                <a:solidFill>
                  <a:srgbClr val="FFFFFF"/>
                </a:solidFill>
              </a:rPr>
              <a:t>:</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acousticness (Ranges from 0 to 1)</a:t>
            </a:r>
            <a:endParaRPr>
              <a:solidFill>
                <a:srgbClr val="FFFFFF"/>
              </a:solidFill>
            </a:endParaRPr>
          </a:p>
          <a:p>
            <a:pPr indent="-228600" lvl="1" marL="685800" rtl="0" algn="l">
              <a:lnSpc>
                <a:spcPct val="90000"/>
              </a:lnSpc>
              <a:spcBef>
                <a:spcPts val="500"/>
              </a:spcBef>
              <a:spcAft>
                <a:spcPts val="0"/>
              </a:spcAft>
              <a:buClr>
                <a:srgbClr val="FFFF00"/>
              </a:buClr>
              <a:buSzPct val="100000"/>
              <a:buChar char="•"/>
            </a:pPr>
            <a:r>
              <a:rPr lang="en-US">
                <a:solidFill>
                  <a:srgbClr val="FFFF00"/>
                </a:solidFill>
              </a:rPr>
              <a:t>danceability (Ranges from 0 to 1)</a:t>
            </a:r>
            <a:endParaRPr>
              <a:solidFill>
                <a:srgbClr val="FFFF00"/>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energy (Ranges from 0 to 1)</a:t>
            </a:r>
            <a:endParaRPr>
              <a:solidFill>
                <a:srgbClr val="FFFFFF"/>
              </a:solidFill>
            </a:endParaRPr>
          </a:p>
          <a:p>
            <a:pPr indent="-228600" lvl="1" marL="685800" rtl="0" algn="l">
              <a:lnSpc>
                <a:spcPct val="90000"/>
              </a:lnSpc>
              <a:spcBef>
                <a:spcPts val="500"/>
              </a:spcBef>
              <a:spcAft>
                <a:spcPts val="0"/>
              </a:spcAft>
              <a:buClr>
                <a:srgbClr val="FFFF00"/>
              </a:buClr>
              <a:buSzPct val="100000"/>
              <a:buChar char="•"/>
            </a:pPr>
            <a:r>
              <a:rPr lang="en-US">
                <a:solidFill>
                  <a:srgbClr val="FFFF00"/>
                </a:solidFill>
              </a:rPr>
              <a:t>duration_ms (Integer typically ranging from 200k to 300k)</a:t>
            </a:r>
            <a:endParaRPr>
              <a:solidFill>
                <a:srgbClr val="FFFF00"/>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instrumentalness (Ranges from 0 to 1)</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valence (Ranges from 0 to 1)</a:t>
            </a:r>
            <a:endParaRPr>
              <a:solidFill>
                <a:srgbClr val="FFFFFF"/>
              </a:solidFill>
            </a:endParaRPr>
          </a:p>
          <a:p>
            <a:pPr indent="-228600" lvl="1" marL="685800" rtl="0" algn="l">
              <a:lnSpc>
                <a:spcPct val="90000"/>
              </a:lnSpc>
              <a:spcBef>
                <a:spcPts val="500"/>
              </a:spcBef>
              <a:spcAft>
                <a:spcPts val="0"/>
              </a:spcAft>
              <a:buClr>
                <a:srgbClr val="FFFF00"/>
              </a:buClr>
              <a:buSzPct val="100000"/>
              <a:buChar char="•"/>
            </a:pPr>
            <a:r>
              <a:rPr lang="en-US">
                <a:solidFill>
                  <a:srgbClr val="FFFF00"/>
                </a:solidFill>
              </a:rPr>
              <a:t>popularity (Ranges from 0 to 100)</a:t>
            </a:r>
            <a:endParaRPr>
              <a:solidFill>
                <a:srgbClr val="FFFF00"/>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tempo (Float typically ranging from 50 to 150)</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liveness (Ranges from 0 to 1)</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loudness (Float typically ranging from -60 to 0)</a:t>
            </a:r>
            <a:endParaRPr>
              <a:solidFill>
                <a:srgbClr val="FFFFFF"/>
              </a:solidFill>
            </a:endParaRPr>
          </a:p>
          <a:p>
            <a:pPr indent="-228600" lvl="1" marL="685800" rtl="0" algn="l">
              <a:lnSpc>
                <a:spcPct val="90000"/>
              </a:lnSpc>
              <a:spcBef>
                <a:spcPts val="500"/>
              </a:spcBef>
              <a:spcAft>
                <a:spcPts val="0"/>
              </a:spcAft>
              <a:buClr>
                <a:srgbClr val="FFFFFF"/>
              </a:buClr>
              <a:buSzPct val="100000"/>
              <a:buChar char="•"/>
            </a:pPr>
            <a:r>
              <a:rPr lang="en-US">
                <a:solidFill>
                  <a:srgbClr val="FFFFFF"/>
                </a:solidFill>
              </a:rPr>
              <a:t>speechiness (Ranges from 0 to 1)</a:t>
            </a:r>
            <a:endParaRPr>
              <a:solidFill>
                <a:srgbClr val="FFFFFF"/>
              </a:solidFill>
            </a:endParaRPr>
          </a:p>
          <a:p>
            <a:pPr indent="-228600" lvl="1" marL="685800" rtl="0" algn="l">
              <a:lnSpc>
                <a:spcPct val="90000"/>
              </a:lnSpc>
              <a:spcBef>
                <a:spcPts val="500"/>
              </a:spcBef>
              <a:spcAft>
                <a:spcPts val="0"/>
              </a:spcAft>
              <a:buClr>
                <a:srgbClr val="FFFF00"/>
              </a:buClr>
              <a:buSzPct val="100000"/>
              <a:buChar char="•"/>
            </a:pPr>
            <a:r>
              <a:rPr lang="en-US">
                <a:solidFill>
                  <a:srgbClr val="FFFF00"/>
                </a:solidFill>
              </a:rPr>
              <a:t>year (Ranges from 1921 to 2020)</a:t>
            </a:r>
            <a:endParaRPr>
              <a:solidFill>
                <a:srgbClr val="FFFF00"/>
              </a:solidFill>
            </a:endParaRPr>
          </a:p>
          <a:p>
            <a:pPr indent="-104140" lvl="0" marL="228600" rtl="0" algn="l">
              <a:lnSpc>
                <a:spcPct val="90000"/>
              </a:lnSpc>
              <a:spcBef>
                <a:spcPts val="1000"/>
              </a:spcBef>
              <a:spcAft>
                <a:spcPts val="0"/>
              </a:spcAft>
              <a:buClr>
                <a:schemeClr val="dk1"/>
              </a:buClr>
              <a:buSzPct val="100000"/>
              <a:buNone/>
            </a:pPr>
            <a:r>
              <a:t/>
            </a:r>
            <a:endParaRPr/>
          </a:p>
        </p:txBody>
      </p:sp>
      <p:sp>
        <p:nvSpPr>
          <p:cNvPr id="114" name="Google Shape;114;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62500" lnSpcReduction="10000"/>
          </a:bodyPr>
          <a:lstStyle/>
          <a:p>
            <a:pPr indent="-215265" lvl="0" marL="228600" rtl="0" algn="l">
              <a:lnSpc>
                <a:spcPct val="90000"/>
              </a:lnSpc>
              <a:spcBef>
                <a:spcPts val="0"/>
              </a:spcBef>
              <a:spcAft>
                <a:spcPts val="0"/>
              </a:spcAft>
              <a:buClr>
                <a:srgbClr val="FFFFFF"/>
              </a:buClr>
              <a:buSzPct val="100000"/>
              <a:buChar char="•"/>
            </a:pPr>
            <a:r>
              <a:rPr lang="en-US">
                <a:solidFill>
                  <a:srgbClr val="FFFFFF"/>
                </a:solidFill>
              </a:rPr>
              <a:t>Dummy</a:t>
            </a:r>
            <a:r>
              <a:rPr b="1" lang="en-US">
                <a:solidFill>
                  <a:srgbClr val="FFFFFF"/>
                </a:solidFill>
              </a:rPr>
              <a:t>:</a:t>
            </a:r>
            <a:endParaRPr>
              <a:solidFill>
                <a:srgbClr val="FFFFFF"/>
              </a:solidFill>
            </a:endParaRPr>
          </a:p>
          <a:p>
            <a:pPr indent="-217169" lvl="1" marL="685800" rtl="0" algn="l">
              <a:lnSpc>
                <a:spcPct val="90000"/>
              </a:lnSpc>
              <a:spcBef>
                <a:spcPts val="500"/>
              </a:spcBef>
              <a:spcAft>
                <a:spcPts val="0"/>
              </a:spcAft>
              <a:buClr>
                <a:srgbClr val="FFFFFF"/>
              </a:buClr>
              <a:buSzPct val="100000"/>
              <a:buChar char="•"/>
            </a:pPr>
            <a:r>
              <a:rPr lang="en-US">
                <a:solidFill>
                  <a:srgbClr val="FFFFFF"/>
                </a:solidFill>
              </a:rPr>
              <a:t>mode (0 = Minor, 1 = Major)</a:t>
            </a:r>
            <a:endParaRPr>
              <a:solidFill>
                <a:srgbClr val="FFFFFF"/>
              </a:solidFill>
            </a:endParaRPr>
          </a:p>
          <a:p>
            <a:pPr indent="-217169" lvl="1" marL="685800" rtl="0" algn="l">
              <a:lnSpc>
                <a:spcPct val="90000"/>
              </a:lnSpc>
              <a:spcBef>
                <a:spcPts val="500"/>
              </a:spcBef>
              <a:spcAft>
                <a:spcPts val="0"/>
              </a:spcAft>
              <a:buClr>
                <a:srgbClr val="FFFF00"/>
              </a:buClr>
              <a:buSzPct val="100000"/>
              <a:buChar char="•"/>
            </a:pPr>
            <a:r>
              <a:rPr lang="en-US">
                <a:solidFill>
                  <a:srgbClr val="FFFF00"/>
                </a:solidFill>
              </a:rPr>
              <a:t>explicit (0 = No explicit content, 1 = Explicit content)</a:t>
            </a:r>
            <a:endParaRPr>
              <a:solidFill>
                <a:srgbClr val="FFFF00"/>
              </a:solidFill>
            </a:endParaRPr>
          </a:p>
          <a:p>
            <a:pPr indent="-215265" lvl="0" marL="228600" rtl="0" algn="l">
              <a:lnSpc>
                <a:spcPct val="90000"/>
              </a:lnSpc>
              <a:spcBef>
                <a:spcPts val="1000"/>
              </a:spcBef>
              <a:spcAft>
                <a:spcPts val="0"/>
              </a:spcAft>
              <a:buClr>
                <a:srgbClr val="FFFFFF"/>
              </a:buClr>
              <a:buSzPct val="100000"/>
              <a:buChar char="•"/>
            </a:pPr>
            <a:r>
              <a:rPr lang="en-US">
                <a:solidFill>
                  <a:srgbClr val="FFFFFF"/>
                </a:solidFill>
              </a:rPr>
              <a:t>Categorical</a:t>
            </a:r>
            <a:r>
              <a:rPr b="1" lang="en-US">
                <a:solidFill>
                  <a:srgbClr val="FFFFFF"/>
                </a:solidFill>
              </a:rPr>
              <a:t>:</a:t>
            </a:r>
            <a:endParaRPr>
              <a:solidFill>
                <a:srgbClr val="FFFFFF"/>
              </a:solidFill>
            </a:endParaRPr>
          </a:p>
          <a:p>
            <a:pPr indent="-217169" lvl="1" marL="685800" rtl="0" algn="l">
              <a:lnSpc>
                <a:spcPct val="90000"/>
              </a:lnSpc>
              <a:spcBef>
                <a:spcPts val="500"/>
              </a:spcBef>
              <a:spcAft>
                <a:spcPts val="0"/>
              </a:spcAft>
              <a:buClr>
                <a:srgbClr val="FFFFFF"/>
              </a:buClr>
              <a:buSzPct val="100000"/>
              <a:buChar char="•"/>
            </a:pPr>
            <a:r>
              <a:rPr lang="en-US">
                <a:solidFill>
                  <a:srgbClr val="FFFFFF"/>
                </a:solidFill>
              </a:rPr>
              <a:t>key (All keys on octave encoded as values ranging from 0 to 11, starting on C as 0, C# as 1 and so on…)</a:t>
            </a:r>
            <a:endParaRPr>
              <a:solidFill>
                <a:srgbClr val="FFFFFF"/>
              </a:solidFill>
            </a:endParaRPr>
          </a:p>
          <a:p>
            <a:pPr indent="-217169" lvl="1" marL="685800" rtl="0" algn="l">
              <a:lnSpc>
                <a:spcPct val="90000"/>
              </a:lnSpc>
              <a:spcBef>
                <a:spcPts val="500"/>
              </a:spcBef>
              <a:spcAft>
                <a:spcPts val="0"/>
              </a:spcAft>
              <a:buClr>
                <a:srgbClr val="FFFF00"/>
              </a:buClr>
              <a:buSzPct val="100000"/>
              <a:buChar char="•"/>
            </a:pPr>
            <a:r>
              <a:rPr lang="en-US">
                <a:solidFill>
                  <a:srgbClr val="FFFF00"/>
                </a:solidFill>
              </a:rPr>
              <a:t>artists (List of artists mentioned)</a:t>
            </a:r>
            <a:endParaRPr>
              <a:solidFill>
                <a:srgbClr val="FFFF00"/>
              </a:solidFill>
            </a:endParaRPr>
          </a:p>
          <a:p>
            <a:pPr indent="-217169" lvl="1" marL="685800" rtl="0" algn="l">
              <a:lnSpc>
                <a:spcPct val="90000"/>
              </a:lnSpc>
              <a:spcBef>
                <a:spcPts val="500"/>
              </a:spcBef>
              <a:spcAft>
                <a:spcPts val="0"/>
              </a:spcAft>
              <a:buClr>
                <a:srgbClr val="FFFF00"/>
              </a:buClr>
              <a:buSzPct val="100000"/>
              <a:buChar char="•"/>
            </a:pPr>
            <a:r>
              <a:rPr lang="en-US">
                <a:solidFill>
                  <a:srgbClr val="FFFF00"/>
                </a:solidFill>
              </a:rPr>
              <a:t>release_date (Date of release mostly in yyyy-mm-dd format, however precision of date may vary)</a:t>
            </a:r>
            <a:endParaRPr>
              <a:solidFill>
                <a:srgbClr val="FFFF00"/>
              </a:solidFill>
            </a:endParaRPr>
          </a:p>
          <a:p>
            <a:pPr indent="-217169" lvl="1" marL="685800" rtl="0" algn="l">
              <a:lnSpc>
                <a:spcPct val="90000"/>
              </a:lnSpc>
              <a:spcBef>
                <a:spcPts val="500"/>
              </a:spcBef>
              <a:spcAft>
                <a:spcPts val="0"/>
              </a:spcAft>
              <a:buClr>
                <a:srgbClr val="FFFF00"/>
              </a:buClr>
              <a:buSzPct val="100000"/>
              <a:buChar char="•"/>
            </a:pPr>
            <a:r>
              <a:rPr lang="en-US">
                <a:solidFill>
                  <a:srgbClr val="FFFF00"/>
                </a:solidFill>
              </a:rPr>
              <a:t>name (Name of the song)</a:t>
            </a:r>
            <a:endParaRPr>
              <a:solidFill>
                <a:srgbClr val="FFFF00"/>
              </a:solidFill>
            </a:endParaRPr>
          </a:p>
          <a:p>
            <a:pPr indent="-217487" lvl="1" marL="685800" rtl="0" algn="l">
              <a:spcBef>
                <a:spcPts val="500"/>
              </a:spcBef>
              <a:spcAft>
                <a:spcPts val="0"/>
              </a:spcAft>
              <a:buClr>
                <a:srgbClr val="FFFF00"/>
              </a:buClr>
              <a:buSzPct val="100000"/>
              <a:buChar char="•"/>
            </a:pPr>
            <a:r>
              <a:rPr lang="en-US" sz="2600">
                <a:solidFill>
                  <a:srgbClr val="FFFF00"/>
                </a:solidFill>
              </a:rPr>
              <a:t>popularity- The value will be between 0 and 100, with 100 being the most popular. The artist’s popularity is calculated from the popularity of all the artist’s tracks.</a:t>
            </a:r>
            <a:endParaRPr sz="2600">
              <a:solidFill>
                <a:srgbClr val="FFFF00"/>
              </a:solidFill>
            </a:endParaRPr>
          </a:p>
          <a:p>
            <a:pPr indent="0" lvl="0" marL="0" rtl="0" algn="l">
              <a:lnSpc>
                <a:spcPct val="90000"/>
              </a:lnSpc>
              <a:spcBef>
                <a:spcPts val="500"/>
              </a:spcBef>
              <a:spcAft>
                <a:spcPts val="0"/>
              </a:spcAft>
              <a:buNone/>
            </a:pPr>
            <a:r>
              <a:t/>
            </a:r>
            <a:endParaRPr sz="2350">
              <a:solidFill>
                <a:srgbClr val="FFFFFF"/>
              </a:solidFill>
            </a:endParaRPr>
          </a:p>
          <a:p>
            <a:pPr indent="0" lvl="0" marL="0" rtl="0" algn="l">
              <a:lnSpc>
                <a:spcPct val="90000"/>
              </a:lnSpc>
              <a:spcBef>
                <a:spcPts val="500"/>
              </a:spcBef>
              <a:spcAft>
                <a:spcPts val="0"/>
              </a:spcAft>
              <a:buNone/>
            </a:pPr>
            <a:r>
              <a:t/>
            </a:r>
            <a:endParaRPr sz="2350">
              <a:solidFill>
                <a:srgbClr val="FFFFFF"/>
              </a:solidFill>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5"/>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FFFFFF"/>
                </a:solidFill>
              </a:rPr>
              <a:t>Data Exploration and Cleanup </a:t>
            </a:r>
            <a:endParaRPr>
              <a:solidFill>
                <a:srgbClr val="FFFFFF"/>
              </a:solidFill>
            </a:endParaRPr>
          </a:p>
        </p:txBody>
      </p:sp>
      <p:sp>
        <p:nvSpPr>
          <p:cNvPr id="122" name="Google Shape;122;p5"/>
          <p:cNvSpPr txBox="1"/>
          <p:nvPr>
            <p:ph idx="1" type="body"/>
          </p:nvPr>
        </p:nvSpPr>
        <p:spPr>
          <a:xfrm>
            <a:off x="838200" y="1803500"/>
            <a:ext cx="5248500" cy="4373400"/>
          </a:xfrm>
          <a:prstGeom prst="rect">
            <a:avLst/>
          </a:prstGeom>
          <a:noFill/>
          <a:ln>
            <a:noFill/>
          </a:ln>
        </p:spPr>
        <p:txBody>
          <a:bodyPr anchorCtr="0" anchor="t" bIns="45700" lIns="91425" spcFirstLastPara="1" rIns="91425" wrap="square" tIns="45700">
            <a:noAutofit/>
          </a:bodyPr>
          <a:lstStyle/>
          <a:p>
            <a:pPr indent="-333375" lvl="0" marL="457200" rtl="0" algn="l">
              <a:lnSpc>
                <a:spcPct val="90000"/>
              </a:lnSpc>
              <a:spcBef>
                <a:spcPts val="0"/>
              </a:spcBef>
              <a:spcAft>
                <a:spcPts val="0"/>
              </a:spcAft>
              <a:buClr>
                <a:srgbClr val="FFFFFF"/>
              </a:buClr>
              <a:buSzPts val="1650"/>
              <a:buFont typeface="Calibri"/>
              <a:buChar char="•"/>
            </a:pPr>
            <a:r>
              <a:rPr lang="en-US" sz="1650">
                <a:solidFill>
                  <a:srgbClr val="FFFFFF"/>
                </a:solidFill>
              </a:rPr>
              <a:t>As part of the data exploration we reviewed data sets pertaining to Spotify to determine what data is available.</a:t>
            </a:r>
            <a:endParaRPr sz="1650">
              <a:solidFill>
                <a:srgbClr val="FFFFFF"/>
              </a:solidFill>
            </a:endParaRPr>
          </a:p>
          <a:p>
            <a:pPr indent="0" lvl="0" marL="457200" rtl="0" algn="l">
              <a:lnSpc>
                <a:spcPct val="90000"/>
              </a:lnSpc>
              <a:spcBef>
                <a:spcPts val="0"/>
              </a:spcBef>
              <a:spcAft>
                <a:spcPts val="0"/>
              </a:spcAft>
              <a:buNone/>
            </a:pPr>
            <a:r>
              <a:t/>
            </a:r>
            <a:endParaRPr sz="1650">
              <a:solidFill>
                <a:srgbClr val="FFFFFF"/>
              </a:solidFill>
            </a:endParaRPr>
          </a:p>
          <a:p>
            <a:pPr indent="-333375" lvl="0" marL="457200" rtl="0" algn="l">
              <a:lnSpc>
                <a:spcPct val="90000"/>
              </a:lnSpc>
              <a:spcBef>
                <a:spcPts val="0"/>
              </a:spcBef>
              <a:spcAft>
                <a:spcPts val="0"/>
              </a:spcAft>
              <a:buClr>
                <a:srgbClr val="FFFFFF"/>
              </a:buClr>
              <a:buSzPts val="1650"/>
              <a:buFont typeface="Calibri"/>
              <a:buChar char="•"/>
            </a:pPr>
            <a:r>
              <a:rPr lang="en-US" sz="1650">
                <a:solidFill>
                  <a:srgbClr val="FFFFFF"/>
                </a:solidFill>
              </a:rPr>
              <a:t>After importing the csv files and further reviewing the datasets using .value_counts() and .describe() we determined that we could answer our questions using the data sets independently.</a:t>
            </a:r>
            <a:endParaRPr sz="1650">
              <a:solidFill>
                <a:srgbClr val="FFFFFF"/>
              </a:solidFill>
            </a:endParaRPr>
          </a:p>
          <a:p>
            <a:pPr indent="0" lvl="0" marL="457200" rtl="0" algn="l">
              <a:lnSpc>
                <a:spcPct val="90000"/>
              </a:lnSpc>
              <a:spcBef>
                <a:spcPts val="0"/>
              </a:spcBef>
              <a:spcAft>
                <a:spcPts val="0"/>
              </a:spcAft>
              <a:buNone/>
            </a:pPr>
            <a:r>
              <a:t/>
            </a:r>
            <a:endParaRPr sz="1650">
              <a:solidFill>
                <a:srgbClr val="FFFFFF"/>
              </a:solidFill>
            </a:endParaRPr>
          </a:p>
          <a:p>
            <a:pPr indent="-333375" lvl="0" marL="457200" rtl="0" algn="l">
              <a:lnSpc>
                <a:spcPct val="90000"/>
              </a:lnSpc>
              <a:spcBef>
                <a:spcPts val="0"/>
              </a:spcBef>
              <a:spcAft>
                <a:spcPts val="0"/>
              </a:spcAft>
              <a:buClr>
                <a:srgbClr val="FFFFFF"/>
              </a:buClr>
              <a:buSzPts val="1650"/>
              <a:buFont typeface="Calibri"/>
              <a:buChar char="•"/>
            </a:pPr>
            <a:r>
              <a:rPr lang="en-US" sz="1650">
                <a:solidFill>
                  <a:srgbClr val="FFFFFF"/>
                </a:solidFill>
              </a:rPr>
              <a:t>We also found that the data sets had vastly different numbers of data points, so we decided not to merge and utilize separately.</a:t>
            </a:r>
            <a:endParaRPr sz="1650">
              <a:solidFill>
                <a:srgbClr val="FFFFFF"/>
              </a:solidFill>
            </a:endParaRPr>
          </a:p>
        </p:txBody>
      </p:sp>
      <p:pic>
        <p:nvPicPr>
          <p:cNvPr id="123" name="Google Shape;123;p5"/>
          <p:cNvPicPr preferRelativeResize="0"/>
          <p:nvPr/>
        </p:nvPicPr>
        <p:blipFill>
          <a:blip r:embed="rId4">
            <a:alphaModFix/>
          </a:blip>
          <a:stretch>
            <a:fillRect/>
          </a:stretch>
        </p:blipFill>
        <p:spPr>
          <a:xfrm>
            <a:off x="6086700" y="1690688"/>
            <a:ext cx="5800499" cy="4062239"/>
          </a:xfrm>
          <a:prstGeom prst="rect">
            <a:avLst/>
          </a:prstGeom>
          <a:noFill/>
          <a:ln>
            <a:noFill/>
          </a:ln>
        </p:spPr>
      </p:pic>
      <p:sp>
        <p:nvSpPr>
          <p:cNvPr id="124" name="Google Shape;124;p5"/>
          <p:cNvSpPr txBox="1"/>
          <p:nvPr/>
        </p:nvSpPr>
        <p:spPr>
          <a:xfrm>
            <a:off x="7921650" y="5825725"/>
            <a:ext cx="21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Example of raw DataFrame</a:t>
            </a:r>
            <a:endParaRPr>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bccab4fccb_0_5"/>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31" name="Google Shape;131;gbccab4fccb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FF"/>
                </a:solidFill>
              </a:rPr>
              <a:t>Data Exploration and Cleanup</a:t>
            </a:r>
            <a:r>
              <a:rPr lang="en-US"/>
              <a:t> </a:t>
            </a:r>
            <a:endParaRPr/>
          </a:p>
        </p:txBody>
      </p:sp>
      <p:sp>
        <p:nvSpPr>
          <p:cNvPr id="132" name="Google Shape;132;gbccab4fccb_0_5"/>
          <p:cNvSpPr txBox="1"/>
          <p:nvPr>
            <p:ph idx="1" type="body"/>
          </p:nvPr>
        </p:nvSpPr>
        <p:spPr>
          <a:xfrm>
            <a:off x="838200" y="1825625"/>
            <a:ext cx="5201100" cy="4351200"/>
          </a:xfrm>
          <a:prstGeom prst="rect">
            <a:avLst/>
          </a:prstGeom>
        </p:spPr>
        <p:txBody>
          <a:bodyPr anchorCtr="0" anchor="t" bIns="45700" lIns="91425" spcFirstLastPara="1" rIns="91425" wrap="square" tIns="45700">
            <a:normAutofit/>
          </a:bodyPr>
          <a:lstStyle/>
          <a:p>
            <a:pPr indent="-333375" lvl="0" marL="457200" marR="190500" rtl="0" algn="l">
              <a:lnSpc>
                <a:spcPct val="100000"/>
              </a:lnSpc>
              <a:spcBef>
                <a:spcPts val="0"/>
              </a:spcBef>
              <a:spcAft>
                <a:spcPts val="0"/>
              </a:spcAft>
              <a:buClr>
                <a:srgbClr val="FFFFFF"/>
              </a:buClr>
              <a:buSzPts val="1650"/>
              <a:buFont typeface="Calibri"/>
              <a:buChar char="•"/>
            </a:pPr>
            <a:r>
              <a:rPr lang="en-US" sz="1650">
                <a:solidFill>
                  <a:srgbClr val="FFFFFF"/>
                </a:solidFill>
              </a:rPr>
              <a:t>Once we </a:t>
            </a:r>
            <a:r>
              <a:rPr lang="en-US" sz="1650">
                <a:solidFill>
                  <a:srgbClr val="FFFFFF"/>
                </a:solidFill>
              </a:rPr>
              <a:t>import</a:t>
            </a:r>
            <a:r>
              <a:rPr lang="en-US" sz="1650">
                <a:solidFill>
                  <a:srgbClr val="FFFFFF"/>
                </a:solidFill>
              </a:rPr>
              <a:t> the csv files as dataframes we further reviewed the data points to determine what formatting adjustments needed to be completed.</a:t>
            </a:r>
            <a:endParaRPr sz="1650">
              <a:solidFill>
                <a:srgbClr val="FFFFFF"/>
              </a:solidFill>
            </a:endParaRPr>
          </a:p>
          <a:p>
            <a:pPr indent="0" lvl="0" marL="457200" marR="190500" rtl="0" algn="l">
              <a:lnSpc>
                <a:spcPct val="100000"/>
              </a:lnSpc>
              <a:spcBef>
                <a:spcPts val="0"/>
              </a:spcBef>
              <a:spcAft>
                <a:spcPts val="0"/>
              </a:spcAft>
              <a:buNone/>
            </a:pPr>
            <a:r>
              <a:t/>
            </a:r>
            <a:endParaRPr sz="1650">
              <a:solidFill>
                <a:srgbClr val="FFFFFF"/>
              </a:solidFill>
            </a:endParaRPr>
          </a:p>
          <a:p>
            <a:pPr indent="-333375" lvl="0" marL="457200" rtl="0" algn="l">
              <a:lnSpc>
                <a:spcPct val="100000"/>
              </a:lnSpc>
              <a:spcBef>
                <a:spcPts val="0"/>
              </a:spcBef>
              <a:spcAft>
                <a:spcPts val="0"/>
              </a:spcAft>
              <a:buClr>
                <a:srgbClr val="FFFFFF"/>
              </a:buClr>
              <a:buSzPts val="1650"/>
              <a:buFont typeface="Calibri"/>
              <a:buChar char="•"/>
            </a:pPr>
            <a:r>
              <a:rPr lang="en-US" sz="1650">
                <a:solidFill>
                  <a:srgbClr val="FFFFFF"/>
                </a:solidFill>
              </a:rPr>
              <a:t>We found that the artists column needed to remove the brackets and quotes, so we found a function to remove those characters.</a:t>
            </a:r>
            <a:endParaRPr sz="1650">
              <a:solidFill>
                <a:srgbClr val="FFFFFF"/>
              </a:solidFill>
            </a:endParaRPr>
          </a:p>
          <a:p>
            <a:pPr indent="0" lvl="0" marL="457200" rtl="0" algn="l">
              <a:lnSpc>
                <a:spcPct val="100000"/>
              </a:lnSpc>
              <a:spcBef>
                <a:spcPts val="0"/>
              </a:spcBef>
              <a:spcAft>
                <a:spcPts val="0"/>
              </a:spcAft>
              <a:buNone/>
            </a:pPr>
            <a:r>
              <a:t/>
            </a:r>
            <a:endParaRPr sz="1650">
              <a:solidFill>
                <a:srgbClr val="FFFFFF"/>
              </a:solidFill>
            </a:endParaRPr>
          </a:p>
          <a:p>
            <a:pPr indent="-333375" lvl="0" marL="457200" rtl="0" algn="l">
              <a:lnSpc>
                <a:spcPct val="100000"/>
              </a:lnSpc>
              <a:spcBef>
                <a:spcPts val="0"/>
              </a:spcBef>
              <a:spcAft>
                <a:spcPts val="0"/>
              </a:spcAft>
              <a:buClr>
                <a:srgbClr val="FFFFFF"/>
              </a:buClr>
              <a:buSzPts val="1650"/>
              <a:buFont typeface="Calibri"/>
              <a:buChar char="•"/>
            </a:pPr>
            <a:r>
              <a:rPr lang="en-US" sz="1650">
                <a:solidFill>
                  <a:srgbClr val="FFFFFF"/>
                </a:solidFill>
              </a:rPr>
              <a:t>We updated the dataframe to only include the columns that were relevant for part of the analysis and re-named the column titles to provide better clarity.</a:t>
            </a:r>
            <a:endParaRPr sz="1650">
              <a:solidFill>
                <a:srgbClr val="FFFFFF"/>
              </a:solidFill>
            </a:endParaRPr>
          </a:p>
        </p:txBody>
      </p:sp>
      <p:pic>
        <p:nvPicPr>
          <p:cNvPr id="133" name="Google Shape;133;gbccab4fccb_0_5"/>
          <p:cNvPicPr preferRelativeResize="0"/>
          <p:nvPr/>
        </p:nvPicPr>
        <p:blipFill>
          <a:blip r:embed="rId4">
            <a:alphaModFix/>
          </a:blip>
          <a:stretch>
            <a:fillRect/>
          </a:stretch>
        </p:blipFill>
        <p:spPr>
          <a:xfrm>
            <a:off x="6144225" y="1692463"/>
            <a:ext cx="5847900" cy="3473082"/>
          </a:xfrm>
          <a:prstGeom prst="rect">
            <a:avLst/>
          </a:prstGeom>
          <a:noFill/>
          <a:ln>
            <a:noFill/>
          </a:ln>
        </p:spPr>
      </p:pic>
      <p:sp>
        <p:nvSpPr>
          <p:cNvPr id="134" name="Google Shape;134;gbccab4fccb_0_5"/>
          <p:cNvSpPr txBox="1"/>
          <p:nvPr/>
        </p:nvSpPr>
        <p:spPr>
          <a:xfrm>
            <a:off x="7854975" y="5167200"/>
            <a:ext cx="24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Example of cleaner DataFrame</a:t>
            </a:r>
            <a:endParaRPr>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ba562a2a6e_0_4"/>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41" name="Google Shape;141;gba562a2a6e_0_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FF"/>
                </a:solidFill>
              </a:rPr>
              <a:t>Data Exploration and Cleanup </a:t>
            </a:r>
            <a:endParaRPr>
              <a:solidFill>
                <a:srgbClr val="FFFFFF"/>
              </a:solidFill>
            </a:endParaRPr>
          </a:p>
        </p:txBody>
      </p:sp>
      <p:sp>
        <p:nvSpPr>
          <p:cNvPr id="142" name="Google Shape;142;gba562a2a6e_0_4"/>
          <p:cNvSpPr txBox="1"/>
          <p:nvPr>
            <p:ph idx="1" type="body"/>
          </p:nvPr>
        </p:nvSpPr>
        <p:spPr>
          <a:xfrm>
            <a:off x="838200" y="1825625"/>
            <a:ext cx="5201100" cy="3074700"/>
          </a:xfrm>
          <a:prstGeom prst="rect">
            <a:avLst/>
          </a:prstGeom>
        </p:spPr>
        <p:txBody>
          <a:bodyPr anchorCtr="0" anchor="t" bIns="45700" lIns="91425" spcFirstLastPara="1" rIns="91425" wrap="square" tIns="45700">
            <a:normAutofit/>
          </a:bodyPr>
          <a:lstStyle/>
          <a:p>
            <a:pPr indent="-333375" lvl="0" marL="457200" marR="190500" rtl="0" algn="l">
              <a:lnSpc>
                <a:spcPct val="100000"/>
              </a:lnSpc>
              <a:spcBef>
                <a:spcPts val="0"/>
              </a:spcBef>
              <a:spcAft>
                <a:spcPts val="0"/>
              </a:spcAft>
              <a:buClr>
                <a:srgbClr val="FFFFFF"/>
              </a:buClr>
              <a:buSzPts val="1650"/>
              <a:buFont typeface="Calibri"/>
              <a:buChar char="•"/>
            </a:pPr>
            <a:r>
              <a:rPr lang="en-US" sz="1650">
                <a:solidFill>
                  <a:srgbClr val="FFFFFF"/>
                </a:solidFill>
              </a:rPr>
              <a:t>Lastly, we found that some of the column values were not easy to understand.</a:t>
            </a:r>
            <a:endParaRPr sz="1650">
              <a:solidFill>
                <a:srgbClr val="FFFFFF"/>
              </a:solidFill>
            </a:endParaRPr>
          </a:p>
          <a:p>
            <a:pPr indent="0" lvl="0" marL="457200" marR="190500" rtl="0" algn="l">
              <a:lnSpc>
                <a:spcPct val="100000"/>
              </a:lnSpc>
              <a:spcBef>
                <a:spcPts val="0"/>
              </a:spcBef>
              <a:spcAft>
                <a:spcPts val="0"/>
              </a:spcAft>
              <a:buNone/>
            </a:pPr>
            <a:r>
              <a:t/>
            </a:r>
            <a:endParaRPr sz="1650">
              <a:solidFill>
                <a:srgbClr val="FFFFFF"/>
              </a:solidFill>
            </a:endParaRPr>
          </a:p>
          <a:p>
            <a:pPr indent="-333375" lvl="0" marL="457200" marR="190500" rtl="0" algn="l">
              <a:lnSpc>
                <a:spcPct val="100000"/>
              </a:lnSpc>
              <a:spcBef>
                <a:spcPts val="0"/>
              </a:spcBef>
              <a:spcAft>
                <a:spcPts val="0"/>
              </a:spcAft>
              <a:buClr>
                <a:srgbClr val="FFFFFF"/>
              </a:buClr>
              <a:buSzPts val="1650"/>
              <a:buFont typeface="Calibri"/>
              <a:buChar char="•"/>
            </a:pPr>
            <a:r>
              <a:rPr lang="en-US" sz="1650">
                <a:solidFill>
                  <a:srgbClr val="FFFFFF"/>
                </a:solidFill>
              </a:rPr>
              <a:t>For example, "Explicit" was indicated with a 0 or 1, so this was updated to be either "No" or "Yes."</a:t>
            </a:r>
            <a:endParaRPr sz="1650">
              <a:solidFill>
                <a:srgbClr val="FFFFFF"/>
              </a:solidFill>
            </a:endParaRPr>
          </a:p>
          <a:p>
            <a:pPr indent="0" lvl="0" marL="457200" marR="190500" rtl="0" algn="l">
              <a:lnSpc>
                <a:spcPct val="100000"/>
              </a:lnSpc>
              <a:spcBef>
                <a:spcPts val="0"/>
              </a:spcBef>
              <a:spcAft>
                <a:spcPts val="0"/>
              </a:spcAft>
              <a:buNone/>
            </a:pPr>
            <a:r>
              <a:t/>
            </a:r>
            <a:endParaRPr sz="1650">
              <a:solidFill>
                <a:srgbClr val="FFFFFF"/>
              </a:solidFill>
            </a:endParaRPr>
          </a:p>
          <a:p>
            <a:pPr indent="-333375" lvl="0" marL="457200" marR="190500" rtl="0" algn="l">
              <a:lnSpc>
                <a:spcPct val="100000"/>
              </a:lnSpc>
              <a:spcBef>
                <a:spcPts val="0"/>
              </a:spcBef>
              <a:spcAft>
                <a:spcPts val="0"/>
              </a:spcAft>
              <a:buClr>
                <a:srgbClr val="FFFFFF"/>
              </a:buClr>
              <a:buSzPts val="1650"/>
              <a:buFont typeface="Calibri"/>
              <a:buChar char="•"/>
            </a:pPr>
            <a:r>
              <a:rPr lang="en-US" sz="1650">
                <a:solidFill>
                  <a:srgbClr val="FFFFFF"/>
                </a:solidFill>
              </a:rPr>
              <a:t>We also updated the duration in ms to be in seconds.</a:t>
            </a:r>
            <a:endParaRPr sz="1650">
              <a:solidFill>
                <a:srgbClr val="FFFFFF"/>
              </a:solidFill>
            </a:endParaRPr>
          </a:p>
          <a:p>
            <a:pPr indent="0" lvl="0" marL="457200" marR="190500" rtl="0" algn="l">
              <a:lnSpc>
                <a:spcPct val="100000"/>
              </a:lnSpc>
              <a:spcBef>
                <a:spcPts val="0"/>
              </a:spcBef>
              <a:spcAft>
                <a:spcPts val="0"/>
              </a:spcAft>
              <a:buNone/>
            </a:pPr>
            <a:r>
              <a:t/>
            </a:r>
            <a:endParaRPr sz="1650">
              <a:solidFill>
                <a:srgbClr val="FFFFFF"/>
              </a:solidFill>
            </a:endParaRPr>
          </a:p>
          <a:p>
            <a:pPr indent="-333375" lvl="0" marL="457200" rtl="0" algn="l">
              <a:lnSpc>
                <a:spcPct val="100000"/>
              </a:lnSpc>
              <a:spcBef>
                <a:spcPts val="0"/>
              </a:spcBef>
              <a:spcAft>
                <a:spcPts val="0"/>
              </a:spcAft>
              <a:buClr>
                <a:srgbClr val="FFFFFF"/>
              </a:buClr>
              <a:buSzPts val="1650"/>
              <a:buFont typeface="Calibri"/>
              <a:buChar char="•"/>
            </a:pPr>
            <a:r>
              <a:rPr lang="en-US" sz="1650">
                <a:solidFill>
                  <a:srgbClr val="FFFFFF"/>
                </a:solidFill>
              </a:rPr>
              <a:t>For Mode and Key we also updated numeric values to be a descriptive string value.</a:t>
            </a:r>
            <a:endParaRPr sz="1650">
              <a:solidFill>
                <a:srgbClr val="FFFFFF"/>
              </a:solidFill>
            </a:endParaRPr>
          </a:p>
        </p:txBody>
      </p:sp>
      <p:sp>
        <p:nvSpPr>
          <p:cNvPr id="143" name="Google Shape;143;gba562a2a6e_0_4"/>
          <p:cNvSpPr txBox="1"/>
          <p:nvPr/>
        </p:nvSpPr>
        <p:spPr>
          <a:xfrm>
            <a:off x="7612938" y="5167225"/>
            <a:ext cx="24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Example of clean DataFrame</a:t>
            </a:r>
            <a:endParaRPr>
              <a:solidFill>
                <a:srgbClr val="FFFFFF"/>
              </a:solidFill>
              <a:latin typeface="Calibri"/>
              <a:ea typeface="Calibri"/>
              <a:cs typeface="Calibri"/>
              <a:sym typeface="Calibri"/>
            </a:endParaRPr>
          </a:p>
        </p:txBody>
      </p:sp>
      <p:pic>
        <p:nvPicPr>
          <p:cNvPr id="144" name="Google Shape;144;gba562a2a6e_0_4"/>
          <p:cNvPicPr preferRelativeResize="0"/>
          <p:nvPr/>
        </p:nvPicPr>
        <p:blipFill>
          <a:blip r:embed="rId4">
            <a:alphaModFix/>
          </a:blip>
          <a:stretch>
            <a:fillRect/>
          </a:stretch>
        </p:blipFill>
        <p:spPr>
          <a:xfrm>
            <a:off x="6298475" y="1780537"/>
            <a:ext cx="5055325" cy="3296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bccab4fccb_1_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51" name="Google Shape;151;gbccab4fccb_1_0"/>
          <p:cNvSpPr txBox="1"/>
          <p:nvPr>
            <p:ph type="title"/>
          </p:nvPr>
        </p:nvSpPr>
        <p:spPr>
          <a:xfrm>
            <a:off x="838200" y="112450"/>
            <a:ext cx="10515600" cy="1024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sz="4200">
                <a:solidFill>
                  <a:srgbClr val="FFFFFF"/>
                </a:solidFill>
              </a:rPr>
              <a:t>Which artists have the most tracks on Spotify?</a:t>
            </a:r>
            <a:endParaRPr sz="4200">
              <a:solidFill>
                <a:srgbClr val="FFFFFF"/>
              </a:solidFill>
            </a:endParaRPr>
          </a:p>
        </p:txBody>
      </p:sp>
      <p:sp>
        <p:nvSpPr>
          <p:cNvPr id="152" name="Google Shape;152;gbccab4fccb_1_0"/>
          <p:cNvSpPr txBox="1"/>
          <p:nvPr>
            <p:ph idx="1" type="body"/>
          </p:nvPr>
        </p:nvSpPr>
        <p:spPr>
          <a:xfrm>
            <a:off x="838188" y="1136950"/>
            <a:ext cx="10333200" cy="1505400"/>
          </a:xfrm>
          <a:prstGeom prst="rect">
            <a:avLst/>
          </a:prstGeom>
          <a:noFill/>
          <a:ln>
            <a:noFill/>
          </a:ln>
        </p:spPr>
        <p:txBody>
          <a:bodyPr anchorCtr="0" anchor="t" bIns="45700" lIns="91425" spcFirstLastPara="1" rIns="91425" wrap="square" tIns="45700">
            <a:normAutofit lnSpcReduction="10000"/>
          </a:bodyPr>
          <a:lstStyle/>
          <a:p>
            <a:pPr indent="-393700" lvl="0" marL="457200" rtl="0" algn="l">
              <a:lnSpc>
                <a:spcPct val="90000"/>
              </a:lnSpc>
              <a:spcBef>
                <a:spcPts val="0"/>
              </a:spcBef>
              <a:spcAft>
                <a:spcPts val="0"/>
              </a:spcAft>
              <a:buClr>
                <a:srgbClr val="FFFFFF"/>
              </a:buClr>
              <a:buSzPts val="2600"/>
              <a:buChar char="•"/>
            </a:pPr>
            <a:r>
              <a:rPr lang="en-US" sz="2600">
                <a:solidFill>
                  <a:srgbClr val="FFFFFF"/>
                </a:solidFill>
              </a:rPr>
              <a:t>Used the value.counts function to find number of tracks for each artist.</a:t>
            </a:r>
            <a:endParaRPr sz="2600">
              <a:solidFill>
                <a:srgbClr val="FFFFFF"/>
              </a:solidFill>
            </a:endParaRPr>
          </a:p>
          <a:p>
            <a:pPr indent="-393700" lvl="0" marL="457200" rtl="0" algn="l">
              <a:lnSpc>
                <a:spcPct val="90000"/>
              </a:lnSpc>
              <a:spcBef>
                <a:spcPts val="0"/>
              </a:spcBef>
              <a:spcAft>
                <a:spcPts val="0"/>
              </a:spcAft>
              <a:buClr>
                <a:srgbClr val="FFFFFF"/>
              </a:buClr>
              <a:buSzPts val="2600"/>
              <a:buChar char="•"/>
            </a:pPr>
            <a:r>
              <a:rPr lang="en-US" sz="2600">
                <a:solidFill>
                  <a:srgbClr val="FFFFFF"/>
                </a:solidFill>
              </a:rPr>
              <a:t>Used the reset.index function to make it a dataframe.</a:t>
            </a:r>
            <a:endParaRPr sz="2600">
              <a:solidFill>
                <a:srgbClr val="FFFFFF"/>
              </a:solidFill>
            </a:endParaRPr>
          </a:p>
          <a:p>
            <a:pPr indent="-393700" lvl="0" marL="457200" rtl="0" algn="l">
              <a:lnSpc>
                <a:spcPct val="90000"/>
              </a:lnSpc>
              <a:spcBef>
                <a:spcPts val="0"/>
              </a:spcBef>
              <a:spcAft>
                <a:spcPts val="0"/>
              </a:spcAft>
              <a:buClr>
                <a:srgbClr val="FFFFFF"/>
              </a:buClr>
              <a:buSzPts val="2600"/>
              <a:buChar char="•"/>
            </a:pPr>
            <a:r>
              <a:rPr lang="en-US" sz="2600">
                <a:solidFill>
                  <a:srgbClr val="FFFFFF"/>
                </a:solidFill>
              </a:rPr>
              <a:t>Created a MatPlotLib Bar Chart to visualize the 20 most prolific artists.</a:t>
            </a:r>
            <a:endParaRPr/>
          </a:p>
          <a:p>
            <a:pPr indent="0" lvl="0" marL="0" rtl="0" algn="l">
              <a:lnSpc>
                <a:spcPct val="90000"/>
              </a:lnSpc>
              <a:spcBef>
                <a:spcPts val="0"/>
              </a:spcBef>
              <a:spcAft>
                <a:spcPts val="0"/>
              </a:spcAft>
              <a:buNone/>
            </a:pPr>
            <a:r>
              <a:t/>
            </a:r>
            <a:endParaRPr/>
          </a:p>
        </p:txBody>
      </p:sp>
      <p:pic>
        <p:nvPicPr>
          <p:cNvPr id="153" name="Google Shape;153;gbccab4fccb_1_0"/>
          <p:cNvPicPr preferRelativeResize="0"/>
          <p:nvPr/>
        </p:nvPicPr>
        <p:blipFill>
          <a:blip r:embed="rId4">
            <a:alphaModFix/>
          </a:blip>
          <a:stretch>
            <a:fillRect/>
          </a:stretch>
        </p:blipFill>
        <p:spPr>
          <a:xfrm>
            <a:off x="578375" y="2841525"/>
            <a:ext cx="11201400" cy="3524250"/>
          </a:xfrm>
          <a:prstGeom prst="rect">
            <a:avLst/>
          </a:prstGeom>
          <a:noFill/>
          <a:ln>
            <a:noFill/>
          </a:ln>
        </p:spPr>
      </p:pic>
      <p:pic>
        <p:nvPicPr>
          <p:cNvPr id="154" name="Google Shape;154;gbccab4fccb_1_0"/>
          <p:cNvPicPr preferRelativeResize="0"/>
          <p:nvPr/>
        </p:nvPicPr>
        <p:blipFill>
          <a:blip r:embed="rId5">
            <a:alphaModFix/>
          </a:blip>
          <a:stretch>
            <a:fillRect/>
          </a:stretch>
        </p:blipFill>
        <p:spPr>
          <a:xfrm>
            <a:off x="-153275" y="112453"/>
            <a:ext cx="1410125" cy="142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bccab4fccb_2_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61" name="Google Shape;161;gbccab4fccb_2_0"/>
          <p:cNvSpPr txBox="1"/>
          <p:nvPr>
            <p:ph type="title"/>
          </p:nvPr>
        </p:nvSpPr>
        <p:spPr>
          <a:xfrm>
            <a:off x="0" y="0"/>
            <a:ext cx="12001200" cy="1167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000">
                <a:solidFill>
                  <a:srgbClr val="FFFFFF"/>
                </a:solidFill>
              </a:rPr>
              <a:t>Artist’s With Highest Average Popularity </a:t>
            </a:r>
            <a:endParaRPr sz="4000">
              <a:solidFill>
                <a:srgbClr val="FFFFFF"/>
              </a:solidFill>
            </a:endParaRPr>
          </a:p>
        </p:txBody>
      </p:sp>
      <p:pic>
        <p:nvPicPr>
          <p:cNvPr id="162" name="Google Shape;162;gbccab4fccb_2_0"/>
          <p:cNvPicPr preferRelativeResize="0"/>
          <p:nvPr/>
        </p:nvPicPr>
        <p:blipFill>
          <a:blip r:embed="rId4">
            <a:alphaModFix/>
          </a:blip>
          <a:stretch>
            <a:fillRect/>
          </a:stretch>
        </p:blipFill>
        <p:spPr>
          <a:xfrm>
            <a:off x="508150" y="1187950"/>
            <a:ext cx="4758720" cy="4862375"/>
          </a:xfrm>
          <a:prstGeom prst="rect">
            <a:avLst/>
          </a:prstGeom>
          <a:noFill/>
          <a:ln>
            <a:noFill/>
          </a:ln>
        </p:spPr>
      </p:pic>
      <p:pic>
        <p:nvPicPr>
          <p:cNvPr id="163" name="Google Shape;163;gbccab4fccb_2_0"/>
          <p:cNvPicPr preferRelativeResize="0"/>
          <p:nvPr/>
        </p:nvPicPr>
        <p:blipFill>
          <a:blip r:embed="rId5">
            <a:alphaModFix/>
          </a:blip>
          <a:stretch>
            <a:fillRect/>
          </a:stretch>
        </p:blipFill>
        <p:spPr>
          <a:xfrm>
            <a:off x="5574968" y="2212725"/>
            <a:ext cx="6375808" cy="3837601"/>
          </a:xfrm>
          <a:prstGeom prst="rect">
            <a:avLst/>
          </a:prstGeom>
          <a:noFill/>
          <a:ln>
            <a:noFill/>
          </a:ln>
        </p:spPr>
      </p:pic>
      <p:sp>
        <p:nvSpPr>
          <p:cNvPr id="164" name="Google Shape;164;gbccab4fccb_2_0"/>
          <p:cNvSpPr txBox="1"/>
          <p:nvPr/>
        </p:nvSpPr>
        <p:spPr>
          <a:xfrm>
            <a:off x="5422525" y="1256725"/>
            <a:ext cx="66807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FFFF"/>
              </a:buClr>
              <a:buSzPts val="1900"/>
              <a:buFont typeface="Calibri"/>
              <a:buChar char="●"/>
            </a:pPr>
            <a:r>
              <a:rPr lang="en-US" sz="1900">
                <a:solidFill>
                  <a:srgbClr val="FFFFFF"/>
                </a:solidFill>
                <a:latin typeface="Calibri"/>
                <a:ea typeface="Calibri"/>
                <a:cs typeface="Calibri"/>
                <a:sym typeface="Calibri"/>
              </a:rPr>
              <a:t>Artist’s in</a:t>
            </a:r>
            <a:r>
              <a:rPr lang="en-US" sz="1900">
                <a:solidFill>
                  <a:srgbClr val="FFFFFF"/>
                </a:solidFill>
                <a:latin typeface="Calibri"/>
                <a:ea typeface="Calibri"/>
                <a:cs typeface="Calibri"/>
                <a:sym typeface="Calibri"/>
              </a:rPr>
              <a:t>consistently</a:t>
            </a:r>
            <a:r>
              <a:rPr lang="en-US" sz="1900">
                <a:solidFill>
                  <a:srgbClr val="FFFFFF"/>
                </a:solidFill>
                <a:latin typeface="Calibri"/>
                <a:ea typeface="Calibri"/>
                <a:cs typeface="Calibri"/>
                <a:sym typeface="Calibri"/>
              </a:rPr>
              <a:t> had special characters</a:t>
            </a:r>
            <a:endParaRPr sz="1900">
              <a:solidFill>
                <a:srgbClr val="FFFFFF"/>
              </a:solidFill>
              <a:latin typeface="Calibri"/>
              <a:ea typeface="Calibri"/>
              <a:cs typeface="Calibri"/>
              <a:sym typeface="Calibri"/>
            </a:endParaRPr>
          </a:p>
          <a:p>
            <a:pPr indent="-349250" lvl="0" marL="457200" rtl="0" algn="l">
              <a:spcBef>
                <a:spcPts val="0"/>
              </a:spcBef>
              <a:spcAft>
                <a:spcPts val="0"/>
              </a:spcAft>
              <a:buClr>
                <a:srgbClr val="FFFFFF"/>
              </a:buClr>
              <a:buSzPts val="1900"/>
              <a:buFont typeface="Calibri"/>
              <a:buChar char="●"/>
            </a:pPr>
            <a:r>
              <a:rPr lang="en-US" sz="1900">
                <a:solidFill>
                  <a:srgbClr val="FFFFFF"/>
                </a:solidFill>
                <a:latin typeface="Calibri"/>
                <a:ea typeface="Calibri"/>
                <a:cs typeface="Calibri"/>
                <a:sym typeface="Calibri"/>
              </a:rPr>
              <a:t>With time </a:t>
            </a:r>
            <a:r>
              <a:rPr lang="en-US" sz="1900">
                <a:solidFill>
                  <a:srgbClr val="FFFFFF"/>
                </a:solidFill>
                <a:latin typeface="Calibri"/>
                <a:ea typeface="Calibri"/>
                <a:cs typeface="Calibri"/>
                <a:sym typeface="Calibri"/>
              </a:rPr>
              <a:t>constraint</a:t>
            </a:r>
            <a:r>
              <a:rPr lang="en-US" sz="1900">
                <a:solidFill>
                  <a:srgbClr val="FFFFFF"/>
                </a:solidFill>
                <a:latin typeface="Calibri"/>
                <a:ea typeface="Calibri"/>
                <a:cs typeface="Calibri"/>
                <a:sym typeface="Calibri"/>
              </a:rPr>
              <a:t>, dropped Artist’s with special characters</a:t>
            </a:r>
            <a:endParaRPr sz="1900">
              <a:solidFill>
                <a:srgbClr val="FFFFFF"/>
              </a:solidFill>
              <a:latin typeface="Calibri"/>
              <a:ea typeface="Calibri"/>
              <a:cs typeface="Calibri"/>
              <a:sym typeface="Calibri"/>
            </a:endParaRPr>
          </a:p>
        </p:txBody>
      </p:sp>
      <p:pic>
        <p:nvPicPr>
          <p:cNvPr id="165" name="Google Shape;165;gbccab4fccb_2_0"/>
          <p:cNvPicPr preferRelativeResize="0"/>
          <p:nvPr/>
        </p:nvPicPr>
        <p:blipFill>
          <a:blip r:embed="rId6">
            <a:alphaModFix/>
          </a:blip>
          <a:stretch>
            <a:fillRect/>
          </a:stretch>
        </p:blipFill>
        <p:spPr>
          <a:xfrm>
            <a:off x="10474050" y="-49475"/>
            <a:ext cx="1219200" cy="126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2021-02-10T23:29:08Z</dcterms:created>
  <dc:creator>Kasey Wilson</dc:creator>
</cp:coreProperties>
</file>