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86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55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46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6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0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55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66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49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8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82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19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1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8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6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37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C7CE2-3170-472B-9327-2DA941437E45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B34A7D-1E96-4326-A205-EB219901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9266-8E77-46FF-9C10-7C3A1C7EC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60075"/>
            <a:ext cx="6815669" cy="1515533"/>
          </a:xfrm>
        </p:spPr>
        <p:txBody>
          <a:bodyPr/>
          <a:lstStyle/>
          <a:p>
            <a:r>
              <a:rPr lang="en-IN" sz="4400" b="1" dirty="0"/>
              <a:t>CAP-788 </a:t>
            </a:r>
            <a:br>
              <a:rPr lang="en-IN" sz="4400" b="1" dirty="0"/>
            </a:br>
            <a:r>
              <a:rPr lang="en-IN" sz="4400" b="1" dirty="0">
                <a:latin typeface="Garamond (Headings)"/>
              </a:rPr>
              <a:t>DATA</a:t>
            </a:r>
            <a:r>
              <a:rPr lang="en-IN" sz="4400" b="1" dirty="0"/>
              <a:t> SCIENCE TOOLBOX LAB (CA-1)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F05EF-3CEB-45F7-B2BA-99B5A3DB3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84230"/>
            <a:ext cx="2403385" cy="132080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SUBMITTED TO:</a:t>
            </a:r>
          </a:p>
          <a:p>
            <a:r>
              <a:rPr lang="en-IN" dirty="0" err="1"/>
              <a:t>Dr.</a:t>
            </a:r>
            <a:r>
              <a:rPr lang="en-IN" dirty="0"/>
              <a:t> APASH ROY</a:t>
            </a:r>
          </a:p>
          <a:p>
            <a:r>
              <a:rPr lang="en-IN" dirty="0"/>
              <a:t>(23550)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BBFAA-39B8-4691-BEC0-3A6F2687D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4741298" y="159798"/>
            <a:ext cx="2709403" cy="115409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9179C1C-6D13-4C75-981D-9FC72643FDB4}"/>
              </a:ext>
            </a:extLst>
          </p:cNvPr>
          <p:cNvSpPr txBox="1">
            <a:spLocks/>
          </p:cNvSpPr>
          <p:nvPr/>
        </p:nvSpPr>
        <p:spPr>
          <a:xfrm>
            <a:off x="6785499" y="3684230"/>
            <a:ext cx="2714103" cy="1651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SUBMITTED BY:</a:t>
            </a:r>
          </a:p>
          <a:p>
            <a:r>
              <a:rPr lang="en-IN" dirty="0"/>
              <a:t>YASH AGARWAL</a:t>
            </a:r>
          </a:p>
          <a:p>
            <a:r>
              <a:rPr lang="en-IN" dirty="0"/>
              <a:t>MCA-DE566</a:t>
            </a:r>
          </a:p>
          <a:p>
            <a:r>
              <a:rPr lang="en-IN" dirty="0"/>
              <a:t>RDE566A03</a:t>
            </a:r>
          </a:p>
          <a:p>
            <a:r>
              <a:rPr lang="en-IN" dirty="0"/>
              <a:t>12000323</a:t>
            </a:r>
          </a:p>
        </p:txBody>
      </p:sp>
    </p:spTree>
    <p:extLst>
      <p:ext uri="{BB962C8B-B14F-4D97-AF65-F5344CB8AC3E}">
        <p14:creationId xmlns:p14="http://schemas.microsoft.com/office/powerpoint/2010/main" val="107232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"/>
    </mc:Choice>
    <mc:Fallback xmlns="">
      <p:transition spd="slow" advTm="18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Garamond (Headings)"/>
                <a:cs typeface="Times New Roman" panose="02020603050405020304" pitchFamily="18" charset="0"/>
              </a:rPr>
              <a:t>NUMERIC:</a:t>
            </a:r>
            <a:endParaRPr lang="en-IN" sz="66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62" y="2560712"/>
            <a:ext cx="10559988" cy="342982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A numeric data type is the most common type in R, and contains any number with or without a decimal, like: 10.5, 55, 787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x &lt;- 10.5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y &lt;- 55	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# Print values of x and y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x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y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# Print the class name of x and y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class(x)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class(y)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 (Headings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1E01FD-7160-4120-88A2-56F38A0F7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61412" r="71540" b="8534"/>
          <a:stretch/>
        </p:blipFill>
        <p:spPr>
          <a:xfrm>
            <a:off x="7496635" y="3107183"/>
            <a:ext cx="3316365" cy="27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1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Garamond (Headings)"/>
                <a:cs typeface="Times New Roman" panose="02020603050405020304" pitchFamily="18" charset="0"/>
              </a:rPr>
              <a:t>INTEGER:</a:t>
            </a:r>
            <a:endParaRPr lang="en-IN" sz="66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62" y="2560712"/>
            <a:ext cx="10559988" cy="342982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Integers are numeric data without decimals. This is used when you are certain that you will never create a variable that should contain decimals. To create an integer variable, you must use the letter L after the integer value.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x &lt;- 1000L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y &lt;- 55L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# Print values of x and y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x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y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# Print the class name of x and y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class(x)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class(y)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E13A8-2C3A-476D-84A1-071AA0C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60984" r="75329" b="9903"/>
          <a:stretch/>
        </p:blipFill>
        <p:spPr>
          <a:xfrm>
            <a:off x="7269373" y="3829073"/>
            <a:ext cx="2442798" cy="22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Garamond (Headings)"/>
                <a:cs typeface="Times New Roman" panose="02020603050405020304" pitchFamily="18" charset="0"/>
              </a:rPr>
              <a:t>COMPLEX:</a:t>
            </a:r>
            <a:endParaRPr lang="en-IN" sz="66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62" y="2560712"/>
            <a:ext cx="10559988" cy="342982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A complex number is written with an "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" as the imaginary part.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x &lt;- 3+5i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y &lt;- 5i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# Print values of x and y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x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y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# Print the class name of x and y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class(x)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class(y)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 (Headings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CB85F-0CA1-4AEB-AEB8-22CD87ADCF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60971" r="71304" b="9773"/>
          <a:stretch/>
        </p:blipFill>
        <p:spPr>
          <a:xfrm>
            <a:off x="6596107" y="3242186"/>
            <a:ext cx="3320249" cy="26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MATH: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8" y="2560712"/>
            <a:ext cx="10315852" cy="342982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In R, you can use operators to perform common mathematical operations on numbers.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10 + 5	#addition</a:t>
            </a:r>
            <a:endParaRPr lang="en-US" sz="2000" b="0" dirty="0">
              <a:solidFill>
                <a:schemeClr val="tx1"/>
              </a:solidFill>
              <a:latin typeface="Garamond (Headings)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10 - 5	# subtraction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max(5, 10, 15)	#maximum number</a:t>
            </a:r>
            <a:br>
              <a:rPr lang="en-IN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min(5, 10, 15)	#minimum number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sqrt(16)		#square root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abs(-4.7)		#absolute number</a:t>
            </a:r>
            <a:endParaRPr lang="en-IN" sz="2000" dirty="0">
              <a:solidFill>
                <a:schemeClr val="tx1"/>
              </a:solidFill>
              <a:latin typeface="Garamond (Headings)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ceiling(1.4)	#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 number upwards to its nearest integer</a:t>
            </a:r>
            <a:br>
              <a:rPr lang="en-IN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floor(1.4)	#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 number downwards to its nearest integer</a:t>
            </a:r>
            <a:endParaRPr lang="en-US" sz="2000" i="0" dirty="0">
              <a:solidFill>
                <a:schemeClr val="tx1"/>
              </a:solidFill>
              <a:effectLst/>
              <a:latin typeface="Garamond (Headings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17B02-6A18-4DF1-BCFE-89B2C7E22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61619" r="59830" b="6666"/>
          <a:stretch/>
        </p:blipFill>
        <p:spPr>
          <a:xfrm>
            <a:off x="6832846" y="3126776"/>
            <a:ext cx="4168883" cy="26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5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STRING: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8" y="2560712"/>
            <a:ext cx="10315852" cy="342982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A character, or strings, are used for storing text. A string is surrounded by either single quotation marks, or double quotation marks.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str &lt;- "Hello"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str	#single line string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  <a:t>str &lt;- "YASH AGARWAL,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  <a:t>MCA-D2010,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  <a:t>RDE564A03,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  <a:t>DATA SCIENCE TOOLBOX LAB"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  <a:t>str #multi-line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8A4E4-798F-40C5-84D5-D8AEAA4F7D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61488" r="50873" b="14822"/>
          <a:stretch/>
        </p:blipFill>
        <p:spPr>
          <a:xfrm>
            <a:off x="5472413" y="3429000"/>
            <a:ext cx="5771156" cy="21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STRING (cont.):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42" y="3123496"/>
            <a:ext cx="4500979" cy="23042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str &lt;- "YASH AGARWAL,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MCA-D2010,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RDE564A03,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DATA SCIENCE TOOLBOX LAB."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cat(str)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A58962-30E9-415D-A19B-F4B6AF015B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61747" r="64762" b="16764"/>
          <a:stretch/>
        </p:blipFill>
        <p:spPr>
          <a:xfrm>
            <a:off x="5707703" y="2962645"/>
            <a:ext cx="5410099" cy="26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6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STRING (cont.):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7" y="2560712"/>
            <a:ext cx="3453414" cy="868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str &lt;- "YASH AGARWAL"</a:t>
            </a:r>
          </a:p>
          <a:p>
            <a:pPr marL="0" indent="0" algn="just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nchar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(str)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432960-0643-473D-A3E7-7655D44FF622}"/>
              </a:ext>
            </a:extLst>
          </p:cNvPr>
          <p:cNvSpPr txBox="1"/>
          <p:nvPr/>
        </p:nvSpPr>
        <p:spPr>
          <a:xfrm>
            <a:off x="1233997" y="3533247"/>
            <a:ext cx="34534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str &lt;- "YASH AGARWAL"</a:t>
            </a:r>
          </a:p>
          <a:p>
            <a:pPr marL="0" indent="0" algn="just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grepl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("Y", str)</a:t>
            </a:r>
          </a:p>
          <a:p>
            <a:pPr marL="0" indent="0" algn="just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grepl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("YASH", str)</a:t>
            </a:r>
          </a:p>
          <a:p>
            <a:pPr marL="0" indent="0" algn="just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grepl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("X", str)</a:t>
            </a:r>
          </a:p>
          <a:p>
            <a:pPr marL="0" indent="0" algn="just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Garamond (Headings)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str1 &lt;- "YASH"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str2 &lt;- "AGARWAL"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aramond (Headings)"/>
                <a:cs typeface="Times New Roman" panose="02020603050405020304" pitchFamily="18" charset="0"/>
              </a:rPr>
              <a:t>paste(str1, str2)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233AE3-F615-46CF-BA86-A91E03656D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61618" r="75933" b="6537"/>
          <a:stretch/>
        </p:blipFill>
        <p:spPr>
          <a:xfrm>
            <a:off x="7037033" y="2631733"/>
            <a:ext cx="3058355" cy="32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STRING (cont.):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742FDB-7B23-4A25-94D7-118F7A420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48991"/>
              </p:ext>
            </p:extLst>
          </p:nvPr>
        </p:nvGraphicFramePr>
        <p:xfrm>
          <a:off x="1446358" y="2560711"/>
          <a:ext cx="9402155" cy="332518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50538">
                  <a:extLst>
                    <a:ext uri="{9D8B030D-6E8A-4147-A177-3AD203B41FA5}">
                      <a16:colId xmlns:a16="http://schemas.microsoft.com/office/drawing/2014/main" val="2178778582"/>
                    </a:ext>
                  </a:extLst>
                </a:gridCol>
                <a:gridCol w="7051617">
                  <a:extLst>
                    <a:ext uri="{9D8B030D-6E8A-4147-A177-3AD203B41FA5}">
                      <a16:colId xmlns:a16="http://schemas.microsoft.com/office/drawing/2014/main" val="386088508"/>
                    </a:ext>
                  </a:extLst>
                </a:gridCol>
              </a:tblGrid>
              <a:tr h="55419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Code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41375104"/>
                  </a:ext>
                </a:extLst>
              </a:tr>
              <a:tr h="55419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\\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Backslash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75438241"/>
                  </a:ext>
                </a:extLst>
              </a:tr>
              <a:tr h="55419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\n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New Line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10129035"/>
                  </a:ext>
                </a:extLst>
              </a:tr>
              <a:tr h="55419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\r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Carriage Return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04736676"/>
                  </a:ext>
                </a:extLst>
              </a:tr>
              <a:tr h="55419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\t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18552669"/>
                  </a:ext>
                </a:extLst>
              </a:tr>
              <a:tr h="55419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\b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Backspace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8703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01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LOGICAL/BOOLEAN: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8" y="2560712"/>
            <a:ext cx="10315852" cy="342982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You can evaluate any expression in R, and get one of two answers, TRUE or FALSE 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Garamond (Headings)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10 &gt; 9    # TRUE because 10 is greater than 9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10 == 9   # FALSE because 10 is not equal to 9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10 &lt; 9    # FALSE because 10 is greater than 9</a:t>
            </a:r>
            <a:endParaRPr lang="en-US" sz="2000" dirty="0">
              <a:solidFill>
                <a:schemeClr val="tx1"/>
              </a:solidFill>
              <a:latin typeface="Garamond (Headings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77A81-DA6D-486D-8B90-6C1173C2E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60712" r="64730" b="21942"/>
          <a:stretch/>
        </p:blipFill>
        <p:spPr>
          <a:xfrm>
            <a:off x="6036815" y="4037336"/>
            <a:ext cx="5047986" cy="19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3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LOGICAL/BOOLEAN: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8" y="2560712"/>
            <a:ext cx="10315852" cy="3429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a &lt;- 200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b &lt;- 33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if (b &gt; a) {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  print ("b is greater than a")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} else {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  print("b is not greater than a")</a:t>
            </a:r>
            <a:br>
              <a:rPr lang="en-US" sz="2000" dirty="0">
                <a:solidFill>
                  <a:schemeClr val="tx1"/>
                </a:solidFill>
                <a:latin typeface="Garamond (Headings)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Garamond (Headings)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Garamond (Headings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00A04-789E-4C55-8CBB-5241DF7C9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61619" r="72612" b="22459"/>
          <a:stretch/>
        </p:blipFill>
        <p:spPr>
          <a:xfrm>
            <a:off x="5921406" y="3429000"/>
            <a:ext cx="4702523" cy="2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AF05EF-3CEB-45F7-B2BA-99B5A3DB3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59946"/>
            <a:ext cx="7073039" cy="144508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a tutorial presentation/ documentation on R programming Basics- Introduction, Syntax, Comments, Variable, Data Type, Number, math, String, Logical/Boolean. Write programming example for each of them. (Use Screenshots of full screen for each step, so that it can be differentiated from other person) 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BBFAA-39B8-4691-BEC0-3A6F2687D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5126147" y="1445934"/>
            <a:ext cx="1939705" cy="8262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3A3207E-F9E4-4348-98DC-8C2706A8D5D9}"/>
              </a:ext>
            </a:extLst>
          </p:cNvPr>
          <p:cNvSpPr txBox="1">
            <a:spLocks/>
          </p:cNvSpPr>
          <p:nvPr/>
        </p:nvSpPr>
        <p:spPr>
          <a:xfrm>
            <a:off x="4609933" y="2602764"/>
            <a:ext cx="3237968" cy="8262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6000" b="1" dirty="0"/>
              <a:t>SET-A</a:t>
            </a:r>
          </a:p>
        </p:txBody>
      </p:sp>
    </p:spTree>
    <p:extLst>
      <p:ext uri="{BB962C8B-B14F-4D97-AF65-F5344CB8AC3E}">
        <p14:creationId xmlns:p14="http://schemas.microsoft.com/office/powerpoint/2010/main" val="31152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"/>
    </mc:Choice>
    <mc:Fallback xmlns="">
      <p:transition spd="slow" advTm="186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Thank You transparent PNG images - StickPNG">
            <a:extLst>
              <a:ext uri="{FF2B5EF4-FFF2-40B4-BE49-F238E27FC236}">
                <a16:creationId xmlns:a16="http://schemas.microsoft.com/office/drawing/2014/main" id="{1B1E47C3-8A23-473B-A36D-CE5B7041CC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1A7AC-C68A-41C0-8A2A-0AB5C0A30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497149" y="497707"/>
            <a:ext cx="11203620" cy="59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INTRODUCTION: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62" y="2560712"/>
            <a:ext cx="10559988" cy="3429820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R is a language and environment for statistical computing and graphics. </a:t>
            </a:r>
          </a:p>
          <a:p>
            <a:pPr algn="just"/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It is a </a:t>
            </a:r>
            <a:r>
              <a:rPr lang="en-US" sz="2800" dirty="0">
                <a:latin typeface="Garamond (Headings)"/>
                <a:cs typeface="Times New Roman" panose="02020603050405020304" pitchFamily="18" charset="0"/>
              </a:rPr>
              <a:t>GNU project</a:t>
            </a: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 which was developed at Bell by John Chambers and colleagues. </a:t>
            </a:r>
          </a:p>
          <a:p>
            <a:pPr algn="just"/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R can be considered as a different implementation of S. </a:t>
            </a:r>
          </a:p>
          <a:p>
            <a:pPr algn="just"/>
            <a:r>
              <a:rPr lang="en-US" sz="2800" dirty="0">
                <a:latin typeface="Garamond (Headings)"/>
                <a:cs typeface="Times New Roman" panose="02020603050405020304" pitchFamily="18" charset="0"/>
              </a:rPr>
              <a:t>R offers a huge type of statistical and graphical techniques, and is exceptionally extensible. </a:t>
            </a:r>
          </a:p>
        </p:txBody>
      </p:sp>
      <p:pic>
        <p:nvPicPr>
          <p:cNvPr id="1026" name="Picture 2" descr="R Programming Language Logo, HD Png Download - kindpng">
            <a:extLst>
              <a:ext uri="{FF2B5EF4-FFF2-40B4-BE49-F238E27FC236}">
                <a16:creationId xmlns:a16="http://schemas.microsoft.com/office/drawing/2014/main" id="{F5BA5FE0-C73A-43F7-9F36-015493B97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58" y="1266679"/>
            <a:ext cx="1220680" cy="105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0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SYNTAX: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62" y="2560712"/>
            <a:ext cx="10559988" cy="34298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latin typeface="Garamond (Headings)"/>
                <a:cs typeface="Times New Roman" panose="02020603050405020304" pitchFamily="18" charset="0"/>
              </a:rPr>
              <a:t>To output text in R, use single or double quotes:</a:t>
            </a:r>
          </a:p>
          <a:p>
            <a:pPr marL="0" indent="0" algn="l">
              <a:buNone/>
            </a:pP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"Hello World!"</a:t>
            </a:r>
          </a:p>
          <a:p>
            <a:pPr marL="0" indent="0" algn="l">
              <a:buNone/>
            </a:pP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5</a:t>
            </a:r>
          </a:p>
          <a:p>
            <a:pPr marL="0" indent="0" algn="l">
              <a:buNone/>
            </a:pP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10</a:t>
            </a:r>
          </a:p>
          <a:p>
            <a:pPr marL="0" indent="0" algn="l">
              <a:buNone/>
            </a:pP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25</a:t>
            </a:r>
          </a:p>
          <a:p>
            <a:pPr marL="0" indent="0" algn="l">
              <a:buNone/>
            </a:pP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5 + 5</a:t>
            </a:r>
            <a:endParaRPr lang="en-US" sz="2800" dirty="0">
              <a:latin typeface="Garamond (Headings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806C-18B2-421A-8828-E338D8276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61618" r="81670" b="16019"/>
          <a:stretch/>
        </p:blipFill>
        <p:spPr>
          <a:xfrm>
            <a:off x="8052048" y="2647555"/>
            <a:ext cx="3067236" cy="294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7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COMMENTS: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62" y="2560712"/>
            <a:ext cx="10559988" cy="3429820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Comments can be used to explain R code, and to make it more readable. It can also be used to prevent execution when testing alternative code.</a:t>
            </a:r>
          </a:p>
          <a:p>
            <a:pPr algn="just"/>
            <a:endParaRPr lang="en-IN" sz="2800" dirty="0">
              <a:latin typeface="Garamond (Headings)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"Hello World!" # This is a comment</a:t>
            </a:r>
          </a:p>
          <a:p>
            <a:pPr marL="0" indent="0">
              <a:buNone/>
            </a:pPr>
            <a:r>
              <a:rPr lang="en-IN" sz="2800" b="0" i="0" dirty="0">
                <a:effectLst/>
                <a:latin typeface="Garamond (Headings)"/>
                <a:cs typeface="Times New Roman" panose="02020603050405020304" pitchFamily="18" charset="0"/>
              </a:rPr>
              <a:t># "Good morning!"</a:t>
            </a:r>
            <a:br>
              <a:rPr lang="en-IN" sz="2800" b="0" i="0" dirty="0"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IN" sz="2800" b="0" i="0" dirty="0">
                <a:effectLst/>
                <a:latin typeface="Garamond (Headings)"/>
                <a:cs typeface="Times New Roman" panose="02020603050405020304" pitchFamily="18" charset="0"/>
              </a:rPr>
              <a:t>"Good night!"</a:t>
            </a:r>
            <a:endParaRPr lang="en-US" sz="3200" dirty="0">
              <a:latin typeface="Garamond (Headings)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Garamond (Headings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4E9E6-B930-472A-80FA-359419AD5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t="61360" r="81872" b="22459"/>
          <a:stretch/>
        </p:blipFill>
        <p:spPr>
          <a:xfrm>
            <a:off x="7235301" y="3772728"/>
            <a:ext cx="3116062" cy="22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VARIABLES: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62" y="2560712"/>
            <a:ext cx="10559988" cy="3429820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Variables are containers for storing data values.</a:t>
            </a:r>
          </a:p>
          <a:p>
            <a:pPr marL="0" indent="0">
              <a:buNone/>
            </a:pPr>
            <a:endParaRPr lang="en-US" sz="2800" b="0" i="0" dirty="0">
              <a:effectLst/>
              <a:latin typeface="Garamond (Headings)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name &lt;- "John"</a:t>
            </a:r>
            <a:br>
              <a:rPr lang="en-US" sz="2800" dirty="0">
                <a:latin typeface="Garamond (Headings)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age &lt;- 40</a:t>
            </a:r>
            <a:br>
              <a:rPr lang="en-US" sz="2800" dirty="0">
                <a:latin typeface="Garamond (Headings)"/>
                <a:cs typeface="Times New Roman" panose="02020603050405020304" pitchFamily="18" charset="0"/>
              </a:rPr>
            </a:br>
            <a:br>
              <a:rPr lang="en-US" sz="2800" dirty="0">
                <a:latin typeface="Garamond (Headings)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name   # output "John"</a:t>
            </a:r>
            <a:b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age    # output 40</a:t>
            </a:r>
            <a:endParaRPr lang="en-US" sz="3600" b="0" i="0" dirty="0">
              <a:effectLst/>
              <a:latin typeface="Garamond (Headings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7B15F-38EB-40B0-B730-B95A960FD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1359" r="79679" b="19094"/>
          <a:stretch/>
        </p:blipFill>
        <p:spPr>
          <a:xfrm>
            <a:off x="6684884" y="3242186"/>
            <a:ext cx="3515559" cy="27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4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DATA TYPE’s: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62" y="2560712"/>
            <a:ext cx="10559988" cy="342982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In programming, data type is an important concept.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Variables can store data of different types, and different types can do different things.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6CD7B2B-A55B-4136-9641-5909528B4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16483"/>
              </p:ext>
            </p:extLst>
          </p:nvPr>
        </p:nvGraphicFramePr>
        <p:xfrm>
          <a:off x="1660124" y="4275622"/>
          <a:ext cx="914498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808">
                  <a:extLst>
                    <a:ext uri="{9D8B030D-6E8A-4147-A177-3AD203B41FA5}">
                      <a16:colId xmlns:a16="http://schemas.microsoft.com/office/drawing/2014/main" val="2302544956"/>
                    </a:ext>
                  </a:extLst>
                </a:gridCol>
                <a:gridCol w="6287178">
                  <a:extLst>
                    <a:ext uri="{9D8B030D-6E8A-4147-A177-3AD203B41FA5}">
                      <a16:colId xmlns:a16="http://schemas.microsoft.com/office/drawing/2014/main" val="2127065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 (Headings)"/>
                        </a:rPr>
                        <a:t>DATA TYPE</a:t>
                      </a:r>
                      <a:endParaRPr lang="en-IN" dirty="0">
                        <a:latin typeface="Garamond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 (Headings)"/>
                        </a:rPr>
                        <a:t>RANGE</a:t>
                      </a:r>
                      <a:endParaRPr lang="en-IN" dirty="0">
                        <a:latin typeface="Garamond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93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Numeric</a:t>
                      </a:r>
                    </a:p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Complex (a.k.a. String) </a:t>
                      </a:r>
                    </a:p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Character</a:t>
                      </a:r>
                    </a:p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Logical (a.k.a. Boolean)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(10.5, 55, 787)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(1L, 55L, 100L, where the letter "L" declares this as an integer)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(9 + 3i, where "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" is the imaginary part)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("k", "R is exciting", "FALSE", "11.5")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 (Headings)"/>
                          <a:cs typeface="Times New Roman" panose="02020603050405020304" pitchFamily="18" charset="0"/>
                        </a:rPr>
                        <a:t>(TRUE or FALSE)</a:t>
                      </a:r>
                      <a:endParaRPr lang="en-US" sz="1800" b="0" i="0" dirty="0">
                        <a:effectLst/>
                        <a:latin typeface="Garamond (Headings)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7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DATA TYPE’s (Cont.):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124" y="2593472"/>
            <a:ext cx="2099569" cy="34298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  <a:t># numeric</a:t>
            </a:r>
            <a:b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  <a:t>x &lt;- 10.5</a:t>
            </a:r>
            <a:br>
              <a:rPr lang="en-US" dirty="0">
                <a:latin typeface="Garamond (Headings)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  <a:t>class(x)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  <a:t># integer</a:t>
            </a:r>
            <a:b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  <a:t>x &lt;- 1000L</a:t>
            </a:r>
            <a:br>
              <a:rPr lang="en-US" dirty="0">
                <a:latin typeface="Garamond (Headings)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  <a:t>class(x)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  <a:t># complex</a:t>
            </a:r>
            <a:b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  <a:t>x &lt;- 9i + 3</a:t>
            </a:r>
            <a:br>
              <a:rPr lang="en-US" dirty="0">
                <a:latin typeface="Garamond (Headings)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Garamond (Headings)"/>
                <a:cs typeface="Times New Roman" panose="02020603050405020304" pitchFamily="18" charset="0"/>
              </a:rPr>
              <a:t>class(x)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8523E7-74D1-4E1F-B555-A3B5B9B3F95E}"/>
              </a:ext>
            </a:extLst>
          </p:cNvPr>
          <p:cNvSpPr txBox="1">
            <a:spLocks/>
          </p:cNvSpPr>
          <p:nvPr/>
        </p:nvSpPr>
        <p:spPr>
          <a:xfrm>
            <a:off x="4546845" y="2809457"/>
            <a:ext cx="2741722" cy="299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aramond (Headings)"/>
                <a:cs typeface="Times New Roman" panose="02020603050405020304" pitchFamily="18" charset="0"/>
              </a:rPr>
              <a:t>#</a:t>
            </a:r>
            <a:r>
              <a:rPr lang="en-US" sz="2400" b="0" i="0" dirty="0">
                <a:effectLst/>
                <a:latin typeface="Garamond (Headings)"/>
                <a:cs typeface="Times New Roman" panose="02020603050405020304" pitchFamily="18" charset="0"/>
              </a:rPr>
              <a:t>character/String</a:t>
            </a:r>
            <a:br>
              <a:rPr lang="en-US" sz="2400" b="0" i="0" dirty="0"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Garamond (Headings)"/>
                <a:cs typeface="Times New Roman" panose="02020603050405020304" pitchFamily="18" charset="0"/>
              </a:rPr>
              <a:t>x &lt;- "R is exciting"</a:t>
            </a:r>
            <a:br>
              <a:rPr lang="en-US" sz="2400" dirty="0">
                <a:latin typeface="Garamond (Headings)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Garamond (Headings)"/>
                <a:cs typeface="Times New Roman" panose="02020603050405020304" pitchFamily="18" charset="0"/>
              </a:rPr>
              <a:t>class(x)</a:t>
            </a:r>
          </a:p>
          <a:p>
            <a:pPr marL="0" indent="0">
              <a:buNone/>
            </a:pPr>
            <a:r>
              <a:rPr lang="en-US" dirty="0">
                <a:latin typeface="Garamond (Headings)"/>
                <a:cs typeface="Times New Roman" panose="02020603050405020304" pitchFamily="18" charset="0"/>
              </a:rPr>
              <a:t>#</a:t>
            </a:r>
            <a:r>
              <a:rPr lang="en-US" sz="2400" b="0" i="0" dirty="0">
                <a:effectLst/>
                <a:latin typeface="Garamond (Headings)"/>
                <a:cs typeface="Times New Roman" panose="02020603050405020304" pitchFamily="18" charset="0"/>
              </a:rPr>
              <a:t> logical/Boolean</a:t>
            </a:r>
            <a:br>
              <a:rPr lang="en-US" sz="2400" b="0" i="0" dirty="0"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Garamond (Headings)"/>
                <a:cs typeface="Times New Roman" panose="02020603050405020304" pitchFamily="18" charset="0"/>
              </a:rPr>
              <a:t>x &lt;- TRUE</a:t>
            </a:r>
            <a:br>
              <a:rPr lang="en-US" sz="2400" dirty="0">
                <a:latin typeface="Garamond (Headings)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Garamond (Headings)"/>
                <a:cs typeface="Times New Roman" panose="02020603050405020304" pitchFamily="18" charset="0"/>
              </a:rPr>
              <a:t>class(x)</a:t>
            </a:r>
            <a:endParaRPr lang="en-US" dirty="0">
              <a:latin typeface="Garamond (Headings)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B0394-B97E-42B5-B11A-2F378C77C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r="75887" b="39289"/>
          <a:stretch/>
        </p:blipFill>
        <p:spPr>
          <a:xfrm>
            <a:off x="8075719" y="2593472"/>
            <a:ext cx="2345146" cy="35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4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39B-EDE2-4091-8A76-B4ECD435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1266679"/>
            <a:ext cx="10413507" cy="1294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Garamond (Headings)"/>
                <a:cs typeface="Times New Roman" panose="02020603050405020304" pitchFamily="18" charset="0"/>
              </a:rPr>
              <a:t>NUMBER:</a:t>
            </a:r>
            <a:endParaRPr lang="en-IN" sz="8000" b="1" dirty="0">
              <a:latin typeface="Garamond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C43-BDCB-471A-A417-BA8747DC4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62" y="2560712"/>
            <a:ext cx="10559988" cy="342982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There are three number types in 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Garamond (Headings)"/>
                <a:cs typeface="Times New Roman" panose="02020603050405020304" pitchFamily="18" charset="0"/>
              </a:rPr>
              <a:t>Numeric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0" i="0" dirty="0">
                <a:effectLst/>
                <a:latin typeface="Garamond (Headings)"/>
                <a:cs typeface="Times New Roman" panose="02020603050405020304" pitchFamily="18" charset="0"/>
              </a:rPr>
              <a:t>Integer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Garamond (Headings)"/>
                <a:cs typeface="Times New Roman" panose="02020603050405020304" pitchFamily="18" charset="0"/>
              </a:rPr>
              <a:t>Complex</a:t>
            </a:r>
          </a:p>
          <a:p>
            <a:pPr marL="0" indent="0" algn="ctr">
              <a:buNone/>
            </a:pPr>
            <a:r>
              <a:rPr lang="en-IN" sz="2800" b="0" i="0" dirty="0">
                <a:effectLst/>
                <a:latin typeface="Garamond (Headings)"/>
                <a:cs typeface="Times New Roman" panose="02020603050405020304" pitchFamily="18" charset="0"/>
              </a:rPr>
              <a:t>x &lt;- 10.5   # numeric</a:t>
            </a:r>
            <a:br>
              <a:rPr lang="en-IN" sz="2800" b="0" i="0" dirty="0"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IN" sz="2800" b="0" i="0" dirty="0">
                <a:effectLst/>
                <a:latin typeface="Garamond (Headings)"/>
                <a:cs typeface="Times New Roman" panose="02020603050405020304" pitchFamily="18" charset="0"/>
              </a:rPr>
              <a:t>y &lt;- 10L    # integer</a:t>
            </a:r>
            <a:br>
              <a:rPr lang="en-IN" sz="2800" b="0" i="0" dirty="0">
                <a:effectLst/>
                <a:latin typeface="Garamond (Headings)"/>
                <a:cs typeface="Times New Roman" panose="02020603050405020304" pitchFamily="18" charset="0"/>
              </a:rPr>
            </a:br>
            <a:r>
              <a:rPr lang="en-IN" sz="2800" b="0" i="0" dirty="0">
                <a:effectLst/>
                <a:latin typeface="Garamond (Headings)"/>
                <a:cs typeface="Times New Roman" panose="02020603050405020304" pitchFamily="18" charset="0"/>
              </a:rPr>
              <a:t>z &lt;- 1i     # complex</a:t>
            </a:r>
            <a:endParaRPr lang="en-US" sz="4000" dirty="0">
              <a:latin typeface="Garamond (Headings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Garamond (Headings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391B6-4CDE-4772-9DA0-DA237690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830062" y="585205"/>
            <a:ext cx="1660124" cy="7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219</TotalTime>
  <Words>1038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Garamond</vt:lpstr>
      <vt:lpstr>Garamond (Headings)</vt:lpstr>
      <vt:lpstr>Times New Roman</vt:lpstr>
      <vt:lpstr>Wingdings</vt:lpstr>
      <vt:lpstr>Organic</vt:lpstr>
      <vt:lpstr>CAP-788  DATA SCIENCE TOOLBOX LAB (CA-1)</vt:lpstr>
      <vt:lpstr>PowerPoint Presentation</vt:lpstr>
      <vt:lpstr>INTRODUCTION:</vt:lpstr>
      <vt:lpstr>SYNTAX:</vt:lpstr>
      <vt:lpstr>COMMENTS:</vt:lpstr>
      <vt:lpstr>VARIABLES:</vt:lpstr>
      <vt:lpstr>DATA TYPE’s:</vt:lpstr>
      <vt:lpstr>DATA TYPE’s (Cont.):</vt:lpstr>
      <vt:lpstr>NUMBER:</vt:lpstr>
      <vt:lpstr>NUMERIC:</vt:lpstr>
      <vt:lpstr>INTEGER:</vt:lpstr>
      <vt:lpstr>COMPLEX:</vt:lpstr>
      <vt:lpstr>MATH:</vt:lpstr>
      <vt:lpstr>STRING:</vt:lpstr>
      <vt:lpstr>STRING (cont.):</vt:lpstr>
      <vt:lpstr>STRING (cont.):</vt:lpstr>
      <vt:lpstr>STRING (cont.):</vt:lpstr>
      <vt:lpstr>LOGICAL/BOOLEAN:</vt:lpstr>
      <vt:lpstr>LOGICAL/BOOLEAN: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Agarwal</dc:creator>
  <cp:lastModifiedBy>Yash Agarwal</cp:lastModifiedBy>
  <cp:revision>4</cp:revision>
  <dcterms:created xsi:type="dcterms:W3CDTF">2021-09-13T18:09:23Z</dcterms:created>
  <dcterms:modified xsi:type="dcterms:W3CDTF">2021-09-14T19:17:21Z</dcterms:modified>
</cp:coreProperties>
</file>