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Clear Sans" charset="1" panose="020B0503030202020304"/>
      <p:regular r:id="rId14"/>
    </p:embeddedFont>
    <p:embeddedFont>
      <p:font typeface="Sansation Bold" charset="1" panose="02000000000000000000"/>
      <p:regular r:id="rId15"/>
    </p:embeddedFont>
    <p:embeddedFont>
      <p:font typeface="Canva Sans" charset="1" panose="020B0503030501040103"/>
      <p:regular r:id="rId16"/>
    </p:embeddedFont>
    <p:embeddedFont>
      <p:font typeface="Canva Sans Bold" charset="1" panose="020B08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jpeg" Type="http://schemas.openxmlformats.org/officeDocument/2006/relationships/image"/><Relationship Id="rId15" Target="../media/image14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0087" y="7557666"/>
            <a:ext cx="3596109" cy="3596109"/>
          </a:xfrm>
          <a:custGeom>
            <a:avLst/>
            <a:gdLst/>
            <a:ahLst/>
            <a:cxnLst/>
            <a:rect r="r" b="b" t="t" l="l"/>
            <a:pathLst>
              <a:path h="3596109" w="3596109">
                <a:moveTo>
                  <a:pt x="0" y="0"/>
                </a:moveTo>
                <a:lnTo>
                  <a:pt x="3596108" y="0"/>
                </a:lnTo>
                <a:lnTo>
                  <a:pt x="3596108" y="3596109"/>
                </a:lnTo>
                <a:lnTo>
                  <a:pt x="0" y="3596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336122" y="-1528762"/>
            <a:ext cx="4149223" cy="4149223"/>
          </a:xfrm>
          <a:custGeom>
            <a:avLst/>
            <a:gdLst/>
            <a:ahLst/>
            <a:cxnLst/>
            <a:rect r="r" b="b" t="t" l="l"/>
            <a:pathLst>
              <a:path h="4149223" w="4149223">
                <a:moveTo>
                  <a:pt x="4149223" y="4149223"/>
                </a:moveTo>
                <a:lnTo>
                  <a:pt x="0" y="4149223"/>
                </a:lnTo>
                <a:lnTo>
                  <a:pt x="0" y="0"/>
                </a:lnTo>
                <a:lnTo>
                  <a:pt x="4149223" y="0"/>
                </a:lnTo>
                <a:lnTo>
                  <a:pt x="4149223" y="41492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97659" y="-563061"/>
            <a:ext cx="3293680" cy="2587036"/>
          </a:xfrm>
          <a:custGeom>
            <a:avLst/>
            <a:gdLst/>
            <a:ahLst/>
            <a:cxnLst/>
            <a:rect r="r" b="b" t="t" l="l"/>
            <a:pathLst>
              <a:path h="2587036" w="3293680">
                <a:moveTo>
                  <a:pt x="0" y="0"/>
                </a:moveTo>
                <a:lnTo>
                  <a:pt x="3293680" y="0"/>
                </a:lnTo>
                <a:lnTo>
                  <a:pt x="3293680" y="2587036"/>
                </a:lnTo>
                <a:lnTo>
                  <a:pt x="0" y="25870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20253" y="7788247"/>
            <a:ext cx="3216752" cy="3205055"/>
          </a:xfrm>
          <a:custGeom>
            <a:avLst/>
            <a:gdLst/>
            <a:ahLst/>
            <a:cxnLst/>
            <a:rect r="r" b="b" t="t" l="l"/>
            <a:pathLst>
              <a:path h="3205055" w="3216752">
                <a:moveTo>
                  <a:pt x="0" y="0"/>
                </a:moveTo>
                <a:lnTo>
                  <a:pt x="3216752" y="0"/>
                </a:lnTo>
                <a:lnTo>
                  <a:pt x="3216752" y="3205054"/>
                </a:lnTo>
                <a:lnTo>
                  <a:pt x="0" y="32050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31714" y="8285665"/>
            <a:ext cx="2096915" cy="682451"/>
          </a:xfrm>
          <a:custGeom>
            <a:avLst/>
            <a:gdLst/>
            <a:ahLst/>
            <a:cxnLst/>
            <a:rect r="r" b="b" t="t" l="l"/>
            <a:pathLst>
              <a:path h="682451" w="2096915">
                <a:moveTo>
                  <a:pt x="0" y="0"/>
                </a:moveTo>
                <a:lnTo>
                  <a:pt x="2096915" y="0"/>
                </a:lnTo>
                <a:lnTo>
                  <a:pt x="2096915" y="682451"/>
                </a:lnTo>
                <a:lnTo>
                  <a:pt x="0" y="6824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30668" y="1427489"/>
            <a:ext cx="2179849" cy="1192972"/>
          </a:xfrm>
          <a:custGeom>
            <a:avLst/>
            <a:gdLst/>
            <a:ahLst/>
            <a:cxnLst/>
            <a:rect r="r" b="b" t="t" l="l"/>
            <a:pathLst>
              <a:path h="1192972" w="2179849">
                <a:moveTo>
                  <a:pt x="0" y="0"/>
                </a:moveTo>
                <a:lnTo>
                  <a:pt x="2179849" y="0"/>
                </a:lnTo>
                <a:lnTo>
                  <a:pt x="2179849" y="1192972"/>
                </a:lnTo>
                <a:lnTo>
                  <a:pt x="0" y="11929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833613" y="8190415"/>
            <a:ext cx="8261144" cy="651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82"/>
              </a:lnSpc>
              <a:spcBef>
                <a:spcPct val="0"/>
              </a:spcBef>
            </a:pPr>
            <a:r>
              <a:rPr lang="en-US" sz="3654" spc="109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By Sai Krishna Agaram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83485" y="2610936"/>
            <a:ext cx="12055268" cy="3751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826"/>
              </a:lnSpc>
              <a:spcBef>
                <a:spcPct val="0"/>
              </a:spcBef>
            </a:pPr>
            <a:r>
              <a:rPr lang="en-US" b="true" sz="8189" spc="245">
                <a:solidFill>
                  <a:srgbClr val="000000"/>
                </a:solidFill>
                <a:latin typeface="Sansation Bold"/>
                <a:ea typeface="Sansation Bold"/>
                <a:cs typeface="Sansation Bold"/>
                <a:sym typeface="Sansation Bold"/>
              </a:rPr>
              <a:t>PROMPT ENGINEERING FOR THE PREVENTIVE HEALTH COPILOT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0087" y="7557666"/>
            <a:ext cx="3596109" cy="3596109"/>
          </a:xfrm>
          <a:custGeom>
            <a:avLst/>
            <a:gdLst/>
            <a:ahLst/>
            <a:cxnLst/>
            <a:rect r="r" b="b" t="t" l="l"/>
            <a:pathLst>
              <a:path h="3596109" w="3596109">
                <a:moveTo>
                  <a:pt x="0" y="0"/>
                </a:moveTo>
                <a:lnTo>
                  <a:pt x="3596108" y="0"/>
                </a:lnTo>
                <a:lnTo>
                  <a:pt x="3596108" y="3596109"/>
                </a:lnTo>
                <a:lnTo>
                  <a:pt x="0" y="3596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336122" y="-1528762"/>
            <a:ext cx="4149223" cy="4149223"/>
          </a:xfrm>
          <a:custGeom>
            <a:avLst/>
            <a:gdLst/>
            <a:ahLst/>
            <a:cxnLst/>
            <a:rect r="r" b="b" t="t" l="l"/>
            <a:pathLst>
              <a:path h="4149223" w="4149223">
                <a:moveTo>
                  <a:pt x="4149223" y="4149223"/>
                </a:moveTo>
                <a:lnTo>
                  <a:pt x="0" y="4149223"/>
                </a:lnTo>
                <a:lnTo>
                  <a:pt x="0" y="0"/>
                </a:lnTo>
                <a:lnTo>
                  <a:pt x="4149223" y="0"/>
                </a:lnTo>
                <a:lnTo>
                  <a:pt x="4149223" y="41492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97659" y="-563061"/>
            <a:ext cx="3293680" cy="2587036"/>
          </a:xfrm>
          <a:custGeom>
            <a:avLst/>
            <a:gdLst/>
            <a:ahLst/>
            <a:cxnLst/>
            <a:rect r="r" b="b" t="t" l="l"/>
            <a:pathLst>
              <a:path h="2587036" w="3293680">
                <a:moveTo>
                  <a:pt x="0" y="0"/>
                </a:moveTo>
                <a:lnTo>
                  <a:pt x="3293680" y="0"/>
                </a:lnTo>
                <a:lnTo>
                  <a:pt x="3293680" y="2587036"/>
                </a:lnTo>
                <a:lnTo>
                  <a:pt x="0" y="25870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20253" y="7788247"/>
            <a:ext cx="3216752" cy="3205055"/>
          </a:xfrm>
          <a:custGeom>
            <a:avLst/>
            <a:gdLst/>
            <a:ahLst/>
            <a:cxnLst/>
            <a:rect r="r" b="b" t="t" l="l"/>
            <a:pathLst>
              <a:path h="3205055" w="3216752">
                <a:moveTo>
                  <a:pt x="0" y="0"/>
                </a:moveTo>
                <a:lnTo>
                  <a:pt x="3216752" y="0"/>
                </a:lnTo>
                <a:lnTo>
                  <a:pt x="3216752" y="3205054"/>
                </a:lnTo>
                <a:lnTo>
                  <a:pt x="0" y="32050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31714" y="8285665"/>
            <a:ext cx="2096915" cy="682451"/>
          </a:xfrm>
          <a:custGeom>
            <a:avLst/>
            <a:gdLst/>
            <a:ahLst/>
            <a:cxnLst/>
            <a:rect r="r" b="b" t="t" l="l"/>
            <a:pathLst>
              <a:path h="682451" w="2096915">
                <a:moveTo>
                  <a:pt x="0" y="0"/>
                </a:moveTo>
                <a:lnTo>
                  <a:pt x="2096915" y="0"/>
                </a:lnTo>
                <a:lnTo>
                  <a:pt x="2096915" y="682451"/>
                </a:lnTo>
                <a:lnTo>
                  <a:pt x="0" y="6824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30668" y="1427489"/>
            <a:ext cx="2179849" cy="1192972"/>
          </a:xfrm>
          <a:custGeom>
            <a:avLst/>
            <a:gdLst/>
            <a:ahLst/>
            <a:cxnLst/>
            <a:rect r="r" b="b" t="t" l="l"/>
            <a:pathLst>
              <a:path h="1192972" w="2179849">
                <a:moveTo>
                  <a:pt x="0" y="0"/>
                </a:moveTo>
                <a:lnTo>
                  <a:pt x="2179849" y="0"/>
                </a:lnTo>
                <a:lnTo>
                  <a:pt x="2179849" y="1192972"/>
                </a:lnTo>
                <a:lnTo>
                  <a:pt x="0" y="11929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95415" y="8061091"/>
            <a:ext cx="2932210" cy="2932210"/>
          </a:xfrm>
          <a:custGeom>
            <a:avLst/>
            <a:gdLst/>
            <a:ahLst/>
            <a:cxnLst/>
            <a:rect r="r" b="b" t="t" l="l"/>
            <a:pathLst>
              <a:path h="2932210" w="2932210">
                <a:moveTo>
                  <a:pt x="0" y="0"/>
                </a:moveTo>
                <a:lnTo>
                  <a:pt x="2932210" y="0"/>
                </a:lnTo>
                <a:lnTo>
                  <a:pt x="2932210" y="2932210"/>
                </a:lnTo>
                <a:lnTo>
                  <a:pt x="0" y="293221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450869" y="1028700"/>
            <a:ext cx="2686350" cy="2686350"/>
          </a:xfrm>
          <a:custGeom>
            <a:avLst/>
            <a:gdLst/>
            <a:ahLst/>
            <a:cxnLst/>
            <a:rect r="r" b="b" t="t" l="l"/>
            <a:pathLst>
              <a:path h="2686350" w="2686350">
                <a:moveTo>
                  <a:pt x="0" y="0"/>
                </a:moveTo>
                <a:lnTo>
                  <a:pt x="2686351" y="0"/>
                </a:lnTo>
                <a:lnTo>
                  <a:pt x="2686351" y="2686350"/>
                </a:lnTo>
                <a:lnTo>
                  <a:pt x="0" y="268635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047880" y="1286328"/>
            <a:ext cx="10250590" cy="3211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3"/>
              </a:lnSpc>
            </a:pPr>
            <a:r>
              <a:rPr lang="en-US" sz="2849" spc="85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Objective:</a:t>
            </a:r>
          </a:p>
          <a:p>
            <a:pPr algn="l">
              <a:lnSpc>
                <a:spcPts val="4273"/>
              </a:lnSpc>
            </a:pPr>
            <a:r>
              <a:rPr lang="en-US" sz="2849" spc="85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Build an AI Copilot that gives personalized preventive health recommendations using multi-step reasoning and function/tool calling</a:t>
            </a:r>
          </a:p>
          <a:p>
            <a:pPr algn="ctr">
              <a:lnSpc>
                <a:spcPts val="4273"/>
              </a:lnSpc>
            </a:pPr>
          </a:p>
          <a:p>
            <a:pPr algn="ctr" marL="0" indent="0" lvl="0">
              <a:lnSpc>
                <a:spcPts val="4273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3047880" y="4421137"/>
            <a:ext cx="13926860" cy="2727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0"/>
              </a:lnSpc>
            </a:pPr>
            <a:r>
              <a:rPr lang="en-US" sz="2913" spc="87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Key Capabilities:</a:t>
            </a:r>
          </a:p>
          <a:p>
            <a:pPr algn="l" marL="629088" indent="-314544" lvl="1">
              <a:lnSpc>
                <a:spcPts val="4370"/>
              </a:lnSpc>
              <a:buFont typeface="Arial"/>
              <a:buChar char="•"/>
            </a:pPr>
            <a:r>
              <a:rPr lang="en-US" sz="2913" spc="87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Handles multi-turn queries (e.g., diet tips, reminders)</a:t>
            </a:r>
          </a:p>
          <a:p>
            <a:pPr algn="ctr" marL="629088" indent="-314544" lvl="1">
              <a:lnSpc>
                <a:spcPts val="4370"/>
              </a:lnSpc>
              <a:buFont typeface="Arial"/>
              <a:buChar char="•"/>
            </a:pPr>
            <a:r>
              <a:rPr lang="en-US" sz="2913" spc="87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Uses function-calling for tools like get_diet_tip() and schedule_reminder()</a:t>
            </a:r>
          </a:p>
          <a:p>
            <a:pPr algn="ctr" marL="629088" indent="-314544" lvl="1">
              <a:lnSpc>
                <a:spcPts val="4370"/>
              </a:lnSpc>
              <a:buFont typeface="Arial"/>
              <a:buChar char="•"/>
            </a:pPr>
            <a:r>
              <a:rPr lang="en-US" sz="2913" spc="87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Optimized through prompt iteration and evaluated using structured metrics</a:t>
            </a:r>
          </a:p>
          <a:p>
            <a:pPr algn="ctr">
              <a:lnSpc>
                <a:spcPts val="43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242868"/>
            <a:ext cx="14658033" cy="8474594"/>
          </a:xfrm>
          <a:custGeom>
            <a:avLst/>
            <a:gdLst/>
            <a:ahLst/>
            <a:cxnLst/>
            <a:rect r="r" b="b" t="t" l="l"/>
            <a:pathLst>
              <a:path h="8474594" w="14658033">
                <a:moveTo>
                  <a:pt x="0" y="0"/>
                </a:moveTo>
                <a:lnTo>
                  <a:pt x="14658033" y="0"/>
                </a:lnTo>
                <a:lnTo>
                  <a:pt x="14658033" y="8474594"/>
                </a:lnTo>
                <a:lnTo>
                  <a:pt x="0" y="8474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47" r="0" b="-4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5371" y="280900"/>
            <a:ext cx="14483979" cy="961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16"/>
              </a:lnSpc>
              <a:spcBef>
                <a:spcPct val="0"/>
              </a:spcBef>
            </a:pPr>
            <a:r>
              <a:rPr lang="en-US" b="true" sz="6263" spc="62">
                <a:solidFill>
                  <a:srgbClr val="000000"/>
                </a:solidFill>
                <a:latin typeface="Sansation Bold"/>
                <a:ea typeface="Sansation Bold"/>
                <a:cs typeface="Sansation Bold"/>
                <a:sym typeface="Sansation Bold"/>
              </a:rPr>
              <a:t>PROMPT STRATEGY AND EVOLUTION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914677" y="7655773"/>
            <a:ext cx="3216752" cy="3205055"/>
          </a:xfrm>
          <a:custGeom>
            <a:avLst/>
            <a:gdLst/>
            <a:ahLst/>
            <a:cxnLst/>
            <a:rect r="r" b="b" t="t" l="l"/>
            <a:pathLst>
              <a:path h="3205055" w="3216752">
                <a:moveTo>
                  <a:pt x="0" y="0"/>
                </a:moveTo>
                <a:lnTo>
                  <a:pt x="3216752" y="0"/>
                </a:lnTo>
                <a:lnTo>
                  <a:pt x="3216752" y="3205054"/>
                </a:lnTo>
                <a:lnTo>
                  <a:pt x="0" y="32050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336122" y="-1528762"/>
            <a:ext cx="4149223" cy="4149223"/>
          </a:xfrm>
          <a:custGeom>
            <a:avLst/>
            <a:gdLst/>
            <a:ahLst/>
            <a:cxnLst/>
            <a:rect r="r" b="b" t="t" l="l"/>
            <a:pathLst>
              <a:path h="4149223" w="4149223">
                <a:moveTo>
                  <a:pt x="4149223" y="4149223"/>
                </a:moveTo>
                <a:lnTo>
                  <a:pt x="0" y="4149223"/>
                </a:lnTo>
                <a:lnTo>
                  <a:pt x="0" y="0"/>
                </a:lnTo>
                <a:lnTo>
                  <a:pt x="4149223" y="0"/>
                </a:lnTo>
                <a:lnTo>
                  <a:pt x="4149223" y="4149223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0087" y="7557666"/>
            <a:ext cx="3596109" cy="3596109"/>
          </a:xfrm>
          <a:custGeom>
            <a:avLst/>
            <a:gdLst/>
            <a:ahLst/>
            <a:cxnLst/>
            <a:rect r="r" b="b" t="t" l="l"/>
            <a:pathLst>
              <a:path h="3596109" w="3596109">
                <a:moveTo>
                  <a:pt x="0" y="0"/>
                </a:moveTo>
                <a:lnTo>
                  <a:pt x="3596108" y="0"/>
                </a:lnTo>
                <a:lnTo>
                  <a:pt x="3596108" y="3596109"/>
                </a:lnTo>
                <a:lnTo>
                  <a:pt x="0" y="3596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336122" y="-1528762"/>
            <a:ext cx="4149223" cy="4149223"/>
          </a:xfrm>
          <a:custGeom>
            <a:avLst/>
            <a:gdLst/>
            <a:ahLst/>
            <a:cxnLst/>
            <a:rect r="r" b="b" t="t" l="l"/>
            <a:pathLst>
              <a:path h="4149223" w="4149223">
                <a:moveTo>
                  <a:pt x="4149223" y="4149223"/>
                </a:moveTo>
                <a:lnTo>
                  <a:pt x="0" y="4149223"/>
                </a:lnTo>
                <a:lnTo>
                  <a:pt x="0" y="0"/>
                </a:lnTo>
                <a:lnTo>
                  <a:pt x="4149223" y="0"/>
                </a:lnTo>
                <a:lnTo>
                  <a:pt x="4149223" y="41492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97659" y="-563061"/>
            <a:ext cx="3293680" cy="2587036"/>
          </a:xfrm>
          <a:custGeom>
            <a:avLst/>
            <a:gdLst/>
            <a:ahLst/>
            <a:cxnLst/>
            <a:rect r="r" b="b" t="t" l="l"/>
            <a:pathLst>
              <a:path h="2587036" w="3293680">
                <a:moveTo>
                  <a:pt x="0" y="0"/>
                </a:moveTo>
                <a:lnTo>
                  <a:pt x="3293680" y="0"/>
                </a:lnTo>
                <a:lnTo>
                  <a:pt x="3293680" y="2587036"/>
                </a:lnTo>
                <a:lnTo>
                  <a:pt x="0" y="25870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20253" y="7788247"/>
            <a:ext cx="3216752" cy="3205055"/>
          </a:xfrm>
          <a:custGeom>
            <a:avLst/>
            <a:gdLst/>
            <a:ahLst/>
            <a:cxnLst/>
            <a:rect r="r" b="b" t="t" l="l"/>
            <a:pathLst>
              <a:path h="3205055" w="3216752">
                <a:moveTo>
                  <a:pt x="0" y="0"/>
                </a:moveTo>
                <a:lnTo>
                  <a:pt x="3216752" y="0"/>
                </a:lnTo>
                <a:lnTo>
                  <a:pt x="3216752" y="3205054"/>
                </a:lnTo>
                <a:lnTo>
                  <a:pt x="0" y="32050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31714" y="8285665"/>
            <a:ext cx="2096915" cy="682451"/>
          </a:xfrm>
          <a:custGeom>
            <a:avLst/>
            <a:gdLst/>
            <a:ahLst/>
            <a:cxnLst/>
            <a:rect r="r" b="b" t="t" l="l"/>
            <a:pathLst>
              <a:path h="682451" w="2096915">
                <a:moveTo>
                  <a:pt x="0" y="0"/>
                </a:moveTo>
                <a:lnTo>
                  <a:pt x="2096915" y="0"/>
                </a:lnTo>
                <a:lnTo>
                  <a:pt x="2096915" y="682451"/>
                </a:lnTo>
                <a:lnTo>
                  <a:pt x="0" y="6824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30668" y="1427489"/>
            <a:ext cx="2179849" cy="1192972"/>
          </a:xfrm>
          <a:custGeom>
            <a:avLst/>
            <a:gdLst/>
            <a:ahLst/>
            <a:cxnLst/>
            <a:rect r="r" b="b" t="t" l="l"/>
            <a:pathLst>
              <a:path h="1192972" w="2179849">
                <a:moveTo>
                  <a:pt x="0" y="0"/>
                </a:moveTo>
                <a:lnTo>
                  <a:pt x="2179849" y="0"/>
                </a:lnTo>
                <a:lnTo>
                  <a:pt x="2179849" y="1192972"/>
                </a:lnTo>
                <a:lnTo>
                  <a:pt x="0" y="11929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02330" y="783868"/>
            <a:ext cx="13683340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70"/>
              </a:lnSpc>
              <a:spcBef>
                <a:spcPct val="0"/>
              </a:spcBef>
            </a:pPr>
            <a:r>
              <a:rPr lang="en-US" b="true" sz="5058" spc="50">
                <a:solidFill>
                  <a:srgbClr val="000000"/>
                </a:solidFill>
                <a:latin typeface="Sansation Bold"/>
                <a:ea typeface="Sansation Bold"/>
                <a:cs typeface="Sansation Bold"/>
                <a:sym typeface="Sansation Bold"/>
              </a:rPr>
              <a:t>FUNCTION CALLING INTEGRATION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70931" y="5429090"/>
            <a:ext cx="10361033" cy="206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spc="83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Includes additional tools like `health_risk_assessment`, `nutritionix_food API`, `openfoodfacts_nutrition API`, `get_exercise_plan`.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339454" y="3176270"/>
            <a:ext cx="11609093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23" indent="-302261" lvl="1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various functions to enhance user interaction, including `get_diet_tip(condition: str) → str` 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`schedule_reminder(task: str, date: str) → str`.</a:t>
            </a:r>
          </a:p>
          <a:p>
            <a:pPr algn="ctr">
              <a:lnSpc>
                <a:spcPts val="392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336122" y="-1528762"/>
            <a:ext cx="4149223" cy="4149223"/>
          </a:xfrm>
          <a:custGeom>
            <a:avLst/>
            <a:gdLst/>
            <a:ahLst/>
            <a:cxnLst/>
            <a:rect r="r" b="b" t="t" l="l"/>
            <a:pathLst>
              <a:path h="4149223" w="4149223">
                <a:moveTo>
                  <a:pt x="4149223" y="4149223"/>
                </a:moveTo>
                <a:lnTo>
                  <a:pt x="0" y="4149223"/>
                </a:lnTo>
                <a:lnTo>
                  <a:pt x="0" y="0"/>
                </a:lnTo>
                <a:lnTo>
                  <a:pt x="4149223" y="0"/>
                </a:lnTo>
                <a:lnTo>
                  <a:pt x="4149223" y="4149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20253" y="7788247"/>
            <a:ext cx="3216752" cy="3205055"/>
          </a:xfrm>
          <a:custGeom>
            <a:avLst/>
            <a:gdLst/>
            <a:ahLst/>
            <a:cxnLst/>
            <a:rect r="r" b="b" t="t" l="l"/>
            <a:pathLst>
              <a:path h="3205055" w="3216752">
                <a:moveTo>
                  <a:pt x="0" y="0"/>
                </a:moveTo>
                <a:lnTo>
                  <a:pt x="3216752" y="0"/>
                </a:lnTo>
                <a:lnTo>
                  <a:pt x="3216752" y="3205054"/>
                </a:lnTo>
                <a:lnTo>
                  <a:pt x="0" y="3205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31714" y="8285665"/>
            <a:ext cx="2096915" cy="682451"/>
          </a:xfrm>
          <a:custGeom>
            <a:avLst/>
            <a:gdLst/>
            <a:ahLst/>
            <a:cxnLst/>
            <a:rect r="r" b="b" t="t" l="l"/>
            <a:pathLst>
              <a:path h="682451" w="2096915">
                <a:moveTo>
                  <a:pt x="0" y="0"/>
                </a:moveTo>
                <a:lnTo>
                  <a:pt x="2096915" y="0"/>
                </a:lnTo>
                <a:lnTo>
                  <a:pt x="2096915" y="682451"/>
                </a:lnTo>
                <a:lnTo>
                  <a:pt x="0" y="6824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30668" y="1427489"/>
            <a:ext cx="2179849" cy="1192972"/>
          </a:xfrm>
          <a:custGeom>
            <a:avLst/>
            <a:gdLst/>
            <a:ahLst/>
            <a:cxnLst/>
            <a:rect r="r" b="b" t="t" l="l"/>
            <a:pathLst>
              <a:path h="1192972" w="2179849">
                <a:moveTo>
                  <a:pt x="0" y="0"/>
                </a:moveTo>
                <a:lnTo>
                  <a:pt x="2179849" y="0"/>
                </a:lnTo>
                <a:lnTo>
                  <a:pt x="2179849" y="1192972"/>
                </a:lnTo>
                <a:lnTo>
                  <a:pt x="0" y="11929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48938" y="1241419"/>
            <a:ext cx="12199621" cy="7044246"/>
          </a:xfrm>
          <a:custGeom>
            <a:avLst/>
            <a:gdLst/>
            <a:ahLst/>
            <a:cxnLst/>
            <a:rect r="r" b="b" t="t" l="l"/>
            <a:pathLst>
              <a:path h="7044246" w="12199621">
                <a:moveTo>
                  <a:pt x="0" y="0"/>
                </a:moveTo>
                <a:lnTo>
                  <a:pt x="12199621" y="0"/>
                </a:lnTo>
                <a:lnTo>
                  <a:pt x="12199621" y="7044246"/>
                </a:lnTo>
                <a:lnTo>
                  <a:pt x="0" y="704424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153" t="-8293" r="-2359" b="-163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9257" y="33404"/>
            <a:ext cx="9501027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</a:t>
            </a:r>
            <a:r>
              <a:rPr lang="en-US" b="true" sz="5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uation Strategy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3616" y="8807831"/>
            <a:ext cx="14103340" cy="1479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5"/>
              </a:lnSpc>
            </a:pPr>
            <a:r>
              <a:rPr lang="en-US" sz="27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</a:t>
            </a:r>
            <a:r>
              <a:rPr lang="en-US" sz="27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oring: 0–5 based on metric aggregation</a:t>
            </a:r>
          </a:p>
          <a:p>
            <a:pPr algn="l">
              <a:lnSpc>
                <a:spcPts val="3835"/>
              </a:lnSpc>
            </a:pPr>
            <a:r>
              <a:rPr lang="en-US" sz="273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Evaluation Tool: score_response() with keyword and tool usage validation</a:t>
            </a:r>
          </a:p>
          <a:p>
            <a:pPr algn="l">
              <a:lnSpc>
                <a:spcPts val="4255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336122" y="-1528762"/>
            <a:ext cx="4149223" cy="4149223"/>
          </a:xfrm>
          <a:custGeom>
            <a:avLst/>
            <a:gdLst/>
            <a:ahLst/>
            <a:cxnLst/>
            <a:rect r="r" b="b" t="t" l="l"/>
            <a:pathLst>
              <a:path h="4149223" w="4149223">
                <a:moveTo>
                  <a:pt x="4149223" y="4149223"/>
                </a:moveTo>
                <a:lnTo>
                  <a:pt x="0" y="4149223"/>
                </a:lnTo>
                <a:lnTo>
                  <a:pt x="0" y="0"/>
                </a:lnTo>
                <a:lnTo>
                  <a:pt x="4149223" y="0"/>
                </a:lnTo>
                <a:lnTo>
                  <a:pt x="4149223" y="4149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20253" y="7788247"/>
            <a:ext cx="3216752" cy="3205055"/>
          </a:xfrm>
          <a:custGeom>
            <a:avLst/>
            <a:gdLst/>
            <a:ahLst/>
            <a:cxnLst/>
            <a:rect r="r" b="b" t="t" l="l"/>
            <a:pathLst>
              <a:path h="3205055" w="3216752">
                <a:moveTo>
                  <a:pt x="0" y="0"/>
                </a:moveTo>
                <a:lnTo>
                  <a:pt x="3216752" y="0"/>
                </a:lnTo>
                <a:lnTo>
                  <a:pt x="3216752" y="3205054"/>
                </a:lnTo>
                <a:lnTo>
                  <a:pt x="0" y="3205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31714" y="8285665"/>
            <a:ext cx="2096915" cy="682451"/>
          </a:xfrm>
          <a:custGeom>
            <a:avLst/>
            <a:gdLst/>
            <a:ahLst/>
            <a:cxnLst/>
            <a:rect r="r" b="b" t="t" l="l"/>
            <a:pathLst>
              <a:path h="682451" w="2096915">
                <a:moveTo>
                  <a:pt x="0" y="0"/>
                </a:moveTo>
                <a:lnTo>
                  <a:pt x="2096915" y="0"/>
                </a:lnTo>
                <a:lnTo>
                  <a:pt x="2096915" y="682451"/>
                </a:lnTo>
                <a:lnTo>
                  <a:pt x="0" y="6824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30668" y="1427489"/>
            <a:ext cx="2179849" cy="1192972"/>
          </a:xfrm>
          <a:custGeom>
            <a:avLst/>
            <a:gdLst/>
            <a:ahLst/>
            <a:cxnLst/>
            <a:rect r="r" b="b" t="t" l="l"/>
            <a:pathLst>
              <a:path h="1192972" w="2179849">
                <a:moveTo>
                  <a:pt x="0" y="0"/>
                </a:moveTo>
                <a:lnTo>
                  <a:pt x="2179849" y="0"/>
                </a:lnTo>
                <a:lnTo>
                  <a:pt x="2179849" y="1192972"/>
                </a:lnTo>
                <a:lnTo>
                  <a:pt x="0" y="11929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04661" y="1801088"/>
            <a:ext cx="6306073" cy="6298391"/>
          </a:xfrm>
          <a:custGeom>
            <a:avLst/>
            <a:gdLst/>
            <a:ahLst/>
            <a:cxnLst/>
            <a:rect r="r" b="b" t="t" l="l"/>
            <a:pathLst>
              <a:path h="6298391" w="6306073">
                <a:moveTo>
                  <a:pt x="0" y="0"/>
                </a:moveTo>
                <a:lnTo>
                  <a:pt x="6306072" y="0"/>
                </a:lnTo>
                <a:lnTo>
                  <a:pt x="6306072" y="6298391"/>
                </a:lnTo>
                <a:lnTo>
                  <a:pt x="0" y="629839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997" r="0" b="-99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6094" y="1801088"/>
            <a:ext cx="9490311" cy="5551832"/>
          </a:xfrm>
          <a:custGeom>
            <a:avLst/>
            <a:gdLst/>
            <a:ahLst/>
            <a:cxnLst/>
            <a:rect r="r" b="b" t="t" l="l"/>
            <a:pathLst>
              <a:path h="5551832" w="9490311">
                <a:moveTo>
                  <a:pt x="0" y="0"/>
                </a:moveTo>
                <a:lnTo>
                  <a:pt x="9490311" y="0"/>
                </a:lnTo>
                <a:lnTo>
                  <a:pt x="9490311" y="5551832"/>
                </a:lnTo>
                <a:lnTo>
                  <a:pt x="0" y="555183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141605"/>
            <a:ext cx="839236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ults &amp; Insights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6094" y="7955926"/>
            <a:ext cx="11017953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Insight:</a:t>
            </a:r>
          </a:p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Prompt engineering with Plan-S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olve + Tool-Use yields the most reliable and intelligent responses</a:t>
            </a:r>
          </a:p>
          <a:p>
            <a:pPr algn="l">
              <a:lnSpc>
                <a:spcPts val="392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4336122" y="-1528762"/>
            <a:ext cx="4149223" cy="4149223"/>
          </a:xfrm>
          <a:custGeom>
            <a:avLst/>
            <a:gdLst/>
            <a:ahLst/>
            <a:cxnLst/>
            <a:rect r="r" b="b" t="t" l="l"/>
            <a:pathLst>
              <a:path h="4149223" w="4149223">
                <a:moveTo>
                  <a:pt x="4149223" y="4149223"/>
                </a:moveTo>
                <a:lnTo>
                  <a:pt x="0" y="4149223"/>
                </a:lnTo>
                <a:lnTo>
                  <a:pt x="0" y="0"/>
                </a:lnTo>
                <a:lnTo>
                  <a:pt x="4149223" y="0"/>
                </a:lnTo>
                <a:lnTo>
                  <a:pt x="4149223" y="41492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20253" y="7788247"/>
            <a:ext cx="3216752" cy="3205055"/>
          </a:xfrm>
          <a:custGeom>
            <a:avLst/>
            <a:gdLst/>
            <a:ahLst/>
            <a:cxnLst/>
            <a:rect r="r" b="b" t="t" l="l"/>
            <a:pathLst>
              <a:path h="3205055" w="3216752">
                <a:moveTo>
                  <a:pt x="0" y="0"/>
                </a:moveTo>
                <a:lnTo>
                  <a:pt x="3216752" y="0"/>
                </a:lnTo>
                <a:lnTo>
                  <a:pt x="3216752" y="3205054"/>
                </a:lnTo>
                <a:lnTo>
                  <a:pt x="0" y="3205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31714" y="8285665"/>
            <a:ext cx="2096915" cy="682451"/>
          </a:xfrm>
          <a:custGeom>
            <a:avLst/>
            <a:gdLst/>
            <a:ahLst/>
            <a:cxnLst/>
            <a:rect r="r" b="b" t="t" l="l"/>
            <a:pathLst>
              <a:path h="682451" w="2096915">
                <a:moveTo>
                  <a:pt x="0" y="0"/>
                </a:moveTo>
                <a:lnTo>
                  <a:pt x="2096915" y="0"/>
                </a:lnTo>
                <a:lnTo>
                  <a:pt x="2096915" y="682451"/>
                </a:lnTo>
                <a:lnTo>
                  <a:pt x="0" y="6824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30668" y="1427489"/>
            <a:ext cx="2179849" cy="1192972"/>
          </a:xfrm>
          <a:custGeom>
            <a:avLst/>
            <a:gdLst/>
            <a:ahLst/>
            <a:cxnLst/>
            <a:rect r="r" b="b" t="t" l="l"/>
            <a:pathLst>
              <a:path h="1192972" w="2179849">
                <a:moveTo>
                  <a:pt x="0" y="0"/>
                </a:moveTo>
                <a:lnTo>
                  <a:pt x="2179849" y="0"/>
                </a:lnTo>
                <a:lnTo>
                  <a:pt x="2179849" y="1192972"/>
                </a:lnTo>
                <a:lnTo>
                  <a:pt x="0" y="11929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257" y="1574709"/>
            <a:ext cx="10578273" cy="7237200"/>
          </a:xfrm>
          <a:custGeom>
            <a:avLst/>
            <a:gdLst/>
            <a:ahLst/>
            <a:cxnLst/>
            <a:rect r="r" b="b" t="t" l="l"/>
            <a:pathLst>
              <a:path h="7237200" w="10578273">
                <a:moveTo>
                  <a:pt x="0" y="0"/>
                </a:moveTo>
                <a:lnTo>
                  <a:pt x="10578272" y="0"/>
                </a:lnTo>
                <a:lnTo>
                  <a:pt x="10578272" y="7237199"/>
                </a:lnTo>
                <a:lnTo>
                  <a:pt x="0" y="723719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311" t="0" r="-1311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781385" y="2563311"/>
            <a:ext cx="8137062" cy="2122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284" indent="-244142" lvl="1">
              <a:lnSpc>
                <a:spcPts val="3392"/>
              </a:lnSpc>
              <a:buFont typeface="Arial"/>
              <a:buChar char="•"/>
            </a:pPr>
            <a:r>
              <a:rPr lang="en-US" sz="2261" spc="67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Modular agents using Agno and LLama LLM</a:t>
            </a:r>
          </a:p>
          <a:p>
            <a:pPr algn="l" marL="488284" indent="-244142" lvl="1">
              <a:lnSpc>
                <a:spcPts val="3392"/>
              </a:lnSpc>
              <a:buFont typeface="Arial"/>
              <a:buChar char="•"/>
            </a:pPr>
            <a:r>
              <a:rPr lang="en-US" sz="2261" spc="67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Tools exposed via function-calling</a:t>
            </a:r>
          </a:p>
          <a:p>
            <a:pPr algn="l" marL="488284" indent="-244142" lvl="1">
              <a:lnSpc>
                <a:spcPts val="3392"/>
              </a:lnSpc>
              <a:buFont typeface="Arial"/>
              <a:buChar char="•"/>
            </a:pPr>
            <a:r>
              <a:rPr lang="en-US" sz="2261" spc="67">
                <a:solidFill>
                  <a:srgbClr val="3F3E3A"/>
                </a:solidFill>
                <a:latin typeface="Clear Sans"/>
                <a:ea typeface="Clear Sans"/>
                <a:cs typeface="Clear Sans"/>
                <a:sym typeface="Clear Sans"/>
              </a:rPr>
              <a:t>Evaluated responses stored for comparison</a:t>
            </a:r>
          </a:p>
          <a:p>
            <a:pPr algn="ctr">
              <a:lnSpc>
                <a:spcPts val="3392"/>
              </a:lnSpc>
            </a:pPr>
          </a:p>
          <a:p>
            <a:pPr algn="ctr" marL="0" indent="0" lvl="0">
              <a:lnSpc>
                <a:spcPts val="3392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59257" y="446414"/>
            <a:ext cx="14690660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80"/>
              </a:lnSpc>
              <a:spcBef>
                <a:spcPct val="0"/>
              </a:spcBef>
            </a:pPr>
            <a:r>
              <a:rPr lang="en-US" b="true" sz="6400" spc="64">
                <a:solidFill>
                  <a:srgbClr val="000000"/>
                </a:solidFill>
                <a:latin typeface="Sansation Bold"/>
                <a:ea typeface="Sansation Bold"/>
                <a:cs typeface="Sansation Bold"/>
                <a:sym typeface="Sansation Bold"/>
              </a:rPr>
              <a:t>ARCHITECTURE &amp; COMPONENTS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18115" y="4169149"/>
            <a:ext cx="7369885" cy="4442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Deliverables &amp; Repo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Deliverables:</a:t>
            </a:r>
          </a:p>
          <a:p>
            <a:pPr algn="l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✅ Prompt evaluation notebook with CSV results</a:t>
            </a:r>
          </a:p>
          <a:p>
            <a:pPr algn="l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✅ Agent + t</a:t>
            </a: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ools integrated in clean Python modules</a:t>
            </a:r>
          </a:p>
          <a:p>
            <a:pPr algn="l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✅ Streamlit UI (optional)</a:t>
            </a:r>
          </a:p>
          <a:p>
            <a:pPr algn="l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✅ Slide deck (this)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GitHub Repo Checklist:</a:t>
            </a:r>
          </a:p>
          <a:p>
            <a:pPr algn="l" marL="453396" indent="-226698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https://github.com/Agaramsaikrishna/Health-Copilot.git</a:t>
            </a:r>
          </a:p>
          <a:p>
            <a:pPr algn="l">
              <a:lnSpc>
                <a:spcPts val="2940"/>
              </a:lnSpc>
            </a:pPr>
          </a:p>
          <a:p>
            <a:pPr algn="l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00087" y="7557666"/>
            <a:ext cx="3596109" cy="3596109"/>
          </a:xfrm>
          <a:custGeom>
            <a:avLst/>
            <a:gdLst/>
            <a:ahLst/>
            <a:cxnLst/>
            <a:rect r="r" b="b" t="t" l="l"/>
            <a:pathLst>
              <a:path h="3596109" w="3596109">
                <a:moveTo>
                  <a:pt x="0" y="0"/>
                </a:moveTo>
                <a:lnTo>
                  <a:pt x="3596108" y="0"/>
                </a:lnTo>
                <a:lnTo>
                  <a:pt x="3596108" y="3596109"/>
                </a:lnTo>
                <a:lnTo>
                  <a:pt x="0" y="3596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336122" y="-1528762"/>
            <a:ext cx="4149223" cy="4149223"/>
          </a:xfrm>
          <a:custGeom>
            <a:avLst/>
            <a:gdLst/>
            <a:ahLst/>
            <a:cxnLst/>
            <a:rect r="r" b="b" t="t" l="l"/>
            <a:pathLst>
              <a:path h="4149223" w="4149223">
                <a:moveTo>
                  <a:pt x="4149223" y="4149223"/>
                </a:moveTo>
                <a:lnTo>
                  <a:pt x="0" y="4149223"/>
                </a:lnTo>
                <a:lnTo>
                  <a:pt x="0" y="0"/>
                </a:lnTo>
                <a:lnTo>
                  <a:pt x="4149223" y="0"/>
                </a:lnTo>
                <a:lnTo>
                  <a:pt x="4149223" y="414922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97659" y="-563061"/>
            <a:ext cx="3293680" cy="2587036"/>
          </a:xfrm>
          <a:custGeom>
            <a:avLst/>
            <a:gdLst/>
            <a:ahLst/>
            <a:cxnLst/>
            <a:rect r="r" b="b" t="t" l="l"/>
            <a:pathLst>
              <a:path h="2587036" w="3293680">
                <a:moveTo>
                  <a:pt x="0" y="0"/>
                </a:moveTo>
                <a:lnTo>
                  <a:pt x="3293680" y="0"/>
                </a:lnTo>
                <a:lnTo>
                  <a:pt x="3293680" y="2587036"/>
                </a:lnTo>
                <a:lnTo>
                  <a:pt x="0" y="25870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20253" y="7788247"/>
            <a:ext cx="3216752" cy="3205055"/>
          </a:xfrm>
          <a:custGeom>
            <a:avLst/>
            <a:gdLst/>
            <a:ahLst/>
            <a:cxnLst/>
            <a:rect r="r" b="b" t="t" l="l"/>
            <a:pathLst>
              <a:path h="3205055" w="3216752">
                <a:moveTo>
                  <a:pt x="0" y="0"/>
                </a:moveTo>
                <a:lnTo>
                  <a:pt x="3216752" y="0"/>
                </a:lnTo>
                <a:lnTo>
                  <a:pt x="3216752" y="3205054"/>
                </a:lnTo>
                <a:lnTo>
                  <a:pt x="0" y="32050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31714" y="8285665"/>
            <a:ext cx="2096915" cy="682451"/>
          </a:xfrm>
          <a:custGeom>
            <a:avLst/>
            <a:gdLst/>
            <a:ahLst/>
            <a:cxnLst/>
            <a:rect r="r" b="b" t="t" l="l"/>
            <a:pathLst>
              <a:path h="682451" w="2096915">
                <a:moveTo>
                  <a:pt x="0" y="0"/>
                </a:moveTo>
                <a:lnTo>
                  <a:pt x="2096915" y="0"/>
                </a:lnTo>
                <a:lnTo>
                  <a:pt x="2096915" y="682451"/>
                </a:lnTo>
                <a:lnTo>
                  <a:pt x="0" y="6824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30668" y="1427489"/>
            <a:ext cx="2179849" cy="1192972"/>
          </a:xfrm>
          <a:custGeom>
            <a:avLst/>
            <a:gdLst/>
            <a:ahLst/>
            <a:cxnLst/>
            <a:rect r="r" b="b" t="t" l="l"/>
            <a:pathLst>
              <a:path h="1192972" w="2179849">
                <a:moveTo>
                  <a:pt x="0" y="0"/>
                </a:moveTo>
                <a:lnTo>
                  <a:pt x="2179849" y="0"/>
                </a:lnTo>
                <a:lnTo>
                  <a:pt x="2179849" y="1192972"/>
                </a:lnTo>
                <a:lnTo>
                  <a:pt x="0" y="11929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99372" y="5221503"/>
            <a:ext cx="11689257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269"/>
              </a:lnSpc>
              <a:spcBef>
                <a:spcPct val="0"/>
              </a:spcBef>
            </a:pPr>
            <a:r>
              <a:rPr lang="en-US" b="true" sz="11057" spc="110">
                <a:solidFill>
                  <a:srgbClr val="000000"/>
                </a:solidFill>
                <a:latin typeface="Sansation Bold"/>
                <a:ea typeface="Sansation Bold"/>
                <a:cs typeface="Sansation Bold"/>
                <a:sym typeface="Sansation Bold"/>
              </a:rPr>
              <a:t>YOU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61662" y="3370047"/>
            <a:ext cx="8964676" cy="203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976"/>
              </a:lnSpc>
              <a:spcBef>
                <a:spcPct val="0"/>
              </a:spcBef>
            </a:pPr>
            <a:r>
              <a:rPr lang="en-US" b="true" sz="13313" spc="399">
                <a:solidFill>
                  <a:srgbClr val="000000"/>
                </a:solidFill>
                <a:latin typeface="Sansation Bold"/>
                <a:ea typeface="Sansation Bold"/>
                <a:cs typeface="Sansation Bold"/>
                <a:sym typeface="Sansation Bold"/>
              </a:rPr>
              <a:t>THANK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DAGuMBbapwM</dc:identifier>
  <dcterms:modified xsi:type="dcterms:W3CDTF">2011-08-01T06:04:30Z</dcterms:modified>
  <cp:revision>1</cp:revision>
  <dc:title>Prompt Engineering for the Preventive Health Copilot: A Strategic Evolution</dc:title>
</cp:coreProperties>
</file>