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70ed8bbb1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570ed8bbb1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70ed8bbb1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570ed8bbb1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70ed8bbb1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g570ed8bbb1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70ed8bbb1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570ed8bbb1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70ed8bbb1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570ed8bbb1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6"/>
          <p:cNvPicPr preferRelativeResize="0"/>
          <p:nvPr/>
        </p:nvPicPr>
        <p:blipFill rotWithShape="1">
          <a:blip r:embed="rId3">
            <a:alphaModFix/>
          </a:blip>
          <a:srcRect b="0" l="0" r="0" t="47864"/>
          <a:stretch/>
        </p:blipFill>
        <p:spPr>
          <a:xfrm>
            <a:off x="0" y="3165231"/>
            <a:ext cx="12191999" cy="3945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3">
            <a:alphaModFix/>
          </a:blip>
          <a:srcRect b="50983" l="1248" r="-1246" t="35817"/>
          <a:stretch/>
        </p:blipFill>
        <p:spPr>
          <a:xfrm>
            <a:off x="2962796" y="44351"/>
            <a:ext cx="6256423" cy="51254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/>
          <p:nvPr/>
        </p:nvSpPr>
        <p:spPr>
          <a:xfrm>
            <a:off x="834884" y="1601549"/>
            <a:ext cx="10389705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TOTAL HEALTH: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 Android Application to help you achieve fitness goals </a:t>
            </a:r>
            <a:endParaRPr b="0" i="0" sz="3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8" name="Google Shape;4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750" y="4811595"/>
            <a:ext cx="2791549" cy="17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5"/>
          <p:cNvPicPr preferRelativeResize="0"/>
          <p:nvPr/>
        </p:nvPicPr>
        <p:blipFill rotWithShape="1">
          <a:blip r:embed="rId3">
            <a:alphaModFix/>
          </a:blip>
          <a:srcRect b="0" l="0" r="0" t="47864"/>
          <a:stretch/>
        </p:blipFill>
        <p:spPr>
          <a:xfrm>
            <a:off x="1" y="3382608"/>
            <a:ext cx="12191999" cy="3945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5"/>
          <p:cNvPicPr preferRelativeResize="0"/>
          <p:nvPr/>
        </p:nvPicPr>
        <p:blipFill rotWithShape="1">
          <a:blip r:embed="rId3">
            <a:alphaModFix/>
          </a:blip>
          <a:srcRect b="50983" l="1248" r="-1246" t="35817"/>
          <a:stretch/>
        </p:blipFill>
        <p:spPr>
          <a:xfrm>
            <a:off x="2962796" y="44351"/>
            <a:ext cx="6256423" cy="51254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5"/>
          <p:cNvSpPr/>
          <p:nvPr/>
        </p:nvSpPr>
        <p:spPr>
          <a:xfrm>
            <a:off x="453945" y="925152"/>
            <a:ext cx="1023225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model: Weighted Majority Algorithm</a:t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486134" y="2396367"/>
            <a:ext cx="478301" cy="2110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rgbClr val="8DA9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457514" y="3171593"/>
            <a:ext cx="478301" cy="2110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rgbClr val="8DA9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457513" y="3855076"/>
            <a:ext cx="478301" cy="2110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rgbClr val="8DA9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1030086" y="2254186"/>
            <a:ext cx="10857113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Supervised learning model.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Fragments modules according to decision tree model.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uses Weighted majority algorithm to take attributes of BMI and WHR to provide prediction about fitness goal achievement time.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6"/>
          <p:cNvPicPr preferRelativeResize="0"/>
          <p:nvPr/>
        </p:nvPicPr>
        <p:blipFill rotWithShape="1">
          <a:blip r:embed="rId3">
            <a:alphaModFix/>
          </a:blip>
          <a:srcRect b="0" l="0" r="0" t="47864"/>
          <a:stretch/>
        </p:blipFill>
        <p:spPr>
          <a:xfrm>
            <a:off x="-4993" y="3209650"/>
            <a:ext cx="12191999" cy="3945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 rotWithShape="1">
          <a:blip r:embed="rId3">
            <a:alphaModFix/>
          </a:blip>
          <a:srcRect b="50983" l="1248" r="-1246" t="35817"/>
          <a:stretch/>
        </p:blipFill>
        <p:spPr>
          <a:xfrm>
            <a:off x="2962796" y="44351"/>
            <a:ext cx="6256423" cy="51254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6"/>
          <p:cNvSpPr/>
          <p:nvPr/>
        </p:nvSpPr>
        <p:spPr>
          <a:xfrm>
            <a:off x="162446" y="2256620"/>
            <a:ext cx="56007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233175" y="718815"/>
            <a:ext cx="289694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Design Flow: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3.googleusercontent.com/YKMy3c47-zVZuz9LVrjbMJ4mr0YJSPM0et5Iks4tuCSfIjPTEYQlcmQOmOyaZKf34ajXlORSQkG-Jmg1F9y2ImpgW2RI_qAzLt1EcuGtUniELmvODxvcaC-38t4BldX2w_Q2TEy4" id="169" name="Google Shape;16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7343" y="1303590"/>
            <a:ext cx="9343141" cy="5697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7"/>
          <p:cNvPicPr preferRelativeResize="0"/>
          <p:nvPr/>
        </p:nvPicPr>
        <p:blipFill rotWithShape="1">
          <a:blip r:embed="rId3">
            <a:alphaModFix/>
          </a:blip>
          <a:srcRect b="0" l="0" r="0" t="47864"/>
          <a:stretch/>
        </p:blipFill>
        <p:spPr>
          <a:xfrm>
            <a:off x="1" y="3228889"/>
            <a:ext cx="12191999" cy="3945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7"/>
          <p:cNvPicPr preferRelativeResize="0"/>
          <p:nvPr/>
        </p:nvPicPr>
        <p:blipFill rotWithShape="1">
          <a:blip r:embed="rId3">
            <a:alphaModFix/>
          </a:blip>
          <a:srcRect b="50983" l="1248" r="-1246" t="35817"/>
          <a:stretch/>
        </p:blipFill>
        <p:spPr>
          <a:xfrm>
            <a:off x="2962796" y="44351"/>
            <a:ext cx="6256423" cy="51254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7"/>
          <p:cNvSpPr/>
          <p:nvPr/>
        </p:nvSpPr>
        <p:spPr>
          <a:xfrm>
            <a:off x="162446" y="2256620"/>
            <a:ext cx="56007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Technologies Used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" name="Google Shape;177;p17"/>
          <p:cNvCxnSpPr/>
          <p:nvPr/>
        </p:nvCxnSpPr>
        <p:spPr>
          <a:xfrm>
            <a:off x="5763146" y="1390650"/>
            <a:ext cx="0" cy="411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8" name="Google Shape;178;p17"/>
          <p:cNvPicPr preferRelativeResize="0"/>
          <p:nvPr/>
        </p:nvPicPr>
        <p:blipFill rotWithShape="1">
          <a:blip r:embed="rId4">
            <a:alphaModFix/>
          </a:blip>
          <a:srcRect b="12403" l="26832" r="28155" t="0"/>
          <a:stretch/>
        </p:blipFill>
        <p:spPr>
          <a:xfrm>
            <a:off x="8173275" y="2004700"/>
            <a:ext cx="1997775" cy="207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8"/>
          <p:cNvPicPr preferRelativeResize="0"/>
          <p:nvPr/>
        </p:nvPicPr>
        <p:blipFill rotWithShape="1">
          <a:blip r:embed="rId3">
            <a:alphaModFix/>
          </a:blip>
          <a:srcRect b="0" l="0" r="0" t="47864"/>
          <a:stretch/>
        </p:blipFill>
        <p:spPr>
          <a:xfrm>
            <a:off x="0" y="3165231"/>
            <a:ext cx="12191999" cy="3945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8"/>
          <p:cNvPicPr preferRelativeResize="0"/>
          <p:nvPr/>
        </p:nvPicPr>
        <p:blipFill rotWithShape="1">
          <a:blip r:embed="rId3">
            <a:alphaModFix/>
          </a:blip>
          <a:srcRect b="50983" l="1248" r="-1246" t="35817"/>
          <a:stretch/>
        </p:blipFill>
        <p:spPr>
          <a:xfrm>
            <a:off x="2962796" y="44351"/>
            <a:ext cx="6256423" cy="51254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8"/>
          <p:cNvSpPr/>
          <p:nvPr/>
        </p:nvSpPr>
        <p:spPr>
          <a:xfrm>
            <a:off x="1173708" y="1891169"/>
            <a:ext cx="5554638" cy="3828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Technologies: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 Studio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 Design using XML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API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NDB API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286604" y="821983"/>
            <a:ext cx="442566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Technologies Used: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8"/>
          <p:cNvSpPr/>
          <p:nvPr/>
        </p:nvSpPr>
        <p:spPr>
          <a:xfrm>
            <a:off x="4712268" y="1844356"/>
            <a:ext cx="6096000" cy="3207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Technologies: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Firebase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HOOPS 3D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7760268" y="1844356"/>
            <a:ext cx="6096000" cy="1360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Technologies: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Amazon Comprehend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NumPy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Pandas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" name="Google Shape;189;p18"/>
          <p:cNvCxnSpPr/>
          <p:nvPr/>
        </p:nvCxnSpPr>
        <p:spPr>
          <a:xfrm rot="10800000">
            <a:off x="4357426" y="2033516"/>
            <a:ext cx="0" cy="2838735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p18"/>
          <p:cNvCxnSpPr/>
          <p:nvPr/>
        </p:nvCxnSpPr>
        <p:spPr>
          <a:xfrm rot="10800000">
            <a:off x="7594220" y="2033516"/>
            <a:ext cx="0" cy="2838735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9"/>
          <p:cNvPicPr preferRelativeResize="0"/>
          <p:nvPr/>
        </p:nvPicPr>
        <p:blipFill rotWithShape="1">
          <a:blip r:embed="rId3">
            <a:alphaModFix/>
          </a:blip>
          <a:srcRect b="0" l="0" r="0" t="47865"/>
          <a:stretch/>
        </p:blipFill>
        <p:spPr>
          <a:xfrm>
            <a:off x="1" y="3228889"/>
            <a:ext cx="12192000" cy="394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9"/>
          <p:cNvPicPr preferRelativeResize="0"/>
          <p:nvPr/>
        </p:nvPicPr>
        <p:blipFill rotWithShape="1">
          <a:blip r:embed="rId3">
            <a:alphaModFix/>
          </a:blip>
          <a:srcRect b="50983" l="1250" r="-1249" t="35816"/>
          <a:stretch/>
        </p:blipFill>
        <p:spPr>
          <a:xfrm>
            <a:off x="2962796" y="44351"/>
            <a:ext cx="6256425" cy="51254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9"/>
          <p:cNvSpPr/>
          <p:nvPr/>
        </p:nvSpPr>
        <p:spPr>
          <a:xfrm>
            <a:off x="162446" y="2256620"/>
            <a:ext cx="56007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Results And </a:t>
            </a:r>
            <a:br>
              <a:rPr b="1" lang="en-US" sz="5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5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Summary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" name="Google Shape;198;p19"/>
          <p:cNvCxnSpPr/>
          <p:nvPr/>
        </p:nvCxnSpPr>
        <p:spPr>
          <a:xfrm>
            <a:off x="5763146" y="1390650"/>
            <a:ext cx="0" cy="411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9" name="Google Shape;199;p19"/>
          <p:cNvPicPr preferRelativeResize="0"/>
          <p:nvPr/>
        </p:nvPicPr>
        <p:blipFill rotWithShape="1">
          <a:blip r:embed="rId4">
            <a:alphaModFix/>
          </a:blip>
          <a:srcRect b="6349" l="0" r="0" t="0"/>
          <a:stretch/>
        </p:blipFill>
        <p:spPr>
          <a:xfrm>
            <a:off x="7820550" y="2004700"/>
            <a:ext cx="2711625" cy="273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0"/>
          <p:cNvPicPr preferRelativeResize="0"/>
          <p:nvPr/>
        </p:nvPicPr>
        <p:blipFill rotWithShape="1">
          <a:blip r:embed="rId3">
            <a:alphaModFix/>
          </a:blip>
          <a:srcRect b="0" l="0" r="0" t="47864"/>
          <a:stretch/>
        </p:blipFill>
        <p:spPr>
          <a:xfrm>
            <a:off x="0" y="3165231"/>
            <a:ext cx="12191999" cy="3945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0"/>
          <p:cNvPicPr preferRelativeResize="0"/>
          <p:nvPr/>
        </p:nvPicPr>
        <p:blipFill rotWithShape="1">
          <a:blip r:embed="rId3">
            <a:alphaModFix/>
          </a:blip>
          <a:srcRect b="50983" l="1248" r="-1246" t="35817"/>
          <a:stretch/>
        </p:blipFill>
        <p:spPr>
          <a:xfrm>
            <a:off x="2962796" y="44351"/>
            <a:ext cx="6256423" cy="51254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0"/>
          <p:cNvSpPr/>
          <p:nvPr/>
        </p:nvSpPr>
        <p:spPr>
          <a:xfrm>
            <a:off x="532265" y="1152042"/>
            <a:ext cx="470513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Results and Summary: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0"/>
          <p:cNvSpPr/>
          <p:nvPr/>
        </p:nvSpPr>
        <p:spPr>
          <a:xfrm>
            <a:off x="982638" y="1985311"/>
            <a:ext cx="10677097" cy="3828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Standardized model design for users with different health and diet routine plan.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 and record the personal fitness of the User.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BMI and WHR Calculation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 using Weighted majority Algorithm</a:t>
            </a: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532265" y="3639101"/>
            <a:ext cx="313800" cy="2046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0"/>
          <p:cNvSpPr/>
          <p:nvPr/>
        </p:nvSpPr>
        <p:spPr>
          <a:xfrm>
            <a:off x="532265" y="4330386"/>
            <a:ext cx="313800" cy="2046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532265" y="2910473"/>
            <a:ext cx="313800" cy="2046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0"/>
          <p:cNvSpPr/>
          <p:nvPr/>
        </p:nvSpPr>
        <p:spPr>
          <a:xfrm>
            <a:off x="532265" y="2142988"/>
            <a:ext cx="313800" cy="2046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1"/>
          <p:cNvPicPr preferRelativeResize="0"/>
          <p:nvPr/>
        </p:nvPicPr>
        <p:blipFill rotWithShape="1">
          <a:blip r:embed="rId3">
            <a:alphaModFix/>
          </a:blip>
          <a:srcRect b="0" l="0" r="0" t="47865"/>
          <a:stretch/>
        </p:blipFill>
        <p:spPr>
          <a:xfrm>
            <a:off x="1" y="3228889"/>
            <a:ext cx="12192000" cy="394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1"/>
          <p:cNvPicPr preferRelativeResize="0"/>
          <p:nvPr/>
        </p:nvPicPr>
        <p:blipFill rotWithShape="1">
          <a:blip r:embed="rId3">
            <a:alphaModFix/>
          </a:blip>
          <a:srcRect b="50983" l="1250" r="-1249" t="35816"/>
          <a:stretch/>
        </p:blipFill>
        <p:spPr>
          <a:xfrm>
            <a:off x="2962796" y="44351"/>
            <a:ext cx="6256425" cy="51254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1"/>
          <p:cNvSpPr/>
          <p:nvPr/>
        </p:nvSpPr>
        <p:spPr>
          <a:xfrm>
            <a:off x="162446" y="2256620"/>
            <a:ext cx="56007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Future</a:t>
            </a:r>
            <a:br>
              <a:rPr b="1" lang="en-US" sz="5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5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Research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9" name="Google Shape;219;p21"/>
          <p:cNvCxnSpPr/>
          <p:nvPr/>
        </p:nvCxnSpPr>
        <p:spPr>
          <a:xfrm>
            <a:off x="5763146" y="1390650"/>
            <a:ext cx="0" cy="411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0" name="Google Shape;2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1951" y="1928501"/>
            <a:ext cx="2711625" cy="262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2"/>
          <p:cNvPicPr preferRelativeResize="0"/>
          <p:nvPr/>
        </p:nvPicPr>
        <p:blipFill rotWithShape="1">
          <a:blip r:embed="rId3">
            <a:alphaModFix/>
          </a:blip>
          <a:srcRect b="0" l="0" r="0" t="47864"/>
          <a:stretch/>
        </p:blipFill>
        <p:spPr>
          <a:xfrm>
            <a:off x="1" y="3243437"/>
            <a:ext cx="12191999" cy="3945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2"/>
          <p:cNvPicPr preferRelativeResize="0"/>
          <p:nvPr/>
        </p:nvPicPr>
        <p:blipFill rotWithShape="1">
          <a:blip r:embed="rId3">
            <a:alphaModFix/>
          </a:blip>
          <a:srcRect b="50983" l="1248" r="-1246" t="35817"/>
          <a:stretch/>
        </p:blipFill>
        <p:spPr>
          <a:xfrm>
            <a:off x="2962796" y="44351"/>
            <a:ext cx="6256423" cy="51254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2"/>
          <p:cNvSpPr/>
          <p:nvPr/>
        </p:nvSpPr>
        <p:spPr>
          <a:xfrm>
            <a:off x="532265" y="1147093"/>
            <a:ext cx="380104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Future Research: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2"/>
          <p:cNvSpPr/>
          <p:nvPr/>
        </p:nvSpPr>
        <p:spPr>
          <a:xfrm>
            <a:off x="1091820" y="1869055"/>
            <a:ext cx="10986449" cy="3828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application platform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 analysis based on the attributes like smoking and drinking.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Including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various cuisine options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food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categories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application to be universally acceptable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tegration of ECG data from smartwatch with the application to allow better health monitoring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229" name="Google Shape;229;p22"/>
          <p:cNvSpPr/>
          <p:nvPr/>
        </p:nvSpPr>
        <p:spPr>
          <a:xfrm>
            <a:off x="532265" y="3502477"/>
            <a:ext cx="313800" cy="2046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2"/>
          <p:cNvSpPr/>
          <p:nvPr/>
        </p:nvSpPr>
        <p:spPr>
          <a:xfrm>
            <a:off x="532265" y="4987426"/>
            <a:ext cx="313800" cy="2046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2"/>
          <p:cNvSpPr/>
          <p:nvPr/>
        </p:nvSpPr>
        <p:spPr>
          <a:xfrm>
            <a:off x="532265" y="2765975"/>
            <a:ext cx="313800" cy="2046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2"/>
          <p:cNvSpPr/>
          <p:nvPr/>
        </p:nvSpPr>
        <p:spPr>
          <a:xfrm>
            <a:off x="532265" y="2015233"/>
            <a:ext cx="313800" cy="2046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3"/>
          <p:cNvPicPr preferRelativeResize="0"/>
          <p:nvPr/>
        </p:nvPicPr>
        <p:blipFill rotWithShape="1">
          <a:blip r:embed="rId3">
            <a:alphaModFix/>
          </a:blip>
          <a:srcRect b="0" l="0" r="0" t="47864"/>
          <a:stretch/>
        </p:blipFill>
        <p:spPr>
          <a:xfrm>
            <a:off x="-4993" y="2960514"/>
            <a:ext cx="12191999" cy="3945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3"/>
          <p:cNvPicPr preferRelativeResize="0"/>
          <p:nvPr/>
        </p:nvPicPr>
        <p:blipFill rotWithShape="1">
          <a:blip r:embed="rId3">
            <a:alphaModFix/>
          </a:blip>
          <a:srcRect b="50983" l="1248" r="-1246" t="35817"/>
          <a:stretch/>
        </p:blipFill>
        <p:spPr>
          <a:xfrm>
            <a:off x="2962796" y="44351"/>
            <a:ext cx="6256423" cy="51254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3"/>
          <p:cNvSpPr txBox="1"/>
          <p:nvPr/>
        </p:nvSpPr>
        <p:spPr>
          <a:xfrm>
            <a:off x="3830245" y="3098042"/>
            <a:ext cx="538897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7"/>
          <p:cNvPicPr preferRelativeResize="0"/>
          <p:nvPr/>
        </p:nvPicPr>
        <p:blipFill rotWithShape="1">
          <a:blip r:embed="rId3">
            <a:alphaModFix/>
          </a:blip>
          <a:srcRect b="0" l="0" r="0" t="47864"/>
          <a:stretch/>
        </p:blipFill>
        <p:spPr>
          <a:xfrm>
            <a:off x="-4993" y="3097820"/>
            <a:ext cx="12191999" cy="3945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7"/>
          <p:cNvPicPr preferRelativeResize="0"/>
          <p:nvPr/>
        </p:nvPicPr>
        <p:blipFill rotWithShape="1">
          <a:blip r:embed="rId3">
            <a:alphaModFix/>
          </a:blip>
          <a:srcRect b="50983" l="1248" r="-1246" t="35817"/>
          <a:stretch/>
        </p:blipFill>
        <p:spPr>
          <a:xfrm>
            <a:off x="2962796" y="44351"/>
            <a:ext cx="6256423" cy="51254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/>
          <p:nvPr/>
        </p:nvSpPr>
        <p:spPr>
          <a:xfrm>
            <a:off x="4531177" y="942803"/>
            <a:ext cx="298667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Agenda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7"/>
          <p:cNvSpPr txBox="1"/>
          <p:nvPr/>
        </p:nvSpPr>
        <p:spPr>
          <a:xfrm>
            <a:off x="141397" y="602861"/>
            <a:ext cx="7955280" cy="47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DB8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7D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7"/>
          <p:cNvSpPr txBox="1"/>
          <p:nvPr/>
        </p:nvSpPr>
        <p:spPr>
          <a:xfrm>
            <a:off x="1268534" y="1945463"/>
            <a:ext cx="548787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Project Overview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Application Features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Pro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ject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Design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Technologies Used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Future Research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Results and Summary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8"/>
          <p:cNvPicPr preferRelativeResize="0"/>
          <p:nvPr/>
        </p:nvPicPr>
        <p:blipFill rotWithShape="1">
          <a:blip r:embed="rId3">
            <a:alphaModFix/>
          </a:blip>
          <a:srcRect b="0" l="0" r="0" t="47864"/>
          <a:stretch/>
        </p:blipFill>
        <p:spPr>
          <a:xfrm>
            <a:off x="0" y="3165231"/>
            <a:ext cx="12191999" cy="3945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8"/>
          <p:cNvPicPr preferRelativeResize="0"/>
          <p:nvPr/>
        </p:nvPicPr>
        <p:blipFill rotWithShape="1">
          <a:blip r:embed="rId3">
            <a:alphaModFix/>
          </a:blip>
          <a:srcRect b="50983" l="1248" r="-1246" t="35817"/>
          <a:stretch/>
        </p:blipFill>
        <p:spPr>
          <a:xfrm>
            <a:off x="2962796" y="44351"/>
            <a:ext cx="6256423" cy="51254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8"/>
          <p:cNvSpPr/>
          <p:nvPr/>
        </p:nvSpPr>
        <p:spPr>
          <a:xfrm>
            <a:off x="4275400" y="933033"/>
            <a:ext cx="385233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MEET THE TEAM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8"/>
          <p:cNvPicPr preferRelativeResize="0"/>
          <p:nvPr/>
        </p:nvPicPr>
        <p:blipFill rotWithShape="1">
          <a:blip r:embed="rId4">
            <a:alphaModFix/>
          </a:blip>
          <a:srcRect b="637" l="5589" r="60648" t="50740"/>
          <a:stretch/>
        </p:blipFill>
        <p:spPr>
          <a:xfrm>
            <a:off x="3826056" y="4330694"/>
            <a:ext cx="1409701" cy="2030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8"/>
          <p:cNvPicPr preferRelativeResize="0"/>
          <p:nvPr/>
        </p:nvPicPr>
        <p:blipFill rotWithShape="1">
          <a:blip r:embed="rId4">
            <a:alphaModFix/>
          </a:blip>
          <a:srcRect b="51378" l="62202" r="-884" t="0"/>
          <a:stretch/>
        </p:blipFill>
        <p:spPr>
          <a:xfrm>
            <a:off x="9383447" y="4290710"/>
            <a:ext cx="1615372" cy="2030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8"/>
          <p:cNvCxnSpPr/>
          <p:nvPr/>
        </p:nvCxnSpPr>
        <p:spPr>
          <a:xfrm>
            <a:off x="7970355" y="1790698"/>
            <a:ext cx="0" cy="411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69" name="Google Shape;69;p8"/>
          <p:cNvGrpSpPr/>
          <p:nvPr/>
        </p:nvGrpSpPr>
        <p:grpSpPr>
          <a:xfrm>
            <a:off x="9193498" y="1999118"/>
            <a:ext cx="2020993" cy="807914"/>
            <a:chOff x="4948394" y="2017056"/>
            <a:chExt cx="2228461" cy="732752"/>
          </a:xfrm>
        </p:grpSpPr>
        <p:sp>
          <p:nvSpPr>
            <p:cNvPr id="70" name="Google Shape;70;p8"/>
            <p:cNvSpPr/>
            <p:nvPr/>
          </p:nvSpPr>
          <p:spPr>
            <a:xfrm>
              <a:off x="4948394" y="2017056"/>
              <a:ext cx="2200099" cy="732752"/>
            </a:xfrm>
            <a:prstGeom prst="rect">
              <a:avLst/>
            </a:prstGeom>
            <a:solidFill>
              <a:srgbClr val="007D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t/>
              </a:r>
              <a:endParaRPr b="1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8"/>
            <p:cNvSpPr txBox="1"/>
            <p:nvPr/>
          </p:nvSpPr>
          <p:spPr>
            <a:xfrm>
              <a:off x="4976757" y="2126451"/>
              <a:ext cx="2200098" cy="5303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Under The Guidance of Professor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" name="Google Shape;72;p8"/>
          <p:cNvGrpSpPr/>
          <p:nvPr/>
        </p:nvGrpSpPr>
        <p:grpSpPr>
          <a:xfrm>
            <a:off x="9170912" y="3140867"/>
            <a:ext cx="2058994" cy="720966"/>
            <a:chOff x="8449596" y="3220012"/>
            <a:chExt cx="2270364" cy="653893"/>
          </a:xfrm>
        </p:grpSpPr>
        <p:sp>
          <p:nvSpPr>
            <p:cNvPr id="73" name="Google Shape;73;p8"/>
            <p:cNvSpPr/>
            <p:nvPr/>
          </p:nvSpPr>
          <p:spPr>
            <a:xfrm>
              <a:off x="8449596" y="3220012"/>
              <a:ext cx="2270364" cy="653893"/>
            </a:xfrm>
            <a:prstGeom prst="rect">
              <a:avLst/>
            </a:prstGeom>
            <a:solidFill>
              <a:srgbClr val="44444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t/>
              </a:r>
              <a:endParaRPr b="1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 txBox="1"/>
            <p:nvPr/>
          </p:nvSpPr>
          <p:spPr>
            <a:xfrm>
              <a:off x="8707034" y="3379473"/>
              <a:ext cx="1936929" cy="3349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Gheorghi Guzun</a:t>
              </a:r>
              <a:endPara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" name="Google Shape;75;p8"/>
          <p:cNvGrpSpPr/>
          <p:nvPr/>
        </p:nvGrpSpPr>
        <p:grpSpPr>
          <a:xfrm>
            <a:off x="2154784" y="3165231"/>
            <a:ext cx="1435731" cy="557128"/>
            <a:chOff x="1590754" y="3168283"/>
            <a:chExt cx="2438085" cy="658613"/>
          </a:xfrm>
        </p:grpSpPr>
        <p:sp>
          <p:nvSpPr>
            <p:cNvPr id="76" name="Google Shape;76;p8"/>
            <p:cNvSpPr/>
            <p:nvPr/>
          </p:nvSpPr>
          <p:spPr>
            <a:xfrm>
              <a:off x="1662359" y="3207557"/>
              <a:ext cx="2196367" cy="619339"/>
            </a:xfrm>
            <a:prstGeom prst="rect">
              <a:avLst/>
            </a:prstGeom>
            <a:solidFill>
              <a:srgbClr val="44444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t/>
              </a:r>
              <a:endPara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 txBox="1"/>
            <p:nvPr/>
          </p:nvSpPr>
          <p:spPr>
            <a:xfrm>
              <a:off x="1590754" y="3168283"/>
              <a:ext cx="2438085" cy="6549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Spriha Deshpande</a:t>
              </a:r>
              <a:endParaRPr b="1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8"/>
          <p:cNvGrpSpPr/>
          <p:nvPr/>
        </p:nvGrpSpPr>
        <p:grpSpPr>
          <a:xfrm>
            <a:off x="3824878" y="3111563"/>
            <a:ext cx="1636221" cy="574453"/>
            <a:chOff x="1662359" y="3147802"/>
            <a:chExt cx="2778547" cy="679094"/>
          </a:xfrm>
        </p:grpSpPr>
        <p:sp>
          <p:nvSpPr>
            <p:cNvPr id="79" name="Google Shape;79;p8"/>
            <p:cNvSpPr/>
            <p:nvPr/>
          </p:nvSpPr>
          <p:spPr>
            <a:xfrm>
              <a:off x="1662359" y="3207557"/>
              <a:ext cx="2196367" cy="619339"/>
            </a:xfrm>
            <a:prstGeom prst="rect">
              <a:avLst/>
            </a:prstGeom>
            <a:solidFill>
              <a:srgbClr val="44444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t/>
              </a:r>
              <a:endPara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"/>
            <p:cNvSpPr txBox="1"/>
            <p:nvPr/>
          </p:nvSpPr>
          <p:spPr>
            <a:xfrm>
              <a:off x="2002821" y="3147802"/>
              <a:ext cx="2438085" cy="6549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Gaurav Debnath</a:t>
              </a:r>
              <a:endParaRPr b="1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" name="Google Shape;81;p8"/>
          <p:cNvGrpSpPr/>
          <p:nvPr/>
        </p:nvGrpSpPr>
        <p:grpSpPr>
          <a:xfrm>
            <a:off x="5318757" y="3179756"/>
            <a:ext cx="1507166" cy="523905"/>
            <a:chOff x="1662359" y="3207557"/>
            <a:chExt cx="2559392" cy="619339"/>
          </a:xfrm>
        </p:grpSpPr>
        <p:sp>
          <p:nvSpPr>
            <p:cNvPr id="82" name="Google Shape;82;p8"/>
            <p:cNvSpPr/>
            <p:nvPr/>
          </p:nvSpPr>
          <p:spPr>
            <a:xfrm>
              <a:off x="1662359" y="3207557"/>
              <a:ext cx="2196367" cy="619339"/>
            </a:xfrm>
            <a:prstGeom prst="rect">
              <a:avLst/>
            </a:prstGeom>
            <a:solidFill>
              <a:srgbClr val="44444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t/>
              </a:r>
              <a:endPara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 txBox="1"/>
            <p:nvPr/>
          </p:nvSpPr>
          <p:spPr>
            <a:xfrm>
              <a:off x="1783666" y="3309126"/>
              <a:ext cx="2438085" cy="3820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Kajal Agarwal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4" name="Google Shape;8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52709" y="4373038"/>
            <a:ext cx="1371916" cy="1871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76932" y="4369927"/>
            <a:ext cx="1371916" cy="1871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9"/>
          <p:cNvPicPr preferRelativeResize="0"/>
          <p:nvPr/>
        </p:nvPicPr>
        <p:blipFill rotWithShape="1">
          <a:blip r:embed="rId3">
            <a:alphaModFix/>
          </a:blip>
          <a:srcRect b="0" l="0" r="0" t="47865"/>
          <a:stretch/>
        </p:blipFill>
        <p:spPr>
          <a:xfrm>
            <a:off x="1" y="3228889"/>
            <a:ext cx="12192000" cy="394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9"/>
          <p:cNvPicPr preferRelativeResize="0"/>
          <p:nvPr/>
        </p:nvPicPr>
        <p:blipFill rotWithShape="1">
          <a:blip r:embed="rId3">
            <a:alphaModFix/>
          </a:blip>
          <a:srcRect b="50983" l="1250" r="-1249" t="35816"/>
          <a:stretch/>
        </p:blipFill>
        <p:spPr>
          <a:xfrm>
            <a:off x="2962796" y="44351"/>
            <a:ext cx="6256425" cy="51254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9"/>
          <p:cNvSpPr/>
          <p:nvPr/>
        </p:nvSpPr>
        <p:spPr>
          <a:xfrm>
            <a:off x="162446" y="2256620"/>
            <a:ext cx="56007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Project Overview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9"/>
          <p:cNvCxnSpPr/>
          <p:nvPr/>
        </p:nvCxnSpPr>
        <p:spPr>
          <a:xfrm>
            <a:off x="5763146" y="1390650"/>
            <a:ext cx="0" cy="411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Image result for clipart fitness" id="94" name="Google Shape;9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2419" y="2357437"/>
            <a:ext cx="21336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0"/>
          <p:cNvPicPr preferRelativeResize="0"/>
          <p:nvPr/>
        </p:nvPicPr>
        <p:blipFill rotWithShape="1">
          <a:blip r:embed="rId3">
            <a:alphaModFix/>
          </a:blip>
          <a:srcRect b="0" l="0" r="0" t="47864"/>
          <a:stretch/>
        </p:blipFill>
        <p:spPr>
          <a:xfrm>
            <a:off x="1" y="2961692"/>
            <a:ext cx="12191999" cy="3945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0"/>
          <p:cNvPicPr preferRelativeResize="0"/>
          <p:nvPr/>
        </p:nvPicPr>
        <p:blipFill rotWithShape="1">
          <a:blip r:embed="rId3">
            <a:alphaModFix/>
          </a:blip>
          <a:srcRect b="50983" l="1248" r="-1246" t="35817"/>
          <a:stretch/>
        </p:blipFill>
        <p:spPr>
          <a:xfrm>
            <a:off x="2962796" y="44351"/>
            <a:ext cx="6256423" cy="51254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0"/>
          <p:cNvSpPr/>
          <p:nvPr/>
        </p:nvSpPr>
        <p:spPr>
          <a:xfrm>
            <a:off x="675249" y="2256621"/>
            <a:ext cx="10625097" cy="2329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 Concerns: Health degradation due to environmental pollution, Increase in the number of chronic diseases.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Lifestyle Practices: Failure to maintain work life balance.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 Habits: Consuming unhealthy and junk food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0"/>
          <p:cNvSpPr/>
          <p:nvPr/>
        </p:nvSpPr>
        <p:spPr>
          <a:xfrm>
            <a:off x="313022" y="1114371"/>
            <a:ext cx="578297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Drivers for This Project: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0"/>
          <p:cNvSpPr/>
          <p:nvPr/>
        </p:nvSpPr>
        <p:spPr>
          <a:xfrm>
            <a:off x="196943" y="2394607"/>
            <a:ext cx="478301" cy="2110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rgbClr val="8DA9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0"/>
          <p:cNvSpPr/>
          <p:nvPr/>
        </p:nvSpPr>
        <p:spPr>
          <a:xfrm>
            <a:off x="196942" y="3530572"/>
            <a:ext cx="478301" cy="2110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rgbClr val="8DA9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0"/>
          <p:cNvSpPr/>
          <p:nvPr/>
        </p:nvSpPr>
        <p:spPr>
          <a:xfrm>
            <a:off x="196942" y="4253828"/>
            <a:ext cx="478301" cy="2110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rgbClr val="8DA9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1"/>
          <p:cNvPicPr preferRelativeResize="0"/>
          <p:nvPr/>
        </p:nvPicPr>
        <p:blipFill rotWithShape="1">
          <a:blip r:embed="rId3">
            <a:alphaModFix/>
          </a:blip>
          <a:srcRect b="0" l="0" r="0" t="47865"/>
          <a:stretch/>
        </p:blipFill>
        <p:spPr>
          <a:xfrm>
            <a:off x="1" y="3228889"/>
            <a:ext cx="12192000" cy="394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1"/>
          <p:cNvPicPr preferRelativeResize="0"/>
          <p:nvPr/>
        </p:nvPicPr>
        <p:blipFill rotWithShape="1">
          <a:blip r:embed="rId3">
            <a:alphaModFix/>
          </a:blip>
          <a:srcRect b="50983" l="1250" r="-1249" t="35816"/>
          <a:stretch/>
        </p:blipFill>
        <p:spPr>
          <a:xfrm>
            <a:off x="2962796" y="44351"/>
            <a:ext cx="6256425" cy="51254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1"/>
          <p:cNvSpPr/>
          <p:nvPr/>
        </p:nvSpPr>
        <p:spPr>
          <a:xfrm>
            <a:off x="162446" y="2409020"/>
            <a:ext cx="56007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Application</a:t>
            </a:r>
            <a:br>
              <a:rPr b="1" lang="en-US" sz="5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5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Features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11"/>
          <p:cNvCxnSpPr/>
          <p:nvPr/>
        </p:nvCxnSpPr>
        <p:spPr>
          <a:xfrm>
            <a:off x="5763146" y="1390650"/>
            <a:ext cx="0" cy="411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4" name="Google Shape;11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4525" y="1812550"/>
            <a:ext cx="2650125" cy="26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2"/>
          <p:cNvPicPr preferRelativeResize="0"/>
          <p:nvPr/>
        </p:nvPicPr>
        <p:blipFill rotWithShape="1">
          <a:blip r:embed="rId3">
            <a:alphaModFix/>
          </a:blip>
          <a:srcRect b="0" l="0" r="0" t="47864"/>
          <a:stretch/>
        </p:blipFill>
        <p:spPr>
          <a:xfrm>
            <a:off x="-4993" y="3009874"/>
            <a:ext cx="12191999" cy="3945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2"/>
          <p:cNvPicPr preferRelativeResize="0"/>
          <p:nvPr/>
        </p:nvPicPr>
        <p:blipFill rotWithShape="1">
          <a:blip r:embed="rId3">
            <a:alphaModFix/>
          </a:blip>
          <a:srcRect b="50983" l="1248" r="-1246" t="35817"/>
          <a:stretch/>
        </p:blipFill>
        <p:spPr>
          <a:xfrm>
            <a:off x="2962796" y="44351"/>
            <a:ext cx="6256423" cy="51254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2"/>
          <p:cNvSpPr/>
          <p:nvPr/>
        </p:nvSpPr>
        <p:spPr>
          <a:xfrm>
            <a:off x="675249" y="2348682"/>
            <a:ext cx="11184655" cy="339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SetGoals: Allows the user to set and modify goals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Nutritional Diary: Keeps a track of calories intake by  the food consumed by the user.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Monitor: Tracks the activities performed by the user for goal achievement.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Analytical Dashboard: Graphical view of activity and calorie intake data.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Creation: Invite friends to create a group.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 a Run: Invite others to perform a workout activity together.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2"/>
          <p:cNvSpPr/>
          <p:nvPr/>
        </p:nvSpPr>
        <p:spPr>
          <a:xfrm>
            <a:off x="313022" y="1114371"/>
            <a:ext cx="497643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Features:</a:t>
            </a:r>
            <a:endParaRPr/>
          </a:p>
        </p:txBody>
      </p:sp>
      <p:sp>
        <p:nvSpPr>
          <p:cNvPr id="123" name="Google Shape;123;p12"/>
          <p:cNvSpPr/>
          <p:nvPr/>
        </p:nvSpPr>
        <p:spPr>
          <a:xfrm>
            <a:off x="196946" y="2586501"/>
            <a:ext cx="478301" cy="2110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2"/>
          <p:cNvSpPr/>
          <p:nvPr/>
        </p:nvSpPr>
        <p:spPr>
          <a:xfrm>
            <a:off x="196946" y="3695468"/>
            <a:ext cx="478301" cy="2110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2"/>
          <p:cNvSpPr/>
          <p:nvPr/>
        </p:nvSpPr>
        <p:spPr>
          <a:xfrm>
            <a:off x="196946" y="4277259"/>
            <a:ext cx="478301" cy="2110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2"/>
          <p:cNvSpPr/>
          <p:nvPr/>
        </p:nvSpPr>
        <p:spPr>
          <a:xfrm>
            <a:off x="196946" y="4826720"/>
            <a:ext cx="478301" cy="2110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2"/>
          <p:cNvSpPr/>
          <p:nvPr/>
        </p:nvSpPr>
        <p:spPr>
          <a:xfrm>
            <a:off x="196946" y="5362503"/>
            <a:ext cx="478301" cy="2110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2"/>
          <p:cNvSpPr/>
          <p:nvPr/>
        </p:nvSpPr>
        <p:spPr>
          <a:xfrm>
            <a:off x="196945" y="3096875"/>
            <a:ext cx="478301" cy="2110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3"/>
          <p:cNvPicPr preferRelativeResize="0"/>
          <p:nvPr/>
        </p:nvPicPr>
        <p:blipFill rotWithShape="1">
          <a:blip r:embed="rId3">
            <a:alphaModFix/>
          </a:blip>
          <a:srcRect b="0" l="0" r="0" t="47865"/>
          <a:stretch/>
        </p:blipFill>
        <p:spPr>
          <a:xfrm>
            <a:off x="1" y="3228889"/>
            <a:ext cx="12192000" cy="394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3"/>
          <p:cNvPicPr preferRelativeResize="0"/>
          <p:nvPr/>
        </p:nvPicPr>
        <p:blipFill rotWithShape="1">
          <a:blip r:embed="rId3">
            <a:alphaModFix/>
          </a:blip>
          <a:srcRect b="50983" l="1250" r="-1249" t="35816"/>
          <a:stretch/>
        </p:blipFill>
        <p:spPr>
          <a:xfrm>
            <a:off x="2962796" y="44351"/>
            <a:ext cx="6256425" cy="51254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/>
          <p:nvPr/>
        </p:nvSpPr>
        <p:spPr>
          <a:xfrm>
            <a:off x="162446" y="2409020"/>
            <a:ext cx="56007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Project </a:t>
            </a:r>
            <a:br>
              <a:rPr b="1" lang="en-US" sz="5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5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Design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Google Shape;136;p13"/>
          <p:cNvCxnSpPr/>
          <p:nvPr/>
        </p:nvCxnSpPr>
        <p:spPr>
          <a:xfrm>
            <a:off x="5763146" y="1390650"/>
            <a:ext cx="0" cy="411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p13"/>
          <p:cNvSpPr/>
          <p:nvPr/>
        </p:nvSpPr>
        <p:spPr>
          <a:xfrm>
            <a:off x="6826349" y="2608030"/>
            <a:ext cx="3111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rgbClr val="8DA9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3"/>
          <p:cNvSpPr/>
          <p:nvPr/>
        </p:nvSpPr>
        <p:spPr>
          <a:xfrm>
            <a:off x="6826348" y="3276553"/>
            <a:ext cx="3111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rgbClr val="8DA9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3"/>
          <p:cNvSpPr/>
          <p:nvPr/>
        </p:nvSpPr>
        <p:spPr>
          <a:xfrm>
            <a:off x="7265612" y="1852275"/>
            <a:ext cx="3965700" cy="29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Architecture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ine Learning Model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Flow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/>
          <p:nvPr/>
        </p:nvSpPr>
        <p:spPr>
          <a:xfrm>
            <a:off x="6837960" y="4021276"/>
            <a:ext cx="3111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rgbClr val="8DA9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4"/>
          <p:cNvPicPr preferRelativeResize="0"/>
          <p:nvPr/>
        </p:nvPicPr>
        <p:blipFill rotWithShape="1">
          <a:blip r:embed="rId3">
            <a:alphaModFix/>
          </a:blip>
          <a:srcRect b="0" l="0" r="0" t="47864"/>
          <a:stretch/>
        </p:blipFill>
        <p:spPr>
          <a:xfrm>
            <a:off x="0" y="3165231"/>
            <a:ext cx="12191999" cy="3945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/>
          <p:cNvPicPr preferRelativeResize="0"/>
          <p:nvPr/>
        </p:nvPicPr>
        <p:blipFill rotWithShape="1">
          <a:blip r:embed="rId3">
            <a:alphaModFix/>
          </a:blip>
          <a:srcRect b="50983" l="1248" r="-1246" t="35817"/>
          <a:stretch/>
        </p:blipFill>
        <p:spPr>
          <a:xfrm>
            <a:off x="2962796" y="44351"/>
            <a:ext cx="6256423" cy="51254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4"/>
          <p:cNvSpPr/>
          <p:nvPr/>
        </p:nvSpPr>
        <p:spPr>
          <a:xfrm>
            <a:off x="275458" y="880733"/>
            <a:ext cx="51571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Database Architecture: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5.googleusercontent.com/wYQFCwTKR-nal9nk4ZSp3tam3kJIPoEEPhivBVGFjGL41P2MyoyjfpXZHaVT9JyL9sHhcBvRZ-bG8BJmwoZftjkvkofSEb4OKfbC8X5_KlLYv3sLYA5fttfM5DaNBgohHdMrS3Lb" id="148" name="Google Shape;14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66" y="1924050"/>
            <a:ext cx="5342573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yBI_hgh5OUhsfHXFAUKvqDH-27ZGbdzbaliDRTT2z9YMSrcdz-IqM9UoVL1tDts3DaABXOKA8dyaS_lzG5CTp8slM9jIj014ILPDXwNPEp2XCD33KzesSG-NM9MSlndC3bXXmtf-" id="149" name="Google Shape;14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55323" y="1924050"/>
            <a:ext cx="6016283" cy="3582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