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41"/>
  </p:notesMasterIdLst>
  <p:sldIdLst>
    <p:sldId id="817" r:id="rId3"/>
    <p:sldId id="437" r:id="rId4"/>
    <p:sldId id="765" r:id="rId5"/>
    <p:sldId id="770" r:id="rId6"/>
    <p:sldId id="778" r:id="rId7"/>
    <p:sldId id="779" r:id="rId8"/>
    <p:sldId id="815" r:id="rId9"/>
    <p:sldId id="782" r:id="rId10"/>
    <p:sldId id="808" r:id="rId11"/>
    <p:sldId id="775" r:id="rId12"/>
    <p:sldId id="776" r:id="rId13"/>
    <p:sldId id="777" r:id="rId14"/>
    <p:sldId id="816" r:id="rId15"/>
    <p:sldId id="787" r:id="rId16"/>
    <p:sldId id="783" r:id="rId17"/>
    <p:sldId id="807" r:id="rId18"/>
    <p:sldId id="788" r:id="rId19"/>
    <p:sldId id="784" r:id="rId20"/>
    <p:sldId id="789" r:id="rId21"/>
    <p:sldId id="785" r:id="rId22"/>
    <p:sldId id="790" r:id="rId23"/>
    <p:sldId id="804" r:id="rId24"/>
    <p:sldId id="786" r:id="rId25"/>
    <p:sldId id="791" r:id="rId26"/>
    <p:sldId id="793" r:id="rId27"/>
    <p:sldId id="800" r:id="rId28"/>
    <p:sldId id="794" r:id="rId29"/>
    <p:sldId id="801" r:id="rId30"/>
    <p:sldId id="796" r:id="rId31"/>
    <p:sldId id="802" r:id="rId32"/>
    <p:sldId id="795" r:id="rId33"/>
    <p:sldId id="797" r:id="rId34"/>
    <p:sldId id="798" r:id="rId35"/>
    <p:sldId id="803" r:id="rId36"/>
    <p:sldId id="799" r:id="rId37"/>
    <p:sldId id="813" r:id="rId38"/>
    <p:sldId id="814" r:id="rId39"/>
    <p:sldId id="75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5A95C-42F2-AD44-8732-810C016F8192}" v="12" dt="2019-03-26T19:30:25.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6433" autoAdjust="0"/>
  </p:normalViewPr>
  <p:slideViewPr>
    <p:cSldViewPr snapToGrid="0">
      <p:cViewPr varScale="1">
        <p:scale>
          <a:sx n="128" d="100"/>
          <a:sy n="128" d="100"/>
        </p:scale>
        <p:origin x="216" y="176"/>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D5F5A95C-42F2-AD44-8732-810C016F8192}"/>
    <pc:docChg chg="delSld">
      <pc:chgData name="Tim Solley" userId="6446f77d-77a0-4f03-b509-0612ab43eae7" providerId="ADAL" clId="{D5F5A95C-42F2-AD44-8732-810C016F8192}" dt="2019-03-26T19:41:27.180" v="0" actId="2696"/>
      <pc:docMkLst>
        <pc:docMk/>
      </pc:docMkLst>
      <pc:sldChg chg="del">
        <pc:chgData name="Tim Solley" userId="6446f77d-77a0-4f03-b509-0612ab43eae7" providerId="ADAL" clId="{D5F5A95C-42F2-AD44-8732-810C016F8192}" dt="2019-03-26T19:41:27.180" v="0" actId="2696"/>
        <pc:sldMkLst>
          <pc:docMk/>
          <pc:sldMk cId="1234058280" sldId="7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4/5/19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6292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518FD0-00C4-4B18-9A95-4A7110BFB0DC}" type="slidenum">
              <a:rPr lang="en-US" smtClean="0"/>
              <a:t>19</a:t>
            </a:fld>
            <a:endParaRPr lang="en-US"/>
          </a:p>
        </p:txBody>
      </p:sp>
    </p:spTree>
    <p:extLst>
      <p:ext uri="{BB962C8B-B14F-4D97-AF65-F5344CB8AC3E}">
        <p14:creationId xmlns:p14="http://schemas.microsoft.com/office/powerpoint/2010/main" val="108632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1562258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panose="020B0606020202050201" pitchFamily="34" charset="0"/>
              </a:rPr>
              <a:t>docker </a:t>
            </a:r>
            <a:r>
              <a:rPr lang="en-US" sz="6600" dirty="0">
                <a:solidFill>
                  <a:schemeClr val="accent3"/>
                </a:solidFill>
                <a:latin typeface="Bebas Neue" panose="020B0606020202050201" pitchFamily="34" charset="0"/>
              </a:rPr>
              <a:t>fundamentals</a:t>
            </a: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2777225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Master components are pods themselves that run in the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-system namespace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Master node – a special node to hold many of the master components</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Kube-apiserver</a:t>
            </a:r>
            <a:r>
              <a:rPr lang="en-US" sz="2000" dirty="0">
                <a:solidFill>
                  <a:schemeClr val="bg1"/>
                </a:solidFill>
                <a:latin typeface="Raleway Medium" panose="020B0603030101060003" pitchFamily="34" charset="77"/>
              </a:rPr>
              <a:t> – exposes the K8S API</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etcd</a:t>
            </a:r>
            <a:r>
              <a:rPr lang="en-US" sz="2000" dirty="0">
                <a:solidFill>
                  <a:schemeClr val="bg1"/>
                </a:solidFill>
                <a:latin typeface="Raleway Medium" panose="020B0603030101060003" pitchFamily="34" charset="77"/>
              </a:rPr>
              <a:t> – key-value store to hold cluster data</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-scheduler – places pods onto nodes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Note that the loss of the master node does not mean that your cluster is down! No management will happen until the master is back up, but it is not a gateway for traffic to your services.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master components</a:t>
            </a:r>
            <a:endParaRPr lang="en-US" sz="6000" dirty="0"/>
          </a:p>
        </p:txBody>
      </p:sp>
    </p:spTree>
    <p:extLst>
      <p:ext uri="{BB962C8B-B14F-4D97-AF65-F5344CB8AC3E}">
        <p14:creationId xmlns:p14="http://schemas.microsoft.com/office/powerpoint/2010/main" val="2402345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Worker servers that run your workloads.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Several overhead pods run on every node: </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Kubelet</a:t>
            </a:r>
            <a:r>
              <a:rPr lang="en-US" sz="2000" dirty="0">
                <a:solidFill>
                  <a:schemeClr val="bg1"/>
                </a:solidFill>
                <a:latin typeface="Raleway Medium" panose="020B0603030101060003" pitchFamily="34" charset="77"/>
              </a:rPr>
              <a:t> – an agent that ensures containers are running in a pod</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-proxy – maintains network connections/routing</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Other optional pods and controllers (</a:t>
            </a:r>
            <a:r>
              <a:rPr lang="en-US" sz="2000" dirty="0" err="1">
                <a:solidFill>
                  <a:schemeClr val="bg1"/>
                </a:solidFill>
                <a:latin typeface="Raleway Medium" panose="020B0603030101060003" pitchFamily="34" charset="77"/>
              </a:rPr>
              <a:t>ie</a:t>
            </a:r>
            <a:r>
              <a:rPr lang="en-US" sz="2000" dirty="0">
                <a:solidFill>
                  <a:schemeClr val="bg1"/>
                </a:solidFill>
                <a:latin typeface="Raleway Medium" panose="020B0603030101060003" pitchFamily="34" charset="77"/>
              </a:rPr>
              <a:t>. Logging)</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Has the container runtime (</a:t>
            </a:r>
            <a:r>
              <a:rPr lang="en-US" sz="2000" dirty="0" err="1">
                <a:solidFill>
                  <a:schemeClr val="bg1"/>
                </a:solidFill>
                <a:latin typeface="Raleway Medium" panose="020B0603030101060003" pitchFamily="34" charset="77"/>
              </a:rPr>
              <a:t>ie</a:t>
            </a:r>
            <a:r>
              <a:rPr lang="en-US" sz="2000" dirty="0">
                <a:solidFill>
                  <a:schemeClr val="bg1"/>
                </a:solidFill>
                <a:latin typeface="Raleway Medium" panose="020B0603030101060003" pitchFamily="34" charset="77"/>
              </a:rPr>
              <a:t>. Docker)</a:t>
            </a:r>
          </a:p>
          <a:p>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Worker nodes</a:t>
            </a:r>
            <a:endParaRPr lang="en-US" sz="6000" dirty="0"/>
          </a:p>
        </p:txBody>
      </p:sp>
    </p:spTree>
    <p:extLst>
      <p:ext uri="{BB962C8B-B14F-4D97-AF65-F5344CB8AC3E}">
        <p14:creationId xmlns:p14="http://schemas.microsoft.com/office/powerpoint/2010/main" val="27733695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basic building block of K8S. It represents a running process in your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encapsulates a container. In rare cases, it can contain multiple containers that are tightly coupled and must run together.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Provides additional configuration about how the container runs.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K8S manages pods, not containers.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Every pod gets a unique IP.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If multiple containers per pod, pods can communicate with localhost.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will rarely interact directly with pods, except perhaps viewing logs. You will interact with Deployments or </a:t>
            </a:r>
            <a:r>
              <a:rPr lang="en-US" sz="2000" dirty="0" err="1">
                <a:solidFill>
                  <a:schemeClr val="bg1"/>
                </a:solidFill>
                <a:latin typeface="Raleway Medium" panose="020B0603030101060003" pitchFamily="34" charset="77"/>
              </a:rPr>
              <a:t>ReplicaSets</a:t>
            </a:r>
            <a:r>
              <a:rPr lang="en-US" sz="2000" dirty="0">
                <a:solidFill>
                  <a:schemeClr val="bg1"/>
                </a:solidFill>
                <a:latin typeface="Raleway Medium" panose="020B0603030101060003" pitchFamily="34" charset="77"/>
              </a:rPr>
              <a:t> instead.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a pod dies, no replacement is automatically created, unless it was created as part of a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or Deployment.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are private by default. How do you get your web server accessible? That’s coming up next with a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get a label, which we’ll learn more about later.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launch a pod and examine it.</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pods</a:t>
            </a:r>
            <a:endParaRPr lang="en-US" sz="6000" dirty="0"/>
          </a:p>
        </p:txBody>
      </p:sp>
    </p:spTree>
    <p:extLst>
      <p:ext uri="{BB962C8B-B14F-4D97-AF65-F5344CB8AC3E}">
        <p14:creationId xmlns:p14="http://schemas.microsoft.com/office/powerpoint/2010/main" val="12553440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Usually you want to have a pod contain just a single container.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However, there are cases when you’d want to have multiple containers in a single pod.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sidecar pattern is an example of this.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With a sidecar, you run a second container in a pod whose job is to take action and support the primary container.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Logging is a good example, where a sidecar container sends logs from the primary container to a centralized logging system.</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pod sidecar</a:t>
            </a:r>
            <a:endParaRPr lang="en-US" sz="6000" dirty="0"/>
          </a:p>
        </p:txBody>
      </p:sp>
    </p:spTree>
    <p:extLst>
      <p:ext uri="{BB962C8B-B14F-4D97-AF65-F5344CB8AC3E}">
        <p14:creationId xmlns:p14="http://schemas.microsoft.com/office/powerpoint/2010/main" val="35965995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pod.yaml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Let’s apply it</a:t>
            </a:r>
          </a:p>
          <a:p>
            <a:pPr marL="457200" indent="-457200">
              <a:buFont typeface="+mj-lt"/>
              <a:buAutoNum type="arabicPeriod"/>
            </a:pPr>
            <a:r>
              <a:rPr lang="en-US" sz="2000" dirty="0">
                <a:solidFill>
                  <a:schemeClr val="bg1"/>
                </a:solidFill>
                <a:latin typeface="Raleway Medium" panose="020B0603030101060003" pitchFamily="34" charset="77"/>
              </a:rPr>
              <a:t>Review all pods</a:t>
            </a:r>
          </a:p>
          <a:p>
            <a:pPr marL="457200" indent="-457200">
              <a:buFont typeface="+mj-lt"/>
              <a:buAutoNum type="arabicPeriod"/>
            </a:pPr>
            <a:r>
              <a:rPr lang="en-US" sz="2000" dirty="0">
                <a:solidFill>
                  <a:schemeClr val="bg1"/>
                </a:solidFill>
                <a:latin typeface="Raleway Medium" panose="020B0603030101060003" pitchFamily="34" charset="77"/>
              </a:rPr>
              <a:t>Describe the pod</a:t>
            </a:r>
          </a:p>
          <a:p>
            <a:pPr marL="457200" indent="-457200">
              <a:buFont typeface="+mj-lt"/>
              <a:buAutoNum type="arabicPeriod"/>
            </a:pPr>
            <a:r>
              <a:rPr lang="en-US" sz="2000" dirty="0">
                <a:solidFill>
                  <a:schemeClr val="bg1"/>
                </a:solidFill>
                <a:latin typeface="Raleway Medium" panose="020B0603030101060003" pitchFamily="34" charset="77"/>
              </a:rPr>
              <a:t>How do we access port 80? We can’t.</a:t>
            </a:r>
          </a:p>
          <a:p>
            <a:pPr marL="457200" indent="-457200">
              <a:buFont typeface="+mj-lt"/>
              <a:buAutoNum type="arabicPeriod"/>
            </a:pPr>
            <a:r>
              <a:rPr lang="en-US" sz="2000" dirty="0">
                <a:solidFill>
                  <a:schemeClr val="bg1"/>
                </a:solidFill>
                <a:latin typeface="Raleway Medium" panose="020B0603030101060003" pitchFamily="34" charset="77"/>
              </a:rPr>
              <a:t>Let’s launch a bash shell inside the pod and test it.</a:t>
            </a:r>
          </a:p>
          <a:p>
            <a:pPr marL="914400" lvl="1" indent="-457200">
              <a:buFont typeface="+mj-lt"/>
              <a:buAutoNum type="arabicPeriod"/>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exec -it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-pod -- /bin/bash</a:t>
            </a:r>
          </a:p>
          <a:p>
            <a:pPr marL="914400" lvl="1" indent="-457200">
              <a:buFont typeface="+mj-lt"/>
              <a:buAutoNum type="arabicPeriod"/>
            </a:pPr>
            <a:r>
              <a:rPr lang="en-US" sz="2000" dirty="0">
                <a:solidFill>
                  <a:schemeClr val="bg1"/>
                </a:solidFill>
                <a:latin typeface="Raleway Medium" panose="020B0603030101060003" pitchFamily="34" charset="77"/>
              </a:rPr>
              <a:t>curl </a:t>
            </a:r>
            <a:r>
              <a:rPr lang="en-US" sz="2000" dirty="0">
                <a:solidFill>
                  <a:schemeClr val="bg1"/>
                </a:solidFill>
                <a:latin typeface="Raleway Medium" panose="020B0603030101060003" pitchFamily="34" charset="77"/>
                <a:hlinkClick r:id="rId3"/>
              </a:rPr>
              <a:t>http://localhost</a:t>
            </a:r>
            <a:r>
              <a:rPr lang="en-US" sz="2000" dirty="0">
                <a:solidFill>
                  <a:schemeClr val="bg1"/>
                </a:solidFill>
                <a:latin typeface="Raleway Medium" panose="020B0603030101060003" pitchFamily="34" charset="77"/>
              </a:rPr>
              <a:t>. Oh no! curl not found!</a:t>
            </a:r>
          </a:p>
          <a:p>
            <a:pPr marL="914400" lvl="1" indent="-457200">
              <a:buFont typeface="+mj-lt"/>
              <a:buAutoNum type="arabicPeriod"/>
            </a:pPr>
            <a:r>
              <a:rPr lang="en-US" sz="2000" dirty="0">
                <a:solidFill>
                  <a:schemeClr val="bg1"/>
                </a:solidFill>
                <a:latin typeface="Raleway Medium" panose="020B0603030101060003" pitchFamily="34" charset="77"/>
              </a:rPr>
              <a:t>Apt-get update</a:t>
            </a:r>
          </a:p>
          <a:p>
            <a:pPr marL="914400" lvl="1" indent="-457200">
              <a:buFont typeface="+mj-lt"/>
              <a:buAutoNum type="arabicPeriod"/>
            </a:pPr>
            <a:r>
              <a:rPr lang="en-US" sz="2000" dirty="0">
                <a:solidFill>
                  <a:schemeClr val="bg1"/>
                </a:solidFill>
                <a:latin typeface="Raleway Medium" panose="020B0603030101060003" pitchFamily="34" charset="77"/>
              </a:rPr>
              <a:t>Apt-get install curl</a:t>
            </a:r>
          </a:p>
          <a:p>
            <a:pPr marL="914400" lvl="1" indent="-457200">
              <a:buFont typeface="+mj-lt"/>
              <a:buAutoNum type="arabicPeriod"/>
            </a:pPr>
            <a:r>
              <a:rPr lang="en-US" sz="2000" dirty="0">
                <a:solidFill>
                  <a:schemeClr val="bg1"/>
                </a:solidFill>
                <a:latin typeface="Raleway Medium" panose="020B0603030101060003" pitchFamily="34" charset="77"/>
              </a:rPr>
              <a:t>Now try again</a:t>
            </a:r>
          </a:p>
          <a:p>
            <a:pPr marL="914400" lvl="1" indent="-457200">
              <a:buFont typeface="+mj-lt"/>
              <a:buAutoNum type="arabicPeriod"/>
            </a:pPr>
            <a:r>
              <a:rPr lang="en-US" sz="2000" dirty="0">
                <a:solidFill>
                  <a:schemeClr val="bg1"/>
                </a:solidFill>
                <a:latin typeface="Raleway Medium" panose="020B0603030101060003" pitchFamily="34" charset="77"/>
              </a:rPr>
              <a:t>We should now get the HTML for the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default page</a:t>
            </a:r>
          </a:p>
          <a:p>
            <a:pPr marL="457200" indent="-457200">
              <a:buFont typeface="+mj-lt"/>
              <a:buAutoNum type="arabicPeriod"/>
            </a:pPr>
            <a:r>
              <a:rPr lang="en-US" sz="2000" dirty="0">
                <a:solidFill>
                  <a:schemeClr val="bg1"/>
                </a:solidFill>
                <a:latin typeface="Raleway Medium" panose="020B0603030101060003" pitchFamily="34" charset="77"/>
              </a:rPr>
              <a:t>Exit and leave the pod running</a:t>
            </a:r>
          </a:p>
          <a:p>
            <a:pPr marL="457200" indent="-457200">
              <a:buFont typeface="+mj-lt"/>
              <a:buAutoNum type="arabicPeriod"/>
            </a:pPr>
            <a:r>
              <a:rPr lang="en-US" sz="2000" dirty="0">
                <a:solidFill>
                  <a:schemeClr val="bg1"/>
                </a:solidFill>
                <a:latin typeface="Raleway Medium" panose="020B0603030101060003" pitchFamily="34" charset="77"/>
              </a:rPr>
              <a:t>Side note: if I launch this pod again, will curl be there?</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pod exercise</a:t>
            </a:r>
            <a:endParaRPr lang="en-US" sz="6000" dirty="0"/>
          </a:p>
        </p:txBody>
      </p:sp>
    </p:spTree>
    <p:extLst>
      <p:ext uri="{BB962C8B-B14F-4D97-AF65-F5344CB8AC3E}">
        <p14:creationId xmlns:p14="http://schemas.microsoft.com/office/powerpoint/2010/main" val="3228625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are mortal and unstable. Especially with </a:t>
            </a:r>
            <a:r>
              <a:rPr lang="en-US" sz="2000" dirty="0" err="1">
                <a:solidFill>
                  <a:schemeClr val="bg1"/>
                </a:solidFill>
                <a:latin typeface="Raleway Medium" panose="020B0603030101060003" pitchFamily="34" charset="77"/>
              </a:rPr>
              <a:t>ReplicaSets</a:t>
            </a:r>
            <a:r>
              <a:rPr lang="en-US" sz="2000" dirty="0">
                <a:solidFill>
                  <a:schemeClr val="bg1"/>
                </a:solidFill>
                <a:latin typeface="Raleway Medium" panose="020B0603030101060003" pitchFamily="34" charset="77"/>
              </a:rPr>
              <a:t>, pods can frequently be shuffled out of service, especially with scaling events. Services step in to provide a single, stable point of entry to your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attached to a service are specified using label selectors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Services are how we provide traffic access to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Service types: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ClusterIP</a:t>
            </a:r>
            <a:r>
              <a:rPr lang="en-US" sz="2000" dirty="0">
                <a:solidFill>
                  <a:schemeClr val="bg1"/>
                </a:solidFill>
                <a:latin typeface="Raleway Medium" panose="020B0603030101060003" pitchFamily="34" charset="77"/>
              </a:rPr>
              <a:t> – default option. Provides access inside the cluster.</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 Provides a port outside of the cluster. Makes your service public. Note: the port you expose on the cluster is only valid from 30000-32767</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LoadBalancer</a:t>
            </a:r>
            <a:r>
              <a:rPr lang="en-US" sz="2000" dirty="0">
                <a:solidFill>
                  <a:schemeClr val="bg1"/>
                </a:solidFill>
                <a:latin typeface="Raleway Medium" panose="020B0603030101060003" pitchFamily="34" charset="77"/>
              </a:rPr>
              <a:t> – Only valid on cloud implementations, and creates a load balancer and attaches it to your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give this a go with an exercise.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services</a:t>
            </a:r>
            <a:endParaRPr lang="en-US" sz="6000" dirty="0"/>
          </a:p>
        </p:txBody>
      </p:sp>
    </p:spTree>
    <p:extLst>
      <p:ext uri="{BB962C8B-B14F-4D97-AF65-F5344CB8AC3E}">
        <p14:creationId xmlns:p14="http://schemas.microsoft.com/office/powerpoint/2010/main" val="21979083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Kubernetes uses selectors to identify pods that will be included in a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These are name/value pairs that you define.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scheme you use is up to you.</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have multiple selectors and all must match.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define elaborate schemes to enable sophisticated deployment mechanisms such as blue</a:t>
            </a:r>
            <a:r>
              <a:rPr lang="en-US" sz="2000">
                <a:solidFill>
                  <a:schemeClr val="bg1"/>
                </a:solidFill>
                <a:latin typeface="Raleway Medium" panose="020B0603030101060003" pitchFamily="34" charset="77"/>
              </a:rPr>
              <a:t>/green.</a:t>
            </a: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selectors</a:t>
            </a:r>
            <a:endParaRPr lang="en-US" sz="6000" dirty="0"/>
          </a:p>
        </p:txBody>
      </p:sp>
    </p:spTree>
    <p:extLst>
      <p:ext uri="{BB962C8B-B14F-4D97-AF65-F5344CB8AC3E}">
        <p14:creationId xmlns:p14="http://schemas.microsoft.com/office/powerpoint/2010/main" val="27713225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170099"/>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service.yaml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Pay attention to the type and ports.</a:t>
            </a:r>
          </a:p>
          <a:p>
            <a:pPr marL="457200" indent="-457200">
              <a:buFont typeface="+mj-lt"/>
              <a:buAutoNum type="arabicPeriod"/>
            </a:pPr>
            <a:r>
              <a:rPr lang="en-US" sz="2000" dirty="0">
                <a:solidFill>
                  <a:schemeClr val="bg1"/>
                </a:solidFill>
                <a:latin typeface="Raleway Medium" panose="020B0603030101060003" pitchFamily="34" charset="77"/>
              </a:rPr>
              <a:t>Apply to cluster</a:t>
            </a:r>
          </a:p>
          <a:p>
            <a:pPr marL="457200" indent="-457200">
              <a:buFont typeface="+mj-lt"/>
              <a:buAutoNum type="arabicPeriod"/>
            </a:pPr>
            <a:r>
              <a:rPr lang="en-US" sz="2000" dirty="0">
                <a:solidFill>
                  <a:schemeClr val="bg1"/>
                </a:solidFill>
                <a:latin typeface="Raleway Medium" panose="020B0603030101060003" pitchFamily="34" charset="77"/>
              </a:rPr>
              <a:t>Get your </a:t>
            </a: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IP with: </a:t>
            </a: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a:t>
            </a:r>
            <a:r>
              <a:rPr lang="en-US" sz="2000" dirty="0" err="1">
                <a:solidFill>
                  <a:schemeClr val="bg1"/>
                </a:solidFill>
                <a:latin typeface="Raleway Medium" panose="020B0603030101060003" pitchFamily="34" charset="77"/>
              </a:rPr>
              <a:t>ip</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Now we can access the service from our own computer at http://&lt;</a:t>
            </a:r>
            <a:r>
              <a:rPr lang="en-US" sz="2000" dirty="0" err="1">
                <a:solidFill>
                  <a:schemeClr val="bg1"/>
                </a:solidFill>
                <a:latin typeface="Raleway Medium" panose="020B0603030101060003" pitchFamily="34" charset="77"/>
              </a:rPr>
              <a:t>ip</a:t>
            </a:r>
            <a:r>
              <a:rPr lang="en-US" sz="2000" dirty="0">
                <a:solidFill>
                  <a:schemeClr val="bg1"/>
                </a:solidFill>
                <a:latin typeface="Raleway Medium" panose="020B0603030101060003" pitchFamily="34" charset="77"/>
              </a:rPr>
              <a:t>&gt;:30080</a:t>
            </a:r>
          </a:p>
          <a:p>
            <a:pPr marL="457200" indent="-457200">
              <a:buFont typeface="+mj-lt"/>
              <a:buAutoNum type="arabicPeriod"/>
            </a:pPr>
            <a:r>
              <a:rPr lang="en-US" sz="2000" dirty="0">
                <a:solidFill>
                  <a:schemeClr val="bg1"/>
                </a:solidFill>
                <a:latin typeface="Raleway Medium" panose="020B0603030101060003" pitchFamily="34" charset="77"/>
              </a:rPr>
              <a:t>Now go delete your pod and try the URL again. Oh no! Our service is down!</a:t>
            </a:r>
          </a:p>
          <a:p>
            <a:pPr marL="457200" indent="-457200">
              <a:buFont typeface="+mj-lt"/>
              <a:buAutoNum type="arabicPeriod"/>
            </a:pPr>
            <a:r>
              <a:rPr lang="en-US" sz="2000" dirty="0">
                <a:solidFill>
                  <a:schemeClr val="bg1"/>
                </a:solidFill>
                <a:latin typeface="Raleway Medium" panose="020B0603030101060003" pitchFamily="34" charset="77"/>
              </a:rPr>
              <a:t>Don’t delete the service. We’ll use it again shortly.</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services exercise</a:t>
            </a:r>
            <a:endParaRPr lang="en-US" sz="6000" dirty="0"/>
          </a:p>
        </p:txBody>
      </p:sp>
    </p:spTree>
    <p:extLst>
      <p:ext uri="{BB962C8B-B14F-4D97-AF65-F5344CB8AC3E}">
        <p14:creationId xmlns:p14="http://schemas.microsoft.com/office/powerpoint/2010/main" val="19865651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we deleted the pod in the last exercise, our service went down!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We don’t want to manage pods directly, because they’re mortal</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Instead we work with </a:t>
            </a:r>
            <a:r>
              <a:rPr lang="en-US" sz="2000" dirty="0" err="1">
                <a:solidFill>
                  <a:schemeClr val="bg1"/>
                </a:solidFill>
                <a:latin typeface="Raleway Medium" panose="020B0603030101060003" pitchFamily="34" charset="77"/>
              </a:rPr>
              <a:t>replicasets</a:t>
            </a:r>
            <a:r>
              <a:rPr lang="en-US" sz="2000" dirty="0">
                <a:solidFill>
                  <a:schemeClr val="bg1"/>
                </a:solidFill>
                <a:latin typeface="Raleway Medium" panose="020B0603030101060003" pitchFamily="34" charset="77"/>
              </a:rPr>
              <a:t> to manage the creation and replacement of pods.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With a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any pods that die will be recreated to maintain the minimum number.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essentially our pod declaration with some additional meta data.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go create one.</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replicaset</a:t>
            </a:r>
            <a:endParaRPr lang="en-US" sz="6000" dirty="0"/>
          </a:p>
        </p:txBody>
      </p:sp>
    </p:spTree>
    <p:extLst>
      <p:ext uri="{BB962C8B-B14F-4D97-AF65-F5344CB8AC3E}">
        <p14:creationId xmlns:p14="http://schemas.microsoft.com/office/powerpoint/2010/main" val="39991660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324535"/>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replicaset.yaml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Note the labels and replicas. Does the spec section look familiar?</a:t>
            </a:r>
          </a:p>
          <a:p>
            <a:pPr marL="457200" indent="-457200">
              <a:buFont typeface="+mj-lt"/>
              <a:buAutoNum type="arabicPeriod"/>
            </a:pPr>
            <a:r>
              <a:rPr lang="en-US" sz="2000" dirty="0">
                <a:solidFill>
                  <a:schemeClr val="bg1"/>
                </a:solidFill>
                <a:latin typeface="Raleway Medium" panose="020B0603030101060003" pitchFamily="34" charset="77"/>
              </a:rPr>
              <a:t>Apply the file to your cluster.</a:t>
            </a:r>
          </a:p>
          <a:p>
            <a:pPr marL="457200" indent="-457200">
              <a:buFont typeface="+mj-lt"/>
              <a:buAutoNum type="arabicPeriod"/>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Note that we now have pods, services, and </a:t>
            </a:r>
            <a:r>
              <a:rPr lang="en-US" sz="2000" dirty="0" err="1">
                <a:solidFill>
                  <a:schemeClr val="bg1"/>
                </a:solidFill>
                <a:latin typeface="Raleway Medium" panose="020B0603030101060003" pitchFamily="34" charset="77"/>
              </a:rPr>
              <a:t>replicasets</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We now have our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pod running again! Try the URL to the service.</a:t>
            </a:r>
          </a:p>
          <a:p>
            <a:pPr marL="457200" indent="-457200">
              <a:buFont typeface="+mj-lt"/>
              <a:buAutoNum type="arabicPeriod"/>
            </a:pPr>
            <a:r>
              <a:rPr lang="en-US" sz="2000" dirty="0">
                <a:solidFill>
                  <a:schemeClr val="bg1"/>
                </a:solidFill>
                <a:latin typeface="Raleway Medium" panose="020B0603030101060003" pitchFamily="34" charset="77"/>
              </a:rPr>
              <a:t>Now go delete your pod. Does the service go down? Does it go down temporarily? Do a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and note the name of the new pod.</a:t>
            </a:r>
          </a:p>
          <a:p>
            <a:pPr marL="457200" indent="-457200">
              <a:buFont typeface="+mj-lt"/>
              <a:buAutoNum type="arabicPeriod"/>
            </a:pPr>
            <a:r>
              <a:rPr lang="en-US" sz="2000" dirty="0">
                <a:solidFill>
                  <a:schemeClr val="bg1"/>
                </a:solidFill>
                <a:latin typeface="Raleway Medium" panose="020B0603030101060003" pitchFamily="34" charset="77"/>
              </a:rPr>
              <a:t>Now go increase the replicas setting in the template file and reapply.</a:t>
            </a:r>
          </a:p>
          <a:p>
            <a:pPr marL="457200" indent="-457200">
              <a:buFont typeface="+mj-lt"/>
              <a:buAutoNum type="arabicPeriod"/>
            </a:pPr>
            <a:r>
              <a:rPr lang="en-US" sz="2000" dirty="0">
                <a:solidFill>
                  <a:schemeClr val="bg1"/>
                </a:solidFill>
                <a:latin typeface="Raleway Medium" panose="020B0603030101060003" pitchFamily="34" charset="77"/>
              </a:rPr>
              <a:t>Repeat the pod delete step, and note that you now have a resilient service that auto heals but also has multiple pods to serve requests!</a:t>
            </a:r>
          </a:p>
          <a:p>
            <a:pPr marL="457200" indent="-457200">
              <a:buFont typeface="+mj-lt"/>
              <a:buAutoNum type="arabicPeriod"/>
            </a:pPr>
            <a:r>
              <a:rPr lang="en-US" sz="2000" dirty="0">
                <a:solidFill>
                  <a:schemeClr val="bg1"/>
                </a:solidFill>
                <a:latin typeface="Raleway Medium" panose="020B0603030101060003" pitchFamily="34" charset="77"/>
              </a:rPr>
              <a:t>When done, delete the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a:t>
            </a:r>
          </a:p>
          <a:p>
            <a:pPr marL="457200" indent="-457200">
              <a:buFont typeface="+mj-lt"/>
              <a:buAutoNum type="arabicPeriod"/>
            </a:pPr>
            <a:r>
              <a:rPr lang="en-US" sz="2000" dirty="0">
                <a:solidFill>
                  <a:schemeClr val="bg1"/>
                </a:solidFill>
                <a:latin typeface="Raleway Medium" panose="020B0603030101060003" pitchFamily="34" charset="77"/>
              </a:rPr>
              <a:t>How do we handle updates to your container images, such as new version releases? Let’s talk deployments.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replicaset</a:t>
            </a:r>
            <a:r>
              <a:rPr lang="en-US" sz="6000" dirty="0">
                <a:solidFill>
                  <a:schemeClr val="accent3"/>
                </a:solidFill>
              </a:rPr>
              <a:t> exercise</a:t>
            </a:r>
            <a:endParaRPr lang="en-US" sz="6000" dirty="0"/>
          </a:p>
        </p:txBody>
      </p:sp>
    </p:spTree>
    <p:extLst>
      <p:ext uri="{BB962C8B-B14F-4D97-AF65-F5344CB8AC3E}">
        <p14:creationId xmlns:p14="http://schemas.microsoft.com/office/powerpoint/2010/main" val="1643121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orchestration</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517018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bg1"/>
                </a:solidFill>
                <a:latin typeface="Raleway Medium" panose="020B0603030101060003" pitchFamily="34" charset="77"/>
              </a:rPr>
              <a:t>Deployments are basically </a:t>
            </a:r>
            <a:r>
              <a:rPr lang="en-US" dirty="0" err="1">
                <a:solidFill>
                  <a:schemeClr val="bg1"/>
                </a:solidFill>
                <a:latin typeface="Raleway Medium" panose="020B0603030101060003" pitchFamily="34" charset="77"/>
              </a:rPr>
              <a:t>replicasets</a:t>
            </a:r>
            <a:r>
              <a:rPr lang="en-US" dirty="0">
                <a:solidFill>
                  <a:schemeClr val="bg1"/>
                </a:solidFill>
                <a:latin typeface="Raleway Medium" panose="020B0603030101060003" pitchFamily="34" charset="77"/>
              </a:rPr>
              <a:t> with some extra management included for managing updates to your </a:t>
            </a:r>
            <a:r>
              <a:rPr lang="en-US" dirty="0" err="1">
                <a:solidFill>
                  <a:schemeClr val="bg1"/>
                </a:solidFill>
                <a:latin typeface="Raleway Medium" panose="020B0603030101060003" pitchFamily="34" charset="77"/>
              </a:rPr>
              <a:t>replicasets</a:t>
            </a:r>
            <a:r>
              <a:rPr lang="en-US" dirty="0">
                <a:solidFill>
                  <a:schemeClr val="bg1"/>
                </a:solidFill>
                <a:latin typeface="Raleway Medium" panose="020B0603030101060003" pitchFamily="34" charset="77"/>
              </a:rPr>
              <a:t> and pods.</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They are declarative and you provide the end state. Kubernetes takes care of getting your pods to that end state in a managed way.</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On a rollout, K8S creates a new </a:t>
            </a:r>
            <a:r>
              <a:rPr lang="en-US" dirty="0" err="1">
                <a:solidFill>
                  <a:schemeClr val="bg1"/>
                </a:solidFill>
                <a:latin typeface="Raleway Medium" panose="020B0603030101060003" pitchFamily="34" charset="77"/>
              </a:rPr>
              <a:t>replicaset</a:t>
            </a:r>
            <a:r>
              <a:rPr lang="en-US" dirty="0">
                <a:solidFill>
                  <a:schemeClr val="bg1"/>
                </a:solidFill>
                <a:latin typeface="Raleway Medium" panose="020B0603030101060003" pitchFamily="34" charset="77"/>
              </a:rPr>
              <a:t> and starts moving pods to the new one in a controlled way, before removing the old </a:t>
            </a:r>
            <a:r>
              <a:rPr lang="en-US" dirty="0" err="1">
                <a:solidFill>
                  <a:schemeClr val="bg1"/>
                </a:solidFill>
                <a:latin typeface="Raleway Medium" panose="020B0603030101060003" pitchFamily="34" charset="77"/>
              </a:rPr>
              <a:t>replicaset</a:t>
            </a:r>
            <a:r>
              <a:rPr lang="en-US"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Note: deployments create a </a:t>
            </a:r>
            <a:r>
              <a:rPr lang="en-US" dirty="0" err="1">
                <a:solidFill>
                  <a:schemeClr val="bg1"/>
                </a:solidFill>
                <a:latin typeface="Raleway Medium" panose="020B0603030101060003" pitchFamily="34" charset="77"/>
              </a:rPr>
              <a:t>replicaset</a:t>
            </a:r>
            <a:r>
              <a:rPr lang="en-US" dirty="0">
                <a:solidFill>
                  <a:schemeClr val="bg1"/>
                </a:solidFill>
                <a:latin typeface="Raleway Medium" panose="020B0603030101060003" pitchFamily="34" charset="77"/>
              </a:rPr>
              <a:t> programmatically. Do not manage the </a:t>
            </a:r>
            <a:r>
              <a:rPr lang="en-US" dirty="0" err="1">
                <a:solidFill>
                  <a:schemeClr val="bg1"/>
                </a:solidFill>
                <a:latin typeface="Raleway Medium" panose="020B0603030101060003" pitchFamily="34" charset="77"/>
              </a:rPr>
              <a:t>replicaset</a:t>
            </a:r>
            <a:r>
              <a:rPr lang="en-US" dirty="0">
                <a:solidFill>
                  <a:schemeClr val="bg1"/>
                </a:solidFill>
                <a:latin typeface="Raleway Medium" panose="020B0603030101060003" pitchFamily="34" charset="77"/>
              </a:rPr>
              <a:t> directly!</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You can see rollout status with: </a:t>
            </a:r>
            <a:r>
              <a:rPr lang="en-US" dirty="0" err="1">
                <a:solidFill>
                  <a:schemeClr val="bg1"/>
                </a:solidFill>
                <a:latin typeface="Raleway Medium" panose="020B0603030101060003" pitchFamily="34" charset="77"/>
              </a:rPr>
              <a:t>kubectl</a:t>
            </a:r>
            <a:r>
              <a:rPr lang="en-US" dirty="0">
                <a:solidFill>
                  <a:schemeClr val="bg1"/>
                </a:solidFill>
                <a:latin typeface="Raleway Medium" panose="020B0603030101060003" pitchFamily="34" charset="77"/>
              </a:rPr>
              <a:t> rollout status deployment </a:t>
            </a:r>
            <a:r>
              <a:rPr lang="en-US" dirty="0" err="1">
                <a:solidFill>
                  <a:schemeClr val="bg1"/>
                </a:solidFill>
                <a:latin typeface="Raleway Medium" panose="020B0603030101060003" pitchFamily="34" charset="77"/>
              </a:rPr>
              <a:t>nginx</a:t>
            </a:r>
            <a:r>
              <a:rPr lang="en-US" dirty="0">
                <a:solidFill>
                  <a:schemeClr val="bg1"/>
                </a:solidFill>
                <a:latin typeface="Raleway Medium" panose="020B0603030101060003" pitchFamily="34" charset="77"/>
              </a:rPr>
              <a:t>-deployment</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You can see rollout history with: </a:t>
            </a:r>
            <a:r>
              <a:rPr lang="en-US" dirty="0" err="1">
                <a:solidFill>
                  <a:schemeClr val="bg1"/>
                </a:solidFill>
                <a:latin typeface="Raleway Medium" panose="020B0603030101060003" pitchFamily="34" charset="77"/>
              </a:rPr>
              <a:t>kubectl</a:t>
            </a:r>
            <a:r>
              <a:rPr lang="en-US" dirty="0">
                <a:solidFill>
                  <a:schemeClr val="bg1"/>
                </a:solidFill>
                <a:latin typeface="Raleway Medium" panose="020B0603030101060003" pitchFamily="34" charset="77"/>
              </a:rPr>
              <a:t> rollout history deployment </a:t>
            </a:r>
            <a:r>
              <a:rPr lang="en-US" dirty="0" err="1">
                <a:solidFill>
                  <a:schemeClr val="bg1"/>
                </a:solidFill>
                <a:latin typeface="Raleway Medium" panose="020B0603030101060003" pitchFamily="34" charset="77"/>
              </a:rPr>
              <a:t>nginx</a:t>
            </a:r>
            <a:r>
              <a:rPr lang="en-US" dirty="0">
                <a:solidFill>
                  <a:schemeClr val="bg1"/>
                </a:solidFill>
                <a:latin typeface="Raleway Medium" panose="020B0603030101060003" pitchFamily="34" charset="77"/>
              </a:rPr>
              <a:t>-deployment</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You can rollback with: </a:t>
            </a:r>
            <a:r>
              <a:rPr lang="en-US" dirty="0" err="1">
                <a:solidFill>
                  <a:schemeClr val="bg1"/>
                </a:solidFill>
                <a:latin typeface="Raleway Medium" panose="020B0603030101060003" pitchFamily="34" charset="77"/>
              </a:rPr>
              <a:t>kubectl</a:t>
            </a:r>
            <a:r>
              <a:rPr lang="en-US" dirty="0">
                <a:solidFill>
                  <a:schemeClr val="bg1"/>
                </a:solidFill>
                <a:latin typeface="Raleway Medium" panose="020B0603030101060003" pitchFamily="34" charset="77"/>
              </a:rPr>
              <a:t> rollout undo deployment </a:t>
            </a:r>
            <a:r>
              <a:rPr lang="en-US" dirty="0" err="1">
                <a:solidFill>
                  <a:schemeClr val="bg1"/>
                </a:solidFill>
                <a:latin typeface="Raleway Medium" panose="020B0603030101060003" pitchFamily="34" charset="77"/>
              </a:rPr>
              <a:t>nginx</a:t>
            </a:r>
            <a:r>
              <a:rPr lang="en-US" dirty="0">
                <a:solidFill>
                  <a:schemeClr val="bg1"/>
                </a:solidFill>
                <a:latin typeface="Raleway Medium" panose="020B0603030101060003" pitchFamily="34" charset="77"/>
              </a:rPr>
              <a:t>-deployment</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You can pause and resume rollouts</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There are tons of settings here: https://</a:t>
            </a:r>
            <a:r>
              <a:rPr lang="en-US" dirty="0" err="1">
                <a:solidFill>
                  <a:schemeClr val="bg1"/>
                </a:solidFill>
                <a:latin typeface="Raleway Medium" panose="020B0603030101060003" pitchFamily="34" charset="77"/>
              </a:rPr>
              <a:t>kubernetes.io</a:t>
            </a:r>
            <a:r>
              <a:rPr lang="en-US" dirty="0">
                <a:solidFill>
                  <a:schemeClr val="bg1"/>
                </a:solidFill>
                <a:latin typeface="Raleway Medium" panose="020B0603030101060003" pitchFamily="34" charset="77"/>
              </a:rPr>
              <a:t>/docs/concepts/workloads/controllers/deployment/</a:t>
            </a:r>
          </a:p>
          <a:p>
            <a:pPr marL="342900" indent="-342900">
              <a:buFont typeface="Arial" panose="020B0604020202020204" pitchFamily="34" charset="0"/>
              <a:buChar char="•"/>
            </a:pPr>
            <a:endParaRPr lang="en-US"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deployment</a:t>
            </a:r>
            <a:endParaRPr lang="en-US" sz="6000" dirty="0"/>
          </a:p>
        </p:txBody>
      </p:sp>
    </p:spTree>
    <p:extLst>
      <p:ext uri="{BB962C8B-B14F-4D97-AF65-F5344CB8AC3E}">
        <p14:creationId xmlns:p14="http://schemas.microsoft.com/office/powerpoint/2010/main" val="24909034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deployment.yaml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Does it look just like a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Sure does! Note the image tag of 1.0.</a:t>
            </a:r>
          </a:p>
          <a:p>
            <a:pPr marL="457200" indent="-457200">
              <a:buFont typeface="+mj-lt"/>
              <a:buAutoNum type="arabicPeriod"/>
            </a:pPr>
            <a:r>
              <a:rPr lang="en-US" sz="2000" dirty="0">
                <a:solidFill>
                  <a:schemeClr val="bg1"/>
                </a:solidFill>
                <a:latin typeface="Raleway Medium" panose="020B0603030101060003" pitchFamily="34" charset="77"/>
              </a:rPr>
              <a:t>Apply it to the cluster.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and note we now have pods, services, </a:t>
            </a:r>
            <a:r>
              <a:rPr lang="en-US" sz="2000" dirty="0" err="1">
                <a:solidFill>
                  <a:schemeClr val="bg1"/>
                </a:solidFill>
                <a:latin typeface="Raleway Medium" panose="020B0603030101060003" pitchFamily="34" charset="77"/>
              </a:rPr>
              <a:t>replicasets</a:t>
            </a:r>
            <a:r>
              <a:rPr lang="en-US" sz="2000" dirty="0">
                <a:solidFill>
                  <a:schemeClr val="bg1"/>
                </a:solidFill>
                <a:latin typeface="Raleway Medium" panose="020B0603030101060003" pitchFamily="34" charset="77"/>
              </a:rPr>
              <a:t>, and deployments. Your service should be back up at your cluster IP URL and will behave the same way as your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did.</a:t>
            </a:r>
          </a:p>
          <a:p>
            <a:pPr marL="457200" indent="-457200">
              <a:buFont typeface="+mj-lt"/>
              <a:buAutoNum type="arabicPeriod"/>
            </a:pPr>
            <a:r>
              <a:rPr lang="en-US" sz="2000" dirty="0">
                <a:solidFill>
                  <a:schemeClr val="bg1"/>
                </a:solidFill>
                <a:latin typeface="Raleway Medium" panose="020B0603030101060003" pitchFamily="34" charset="77"/>
              </a:rPr>
              <a:t>Now update the deployment file to upgrade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from 1.0 to 2.0. When you apply it, quickly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and notice how a new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and pods are created. At the URL, if you keep refreshing, you’ll see version 1 change to version 2 without the service ever going down.</a:t>
            </a:r>
          </a:p>
          <a:p>
            <a:pPr marL="457200" indent="-457200">
              <a:buFont typeface="+mj-lt"/>
              <a:buAutoNum type="arabicPeriod"/>
            </a:pPr>
            <a:r>
              <a:rPr lang="en-US" sz="2000" dirty="0">
                <a:solidFill>
                  <a:schemeClr val="bg1"/>
                </a:solidFill>
                <a:latin typeface="Raleway Medium" panose="020B0603030101060003" pitchFamily="34" charset="77"/>
              </a:rPr>
              <a:t>When done, delete the deployment and service</a:t>
            </a:r>
          </a:p>
          <a:p>
            <a:pPr marL="457200" indent="-457200">
              <a:buFont typeface="+mj-lt"/>
              <a:buAutoNum type="arabicPeriod"/>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deployment exercise</a:t>
            </a:r>
            <a:endParaRPr lang="en-US" sz="6000" dirty="0"/>
          </a:p>
        </p:txBody>
      </p:sp>
    </p:spTree>
    <p:extLst>
      <p:ext uri="{BB962C8B-B14F-4D97-AF65-F5344CB8AC3E}">
        <p14:creationId xmlns:p14="http://schemas.microsoft.com/office/powerpoint/2010/main" val="2733771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Kubernetes supports rolling deployments, which is default. But sometimes applications can’t work with that type of deployment and need a full cutover. You need another option.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Blue/green is a common pattern, where an entire new copy of the application is created, traffic is drained to the old deployment, and then switched over all at once.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Blue/green is not supported by K8S. But you can still implement it </a:t>
            </a:r>
            <a:r>
              <a:rPr lang="en-US" sz="2000">
                <a:solidFill>
                  <a:schemeClr val="bg1"/>
                </a:solidFill>
                <a:latin typeface="Raleway Medium" panose="020B0603030101060003" pitchFamily="34" charset="77"/>
              </a:rPr>
              <a:t>yourself manually or with some scripting.</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deployment methods</a:t>
            </a:r>
            <a:endParaRPr lang="en-US" sz="6000" dirty="0"/>
          </a:p>
        </p:txBody>
      </p:sp>
    </p:spTree>
    <p:extLst>
      <p:ext uri="{BB962C8B-B14F-4D97-AF65-F5344CB8AC3E}">
        <p14:creationId xmlns:p14="http://schemas.microsoft.com/office/powerpoint/2010/main" val="40077161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filesystem in a container is ephemeral, because containers are immutable. Volumes provide persistent storage on the host system.</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Volumes can be a variety of types, from the host hard drive to cloud storage volumes like AWS EBS.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To read up on the details: https://kubernetes.io/docs/concepts/storage/volumes/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K8S volumes include lots of management automatically, such as mounting your EBS volumes to pods and unmounting them.</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topic can get messy. We’re going to dive into more depth on day 5 when we create our infrastructure on AWS.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volume</a:t>
            </a:r>
            <a:endParaRPr lang="en-US" sz="6000" dirty="0"/>
          </a:p>
        </p:txBody>
      </p:sp>
    </p:spTree>
    <p:extLst>
      <p:ext uri="{BB962C8B-B14F-4D97-AF65-F5344CB8AC3E}">
        <p14:creationId xmlns:p14="http://schemas.microsoft.com/office/powerpoint/2010/main" val="30030119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These are a way to create virtual clusters on the same physical clusters.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For example, you could create dev and test environments on the same K8S cluster hardware.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likely won’t need to worry about this much.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should know about the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-system namespace. System level stuff goes here.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default namespace where all your stuff goes if you don’t tell K8S otherwise.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Everything we’ve done so far was in the default. Later we’ll add a few resources to the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-system namespace.</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namespace</a:t>
            </a:r>
            <a:endParaRPr lang="en-US" sz="6000" dirty="0"/>
          </a:p>
        </p:txBody>
      </p:sp>
    </p:spTree>
    <p:extLst>
      <p:ext uri="{BB962C8B-B14F-4D97-AF65-F5344CB8AC3E}">
        <p14:creationId xmlns:p14="http://schemas.microsoft.com/office/powerpoint/2010/main" val="3275604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Kubelet</a:t>
            </a:r>
            <a:r>
              <a:rPr lang="en-US" sz="2000" dirty="0">
                <a:solidFill>
                  <a:schemeClr val="bg1"/>
                </a:solidFill>
                <a:latin typeface="Raleway Medium" panose="020B0603030101060003" pitchFamily="34" charset="77"/>
              </a:rPr>
              <a:t> uses liveness probes to know when to restart a container.</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Kubelet</a:t>
            </a:r>
            <a:r>
              <a:rPr lang="en-US" sz="2000" dirty="0">
                <a:solidFill>
                  <a:schemeClr val="bg1"/>
                </a:solidFill>
                <a:latin typeface="Raleway Medium" panose="020B0603030101060003" pitchFamily="34" charset="77"/>
              </a:rPr>
              <a:t> uses readiness probes to know when to start sending traffic to a container. A pod is ready when all containers are ready. You can use this to prevent pods from accepting traffic before they’re fully initialized.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combine liveness and readiness probes for a robust pod.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Liveness probes can be different types: TCP, HTTP, filesystem check</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have some options to fine tune (they all have defaults):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initialDelaySeconds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periodSeconds</a:t>
            </a:r>
            <a:r>
              <a:rPr lang="en-US" sz="2000" dirty="0">
                <a:solidFill>
                  <a:schemeClr val="bg1"/>
                </a:solidFill>
                <a:latin typeface="Raleway Medium" panose="020B0603030101060003" pitchFamily="34" charset="77"/>
              </a:rPr>
              <a:t> – default 10</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timeoutSeconds</a:t>
            </a:r>
            <a:r>
              <a:rPr lang="en-US" sz="2000" dirty="0">
                <a:solidFill>
                  <a:schemeClr val="bg1"/>
                </a:solidFill>
                <a:latin typeface="Raleway Medium" panose="020B0603030101060003" pitchFamily="34" charset="77"/>
              </a:rPr>
              <a:t> – default 1</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successThreshold</a:t>
            </a:r>
            <a:r>
              <a:rPr lang="en-US" sz="2000" dirty="0">
                <a:solidFill>
                  <a:schemeClr val="bg1"/>
                </a:solidFill>
                <a:latin typeface="Raleway Medium" panose="020B0603030101060003" pitchFamily="34" charset="77"/>
              </a:rPr>
              <a:t> – default 1</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failureThreshold</a:t>
            </a:r>
            <a:r>
              <a:rPr lang="en-US" sz="2000" dirty="0">
                <a:solidFill>
                  <a:schemeClr val="bg1"/>
                </a:solidFill>
                <a:latin typeface="Raleway Medium" panose="020B0603030101060003" pitchFamily="34" charset="77"/>
              </a:rPr>
              <a:t> – default 3</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probes</a:t>
            </a:r>
            <a:endParaRPr lang="en-US" sz="6000" dirty="0"/>
          </a:p>
        </p:txBody>
      </p:sp>
    </p:spTree>
    <p:extLst>
      <p:ext uri="{BB962C8B-B14F-4D97-AF65-F5344CB8AC3E}">
        <p14:creationId xmlns:p14="http://schemas.microsoft.com/office/powerpoint/2010/main" val="4159315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In this exercise, a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container starts, but after 30 seconds the </a:t>
            </a:r>
            <a:r>
              <a:rPr lang="en-US" sz="2000" dirty="0" err="1">
                <a:solidFill>
                  <a:schemeClr val="bg1"/>
                </a:solidFill>
                <a:latin typeface="Raleway Medium" panose="020B0603030101060003" pitchFamily="34" charset="77"/>
              </a:rPr>
              <a:t>index.html</a:t>
            </a:r>
            <a:r>
              <a:rPr lang="en-US" sz="2000" dirty="0">
                <a:solidFill>
                  <a:schemeClr val="bg1"/>
                </a:solidFill>
                <a:latin typeface="Raleway Medium" panose="020B0603030101060003" pitchFamily="34" charset="77"/>
              </a:rPr>
              <a:t> file is removed, which causes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to no longer return a 200 status code. The probe will pick up on that and restart the container, starting the process over.</a:t>
            </a:r>
          </a:p>
          <a:p>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probe.yaml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template file. Notice there are two resources in this one!</a:t>
            </a:r>
          </a:p>
          <a:p>
            <a:pPr marL="457200" indent="-457200">
              <a:buFont typeface="+mj-lt"/>
              <a:buAutoNum type="arabicPeriod"/>
            </a:pPr>
            <a:r>
              <a:rPr lang="en-US" sz="2000" dirty="0">
                <a:solidFill>
                  <a:schemeClr val="bg1"/>
                </a:solidFill>
                <a:latin typeface="Raleway Medium" panose="020B0603030101060003" pitchFamily="34" charset="77"/>
              </a:rPr>
              <a:t>Apply to your cluster.</a:t>
            </a:r>
          </a:p>
          <a:p>
            <a:pPr marL="457200" indent="-457200">
              <a:buFont typeface="+mj-lt"/>
              <a:buAutoNum type="arabicPeriod"/>
            </a:pPr>
            <a:r>
              <a:rPr lang="en-US" sz="2000" dirty="0">
                <a:solidFill>
                  <a:schemeClr val="bg1"/>
                </a:solidFill>
                <a:latin typeface="Raleway Medium" panose="020B0603030101060003" pitchFamily="34" charset="77"/>
              </a:rPr>
              <a:t>Open a browser and verify that you can access it.</a:t>
            </a:r>
          </a:p>
          <a:p>
            <a:pPr marL="457200" indent="-457200">
              <a:buFont typeface="+mj-lt"/>
              <a:buAutoNum type="arabicPeriod"/>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Notice the pod’s restarts column.</a:t>
            </a:r>
          </a:p>
          <a:p>
            <a:pPr marL="457200" indent="-457200">
              <a:buFont typeface="+mj-lt"/>
              <a:buAutoNum type="arabicPeriod"/>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describe pod liveness-http, and notice the output shows the restarts</a:t>
            </a:r>
          </a:p>
          <a:p>
            <a:pPr marL="457200" indent="-457200">
              <a:buFont typeface="+mj-lt"/>
              <a:buAutoNum type="arabicPeriod"/>
            </a:pPr>
            <a:r>
              <a:rPr lang="en-US" sz="2000" dirty="0">
                <a:solidFill>
                  <a:schemeClr val="bg1"/>
                </a:solidFill>
                <a:latin typeface="Raleway Medium" panose="020B0603030101060003" pitchFamily="34" charset="77"/>
              </a:rPr>
              <a:t>When done, delete the resources using the template file.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delete –f </a:t>
            </a:r>
            <a:r>
              <a:rPr lang="en-US" sz="2000" dirty="0" err="1">
                <a:solidFill>
                  <a:schemeClr val="bg1"/>
                </a:solidFill>
                <a:latin typeface="Raleway Medium" panose="020B0603030101060003" pitchFamily="34" charset="77"/>
              </a:rPr>
              <a:t>probe.yaml</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probe exercise</a:t>
            </a:r>
            <a:endParaRPr lang="en-US" sz="6000" dirty="0"/>
          </a:p>
        </p:txBody>
      </p:sp>
    </p:spTree>
    <p:extLst>
      <p:ext uri="{BB962C8B-B14F-4D97-AF65-F5344CB8AC3E}">
        <p14:creationId xmlns:p14="http://schemas.microsoft.com/office/powerpoint/2010/main" val="3702839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Containers often need several environment variables to function properly so that configuration is externalized. But passing in variables directly to containers is messy.</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ConfigMaps</a:t>
            </a:r>
            <a:r>
              <a:rPr lang="en-US" sz="2000" dirty="0">
                <a:solidFill>
                  <a:schemeClr val="bg1"/>
                </a:solidFill>
                <a:latin typeface="Raleway Medium" panose="020B0603030101060003" pitchFamily="34" charset="77"/>
              </a:rPr>
              <a:t> allow you to decouple configurations at the cluster level and have containers refer to them.</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also allows you to reuse configurations.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Configmap</a:t>
            </a:r>
            <a:endParaRPr lang="en-US" sz="6000" dirty="0"/>
          </a:p>
        </p:txBody>
      </p:sp>
    </p:spTree>
    <p:extLst>
      <p:ext uri="{BB962C8B-B14F-4D97-AF65-F5344CB8AC3E}">
        <p14:creationId xmlns:p14="http://schemas.microsoft.com/office/powerpoint/2010/main" val="10954276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246769"/>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configmap.yaml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and apply to your cluster</a:t>
            </a:r>
          </a:p>
          <a:p>
            <a:pPr marL="457200" indent="-457200">
              <a:buFont typeface="+mj-lt"/>
              <a:buAutoNum type="arabicPeriod"/>
            </a:pPr>
            <a:r>
              <a:rPr lang="en-US" sz="2000" dirty="0">
                <a:solidFill>
                  <a:schemeClr val="bg1"/>
                </a:solidFill>
                <a:latin typeface="Raleway Medium" panose="020B0603030101060003" pitchFamily="34" charset="77"/>
              </a:rPr>
              <a:t>Take a look at the log output for the MongoDB pod</a:t>
            </a:r>
          </a:p>
          <a:p>
            <a:pPr marL="457200" indent="-457200">
              <a:buFont typeface="+mj-lt"/>
              <a:buAutoNum type="arabicPeriod"/>
            </a:pPr>
            <a:r>
              <a:rPr lang="en-US" sz="2000" dirty="0">
                <a:solidFill>
                  <a:schemeClr val="bg1"/>
                </a:solidFill>
                <a:latin typeface="Raleway Medium" panose="020B0603030101060003" pitchFamily="34" charset="77"/>
              </a:rPr>
              <a:t>Also describe the MongoDB pod and notice the output references the </a:t>
            </a:r>
            <a:r>
              <a:rPr lang="en-US" sz="2000" dirty="0" err="1">
                <a:solidFill>
                  <a:schemeClr val="bg1"/>
                </a:solidFill>
                <a:latin typeface="Raleway Medium" panose="020B0603030101060003" pitchFamily="34" charset="77"/>
              </a:rPr>
              <a:t>configmap</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When done, delete the resources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Configmap</a:t>
            </a:r>
            <a:r>
              <a:rPr lang="en-US" sz="6000" dirty="0">
                <a:solidFill>
                  <a:schemeClr val="accent3"/>
                </a:solidFill>
              </a:rPr>
              <a:t> exercise</a:t>
            </a:r>
            <a:endParaRPr lang="en-US" sz="6000" dirty="0"/>
          </a:p>
        </p:txBody>
      </p:sp>
    </p:spTree>
    <p:extLst>
      <p:ext uri="{BB962C8B-B14F-4D97-AF65-F5344CB8AC3E}">
        <p14:creationId xmlns:p14="http://schemas.microsoft.com/office/powerpoint/2010/main" val="14283930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How do you store sensitive information? Should you include it in a Docker image? How about in a pod spec? Never!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Secrets are small pieces of sensitive information that your pods can access at runtime. Think passwords, SSH keys, etc.</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Secrets are stored as volumes that your containers can access. Alternatively, they can be exposed as environment variables.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you won’t see the contents of a secret.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Note that secrets are still accessible to those with access directly to the cluster. They are meant to protect from including them in Docker images which are more portable. It is best to have secrets managed by a limited set of people who know how to keep them safe. And don’t just check them into source control alongside your resources.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secrets are updated, the containers automatically pick up the changes immediately.</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secret</a:t>
            </a:r>
            <a:endParaRPr lang="en-US" sz="6000" dirty="0"/>
          </a:p>
        </p:txBody>
      </p:sp>
    </p:spTree>
    <p:extLst>
      <p:ext uri="{BB962C8B-B14F-4D97-AF65-F5344CB8AC3E}">
        <p14:creationId xmlns:p14="http://schemas.microsoft.com/office/powerpoint/2010/main" val="1387003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What’s wrong with just running containers using Docker run in production? Remember: we’re doing microservices now, with lots of services! And we need redundancy. So at a minimum we’re talking about dozens of running containers for even a basic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Why not just run Compose on servers?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Healing and scaling</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How do you manage hundreds of servers with thousands of containers?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What options are out there? Swarm, ECS, Kubernetes, Mesosphere.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Discuss clusters, health monitoring, services, service discovery, geographic distribution, load balancing.</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What is a control plane or scheduler?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Managed deployments</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orchestration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38822319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secret.yaml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and apply to your cluster</a:t>
            </a:r>
          </a:p>
          <a:p>
            <a:pPr marL="457200" indent="-457200">
              <a:buFont typeface="+mj-lt"/>
              <a:buAutoNum type="arabicPeriod"/>
            </a:pPr>
            <a:r>
              <a:rPr lang="en-US" sz="2000" dirty="0">
                <a:solidFill>
                  <a:schemeClr val="bg1"/>
                </a:solidFill>
                <a:latin typeface="Raleway Medium" panose="020B0603030101060003" pitchFamily="34" charset="77"/>
              </a:rPr>
              <a:t>Take a look at the log output for the MongoDB pod</a:t>
            </a:r>
          </a:p>
          <a:p>
            <a:pPr marL="457200" indent="-457200">
              <a:buFont typeface="+mj-lt"/>
              <a:buAutoNum type="arabicPeriod"/>
            </a:pPr>
            <a:r>
              <a:rPr lang="en-US" sz="2000" dirty="0">
                <a:solidFill>
                  <a:schemeClr val="bg1"/>
                </a:solidFill>
                <a:latin typeface="Raleway Medium" panose="020B0603030101060003" pitchFamily="34" charset="77"/>
              </a:rPr>
              <a:t>Also describe the MongoDB pod and notice the output references the secret. Also notice that it was mounted as a volume to the container for you.</a:t>
            </a:r>
          </a:p>
          <a:p>
            <a:pPr marL="457200" indent="-457200">
              <a:buFont typeface="+mj-lt"/>
              <a:buAutoNum type="arabicPeriod"/>
            </a:pPr>
            <a:r>
              <a:rPr lang="en-US" sz="2000" dirty="0">
                <a:solidFill>
                  <a:schemeClr val="bg1"/>
                </a:solidFill>
                <a:latin typeface="Raleway Medium" panose="020B0603030101060003" pitchFamily="34" charset="77"/>
              </a:rPr>
              <a:t>When done, delete the resources</a:t>
            </a:r>
          </a:p>
          <a:p>
            <a:pPr marL="457200" indent="-457200">
              <a:buFont typeface="+mj-lt"/>
              <a:buAutoNum type="arabicPeriod"/>
            </a:pPr>
            <a:endParaRPr lang="en-US" sz="2000" dirty="0">
              <a:solidFill>
                <a:schemeClr val="bg1"/>
              </a:solidFill>
              <a:latin typeface="Raleway Medium" panose="020B0603030101060003" pitchFamily="34" charset="77"/>
            </a:endParaRPr>
          </a:p>
          <a:p>
            <a:pPr marL="457200" indent="-457200">
              <a:buFont typeface="+mj-lt"/>
              <a:buAutoNum type="arabicPeriod"/>
            </a:pPr>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Note: for simplicity, the secret and deployment are together. Don’t do this in a real world scenario.</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secret exercise</a:t>
            </a:r>
            <a:endParaRPr lang="en-US" sz="6000" dirty="0"/>
          </a:p>
        </p:txBody>
      </p:sp>
    </p:spTree>
    <p:extLst>
      <p:ext uri="{BB962C8B-B14F-4D97-AF65-F5344CB8AC3E}">
        <p14:creationId xmlns:p14="http://schemas.microsoft.com/office/powerpoint/2010/main" val="27491987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a copy of the pod on every node in the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Any new node will get a new copy of the pod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Any node removal cleans up the copy of the pod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Useful for system level resources such as monitoring, logging, etc.</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daemonset</a:t>
            </a:r>
            <a:endParaRPr lang="en-US" sz="6000" dirty="0"/>
          </a:p>
        </p:txBody>
      </p:sp>
    </p:spTree>
    <p:extLst>
      <p:ext uri="{BB962C8B-B14F-4D97-AF65-F5344CB8AC3E}">
        <p14:creationId xmlns:p14="http://schemas.microsoft.com/office/powerpoint/2010/main" val="20726241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Works like a deployment, but provides guarantees about the order and uniqueness of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get a consistent naming scheme that is ordered. For example, pod-0, pod-1, pod-2, etc.</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spec is identical, except for the Kind statement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Stable, persistent storage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Not typical. You should aim for stateless components if possible and use Deployments instead.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Useful when you have a group of servers that work together and need to know each others’ names ahead of time. For example, we will create an </a:t>
            </a:r>
            <a:r>
              <a:rPr lang="en-US" sz="2000" dirty="0" err="1">
                <a:solidFill>
                  <a:schemeClr val="bg1"/>
                </a:solidFill>
                <a:latin typeface="Raleway Medium" panose="020B0603030101060003" pitchFamily="34" charset="77"/>
              </a:rPr>
              <a:t>ElasticSearch</a:t>
            </a:r>
            <a:r>
              <a:rPr lang="en-US" sz="2000" dirty="0">
                <a:solidFill>
                  <a:schemeClr val="bg1"/>
                </a:solidFill>
                <a:latin typeface="Raleway Medium" panose="020B0603030101060003" pitchFamily="34" charset="77"/>
              </a:rPr>
              <a:t> cluster later that uses </a:t>
            </a:r>
            <a:r>
              <a:rPr lang="en-US" sz="2000" dirty="0" err="1">
                <a:solidFill>
                  <a:schemeClr val="bg1"/>
                </a:solidFill>
                <a:latin typeface="Raleway Medium" panose="020B0603030101060003" pitchFamily="34" charset="77"/>
              </a:rPr>
              <a:t>StatefulSets</a:t>
            </a:r>
            <a:r>
              <a:rPr lang="en-US" sz="2000" dirty="0">
                <a:solidFill>
                  <a:schemeClr val="bg1"/>
                </a:solidFill>
                <a:latin typeface="Raleway Medium" panose="020B0603030101060003" pitchFamily="34" charset="77"/>
              </a:rPr>
              <a:t>.</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statefulset</a:t>
            </a:r>
            <a:endParaRPr lang="en-US" sz="6000" dirty="0"/>
          </a:p>
        </p:txBody>
      </p:sp>
    </p:spTree>
    <p:extLst>
      <p:ext uri="{BB962C8B-B14F-4D97-AF65-F5344CB8AC3E}">
        <p14:creationId xmlns:p14="http://schemas.microsoft.com/office/powerpoint/2010/main" val="24267683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Jobs are short-lived processes that create pods to fulfill the work and then cleanup the pods when done.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create jobs programmatically, or have timed jobs with </a:t>
            </a:r>
            <a:r>
              <a:rPr lang="en-US" sz="2000" dirty="0" err="1">
                <a:solidFill>
                  <a:schemeClr val="bg1"/>
                </a:solidFill>
                <a:latin typeface="Raleway Medium" panose="020B0603030101060003" pitchFamily="34" charset="77"/>
              </a:rPr>
              <a:t>CronJobs</a:t>
            </a:r>
            <a:r>
              <a:rPr lang="en-US" sz="20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Great for batch operations. Think daily import processes or perhaps an inventory management process that runs periodically. Maybe a backup job.</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Keep in mind that in certain situations the schedule can create multiple jobs based on one </a:t>
            </a:r>
            <a:r>
              <a:rPr lang="en-US" sz="2000" dirty="0" err="1">
                <a:solidFill>
                  <a:schemeClr val="bg1"/>
                </a:solidFill>
                <a:latin typeface="Raleway Medium" panose="020B0603030101060003" pitchFamily="34" charset="77"/>
              </a:rPr>
              <a:t>CronJob</a:t>
            </a:r>
            <a:r>
              <a:rPr lang="en-US" sz="2000" dirty="0">
                <a:solidFill>
                  <a:schemeClr val="bg1"/>
                </a:solidFill>
                <a:latin typeface="Raleway Medium" panose="020B0603030101060003" pitchFamily="34" charset="77"/>
              </a:rPr>
              <a:t>, so design accordingly.</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job</a:t>
            </a:r>
            <a:endParaRPr lang="en-US" sz="6000" dirty="0"/>
          </a:p>
        </p:txBody>
      </p:sp>
    </p:spTree>
    <p:extLst>
      <p:ext uri="{BB962C8B-B14F-4D97-AF65-F5344CB8AC3E}">
        <p14:creationId xmlns:p14="http://schemas.microsoft.com/office/powerpoint/2010/main" val="10792085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631216"/>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job.yaml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and apply to your cluster</a:t>
            </a:r>
          </a:p>
          <a:p>
            <a:pPr marL="457200" indent="-457200">
              <a:buFont typeface="+mj-lt"/>
              <a:buAutoNum type="arabicPeriod"/>
            </a:pPr>
            <a:r>
              <a:rPr lang="en-US" sz="2000" dirty="0">
                <a:solidFill>
                  <a:schemeClr val="bg1"/>
                </a:solidFill>
                <a:latin typeface="Raleway Medium" panose="020B0603030101060003" pitchFamily="34" charset="77"/>
              </a:rPr>
              <a:t>Review the pods in the cluster, look at output, etc.</a:t>
            </a:r>
          </a:p>
          <a:p>
            <a:pPr marL="457200" indent="-457200">
              <a:buFont typeface="+mj-lt"/>
              <a:buAutoNum type="arabicPeriod"/>
            </a:pPr>
            <a:r>
              <a:rPr lang="en-US" sz="2000" dirty="0">
                <a:solidFill>
                  <a:schemeClr val="bg1"/>
                </a:solidFill>
                <a:latin typeface="Raleway Medium" panose="020B0603030101060003" pitchFamily="34" charset="77"/>
              </a:rPr>
              <a:t>Delete when done</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job exercise</a:t>
            </a:r>
            <a:endParaRPr lang="en-US" sz="6000" dirty="0"/>
          </a:p>
        </p:txBody>
      </p:sp>
    </p:spTree>
    <p:extLst>
      <p:ext uri="{BB962C8B-B14F-4D97-AF65-F5344CB8AC3E}">
        <p14:creationId xmlns:p14="http://schemas.microsoft.com/office/powerpoint/2010/main" val="19904119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Provides external access to services in your cluster. Usually HTTP</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Can provide load balancing, SSL, and name based virtual hosting.</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Can specify complex routing rules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choose many different controllers to provide the functionality, including:</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Nginx (maintained by K8S project)</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Contour/Envoy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Popular use is to centralize many microservices under one name using routing rules (AKA edge service or API gateway). For example: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Example.com</a:t>
            </a:r>
            <a:r>
              <a:rPr lang="en-US" sz="2000" dirty="0">
                <a:solidFill>
                  <a:schemeClr val="bg1"/>
                </a:solidFill>
                <a:latin typeface="Raleway Medium" panose="020B0603030101060003" pitchFamily="34" charset="77"/>
              </a:rPr>
              <a:t>/account points to account service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Example.com</a:t>
            </a:r>
            <a:r>
              <a:rPr lang="en-US" sz="2000" dirty="0">
                <a:solidFill>
                  <a:schemeClr val="bg1"/>
                </a:solidFill>
                <a:latin typeface="Raleway Medium" panose="020B0603030101060003" pitchFamily="34" charset="77"/>
              </a:rPr>
              <a:t>/orders points to order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Other solutions exist for this. For example, cloud providers have their own L7 load balancers such as Application Load Balancer from AWS. Ingress is just the K8S solution. You can also do it internally with your own app like we will do in the hackathon portion.</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ingress</a:t>
            </a:r>
            <a:endParaRPr lang="en-US" sz="6000" dirty="0"/>
          </a:p>
        </p:txBody>
      </p:sp>
    </p:spTree>
    <p:extLst>
      <p:ext uri="{BB962C8B-B14F-4D97-AF65-F5344CB8AC3E}">
        <p14:creationId xmlns:p14="http://schemas.microsoft.com/office/powerpoint/2010/main" val="39973706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Cloud services</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42694365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three major cloud providers (AWS, GCP, and Azure) all have their own Kubernetes services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They work by providing the “control plane” or master components for you rather than managing your own master nodes.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They provide additional functionality and integration with their services such as autoscaling of nodes. They also give you some online </a:t>
            </a:r>
            <a:r>
              <a:rPr lang="en-US" sz="2000">
                <a:solidFill>
                  <a:schemeClr val="bg1"/>
                </a:solidFill>
                <a:latin typeface="Raleway Medium" panose="020B0603030101060003" pitchFamily="34" charset="77"/>
              </a:rPr>
              <a:t>console components.</a:t>
            </a:r>
            <a:endParaRPr lang="en-US" sz="2000" dirty="0">
              <a:solidFill>
                <a:schemeClr val="bg1">
                  <a:lumMod val="95000"/>
                </a:schemeClr>
              </a:solidFill>
              <a:latin typeface="Raleway Medium" panose="020B0603030101060003" pitchFamily="34" charset="77"/>
            </a:endParaRPr>
          </a:p>
          <a:p>
            <a:pPr marL="342900" indent="-342900">
              <a:buFont typeface="Arial" panose="020B0604020202020204" pitchFamily="34" charset="0"/>
              <a:buChar char="•"/>
            </a:pPr>
            <a:endParaRPr lang="en-US" sz="1200" dirty="0">
              <a:solidFill>
                <a:schemeClr val="bg1">
                  <a:lumMod val="95000"/>
                </a:schemeClr>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Cloud services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10037096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schemeClr val="accent3"/>
                </a:solidFill>
                <a:latin typeface="Bebas Neue" panose="020B0606020202050201" pitchFamily="34" charset="0"/>
              </a:rPr>
              <a:t>wrap up</a:t>
            </a: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150809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Kubernetes basics</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3419177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631216"/>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K8S utilizes infrastructure-as-code concepts. All resources and configurations are done in declarative YAML files called resource templates </a:t>
            </a:r>
            <a:r>
              <a:rPr lang="en-US" sz="2000">
                <a:solidFill>
                  <a:schemeClr val="bg1"/>
                </a:solidFill>
                <a:latin typeface="Raleway Medium" panose="020B0603030101060003" pitchFamily="34" charset="77"/>
              </a:rPr>
              <a:t>or manifests and </a:t>
            </a:r>
            <a:r>
              <a:rPr lang="en-US" sz="2000" dirty="0">
                <a:solidFill>
                  <a:schemeClr val="bg1"/>
                </a:solidFill>
                <a:latin typeface="Raleway Medium" panose="020B0603030101060003" pitchFamily="34" charset="77"/>
              </a:rPr>
              <a:t>applied to your cluster.</a:t>
            </a:r>
          </a:p>
          <a:p>
            <a:pPr marL="285750" indent="-285750">
              <a:buFont typeface="Arial" panose="020B0604020202020204" pitchFamily="34" charset="0"/>
              <a:buChar char="•"/>
            </a:pPr>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Example resource: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declarative model</a:t>
            </a:r>
            <a:endParaRPr lang="en-US" sz="6000" dirty="0"/>
          </a:p>
        </p:txBody>
      </p:sp>
      <p:sp>
        <p:nvSpPr>
          <p:cNvPr id="2" name="TextBox 1">
            <a:extLst>
              <a:ext uri="{FF2B5EF4-FFF2-40B4-BE49-F238E27FC236}">
                <a16:creationId xmlns:a16="http://schemas.microsoft.com/office/drawing/2014/main" id="{3351C559-6D43-EC44-9396-2D5159142349}"/>
              </a:ext>
            </a:extLst>
          </p:cNvPr>
          <p:cNvSpPr txBox="1"/>
          <p:nvPr/>
        </p:nvSpPr>
        <p:spPr>
          <a:xfrm>
            <a:off x="1325880" y="3127248"/>
            <a:ext cx="9939528" cy="3139321"/>
          </a:xfrm>
          <a:prstGeom prst="rect">
            <a:avLst/>
          </a:prstGeom>
          <a:solidFill>
            <a:schemeClr val="bg1">
              <a:lumMod val="50000"/>
            </a:schemeClr>
          </a:solidFill>
        </p:spPr>
        <p:txBody>
          <a:bodyPr wrap="square" rtlCol="0">
            <a:spAutoFit/>
          </a:bodyPr>
          <a:lstStyle/>
          <a:p>
            <a:r>
              <a:rPr lang="en-US" dirty="0" err="1">
                <a:solidFill>
                  <a:schemeClr val="bg1"/>
                </a:solidFill>
                <a:latin typeface="Courier New" panose="02070309020205020404" pitchFamily="49" charset="0"/>
                <a:cs typeface="Courier New" panose="02070309020205020404" pitchFamily="49" charset="0"/>
              </a:rPr>
              <a:t>apiVersion</a:t>
            </a:r>
            <a:r>
              <a:rPr lang="en-US" dirty="0">
                <a:solidFill>
                  <a:schemeClr val="bg1"/>
                </a:solidFill>
                <a:latin typeface="Courier New" panose="02070309020205020404" pitchFamily="49" charset="0"/>
                <a:cs typeface="Courier New" panose="02070309020205020404" pitchFamily="49" charset="0"/>
              </a:rPr>
              <a:t>: v1</a:t>
            </a:r>
          </a:p>
          <a:p>
            <a:r>
              <a:rPr lang="en-US" dirty="0">
                <a:solidFill>
                  <a:schemeClr val="bg1"/>
                </a:solidFill>
                <a:latin typeface="Courier New" panose="02070309020205020404" pitchFamily="49" charset="0"/>
                <a:cs typeface="Courier New" panose="02070309020205020404" pitchFamily="49" charset="0"/>
              </a:rPr>
              <a:t>kind: Pod </a:t>
            </a:r>
          </a:p>
          <a:p>
            <a:r>
              <a:rPr lang="en-US" dirty="0">
                <a:solidFill>
                  <a:schemeClr val="bg1"/>
                </a:solidFill>
                <a:latin typeface="Courier New" panose="02070309020205020404" pitchFamily="49" charset="0"/>
                <a:cs typeface="Courier New" panose="02070309020205020404" pitchFamily="49" charset="0"/>
              </a:rPr>
              <a:t>metadata: </a:t>
            </a:r>
          </a:p>
          <a:p>
            <a:r>
              <a:rPr lang="en-US" dirty="0">
                <a:solidFill>
                  <a:schemeClr val="bg1"/>
                </a:solidFill>
                <a:latin typeface="Courier New" panose="02070309020205020404" pitchFamily="49" charset="0"/>
                <a:cs typeface="Courier New" panose="02070309020205020404" pitchFamily="49" charset="0"/>
              </a:rPr>
              <a:t>  name: </a:t>
            </a:r>
            <a:r>
              <a:rPr lang="en-US" dirty="0" err="1">
                <a:solidFill>
                  <a:schemeClr val="bg1"/>
                </a:solidFill>
                <a:latin typeface="Courier New" panose="02070309020205020404" pitchFamily="49" charset="0"/>
                <a:cs typeface="Courier New" panose="02070309020205020404" pitchFamily="49" charset="0"/>
              </a:rPr>
              <a:t>myapp</a:t>
            </a:r>
            <a:r>
              <a:rPr lang="en-US" dirty="0">
                <a:solidFill>
                  <a:schemeClr val="bg1"/>
                </a:solidFill>
                <a:latin typeface="Courier New" panose="02070309020205020404" pitchFamily="49" charset="0"/>
                <a:cs typeface="Courier New" panose="02070309020205020404" pitchFamily="49" charset="0"/>
              </a:rPr>
              <a:t>-pod </a:t>
            </a:r>
          </a:p>
          <a:p>
            <a:r>
              <a:rPr lang="en-US" dirty="0">
                <a:solidFill>
                  <a:schemeClr val="bg1"/>
                </a:solidFill>
                <a:latin typeface="Courier New" panose="02070309020205020404" pitchFamily="49" charset="0"/>
                <a:cs typeface="Courier New" panose="02070309020205020404" pitchFamily="49" charset="0"/>
              </a:rPr>
              <a:t>  labels: </a:t>
            </a:r>
          </a:p>
          <a:p>
            <a:r>
              <a:rPr lang="en-US" dirty="0">
                <a:solidFill>
                  <a:schemeClr val="bg1"/>
                </a:solidFill>
                <a:latin typeface="Courier New" panose="02070309020205020404" pitchFamily="49" charset="0"/>
                <a:cs typeface="Courier New" panose="02070309020205020404" pitchFamily="49" charset="0"/>
              </a:rPr>
              <a:t>    app: </a:t>
            </a:r>
            <a:r>
              <a:rPr lang="en-US" dirty="0" err="1">
                <a:solidFill>
                  <a:schemeClr val="bg1"/>
                </a:solidFill>
                <a:latin typeface="Courier New" panose="02070309020205020404" pitchFamily="49" charset="0"/>
                <a:cs typeface="Courier New" panose="02070309020205020404" pitchFamily="49" charset="0"/>
              </a:rPr>
              <a:t>myapp</a:t>
            </a:r>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spec: </a:t>
            </a:r>
          </a:p>
          <a:p>
            <a:r>
              <a:rPr lang="en-US" dirty="0">
                <a:solidFill>
                  <a:schemeClr val="bg1"/>
                </a:solidFill>
                <a:latin typeface="Courier New" panose="02070309020205020404" pitchFamily="49" charset="0"/>
                <a:cs typeface="Courier New" panose="02070309020205020404" pitchFamily="49" charset="0"/>
              </a:rPr>
              <a:t>    containers: </a:t>
            </a:r>
          </a:p>
          <a:p>
            <a:r>
              <a:rPr lang="en-US" dirty="0">
                <a:solidFill>
                  <a:schemeClr val="bg1"/>
                </a:solidFill>
                <a:latin typeface="Courier New" panose="02070309020205020404" pitchFamily="49" charset="0"/>
                <a:cs typeface="Courier New" panose="02070309020205020404" pitchFamily="49" charset="0"/>
              </a:rPr>
              <a:t>    - name: </a:t>
            </a:r>
            <a:r>
              <a:rPr lang="en-US" dirty="0" err="1">
                <a:solidFill>
                  <a:schemeClr val="bg1"/>
                </a:solidFill>
                <a:latin typeface="Courier New" panose="02070309020205020404" pitchFamily="49" charset="0"/>
                <a:cs typeface="Courier New" panose="02070309020205020404" pitchFamily="49" charset="0"/>
              </a:rPr>
              <a:t>myapp</a:t>
            </a:r>
            <a:r>
              <a:rPr lang="en-US" dirty="0">
                <a:solidFill>
                  <a:schemeClr val="bg1"/>
                </a:solidFill>
                <a:latin typeface="Courier New" panose="02070309020205020404" pitchFamily="49" charset="0"/>
                <a:cs typeface="Courier New" panose="02070309020205020404" pitchFamily="49" charset="0"/>
              </a:rPr>
              <a:t>-container </a:t>
            </a:r>
          </a:p>
          <a:p>
            <a:r>
              <a:rPr lang="en-US" dirty="0">
                <a:solidFill>
                  <a:schemeClr val="bg1"/>
                </a:solidFill>
                <a:latin typeface="Courier New" panose="02070309020205020404" pitchFamily="49" charset="0"/>
                <a:cs typeface="Courier New" panose="02070309020205020404" pitchFamily="49" charset="0"/>
              </a:rPr>
              <a:t>      image: </a:t>
            </a:r>
            <a:r>
              <a:rPr lang="en-US" dirty="0" err="1">
                <a:solidFill>
                  <a:schemeClr val="bg1"/>
                </a:solidFill>
                <a:latin typeface="Courier New" panose="02070309020205020404" pitchFamily="49" charset="0"/>
                <a:cs typeface="Courier New" panose="02070309020205020404" pitchFamily="49" charset="0"/>
              </a:rPr>
              <a:t>busybox</a:t>
            </a:r>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command: ['</a:t>
            </a:r>
            <a:r>
              <a:rPr lang="en-US" dirty="0" err="1">
                <a:solidFill>
                  <a:schemeClr val="bg1"/>
                </a:solidFill>
                <a:latin typeface="Courier New" panose="02070309020205020404" pitchFamily="49" charset="0"/>
                <a:cs typeface="Courier New" panose="02070309020205020404" pitchFamily="49" charset="0"/>
              </a:rPr>
              <a:t>sh</a:t>
            </a:r>
            <a:r>
              <a:rPr lang="en-US" dirty="0">
                <a:solidFill>
                  <a:schemeClr val="bg1"/>
                </a:solidFill>
                <a:latin typeface="Courier New" panose="02070309020205020404" pitchFamily="49" charset="0"/>
                <a:cs typeface="Courier New" panose="02070309020205020404" pitchFamily="49" charset="0"/>
              </a:rPr>
              <a:t>', '-c', 'echo Hello Kubernetes! &amp;&amp; sleep 3600']</a:t>
            </a:r>
          </a:p>
        </p:txBody>
      </p:sp>
    </p:spTree>
    <p:extLst>
      <p:ext uri="{BB962C8B-B14F-4D97-AF65-F5344CB8AC3E}">
        <p14:creationId xmlns:p14="http://schemas.microsoft.com/office/powerpoint/2010/main" val="15005216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is a small K8S cluster intended to run on your local machine. We will spend lots of time here.</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It provides much of the functionality that a full cluster has. You can run a completely functional application on your machine.</a:t>
            </a:r>
          </a:p>
          <a:p>
            <a:endParaRPr lang="en-US" sz="2000" dirty="0">
              <a:solidFill>
                <a:schemeClr val="bg1"/>
              </a:solidFill>
              <a:latin typeface="Raleway Medium" panose="020B0603030101060003" pitchFamily="34" charset="77"/>
            </a:endParaRPr>
          </a:p>
          <a:p>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commands: </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start</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stop</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a:t>
            </a:r>
            <a:r>
              <a:rPr lang="en-US" sz="2000" dirty="0" err="1">
                <a:solidFill>
                  <a:schemeClr val="bg1"/>
                </a:solidFill>
                <a:latin typeface="Raleway Medium" panose="020B0603030101060003" pitchFamily="34" charset="77"/>
              </a:rPr>
              <a:t>ip</a:t>
            </a:r>
            <a:r>
              <a:rPr lang="en-US" sz="2000" dirty="0">
                <a:solidFill>
                  <a:schemeClr val="bg1"/>
                </a:solidFill>
                <a:latin typeface="Raleway Medium" panose="020B0603030101060003" pitchFamily="34" charset="77"/>
              </a:rPr>
              <a:t> – retrieve the IP of your cluster for use in a browser</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dashboard – bring up the web UI dashboard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minikube</a:t>
            </a:r>
            <a:endParaRPr lang="en-US" sz="6000" dirty="0"/>
          </a:p>
        </p:txBody>
      </p:sp>
    </p:spTree>
    <p:extLst>
      <p:ext uri="{BB962C8B-B14F-4D97-AF65-F5344CB8AC3E}">
        <p14:creationId xmlns:p14="http://schemas.microsoft.com/office/powerpoint/2010/main" val="33173465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New in Docker, you can now enable Kubernetes on your workstation with a simple checkbox. You’ll find it in Preferences.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Unlike </a:t>
            </a: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where a virtual machine is launched, you can access the services using localhost instead of the VM IP address.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You can disable and shut down your local cluster using the </a:t>
            </a:r>
            <a:r>
              <a:rPr lang="en-US" sz="2000">
                <a:solidFill>
                  <a:schemeClr val="bg1"/>
                </a:solidFill>
                <a:latin typeface="Raleway Medium" panose="020B0603030101060003" pitchFamily="34" charset="77"/>
              </a:rPr>
              <a:t>Docker menu.</a:t>
            </a:r>
            <a:endParaRPr lang="en-US" sz="2000" dirty="0">
              <a:solidFill>
                <a:schemeClr val="bg1"/>
              </a:solidFill>
              <a:latin typeface="Raleway Medium" panose="020B0603030101060003" pitchFamily="34" charset="77"/>
            </a:endParaRPr>
          </a:p>
          <a:p>
            <a:endParaRPr lang="en-US" sz="2000" dirty="0">
              <a:solidFill>
                <a:schemeClr val="bg1"/>
              </a:solidFill>
              <a:latin typeface="Raleway Medium" panose="020B0603030101060003" pitchFamily="34" charset="77"/>
            </a:endParaRP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docker </a:t>
            </a:r>
            <a:r>
              <a:rPr lang="en-US" sz="6000" dirty="0" err="1">
                <a:solidFill>
                  <a:schemeClr val="accent3"/>
                </a:solidFill>
              </a:rPr>
              <a:t>kubernetes</a:t>
            </a:r>
            <a:endParaRPr lang="en-US" sz="6000" dirty="0"/>
          </a:p>
        </p:txBody>
      </p:sp>
    </p:spTree>
    <p:extLst>
      <p:ext uri="{BB962C8B-B14F-4D97-AF65-F5344CB8AC3E}">
        <p14:creationId xmlns:p14="http://schemas.microsoft.com/office/powerpoint/2010/main" val="8332851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provides the command line interaction with your cluster. This is how you’ll view and manage things like pods, services, </a:t>
            </a:r>
            <a:r>
              <a:rPr lang="en-US" sz="2000" dirty="0" err="1">
                <a:solidFill>
                  <a:schemeClr val="bg1"/>
                </a:solidFill>
                <a:latin typeface="Raleway Medium" panose="020B0603030101060003" pitchFamily="34" charset="77"/>
              </a:rPr>
              <a:t>etc</a:t>
            </a:r>
            <a:r>
              <a:rPr lang="en-US" sz="2000" dirty="0">
                <a:solidFill>
                  <a:schemeClr val="bg1"/>
                </a:solidFill>
                <a:latin typeface="Raleway Medium" panose="020B0603030101060003" pitchFamily="34" charset="77"/>
              </a:rPr>
              <a:t>, and apply template files to your cluster. Commands are formatted as </a:t>
            </a: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&lt;command&gt;</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Commands: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Get &lt;service, pod, </a:t>
            </a:r>
            <a:r>
              <a:rPr lang="en-US" sz="2000" dirty="0" err="1">
                <a:solidFill>
                  <a:schemeClr val="bg1"/>
                </a:solidFill>
                <a:latin typeface="Raleway Medium" panose="020B0603030101060003" pitchFamily="34" charset="77"/>
              </a:rPr>
              <a:t>etc</a:t>
            </a:r>
            <a:r>
              <a:rPr lang="en-US" sz="2000" dirty="0">
                <a:solidFill>
                  <a:schemeClr val="bg1"/>
                </a:solidFill>
                <a:latin typeface="Raleway Medium" panose="020B0603030101060003" pitchFamily="34" charset="77"/>
              </a:rPr>
              <a:t>&gt; &lt;name&gt;  - get information about the resource</a:t>
            </a:r>
          </a:p>
          <a:p>
            <a:pPr marL="800100" lvl="1" indent="-3429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get pod </a:t>
            </a:r>
            <a:r>
              <a:rPr lang="en-US" sz="2000" dirty="0" err="1">
                <a:solidFill>
                  <a:schemeClr val="bg1"/>
                </a:solidFill>
                <a:latin typeface="Courier New" panose="02070309020205020404" pitchFamily="49" charset="0"/>
                <a:cs typeface="Courier New" panose="02070309020205020404" pitchFamily="49" charset="0"/>
              </a:rPr>
              <a:t>mypod</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Get all – return a full page of details about your cluster’s resources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Apply – apply a template file to your cluster</a:t>
            </a:r>
          </a:p>
          <a:p>
            <a:pPr marL="800100" lvl="1" indent="-3429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apply –f </a:t>
            </a:r>
            <a:r>
              <a:rPr lang="en-US" sz="2000" dirty="0" err="1">
                <a:solidFill>
                  <a:schemeClr val="bg1"/>
                </a:solidFill>
                <a:latin typeface="Courier New" panose="02070309020205020404" pitchFamily="49" charset="0"/>
                <a:cs typeface="Courier New" panose="02070309020205020404" pitchFamily="49" charset="0"/>
              </a:rPr>
              <a:t>workloads.yaml</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Describe – get detailed information about a resource</a:t>
            </a:r>
          </a:p>
          <a:p>
            <a:pPr marL="800100" lvl="1" indent="-3429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describe service </a:t>
            </a:r>
            <a:r>
              <a:rPr lang="en-US" sz="2000" dirty="0" err="1">
                <a:solidFill>
                  <a:schemeClr val="bg1"/>
                </a:solidFill>
                <a:latin typeface="Courier New" panose="02070309020205020404" pitchFamily="49" charset="0"/>
                <a:cs typeface="Courier New" panose="02070309020205020404" pitchFamily="49" charset="0"/>
              </a:rPr>
              <a:t>myservice</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Logs – return console output from a pod (or a container inside it)</a:t>
            </a:r>
          </a:p>
          <a:p>
            <a:pPr marL="800100" lvl="1" indent="-3429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logs </a:t>
            </a:r>
            <a:r>
              <a:rPr lang="en-US" sz="2000" dirty="0" err="1">
                <a:solidFill>
                  <a:schemeClr val="bg1"/>
                </a:solidFill>
                <a:latin typeface="Courier New" panose="02070309020205020404" pitchFamily="49" charset="0"/>
                <a:cs typeface="Courier New" panose="02070309020205020404" pitchFamily="49" charset="0"/>
              </a:rPr>
              <a:t>mypod</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kubectl</a:t>
            </a:r>
            <a:endParaRPr lang="en-US" sz="6000" dirty="0"/>
          </a:p>
        </p:txBody>
      </p:sp>
    </p:spTree>
    <p:extLst>
      <p:ext uri="{BB962C8B-B14F-4D97-AF65-F5344CB8AC3E}">
        <p14:creationId xmlns:p14="http://schemas.microsoft.com/office/powerpoint/2010/main" val="6701740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kubectl</a:t>
            </a:r>
            <a:r>
              <a:rPr lang="en-US" sz="6000" dirty="0">
                <a:solidFill>
                  <a:prstClr val="white"/>
                </a:solidFill>
              </a:rPr>
              <a:t> – </a:t>
            </a:r>
            <a:r>
              <a:rPr lang="en-US" sz="6000" dirty="0">
                <a:solidFill>
                  <a:schemeClr val="accent3"/>
                </a:solidFill>
              </a:rPr>
              <a:t>contexts</a:t>
            </a:r>
            <a:endParaRPr lang="en-US" sz="6000" dirty="0"/>
          </a:p>
        </p:txBody>
      </p:sp>
      <p:sp>
        <p:nvSpPr>
          <p:cNvPr id="7" name="TextBox 6">
            <a:extLst>
              <a:ext uri="{FF2B5EF4-FFF2-40B4-BE49-F238E27FC236}">
                <a16:creationId xmlns:a16="http://schemas.microsoft.com/office/drawing/2014/main" id="{BE9B46B8-B2A4-E14E-BBEB-B39264CD0820}"/>
              </a:ext>
            </a:extLst>
          </p:cNvPr>
          <p:cNvSpPr txBox="1"/>
          <p:nvPr/>
        </p:nvSpPr>
        <p:spPr>
          <a:xfrm>
            <a:off x="1311897" y="1168924"/>
            <a:ext cx="9398524" cy="4401205"/>
          </a:xfrm>
          <a:prstGeom prst="rect">
            <a:avLst/>
          </a:prstGeom>
          <a:noFill/>
        </p:spPr>
        <p:txBody>
          <a:bodyPr wrap="square" rtlCol="0">
            <a:spAutoFit/>
          </a:bodyPr>
          <a:lstStyle/>
          <a:p>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can be pointed to different clusters for management. If you installed </a:t>
            </a: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and also activated Kubernetes for Docker, you’ll need to tell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which cluster to work on. You do this with context.</a:t>
            </a:r>
          </a:p>
          <a:p>
            <a:endParaRPr lang="en-US" sz="2000" dirty="0">
              <a:solidFill>
                <a:schemeClr val="bg1"/>
              </a:solidFill>
              <a:latin typeface="Raleway Medium" panose="020B0603030101060003" pitchFamily="34" charset="77"/>
              <a:cs typeface="Courier New" panose="02070309020205020404" pitchFamily="49" charset="0"/>
            </a:endParaRP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cs typeface="Courier New" panose="02070309020205020404" pitchFamily="49" charset="0"/>
              </a:rPr>
              <a:t>kubectl</a:t>
            </a:r>
            <a:r>
              <a:rPr lang="en-US" sz="2000" dirty="0">
                <a:solidFill>
                  <a:schemeClr val="bg1"/>
                </a:solidFill>
                <a:latin typeface="Raleway Medium" panose="020B0603030101060003" pitchFamily="34" charset="77"/>
                <a:cs typeface="Courier New" panose="02070309020205020404" pitchFamily="49" charset="0"/>
              </a:rPr>
              <a:t> config view – shows config information, including available contexts</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cs typeface="Courier New" panose="02070309020205020404" pitchFamily="49" charset="0"/>
              </a:rPr>
              <a:t>kubectl</a:t>
            </a:r>
            <a:r>
              <a:rPr lang="en-US" sz="2000" dirty="0">
                <a:solidFill>
                  <a:schemeClr val="bg1"/>
                </a:solidFill>
                <a:latin typeface="Raleway Medium" panose="020B0603030101060003" pitchFamily="34" charset="77"/>
                <a:cs typeface="Courier New" panose="02070309020205020404" pitchFamily="49" charset="0"/>
              </a:rPr>
              <a:t> config current-context – shows the current context</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cs typeface="Courier New" panose="02070309020205020404" pitchFamily="49" charset="0"/>
              </a:rPr>
              <a:t>kubectl</a:t>
            </a:r>
            <a:r>
              <a:rPr lang="en-US" sz="2000" dirty="0">
                <a:solidFill>
                  <a:schemeClr val="bg1"/>
                </a:solidFill>
                <a:latin typeface="Raleway Medium" panose="020B0603030101060003" pitchFamily="34" charset="77"/>
                <a:cs typeface="Courier New" panose="02070309020205020404" pitchFamily="49" charset="0"/>
              </a:rPr>
              <a:t> config use-context docker-for-desktop – switch </a:t>
            </a:r>
            <a:r>
              <a:rPr lang="en-US" sz="2000" dirty="0" err="1">
                <a:solidFill>
                  <a:schemeClr val="bg1"/>
                </a:solidFill>
                <a:latin typeface="Raleway Medium" panose="020B0603030101060003" pitchFamily="34" charset="77"/>
                <a:cs typeface="Courier New" panose="02070309020205020404" pitchFamily="49" charset="0"/>
              </a:rPr>
              <a:t>kubectl</a:t>
            </a:r>
            <a:r>
              <a:rPr lang="en-US" sz="2000" dirty="0">
                <a:solidFill>
                  <a:schemeClr val="bg1"/>
                </a:solidFill>
                <a:latin typeface="Raleway Medium" panose="020B0603030101060003" pitchFamily="34" charset="77"/>
                <a:cs typeface="Courier New" panose="02070309020205020404" pitchFamily="49" charset="0"/>
              </a:rPr>
              <a:t> to send commands to the cluster identified by the name “docker-for-desktop”</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cs typeface="Courier New" panose="02070309020205020404" pitchFamily="49" charset="0"/>
            </a:endParaRPr>
          </a:p>
          <a:p>
            <a:r>
              <a:rPr lang="en-US" sz="2000" dirty="0">
                <a:solidFill>
                  <a:schemeClr val="bg1"/>
                </a:solidFill>
                <a:latin typeface="Raleway Medium" panose="020B0603030101060003" pitchFamily="34" charset="77"/>
                <a:cs typeface="Courier New" panose="02070309020205020404" pitchFamily="49" charset="0"/>
              </a:rPr>
              <a:t>You can also switch contexts using the Docker menu by expanding the Kubernetes item.</a:t>
            </a:r>
          </a:p>
          <a:p>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cs typeface="Courier New" panose="02070309020205020404" pitchFamily="49" charset="0"/>
            </a:endParaRPr>
          </a:p>
        </p:txBody>
      </p:sp>
    </p:spTree>
    <p:extLst>
      <p:ext uri="{BB962C8B-B14F-4D97-AF65-F5344CB8AC3E}">
        <p14:creationId xmlns:p14="http://schemas.microsoft.com/office/powerpoint/2010/main" val="37732949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25470</TotalTime>
  <Words>3429</Words>
  <Application>Microsoft Macintosh PowerPoint</Application>
  <PresentationFormat>Widescreen</PresentationFormat>
  <Paragraphs>305</Paragraphs>
  <Slides>38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Bebas Neue</vt:lpstr>
      <vt:lpstr>Calibri</vt:lpstr>
      <vt:lpstr>Courier New</vt:lpstr>
      <vt:lpstr>Raleway Medium</vt:lpstr>
      <vt:lpstr>Roboto Light</vt:lpstr>
      <vt:lpstr>Influencer - With Logos</vt:lpstr>
      <vt:lpstr>Influencer - No Logos</vt:lpstr>
      <vt:lpstr>PowerPoint Presentation</vt:lpstr>
      <vt:lpstr>PowerPoint Presentation</vt:lpstr>
      <vt:lpstr>orchestration - overview</vt:lpstr>
      <vt:lpstr>PowerPoint Presentation</vt:lpstr>
      <vt:lpstr>kubernetes – declarative model</vt:lpstr>
      <vt:lpstr>kubernetes – minikube</vt:lpstr>
      <vt:lpstr>kubernetes – docker kubernetes</vt:lpstr>
      <vt:lpstr>kubernetes – kubectl</vt:lpstr>
      <vt:lpstr>kubectl – contexts</vt:lpstr>
      <vt:lpstr>kubernetes – master components</vt:lpstr>
      <vt:lpstr>kubernetes – Worker nodes</vt:lpstr>
      <vt:lpstr>kubernetes – pods</vt:lpstr>
      <vt:lpstr>kubernetes – pod sidecar</vt:lpstr>
      <vt:lpstr>kubernetes – pod exercise</vt:lpstr>
      <vt:lpstr>kubernetes – services</vt:lpstr>
      <vt:lpstr>kubernetes – selectors</vt:lpstr>
      <vt:lpstr>kubernetes – services exercise</vt:lpstr>
      <vt:lpstr>kubernetes – replicaset</vt:lpstr>
      <vt:lpstr>kubernetes – replicaset exercise</vt:lpstr>
      <vt:lpstr>kubernetes – deployment</vt:lpstr>
      <vt:lpstr>kubernetes – deployment exercise</vt:lpstr>
      <vt:lpstr>kubernetes – deployment methods</vt:lpstr>
      <vt:lpstr>kubernetes – volume</vt:lpstr>
      <vt:lpstr>kubernetes – namespace</vt:lpstr>
      <vt:lpstr>kubernetes – probes</vt:lpstr>
      <vt:lpstr>kubernetes – probe exercise</vt:lpstr>
      <vt:lpstr>kubernetes – Configmap</vt:lpstr>
      <vt:lpstr>kubernetes – Configmap exercise</vt:lpstr>
      <vt:lpstr>kubernetes – secret</vt:lpstr>
      <vt:lpstr>kubernetes – secret exercise</vt:lpstr>
      <vt:lpstr>kubernetes – daemonset</vt:lpstr>
      <vt:lpstr>kubernetes – statefulset</vt:lpstr>
      <vt:lpstr>kubernetes – job</vt:lpstr>
      <vt:lpstr>kubernetes – job exercise</vt:lpstr>
      <vt:lpstr>kubernetes – ingress</vt:lpstr>
      <vt:lpstr>PowerPoint Presentation</vt:lpstr>
      <vt:lpstr>Cloud services –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1295</cp:revision>
  <dcterms:created xsi:type="dcterms:W3CDTF">2015-11-01T01:40:51Z</dcterms:created>
  <dcterms:modified xsi:type="dcterms:W3CDTF">2019-04-05T20:37:53Z</dcterms:modified>
</cp:coreProperties>
</file>