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53"/>
  </p:notesMasterIdLst>
  <p:sldIdLst>
    <p:sldId id="453" r:id="rId3"/>
    <p:sldId id="381" r:id="rId4"/>
    <p:sldId id="810" r:id="rId5"/>
    <p:sldId id="811" r:id="rId6"/>
    <p:sldId id="789" r:id="rId7"/>
    <p:sldId id="790" r:id="rId8"/>
    <p:sldId id="791" r:id="rId9"/>
    <p:sldId id="792" r:id="rId10"/>
    <p:sldId id="821" r:id="rId11"/>
    <p:sldId id="820" r:id="rId12"/>
    <p:sldId id="794" r:id="rId13"/>
    <p:sldId id="799" r:id="rId14"/>
    <p:sldId id="801" r:id="rId15"/>
    <p:sldId id="802" r:id="rId16"/>
    <p:sldId id="803" r:id="rId17"/>
    <p:sldId id="805" r:id="rId18"/>
    <p:sldId id="806" r:id="rId19"/>
    <p:sldId id="807" r:id="rId20"/>
    <p:sldId id="818" r:id="rId21"/>
    <p:sldId id="795" r:id="rId22"/>
    <p:sldId id="814" r:id="rId23"/>
    <p:sldId id="812" r:id="rId24"/>
    <p:sldId id="813" r:id="rId25"/>
    <p:sldId id="797" r:id="rId26"/>
    <p:sldId id="796" r:id="rId27"/>
    <p:sldId id="804" r:id="rId28"/>
    <p:sldId id="798" r:id="rId29"/>
    <p:sldId id="793" r:id="rId30"/>
    <p:sldId id="800" r:id="rId31"/>
    <p:sldId id="819" r:id="rId32"/>
    <p:sldId id="816" r:id="rId33"/>
    <p:sldId id="817" r:id="rId34"/>
    <p:sldId id="786" r:id="rId35"/>
    <p:sldId id="765" r:id="rId36"/>
    <p:sldId id="771" r:id="rId37"/>
    <p:sldId id="815" r:id="rId38"/>
    <p:sldId id="788" r:id="rId39"/>
    <p:sldId id="773" r:id="rId40"/>
    <p:sldId id="774" r:id="rId41"/>
    <p:sldId id="785" r:id="rId42"/>
    <p:sldId id="779" r:id="rId43"/>
    <p:sldId id="780" r:id="rId44"/>
    <p:sldId id="777" r:id="rId45"/>
    <p:sldId id="778" r:id="rId46"/>
    <p:sldId id="822" r:id="rId47"/>
    <p:sldId id="823" r:id="rId48"/>
    <p:sldId id="783" r:id="rId49"/>
    <p:sldId id="808" r:id="rId50"/>
    <p:sldId id="809" r:id="rId51"/>
    <p:sldId id="75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CF"/>
    <a:srgbClr val="AE79D6"/>
    <a:srgbClr val="A6A6A6"/>
    <a:srgbClr val="8C3FC5"/>
    <a:srgbClr val="C3C3C3"/>
    <a:srgbClr val="D4B194"/>
    <a:srgbClr val="EBCBA3"/>
    <a:srgbClr val="1EB3FE"/>
    <a:srgbClr val="595959"/>
    <a:srgbClr val="067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80F13-59D5-D34E-8A2B-2A4E72067543}" v="18" dt="2019-03-27T15:52:57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4" autoAdjust="0"/>
    <p:restoredTop sz="96433" autoAdjust="0"/>
  </p:normalViewPr>
  <p:slideViewPr>
    <p:cSldViewPr snapToGrid="0">
      <p:cViewPr varScale="1">
        <p:scale>
          <a:sx n="140" d="100"/>
          <a:sy n="140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olley" userId="6446f77d-77a0-4f03-b509-0612ab43eae7" providerId="ADAL" clId="{82980F13-59D5-D34E-8A2B-2A4E72067543}"/>
    <pc:docChg chg="custSel addSld delSld modSld sldOrd">
      <pc:chgData name="Tim Solley" userId="6446f77d-77a0-4f03-b509-0612ab43eae7" providerId="ADAL" clId="{82980F13-59D5-D34E-8A2B-2A4E72067543}" dt="2019-04-11T22:00:22.301" v="5105" actId="20577"/>
      <pc:docMkLst>
        <pc:docMk/>
      </pc:docMkLst>
      <pc:sldChg chg="modSp">
        <pc:chgData name="Tim Solley" userId="6446f77d-77a0-4f03-b509-0612ab43eae7" providerId="ADAL" clId="{82980F13-59D5-D34E-8A2B-2A4E72067543}" dt="2019-04-10T22:00:55.165" v="3822" actId="1076"/>
        <pc:sldMkLst>
          <pc:docMk/>
          <pc:sldMk cId="2456229745" sldId="381"/>
        </pc:sldMkLst>
        <pc:spChg chg="mod">
          <ac:chgData name="Tim Solley" userId="6446f77d-77a0-4f03-b509-0612ab43eae7" providerId="ADAL" clId="{82980F13-59D5-D34E-8A2B-2A4E72067543}" dt="2019-04-10T22:00:55.165" v="3822" actId="1076"/>
          <ac:spMkLst>
            <pc:docMk/>
            <pc:sldMk cId="2456229745" sldId="381"/>
            <ac:spMk id="259" creationId="{00000000-0000-0000-0000-000000000000}"/>
          </ac:spMkLst>
        </pc:spChg>
      </pc:sldChg>
      <pc:sldChg chg="modSp">
        <pc:chgData name="Tim Solley" userId="6446f77d-77a0-4f03-b509-0612ab43eae7" providerId="ADAL" clId="{82980F13-59D5-D34E-8A2B-2A4E72067543}" dt="2019-03-27T15:52:57.166" v="17" actId="20577"/>
        <pc:sldMkLst>
          <pc:docMk/>
          <pc:sldMk cId="3812402544" sldId="453"/>
        </pc:sldMkLst>
        <pc:spChg chg="mod">
          <ac:chgData name="Tim Solley" userId="6446f77d-77a0-4f03-b509-0612ab43eae7" providerId="ADAL" clId="{82980F13-59D5-D34E-8A2B-2A4E72067543}" dt="2019-03-27T15:52:57.166" v="17" actId="20577"/>
          <ac:spMkLst>
            <pc:docMk/>
            <pc:sldMk cId="3812402544" sldId="453"/>
            <ac:spMk id="3086" creationId="{00000000-0000-0000-0000-000000000000}"/>
          </ac:spMkLst>
        </pc:spChg>
      </pc:sldChg>
      <pc:sldChg chg="modSp">
        <pc:chgData name="Tim Solley" userId="6446f77d-77a0-4f03-b509-0612ab43eae7" providerId="ADAL" clId="{82980F13-59D5-D34E-8A2B-2A4E72067543}" dt="2019-04-05T18:43:47.314" v="2400" actId="20577"/>
        <pc:sldMkLst>
          <pc:docMk/>
          <pc:sldMk cId="3857618671" sldId="771"/>
        </pc:sldMkLst>
        <pc:spChg chg="mod">
          <ac:chgData name="Tim Solley" userId="6446f77d-77a0-4f03-b509-0612ab43eae7" providerId="ADAL" clId="{82980F13-59D5-D34E-8A2B-2A4E72067543}" dt="2019-04-05T18:43:47.314" v="2400" actId="20577"/>
          <ac:spMkLst>
            <pc:docMk/>
            <pc:sldMk cId="3857618671" sldId="771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11T22:00:22.301" v="5105" actId="20577"/>
        <pc:sldMkLst>
          <pc:docMk/>
          <pc:sldMk cId="1000031536" sldId="778"/>
        </pc:sldMkLst>
        <pc:spChg chg="mod">
          <ac:chgData name="Tim Solley" userId="6446f77d-77a0-4f03-b509-0612ab43eae7" providerId="ADAL" clId="{82980F13-59D5-D34E-8A2B-2A4E72067543}" dt="2019-04-11T22:00:22.301" v="5105" actId="20577"/>
          <ac:spMkLst>
            <pc:docMk/>
            <pc:sldMk cId="1000031536" sldId="778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11T21:59:06.340" v="4826" actId="20577"/>
        <pc:sldMkLst>
          <pc:docMk/>
          <pc:sldMk cId="609670066" sldId="783"/>
        </pc:sldMkLst>
        <pc:spChg chg="mod">
          <ac:chgData name="Tim Solley" userId="6446f77d-77a0-4f03-b509-0612ab43eae7" providerId="ADAL" clId="{82980F13-59D5-D34E-8A2B-2A4E72067543}" dt="2019-04-11T21:59:06.340" v="4826" actId="20577"/>
          <ac:spMkLst>
            <pc:docMk/>
            <pc:sldMk cId="609670066" sldId="783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09T19:03:21.027" v="3020" actId="20577"/>
        <pc:sldMkLst>
          <pc:docMk/>
          <pc:sldMk cId="1754440261" sldId="789"/>
        </pc:sldMkLst>
        <pc:spChg chg="mod">
          <ac:chgData name="Tim Solley" userId="6446f77d-77a0-4f03-b509-0612ab43eae7" providerId="ADAL" clId="{82980F13-59D5-D34E-8A2B-2A4E72067543}" dt="2019-04-09T19:03:21.027" v="3020" actId="20577"/>
          <ac:spMkLst>
            <pc:docMk/>
            <pc:sldMk cId="1754440261" sldId="789"/>
            <ac:spMk id="12" creationId="{0124313A-91DC-3240-9A34-921CC845B19A}"/>
          </ac:spMkLst>
        </pc:spChg>
      </pc:sldChg>
      <pc:sldChg chg="modSp">
        <pc:chgData name="Tim Solley" userId="6446f77d-77a0-4f03-b509-0612ab43eae7" providerId="ADAL" clId="{82980F13-59D5-D34E-8A2B-2A4E72067543}" dt="2019-04-05T17:14:11.924" v="982" actId="20577"/>
        <pc:sldMkLst>
          <pc:docMk/>
          <pc:sldMk cId="3929081831" sldId="795"/>
        </pc:sldMkLst>
        <pc:spChg chg="mod">
          <ac:chgData name="Tim Solley" userId="6446f77d-77a0-4f03-b509-0612ab43eae7" providerId="ADAL" clId="{82980F13-59D5-D34E-8A2B-2A4E72067543}" dt="2019-04-05T17:14:11.924" v="982" actId="20577"/>
          <ac:spMkLst>
            <pc:docMk/>
            <pc:sldMk cId="3929081831" sldId="795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7:12:36.042" v="660" actId="20577"/>
          <ac:spMkLst>
            <pc:docMk/>
            <pc:sldMk cId="3929081831" sldId="795"/>
            <ac:spMk id="12" creationId="{0124313A-91DC-3240-9A34-921CC845B19A}"/>
          </ac:spMkLst>
        </pc:spChg>
      </pc:sldChg>
      <pc:sldChg chg="modSp">
        <pc:chgData name="Tim Solley" userId="6446f77d-77a0-4f03-b509-0612ab43eae7" providerId="ADAL" clId="{82980F13-59D5-D34E-8A2B-2A4E72067543}" dt="2019-04-09T19:28:58.805" v="3440" actId="20577"/>
        <pc:sldMkLst>
          <pc:docMk/>
          <pc:sldMk cId="407719555" sldId="808"/>
        </pc:sldMkLst>
        <pc:spChg chg="mod">
          <ac:chgData name="Tim Solley" userId="6446f77d-77a0-4f03-b509-0612ab43eae7" providerId="ADAL" clId="{82980F13-59D5-D34E-8A2B-2A4E72067543}" dt="2019-04-09T19:28:58.805" v="3440" actId="20577"/>
          <ac:spMkLst>
            <pc:docMk/>
            <pc:sldMk cId="407719555" sldId="808"/>
            <ac:spMk id="26" creationId="{7F82BBDF-41F9-4C40-A0EC-B48067D59735}"/>
          </ac:spMkLst>
        </pc:spChg>
      </pc:sldChg>
      <pc:sldChg chg="modSp">
        <pc:chgData name="Tim Solley" userId="6446f77d-77a0-4f03-b509-0612ab43eae7" providerId="ADAL" clId="{82980F13-59D5-D34E-8A2B-2A4E72067543}" dt="2019-04-09T19:47:22.561" v="3821" actId="20577"/>
        <pc:sldMkLst>
          <pc:docMk/>
          <pc:sldMk cId="756340085" sldId="809"/>
        </pc:sldMkLst>
        <pc:spChg chg="mod">
          <ac:chgData name="Tim Solley" userId="6446f77d-77a0-4f03-b509-0612ab43eae7" providerId="ADAL" clId="{82980F13-59D5-D34E-8A2B-2A4E72067543}" dt="2019-04-09T19:47:22.561" v="3821" actId="20577"/>
          <ac:spMkLst>
            <pc:docMk/>
            <pc:sldMk cId="756340085" sldId="809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9T19:29:16.893" v="3445" actId="20577"/>
          <ac:spMkLst>
            <pc:docMk/>
            <pc:sldMk cId="756340085" sldId="809"/>
            <ac:spMk id="12" creationId="{0124313A-91DC-3240-9A34-921CC845B19A}"/>
          </ac:spMkLst>
        </pc:spChg>
      </pc:sldChg>
      <pc:sldChg chg="add">
        <pc:chgData name="Tim Solley" userId="6446f77d-77a0-4f03-b509-0612ab43eae7" providerId="ADAL" clId="{82980F13-59D5-D34E-8A2B-2A4E72067543}" dt="2019-04-05T16:59:30.051" v="18"/>
        <pc:sldMkLst>
          <pc:docMk/>
          <pc:sldMk cId="2473146445" sldId="810"/>
        </pc:sldMkLst>
      </pc:sldChg>
      <pc:sldChg chg="modSp add">
        <pc:chgData name="Tim Solley" userId="6446f77d-77a0-4f03-b509-0612ab43eae7" providerId="ADAL" clId="{82980F13-59D5-D34E-8A2B-2A4E72067543}" dt="2019-04-05T17:43:38.660" v="1326" actId="20577"/>
        <pc:sldMkLst>
          <pc:docMk/>
          <pc:sldMk cId="1318465137" sldId="811"/>
        </pc:sldMkLst>
        <pc:spChg chg="mod">
          <ac:chgData name="Tim Solley" userId="6446f77d-77a0-4f03-b509-0612ab43eae7" providerId="ADAL" clId="{82980F13-59D5-D34E-8A2B-2A4E72067543}" dt="2019-04-05T17:43:38.660" v="1326" actId="20577"/>
          <ac:spMkLst>
            <pc:docMk/>
            <pc:sldMk cId="1318465137" sldId="811"/>
            <ac:spMk id="4" creationId="{2155A478-4583-2147-AD91-499CD48BC61C}"/>
          </ac:spMkLst>
        </pc:spChg>
      </pc:sldChg>
      <pc:sldChg chg="modSp add">
        <pc:chgData name="Tim Solley" userId="6446f77d-77a0-4f03-b509-0612ab43eae7" providerId="ADAL" clId="{82980F13-59D5-D34E-8A2B-2A4E72067543}" dt="2019-04-05T17:06:25.813" v="67" actId="20577"/>
        <pc:sldMkLst>
          <pc:docMk/>
          <pc:sldMk cId="79846090" sldId="812"/>
        </pc:sldMkLst>
        <pc:spChg chg="mod">
          <ac:chgData name="Tim Solley" userId="6446f77d-77a0-4f03-b509-0612ab43eae7" providerId="ADAL" clId="{82980F13-59D5-D34E-8A2B-2A4E72067543}" dt="2019-04-05T17:06:25.813" v="67" actId="20577"/>
          <ac:spMkLst>
            <pc:docMk/>
            <pc:sldMk cId="79846090" sldId="812"/>
            <ac:spMk id="26" creationId="{7F82BBDF-41F9-4C40-A0EC-B48067D59735}"/>
          </ac:spMkLst>
        </pc:spChg>
      </pc:sldChg>
      <pc:sldChg chg="modSp add">
        <pc:chgData name="Tim Solley" userId="6446f77d-77a0-4f03-b509-0612ab43eae7" providerId="ADAL" clId="{82980F13-59D5-D34E-8A2B-2A4E72067543}" dt="2019-04-05T18:16:51.761" v="2082" actId="20577"/>
        <pc:sldMkLst>
          <pc:docMk/>
          <pc:sldMk cId="2489001912" sldId="813"/>
        </pc:sldMkLst>
        <pc:spChg chg="mod">
          <ac:chgData name="Tim Solley" userId="6446f77d-77a0-4f03-b509-0612ab43eae7" providerId="ADAL" clId="{82980F13-59D5-D34E-8A2B-2A4E72067543}" dt="2019-04-05T18:16:51.761" v="2082" actId="20577"/>
          <ac:spMkLst>
            <pc:docMk/>
            <pc:sldMk cId="2489001912" sldId="813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7:06:34.201" v="80" actId="20577"/>
          <ac:spMkLst>
            <pc:docMk/>
            <pc:sldMk cId="2489001912" sldId="813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05T18:18:10.989" v="2144" actId="20577"/>
        <pc:sldMkLst>
          <pc:docMk/>
          <pc:sldMk cId="1580785029" sldId="814"/>
        </pc:sldMkLst>
        <pc:spChg chg="mod">
          <ac:chgData name="Tim Solley" userId="6446f77d-77a0-4f03-b509-0612ab43eae7" providerId="ADAL" clId="{82980F13-59D5-D34E-8A2B-2A4E72067543}" dt="2019-04-05T18:18:10.989" v="2144" actId="20577"/>
          <ac:spMkLst>
            <pc:docMk/>
            <pc:sldMk cId="1580785029" sldId="814"/>
            <ac:spMk id="4" creationId="{2155A478-4583-2147-AD91-499CD48BC61C}"/>
          </ac:spMkLst>
        </pc:spChg>
      </pc:sldChg>
      <pc:sldChg chg="modSp add">
        <pc:chgData name="Tim Solley" userId="6446f77d-77a0-4f03-b509-0612ab43eae7" providerId="ADAL" clId="{82980F13-59D5-D34E-8A2B-2A4E72067543}" dt="2019-04-09T19:12:24.116" v="3437" actId="12"/>
        <pc:sldMkLst>
          <pc:docMk/>
          <pc:sldMk cId="2150248420" sldId="815"/>
        </pc:sldMkLst>
        <pc:spChg chg="mod">
          <ac:chgData name="Tim Solley" userId="6446f77d-77a0-4f03-b509-0612ab43eae7" providerId="ADAL" clId="{82980F13-59D5-D34E-8A2B-2A4E72067543}" dt="2019-04-09T19:12:24.116" v="3437" actId="12"/>
          <ac:spMkLst>
            <pc:docMk/>
            <pc:sldMk cId="2150248420" sldId="815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8:42:40.097" v="2170" actId="20577"/>
          <ac:spMkLst>
            <pc:docMk/>
            <pc:sldMk cId="2150248420" sldId="815"/>
            <ac:spMk id="12" creationId="{0124313A-91DC-3240-9A34-921CC845B19A}"/>
          </ac:spMkLst>
        </pc:spChg>
      </pc:sldChg>
      <pc:sldChg chg="modSp add modAnim">
        <pc:chgData name="Tim Solley" userId="6446f77d-77a0-4f03-b509-0612ab43eae7" providerId="ADAL" clId="{82980F13-59D5-D34E-8A2B-2A4E72067543}" dt="2019-04-05T21:51:34.666" v="2421" actId="20577"/>
        <pc:sldMkLst>
          <pc:docMk/>
          <pc:sldMk cId="2567690278" sldId="816"/>
        </pc:sldMkLst>
        <pc:spChg chg="mod">
          <ac:chgData name="Tim Solley" userId="6446f77d-77a0-4f03-b509-0612ab43eae7" providerId="ADAL" clId="{82980F13-59D5-D34E-8A2B-2A4E72067543}" dt="2019-04-05T21:51:34.666" v="2421" actId="20577"/>
          <ac:spMkLst>
            <pc:docMk/>
            <pc:sldMk cId="2567690278" sldId="816"/>
            <ac:spMk id="2" creationId="{00000000-0000-0000-0000-000000000000}"/>
          </ac:spMkLst>
        </pc:spChg>
        <pc:spChg chg="mod">
          <ac:chgData name="Tim Solley" userId="6446f77d-77a0-4f03-b509-0612ab43eae7" providerId="ADAL" clId="{82980F13-59D5-D34E-8A2B-2A4E72067543}" dt="2019-04-05T21:51:30.369" v="2420" actId="20577"/>
          <ac:spMkLst>
            <pc:docMk/>
            <pc:sldMk cId="2567690278" sldId="816"/>
            <ac:spMk id="26" creationId="{7F82BBDF-41F9-4C40-A0EC-B48067D59735}"/>
          </ac:spMkLst>
        </pc:spChg>
      </pc:sldChg>
      <pc:sldChg chg="modSp add">
        <pc:chgData name="Tim Solley" userId="6446f77d-77a0-4f03-b509-0612ab43eae7" providerId="ADAL" clId="{82980F13-59D5-D34E-8A2B-2A4E72067543}" dt="2019-04-05T21:54:37.597" v="3000" actId="2711"/>
        <pc:sldMkLst>
          <pc:docMk/>
          <pc:sldMk cId="2277889615" sldId="817"/>
        </pc:sldMkLst>
        <pc:spChg chg="mod">
          <ac:chgData name="Tim Solley" userId="6446f77d-77a0-4f03-b509-0612ab43eae7" providerId="ADAL" clId="{82980F13-59D5-D34E-8A2B-2A4E72067543}" dt="2019-04-05T21:54:37.597" v="3000" actId="2711"/>
          <ac:spMkLst>
            <pc:docMk/>
            <pc:sldMk cId="2277889615" sldId="817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21:52:22.650" v="2577" actId="20577"/>
          <ac:spMkLst>
            <pc:docMk/>
            <pc:sldMk cId="2277889615" sldId="817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43:08.244" v="4109" actId="20577"/>
        <pc:sldMkLst>
          <pc:docMk/>
          <pc:sldMk cId="2974237997" sldId="818"/>
        </pc:sldMkLst>
        <pc:spChg chg="mod">
          <ac:chgData name="Tim Solley" userId="6446f77d-77a0-4f03-b509-0612ab43eae7" providerId="ADAL" clId="{82980F13-59D5-D34E-8A2B-2A4E72067543}" dt="2019-04-11T21:43:08.244" v="4109" actId="20577"/>
          <ac:spMkLst>
            <pc:docMk/>
            <pc:sldMk cId="2974237997" sldId="818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1:58.222" v="3839" actId="20577"/>
          <ac:spMkLst>
            <pc:docMk/>
            <pc:sldMk cId="2974237997" sldId="818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44:46.705" v="4402" actId="20577"/>
        <pc:sldMkLst>
          <pc:docMk/>
          <pc:sldMk cId="2107094126" sldId="819"/>
        </pc:sldMkLst>
        <pc:spChg chg="mod">
          <ac:chgData name="Tim Solley" userId="6446f77d-77a0-4f03-b509-0612ab43eae7" providerId="ADAL" clId="{82980F13-59D5-D34E-8A2B-2A4E72067543}" dt="2019-04-11T21:44:46.705" v="4402" actId="20577"/>
          <ac:spMkLst>
            <pc:docMk/>
            <pc:sldMk cId="2107094126" sldId="819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3:56.803" v="4115" actId="20577"/>
          <ac:spMkLst>
            <pc:docMk/>
            <pc:sldMk cId="2107094126" sldId="819"/>
            <ac:spMk id="12" creationId="{0124313A-91DC-3240-9A34-921CC845B19A}"/>
          </ac:spMkLst>
        </pc:spChg>
      </pc:sldChg>
      <pc:sldChg chg="modSp add ord">
        <pc:chgData name="Tim Solley" userId="6446f77d-77a0-4f03-b509-0612ab43eae7" providerId="ADAL" clId="{82980F13-59D5-D34E-8A2B-2A4E72067543}" dt="2019-04-11T21:46:57.413" v="4583"/>
        <pc:sldMkLst>
          <pc:docMk/>
          <pc:sldMk cId="212914673" sldId="820"/>
        </pc:sldMkLst>
        <pc:spChg chg="mod">
          <ac:chgData name="Tim Solley" userId="6446f77d-77a0-4f03-b509-0612ab43eae7" providerId="ADAL" clId="{82980F13-59D5-D34E-8A2B-2A4E72067543}" dt="2019-04-11T21:45:48.907" v="4581" actId="20577"/>
          <ac:spMkLst>
            <pc:docMk/>
            <pc:sldMk cId="212914673" sldId="820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5:22.141" v="4410" actId="20577"/>
          <ac:spMkLst>
            <pc:docMk/>
            <pc:sldMk cId="212914673" sldId="820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56:21.125" v="4803" actId="20577"/>
        <pc:sldMkLst>
          <pc:docMk/>
          <pc:sldMk cId="387534347" sldId="821"/>
        </pc:sldMkLst>
        <pc:spChg chg="mod">
          <ac:chgData name="Tim Solley" userId="6446f77d-77a0-4f03-b509-0612ab43eae7" providerId="ADAL" clId="{82980F13-59D5-D34E-8A2B-2A4E72067543}" dt="2019-04-11T21:56:21.125" v="4803" actId="20577"/>
          <ac:spMkLst>
            <pc:docMk/>
            <pc:sldMk cId="387534347" sldId="821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7:05.112" v="4586" actId="20577"/>
          <ac:spMkLst>
            <pc:docMk/>
            <pc:sldMk cId="387534347" sldId="821"/>
            <ac:spMk id="12" creationId="{0124313A-91DC-3240-9A34-921CC845B1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7B5E8-5650-4264-A661-2CC42BB409CD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8FD0-00C4-4B18-9A95-4A7110BF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FF0000"/>
                </a:solidFill>
              </a:rPr>
              <a:t>Attention!</a:t>
            </a:r>
          </a:p>
          <a:p>
            <a:endParaRPr lang="en-US" sz="1600" b="0">
              <a:solidFill>
                <a:srgbClr val="FF0000"/>
              </a:solidFill>
            </a:endParaRPr>
          </a:p>
          <a:p>
            <a:r>
              <a:rPr lang="en-US" sz="1600" b="0">
                <a:solidFill>
                  <a:srgbClr val="FF0000"/>
                </a:solidFill>
              </a:rPr>
              <a:t>Before you open this template be sure what you have the following fonts installed:</a:t>
            </a:r>
          </a:p>
          <a:p>
            <a:pPr fontAlgn="base"/>
            <a:endParaRPr lang="en-US" sz="1200" b="1" kern="1200" cap="all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 Neue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http://www.fontsquirrel.com/fonts/bebas-NEUE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http://www.fontsquirrel.com/fonts/Aller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 Sets Font:</a:t>
            </a:r>
          </a:p>
          <a:p>
            <a:pPr fontAlgn="base"/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http://www.webhostinghub.com/glyphs/</a:t>
            </a:r>
          </a:p>
          <a:p>
            <a:pPr fontAlgn="base"/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fonts are permitted free use in commercial projects.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BB26-51B0-A742-8663-37118EE8163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FF0000"/>
                </a:solidFill>
              </a:rPr>
              <a:t>Attention!</a:t>
            </a:r>
          </a:p>
          <a:p>
            <a:endParaRPr lang="en-US" sz="1600" b="0">
              <a:solidFill>
                <a:srgbClr val="FF0000"/>
              </a:solidFill>
            </a:endParaRPr>
          </a:p>
          <a:p>
            <a:r>
              <a:rPr lang="en-US" sz="1600" b="0">
                <a:solidFill>
                  <a:srgbClr val="FF0000"/>
                </a:solidFill>
              </a:rPr>
              <a:t>Before you open this template be sure what you have the following fonts installed:</a:t>
            </a:r>
          </a:p>
          <a:p>
            <a:pPr fontAlgn="base"/>
            <a:endParaRPr lang="en-US" sz="1200" b="1" kern="1200" cap="all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 Neue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http://www.fontsquirrel.com/fonts/bebas-NEUE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http://www.fontsquirrel.com/fonts/Aller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 Sets Font:</a:t>
            </a:r>
          </a:p>
          <a:p>
            <a:pPr fontAlgn="base"/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http://www.webhostinghub.com/glyphs/</a:t>
            </a:r>
          </a:p>
          <a:p>
            <a:pPr fontAlgn="base"/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fonts are permitted free use in commercial projects.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BB26-51B0-A742-8663-37118EE8163C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15934" y="9906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91621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15934" y="9906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81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018CCF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" panose="020B0606020202050201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018CCF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" panose="020B0606020202050201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571" b="1122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921575" y="1355492"/>
            <a:ext cx="2667000" cy="2667000"/>
          </a:xfrm>
          <a:custGeom>
            <a:avLst/>
            <a:gdLst>
              <a:gd name="connsiteX0" fmla="*/ 2529043 w 2667000"/>
              <a:gd name="connsiteY0" fmla="*/ 747131 h 2667000"/>
              <a:gd name="connsiteX1" fmla="*/ 2574505 w 2667000"/>
              <a:gd name="connsiteY1" fmla="*/ 844539 h 2667000"/>
              <a:gd name="connsiteX2" fmla="*/ 2667000 w 2667000"/>
              <a:gd name="connsiteY2" fmla="*/ 1333500 h 2667000"/>
              <a:gd name="connsiteX3" fmla="*/ 1333500 w 2667000"/>
              <a:gd name="connsiteY3" fmla="*/ 2667000 h 2667000"/>
              <a:gd name="connsiteX4" fmla="*/ 697875 w 2667000"/>
              <a:gd name="connsiteY4" fmla="*/ 2506054 h 2667000"/>
              <a:gd name="connsiteX5" fmla="*/ 649891 w 2667000"/>
              <a:gd name="connsiteY5" fmla="*/ 2476902 h 2667000"/>
              <a:gd name="connsiteX6" fmla="*/ 701613 w 2667000"/>
              <a:gd name="connsiteY6" fmla="*/ 2391753 h 2667000"/>
              <a:gd name="connsiteX7" fmla="*/ 745412 w 2667000"/>
              <a:gd name="connsiteY7" fmla="*/ 2418362 h 2667000"/>
              <a:gd name="connsiteX8" fmla="*/ 1333500 w 2667000"/>
              <a:gd name="connsiteY8" fmla="*/ 2567271 h 2667000"/>
              <a:gd name="connsiteX9" fmla="*/ 2567271 w 2667000"/>
              <a:gd name="connsiteY9" fmla="*/ 1333500 h 2667000"/>
              <a:gd name="connsiteX10" fmla="*/ 2481692 w 2667000"/>
              <a:gd name="connsiteY10" fmla="*/ 881107 h 2667000"/>
              <a:gd name="connsiteX11" fmla="*/ 2466734 w 2667000"/>
              <a:gd name="connsiteY11" fmla="*/ 849056 h 2667000"/>
              <a:gd name="connsiteX12" fmla="*/ 1333500 w 2667000"/>
              <a:gd name="connsiteY12" fmla="*/ 0 h 2667000"/>
              <a:gd name="connsiteX13" fmla="*/ 1822461 w 2667000"/>
              <a:gd name="connsiteY13" fmla="*/ 92496 h 2667000"/>
              <a:gd name="connsiteX14" fmla="*/ 1941266 w 2667000"/>
              <a:gd name="connsiteY14" fmla="*/ 147944 h 2667000"/>
              <a:gd name="connsiteX15" fmla="*/ 1837165 w 2667000"/>
              <a:gd name="connsiteY15" fmla="*/ 209238 h 2667000"/>
              <a:gd name="connsiteX16" fmla="*/ 1785893 w 2667000"/>
              <a:gd name="connsiteY16" fmla="*/ 185308 h 2667000"/>
              <a:gd name="connsiteX17" fmla="*/ 1333500 w 2667000"/>
              <a:gd name="connsiteY17" fmla="*/ 99729 h 2667000"/>
              <a:gd name="connsiteX18" fmla="*/ 99730 w 2667000"/>
              <a:gd name="connsiteY18" fmla="*/ 1333500 h 2667000"/>
              <a:gd name="connsiteX19" fmla="*/ 248639 w 2667000"/>
              <a:gd name="connsiteY19" fmla="*/ 1921589 h 2667000"/>
              <a:gd name="connsiteX20" fmla="*/ 303282 w 2667000"/>
              <a:gd name="connsiteY20" fmla="*/ 2011535 h 2667000"/>
              <a:gd name="connsiteX21" fmla="*/ 217570 w 2667000"/>
              <a:gd name="connsiteY21" fmla="*/ 2062330 h 2667000"/>
              <a:gd name="connsiteX22" fmla="*/ 160947 w 2667000"/>
              <a:gd name="connsiteY22" fmla="*/ 1969125 h 2667000"/>
              <a:gd name="connsiteX23" fmla="*/ 0 w 2667000"/>
              <a:gd name="connsiteY23" fmla="*/ 1333500 h 2667000"/>
              <a:gd name="connsiteX24" fmla="*/ 1333500 w 2667000"/>
              <a:gd name="connsiteY24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67000" h="2667000">
                <a:moveTo>
                  <a:pt x="2529043" y="747131"/>
                </a:moveTo>
                <a:lnTo>
                  <a:pt x="2574505" y="844539"/>
                </a:lnTo>
                <a:cubicBezTo>
                  <a:pt x="2634205" y="995939"/>
                  <a:pt x="2667000" y="1160890"/>
                  <a:pt x="2667000" y="1333500"/>
                </a:cubicBezTo>
                <a:cubicBezTo>
                  <a:pt x="2667000" y="2069972"/>
                  <a:pt x="2069972" y="2667000"/>
                  <a:pt x="1333500" y="2667000"/>
                </a:cubicBezTo>
                <a:cubicBezTo>
                  <a:pt x="1103353" y="2667000"/>
                  <a:pt x="886823" y="2608697"/>
                  <a:pt x="697875" y="2506054"/>
                </a:cubicBezTo>
                <a:lnTo>
                  <a:pt x="649891" y="2476902"/>
                </a:lnTo>
                <a:lnTo>
                  <a:pt x="701613" y="2391753"/>
                </a:lnTo>
                <a:lnTo>
                  <a:pt x="745412" y="2418362"/>
                </a:lnTo>
                <a:cubicBezTo>
                  <a:pt x="920229" y="2513327"/>
                  <a:pt x="1120565" y="2567271"/>
                  <a:pt x="1333500" y="2567271"/>
                </a:cubicBezTo>
                <a:cubicBezTo>
                  <a:pt x="2014893" y="2567271"/>
                  <a:pt x="2567271" y="2014893"/>
                  <a:pt x="2567271" y="1333500"/>
                </a:cubicBezTo>
                <a:cubicBezTo>
                  <a:pt x="2567271" y="1173799"/>
                  <a:pt x="2536928" y="1021184"/>
                  <a:pt x="2481692" y="881107"/>
                </a:cubicBezTo>
                <a:lnTo>
                  <a:pt x="2466734" y="849056"/>
                </a:lnTo>
                <a:close/>
                <a:moveTo>
                  <a:pt x="1333500" y="0"/>
                </a:moveTo>
                <a:cubicBezTo>
                  <a:pt x="1506111" y="0"/>
                  <a:pt x="1671061" y="32796"/>
                  <a:pt x="1822461" y="92496"/>
                </a:cubicBezTo>
                <a:lnTo>
                  <a:pt x="1941266" y="147944"/>
                </a:lnTo>
                <a:lnTo>
                  <a:pt x="1837165" y="209238"/>
                </a:lnTo>
                <a:lnTo>
                  <a:pt x="1785893" y="185308"/>
                </a:lnTo>
                <a:cubicBezTo>
                  <a:pt x="1645817" y="130073"/>
                  <a:pt x="1493202" y="99729"/>
                  <a:pt x="1333500" y="99729"/>
                </a:cubicBezTo>
                <a:cubicBezTo>
                  <a:pt x="652107" y="99729"/>
                  <a:pt x="99730" y="652107"/>
                  <a:pt x="99730" y="1333500"/>
                </a:cubicBezTo>
                <a:cubicBezTo>
                  <a:pt x="99730" y="1546436"/>
                  <a:pt x="153673" y="1746772"/>
                  <a:pt x="248639" y="1921589"/>
                </a:cubicBezTo>
                <a:lnTo>
                  <a:pt x="303282" y="2011535"/>
                </a:lnTo>
                <a:lnTo>
                  <a:pt x="217570" y="2062330"/>
                </a:lnTo>
                <a:lnTo>
                  <a:pt x="160947" y="1969125"/>
                </a:lnTo>
                <a:cubicBezTo>
                  <a:pt x="58304" y="1780177"/>
                  <a:pt x="0" y="1563648"/>
                  <a:pt x="0" y="1333500"/>
                </a:cubicBezTo>
                <a:cubicBezTo>
                  <a:pt x="0" y="597029"/>
                  <a:pt x="597029" y="0"/>
                  <a:pt x="1333500" y="0"/>
                </a:cubicBezTo>
                <a:close/>
              </a:path>
            </a:pathLst>
          </a:custGeom>
          <a:solidFill>
            <a:srgbClr val="9A9A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86" name="TextBox 3085"/>
          <p:cNvSpPr txBox="1"/>
          <p:nvPr/>
        </p:nvSpPr>
        <p:spPr>
          <a:xfrm>
            <a:off x="14688" y="41947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dirty="0" err="1">
                <a:solidFill>
                  <a:prstClr val="white"/>
                </a:solidFill>
                <a:latin typeface="Bebas Neue" panose="020B0606020202050201" pitchFamily="34" charset="0"/>
              </a:rPr>
              <a:t>kubernetes</a:t>
            </a:r>
            <a:r>
              <a:rPr lang="en-US" sz="6600" dirty="0">
                <a:solidFill>
                  <a:prstClr val="white"/>
                </a:solidFill>
                <a:latin typeface="Bebas Neue" panose="020B0606020202050201" pitchFamily="34" charset="0"/>
              </a:rPr>
              <a:t> </a:t>
            </a:r>
            <a:r>
              <a:rPr lang="en-US" sz="6600" dirty="0">
                <a:solidFill>
                  <a:schemeClr val="accent3"/>
                </a:solidFill>
                <a:latin typeface="Bebas Neue" panose="020B0606020202050201" pitchFamily="34" charset="0"/>
              </a:rPr>
              <a:t>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6B168-86CF-3C4F-8D7A-D9975D36D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1787292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2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inspect the details on a container. Everything you’d need to know about it is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Inspect also works for other Docker resources, like images and networks.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inspect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914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Unlike docker stop, which will attempt to stop a container process gracefully, docker kill will send a SIGKILL signal to the container’s running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This is a bit more brute force.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Typically this isn’t needed, as a docker stop will send a SIGKILL automatically if it doesn’t shut down gracefully.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kill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6740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Unlike stop or kill, this will pause the processes inside a running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Perhaps it’s vital to stop the processing on a container, but you need to investigate further. Pausing allows that. You can put things on hold, get your bearings, and then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unpause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or stop the container as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shows the status of a container as paused, but it’s not completely obvious.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unfortunately cannot exec into a bash shell in a paused container for investigation.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pause &lt;container&gt;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resume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unpause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&lt;container&gt;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pause/</a:t>
            </a:r>
            <a:r>
              <a:rPr lang="en-US" sz="6000" dirty="0" err="1">
                <a:solidFill>
                  <a:schemeClr val="accent3"/>
                </a:solidFill>
              </a:rPr>
              <a:t>unpause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8272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Rename a container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rename &lt;old&gt; &lt;new&gt;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rename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4154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restart a running container, just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restart &lt;container&gt;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When you run a container, you can specify a restart policy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--restart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 – the default. Do not restart a stopped 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On-failure – restart if it failed due to an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Unless-stopped – restart unless it is explicitly stopped or Docker itself is stopped or restarted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Always – always restart it, even if Docker itself is restarted. Good for containers that must survive a server reboot.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restarts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4130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to see what Docker processes are running on the HOST and what their resource usage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Works much like the top Linux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stats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stats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8875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see the the running processes for a container, you can do this directly without logging in to an interactive shell on a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Gives you an output similar to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ps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inside the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Despite the name, it doesn’t give resource information and isn’t live updating like top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top &lt;container&gt;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top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8281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Sometimes you want to update the configuration for a container after it has been started with a docker run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update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 is the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many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example, if you want to update the restart policy of a container: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update --restart always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update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7720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You’ve learned how to specify port mappings when creating a container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Unfortunately, there isn’t a way to update port mappings after creation. Why? The world may never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 workaround is to stop and remove the container and use a new run command with the proper 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also some options for messing with networks, but that beyond the scope of this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Note that since we’re going to get into orchestration soon, this isn’t really a big problem.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a word on ports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8626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Sometimes you’ll build up a lot of stopped containers that just clutter up your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allows you to clean them up in one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Just be careful, as this will in one swipe clear them all! If you have any that you need, you’ll lose them!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prune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7423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ttps://images.unsplash.com/photo-1432821596592-e2c18b78144f?fit=crop&amp;fm=jpg&amp;h=950&amp;ixlib=rb-0.3.5&amp;q=80&amp;w=192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t="50" r="4914" b="50"/>
          <a:stretch>
            <a:fillRect/>
          </a:stretch>
        </p:blipFill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3226333" y="615371"/>
            <a:ext cx="5739335" cy="5680926"/>
            <a:chOff x="3247911" y="615371"/>
            <a:chExt cx="5739335" cy="5680926"/>
          </a:xfrm>
        </p:grpSpPr>
        <p:sp>
          <p:nvSpPr>
            <p:cNvPr id="239" name="Freeform 238"/>
            <p:cNvSpPr/>
            <p:nvPr/>
          </p:nvSpPr>
          <p:spPr>
            <a:xfrm>
              <a:off x="3247911" y="615371"/>
              <a:ext cx="5739335" cy="5680926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4115837" y="1473605"/>
              <a:ext cx="4060328" cy="4019006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4846618" y="2194559"/>
              <a:ext cx="2607966" cy="2581425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itle 1"/>
          <p:cNvSpPr>
            <a:spLocks noGrp="1"/>
          </p:cNvSpPr>
          <p:nvPr>
            <p:ph type="title"/>
          </p:nvPr>
        </p:nvSpPr>
        <p:spPr>
          <a:xfrm>
            <a:off x="508177" y="4312569"/>
            <a:ext cx="11175647" cy="915378"/>
          </a:xfrm>
        </p:spPr>
        <p:txBody>
          <a:bodyPr>
            <a:noAutofit/>
          </a:bodyPr>
          <a:lstStyle/>
          <a:p>
            <a:r>
              <a:rPr lang="en-US" dirty="0"/>
              <a:t>docker deep dive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51D69-793E-3C42-AC97-CE6469DE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73" y="2509169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a legacy feature, but still useful to know. Networks (next) are the preferred way of communicating.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explicitly link containers to each other so that they can communicate by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link containers by including a --link option in the run command and provide the container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linking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290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create Docker networks to allow containers to easily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Bridge (default) – this one is created by Docker and containers go here by default. Not recommended for production. No container communication by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Bridge (user-defined) – Recommended for standalone containers running on the same host. Containers can communicate by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Overlay – allows networking across Docker hosts. Works with Swarm.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Networks are managed with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network …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Containers are put into a network with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option in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Existing containers can be put into a network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network connect &lt;network name&gt; &lt;container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0785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Networks: lab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10639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Let’s test out creating a network, putting containers into it, and have them communicate by name.</a:t>
            </a:r>
          </a:p>
          <a:p>
            <a:endParaRPr lang="en-US" dirty="0">
              <a:solidFill>
                <a:schemeClr val="bg1"/>
              </a:solidFill>
              <a:latin typeface="Raleway Medium" panose="020B0603030101060003" pitchFamily="34" charset="77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Create a Docker bridge network called alpine-net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Start up three Alpine containers.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=name alpine 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alpine1, include the network in the run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alpine2, include the network in the run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alpine3, do not include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Inspect the bridge and alpine-net networks. View the containers and IP addresses.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Attach to alpine1 and attempt to ping alpine2 and alpine3 by both name and IP. What results did you get?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Detach (don’t exit) from alpine1, and now connect alpine3 to your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Repeat step 4. How does it differ?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When done, remove the containers and network.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Networks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9001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images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1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10639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tag images after creation, or to add new tags to an existing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tag based on an existing tag or image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Could be useful for tagging an image long after building for upload to a private repository by including the URL in front.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0e5574283393 companyregistry:5000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/comp/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myapp:v1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tagging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489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Images can be saved to physical files or loaded from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for archiving or transporting in a way different from the normal Docker registry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Images are saved to tar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Name and tag are preserved in the tar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save &lt;image name&gt; &gt;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file.tar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Exports the image off to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load &lt;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file.tar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Loads the image back into your list of images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images from archive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810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Save an image from your machine to a tar file. Try using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busybox:latest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from Docker 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Now remove the image from your machine (not the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Load the image back from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Verify that the image is present again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images archive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01169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Shows you the history of changes to an image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history &lt;image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history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80196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Pull allows you to download an image from a registry without running it. Good for either public (Docker Hub) or private registries.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Push to upload your image to a registry.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To connect to private registries, you must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to authenticate.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push/pull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0789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containers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6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Like Docker container prune, docker image prune allows you to clean up unused images in one command. Useful if your machine is loaded down with unused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contaners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command options that allow you to force the removal of all images, not just those unused by containers.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prune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7094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623634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prstClr val="white"/>
                </a:solidFill>
              </a:rPr>
              <a:t>Private registry: lab</a:t>
            </a:r>
            <a:endParaRPr lang="en-US" sz="9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59FE47-1FC8-F749-9D2A-BB5D52AD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2343474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90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simulate having a private registry by starting one on our local workstation and then work with it. It runs as a Docker container!</a:t>
            </a:r>
          </a:p>
          <a:p>
            <a:endParaRPr lang="en-US" sz="2400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Find the registry image on Docker Hub. Review the instructions and run it on your machine.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Now try tagging an image and pushing it to your new private registry. Perhaps you can pull </a:t>
            </a:r>
            <a:r>
              <a:rPr lang="en-US" sz="2400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busybox</a:t>
            </a: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 from Docker Hub and retag it? Try 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Note that there’s more involved with setting up a production grade registry, such as authentication. If you’re working with a secured registry, you just need to login with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</a:t>
            </a: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5" y="369988"/>
            <a:ext cx="11331018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Private registry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277889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image construction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4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We’ve learned that images are made of layers. These layers so far have been simple. But there are more advanced ways to build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Organizations can have standardized images that are intended to be inherited by teams. There can be multiple layers here.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Company A might standardize on Ubuntu 18.10. The enterprise architecture team will choose this specific image and tag from Docker Hub. They may make adjustments and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Company A’s security team wants a list of security patches and settings applied to all images in the company. They create a standard image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/ubuntu. They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/ubuntu-secure.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architecture team wants to standardize on Java 8 for all Java projects. They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/java8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/ubuntu-secure.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ecommerce team creates their project. They’ll create a variety of images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/java8.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In this way, every time any of these images are updated, subsequent images will pick up the latest changes. For example, the security team updates their image with a new security fix. Then when the ecommerce team does another build/deploy, they’ll pick up that security 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construction -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8838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 built images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However, this is not the only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create a new container, make changes, install software,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, and then create an image based on that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While possible, this isn’t the recommended approach and you should approach it with caution. This means you’ve moved away from infrastructure-as-code!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However, this can be useful for small experiments, proofs-of-concepts, and personal utilities, such as a client for operating a CLI on a remote service like 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 procedure roughly looks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create … (this creates a new container)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start … (this starts the container you just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Make changes, install software,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commit … (this creates a new image without a tag)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tag … (you’ll now tag this image using it’s ID)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create from container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5761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create an image from a container. We’ll start with a base image from Docker Hub. Then customize it, and finally create an image from that.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First, create a new container using the Nginx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Run it, then login to it and make some changes to the home page. 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/share/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/html/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index.html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Then bake an image from that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delete the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Finally, create a running container from your new image and verify that it serves the home page you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Image from container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0248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a recent addition to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Before this, you had to employ custom tricks and hacks to build different versions of an application image.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you might want an image with extra software for dev environment, but this removed for 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multi-stage, you can have multiple FROM statements in one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You can copy artifacts from one stage to another. This simplifies the process and reduces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golang:1.7.3 as builder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/go/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alexellis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-counter/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go get -d -v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golang.org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/x/net/html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CGO_ENABLED=0 GOOS=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 build -a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installsuffix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app .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--no-cache add ca-certificates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/root/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--from=builder /go/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alexellis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-counter/app 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["./app"]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multi-stage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6879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 goal of image creation should be reduction of image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 images can be very large. Many images in Docker Hub exceed 1gb.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Additionally, many standard distros contain security vulnerabilities. If you remove all unnecessary components, you reduce security flaws.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Many Docker users choose to use Alpine Linux, which is an extremely stripped down Linux distribution. You get the bare bones Linux.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Alpine is only 4-5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 size! Additionally, the runtime footprint is less.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Due to the small size, this means deploying to a server is very fast with the small download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Alpine is built to be secure. This does not however mean you should just assume it’s good enough. Security teams should still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You’ll need to install any necessary software in your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You don’t even get curl.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alpine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6900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Newer images now exist for small images that bring the same benefits of Alpine, but in other possibly more friendly Linux distros. They offer a bit more balance of size and functionality than Alpine.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Ubuntu Minimal 18.04 is 29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Debian Slim is around 88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other minimal images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1891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a running container, you can attach to be able to interact with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attach &lt;container-name&gt;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now get it’s output (like with docker logs), provide input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detach without stopping it, use the detach sequence (hold CTRL, press p then q)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interactive shell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8465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Time to build an image based on Alpine. Because this is stripped down Linux, you’ll need to install your own software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Create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with a FROM alpine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Install some software. Perhaps curl. You’ll need to run as USER root or use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sudo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 your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package manager is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apk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sudo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apk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install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alpine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9065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Well designed systems adhere to the principle of least privilege. This applies to containers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By default, Docker containers run with the root user inside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opens a host of security vulnerabilities. In fact, you can even open up the host system to security breaches!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Since most container workloads don’t need root access, don’t give it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update 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so that we create a new user and then use it going forward.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&lt;base image&gt;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999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-u 999 -g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&lt;rest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running as root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6666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What if you’re using someone else’s image that didn’t specify a non-root user?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create your image image using that image in the FROM line and do your own user management as before.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optionally run a container with the user specified at runtime: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docker run --user 1001 &lt;rest of run command&gt;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But when creating your own images, it’s best to follow best practices and run your containers as non-root users in the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This way non-root user is the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running as root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7173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Ci/cd pipeline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 CI/CD pipeline looks like this: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Build your application (pre-Docker)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Build your Docker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Push your Docker image to a repository like AWS Elastic Container Registry (ECR)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Update your running application to use your new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take a look at a real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tsolley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/Documents/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VergeOps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/rabble/feature-service/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Let’s also take a look at the Jenkins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This example uses AWS ECS instead of Kubernetes as the orchestrator.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Note that there is a separate Jenkins build that does automated testing. It is dependent on this build’s completion. Once this build completes, there’s a quiet period (to allow deployment to complete), then the automated tests will run and issue reports which are stored in Jenkins as Cucumber reports.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Ci/cd pipeline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0031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Docker compose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We’ve seen how we can run individual Docker containers. But there can and often are lots of options to specify. And running a whole bunch of containers to run our application would be a real drag. Scripting it out seems hacky. Is there a better 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What if you want a lightweight way to run your application without the overhead of a Kubernetes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Compose is a tool for running multiple related containers together with one command. It is included with Docker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specify all the configurations in a YAML file. Another example of infrastructure-as-code!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Compose creates a new network for your containers so that they can communicate with each other by name. Or you can specify your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refer to an existing image in Docker Hub, on your local machine, or a private repo, or you can refer to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location, and Compose will build the image for you before running </a:t>
            </a:r>
            <a:r>
              <a:rPr lang="en-US">
                <a:solidFill>
                  <a:schemeClr val="bg1"/>
                </a:solidFill>
                <a:latin typeface="Raleway Medium" panose="020B0603030101060003" pitchFamily="34" charset="77"/>
              </a:rPr>
              <a:t>the container.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start up your app, just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To stop it,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down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0083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build: path/to/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"80:80"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image: ”db:1.0"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”3306:3306"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MY_ENV=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my_value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9670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3162885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Docker compose: </a:t>
            </a:r>
          </a:p>
          <a:p>
            <a:endParaRPr lang="en-US" sz="8800" dirty="0">
              <a:solidFill>
                <a:prstClr val="white"/>
              </a:solidFill>
            </a:endParaRPr>
          </a:p>
          <a:p>
            <a:endParaRPr lang="en-US" sz="8800" dirty="0">
              <a:solidFill>
                <a:prstClr val="white"/>
              </a:solidFill>
            </a:endParaRPr>
          </a:p>
          <a:p>
            <a:r>
              <a:rPr lang="en-US" sz="8800" dirty="0">
                <a:solidFill>
                  <a:prstClr val="white"/>
                </a:solidFill>
              </a:rPr>
              <a:t>lab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Build a new Docker Compose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 two Docker Hub images. One for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Wordpress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, and the other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Mysql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image. You’ll need to review the documentation for the images to find out what </a:t>
            </a:r>
            <a:r>
              <a:rPr lang="en-US">
                <a:solidFill>
                  <a:schemeClr val="bg1"/>
                </a:solidFill>
                <a:latin typeface="Raleway Medium" panose="020B0603030101060003" pitchFamily="34" charset="77"/>
              </a:rPr>
              <a:t>important options to pass the containers.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Bring the stack up and try to use the blog.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 err="1">
                <a:solidFill>
                  <a:schemeClr val="accent3"/>
                </a:solidFill>
              </a:rPr>
              <a:t>wordpress</a:t>
            </a:r>
            <a:r>
              <a:rPr lang="en-US" sz="6000" dirty="0">
                <a:solidFill>
                  <a:schemeClr val="accent3"/>
                </a:solidFill>
              </a:rPr>
              <a:t>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56340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a running container, you can execute any arbitrary process available on the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Frequently you can use this to “log in” to a shell. This is dependent on the image the container was built from.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much like SSH connection to a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Once inside, you have free reign to look around and inspect your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very useful for debugging. You’ve built an image and you’re not sure if the image looks like you expect. So you can get into a running container and view things. For example, when you built your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image, how did you know the file was there until you tried the web site?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location of the shell process depends on the container.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exec -it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exec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54440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571" b="1122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921575" y="1355492"/>
            <a:ext cx="2667000" cy="2667000"/>
          </a:xfrm>
          <a:custGeom>
            <a:avLst/>
            <a:gdLst>
              <a:gd name="connsiteX0" fmla="*/ 2529043 w 2667000"/>
              <a:gd name="connsiteY0" fmla="*/ 747131 h 2667000"/>
              <a:gd name="connsiteX1" fmla="*/ 2574505 w 2667000"/>
              <a:gd name="connsiteY1" fmla="*/ 844539 h 2667000"/>
              <a:gd name="connsiteX2" fmla="*/ 2667000 w 2667000"/>
              <a:gd name="connsiteY2" fmla="*/ 1333500 h 2667000"/>
              <a:gd name="connsiteX3" fmla="*/ 1333500 w 2667000"/>
              <a:gd name="connsiteY3" fmla="*/ 2667000 h 2667000"/>
              <a:gd name="connsiteX4" fmla="*/ 697875 w 2667000"/>
              <a:gd name="connsiteY4" fmla="*/ 2506054 h 2667000"/>
              <a:gd name="connsiteX5" fmla="*/ 649891 w 2667000"/>
              <a:gd name="connsiteY5" fmla="*/ 2476902 h 2667000"/>
              <a:gd name="connsiteX6" fmla="*/ 701613 w 2667000"/>
              <a:gd name="connsiteY6" fmla="*/ 2391753 h 2667000"/>
              <a:gd name="connsiteX7" fmla="*/ 745412 w 2667000"/>
              <a:gd name="connsiteY7" fmla="*/ 2418362 h 2667000"/>
              <a:gd name="connsiteX8" fmla="*/ 1333500 w 2667000"/>
              <a:gd name="connsiteY8" fmla="*/ 2567271 h 2667000"/>
              <a:gd name="connsiteX9" fmla="*/ 2567271 w 2667000"/>
              <a:gd name="connsiteY9" fmla="*/ 1333500 h 2667000"/>
              <a:gd name="connsiteX10" fmla="*/ 2481692 w 2667000"/>
              <a:gd name="connsiteY10" fmla="*/ 881107 h 2667000"/>
              <a:gd name="connsiteX11" fmla="*/ 2466734 w 2667000"/>
              <a:gd name="connsiteY11" fmla="*/ 849056 h 2667000"/>
              <a:gd name="connsiteX12" fmla="*/ 1333500 w 2667000"/>
              <a:gd name="connsiteY12" fmla="*/ 0 h 2667000"/>
              <a:gd name="connsiteX13" fmla="*/ 1822461 w 2667000"/>
              <a:gd name="connsiteY13" fmla="*/ 92496 h 2667000"/>
              <a:gd name="connsiteX14" fmla="*/ 1941266 w 2667000"/>
              <a:gd name="connsiteY14" fmla="*/ 147944 h 2667000"/>
              <a:gd name="connsiteX15" fmla="*/ 1837165 w 2667000"/>
              <a:gd name="connsiteY15" fmla="*/ 209238 h 2667000"/>
              <a:gd name="connsiteX16" fmla="*/ 1785893 w 2667000"/>
              <a:gd name="connsiteY16" fmla="*/ 185308 h 2667000"/>
              <a:gd name="connsiteX17" fmla="*/ 1333500 w 2667000"/>
              <a:gd name="connsiteY17" fmla="*/ 99729 h 2667000"/>
              <a:gd name="connsiteX18" fmla="*/ 99730 w 2667000"/>
              <a:gd name="connsiteY18" fmla="*/ 1333500 h 2667000"/>
              <a:gd name="connsiteX19" fmla="*/ 248639 w 2667000"/>
              <a:gd name="connsiteY19" fmla="*/ 1921589 h 2667000"/>
              <a:gd name="connsiteX20" fmla="*/ 303282 w 2667000"/>
              <a:gd name="connsiteY20" fmla="*/ 2011535 h 2667000"/>
              <a:gd name="connsiteX21" fmla="*/ 217570 w 2667000"/>
              <a:gd name="connsiteY21" fmla="*/ 2062330 h 2667000"/>
              <a:gd name="connsiteX22" fmla="*/ 160947 w 2667000"/>
              <a:gd name="connsiteY22" fmla="*/ 1969125 h 2667000"/>
              <a:gd name="connsiteX23" fmla="*/ 0 w 2667000"/>
              <a:gd name="connsiteY23" fmla="*/ 1333500 h 2667000"/>
              <a:gd name="connsiteX24" fmla="*/ 1333500 w 2667000"/>
              <a:gd name="connsiteY24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67000" h="2667000">
                <a:moveTo>
                  <a:pt x="2529043" y="747131"/>
                </a:moveTo>
                <a:lnTo>
                  <a:pt x="2574505" y="844539"/>
                </a:lnTo>
                <a:cubicBezTo>
                  <a:pt x="2634205" y="995939"/>
                  <a:pt x="2667000" y="1160890"/>
                  <a:pt x="2667000" y="1333500"/>
                </a:cubicBezTo>
                <a:cubicBezTo>
                  <a:pt x="2667000" y="2069972"/>
                  <a:pt x="2069972" y="2667000"/>
                  <a:pt x="1333500" y="2667000"/>
                </a:cubicBezTo>
                <a:cubicBezTo>
                  <a:pt x="1103353" y="2667000"/>
                  <a:pt x="886823" y="2608697"/>
                  <a:pt x="697875" y="2506054"/>
                </a:cubicBezTo>
                <a:lnTo>
                  <a:pt x="649891" y="2476902"/>
                </a:lnTo>
                <a:lnTo>
                  <a:pt x="701613" y="2391753"/>
                </a:lnTo>
                <a:lnTo>
                  <a:pt x="745412" y="2418362"/>
                </a:lnTo>
                <a:cubicBezTo>
                  <a:pt x="920229" y="2513327"/>
                  <a:pt x="1120565" y="2567271"/>
                  <a:pt x="1333500" y="2567271"/>
                </a:cubicBezTo>
                <a:cubicBezTo>
                  <a:pt x="2014893" y="2567271"/>
                  <a:pt x="2567271" y="2014893"/>
                  <a:pt x="2567271" y="1333500"/>
                </a:cubicBezTo>
                <a:cubicBezTo>
                  <a:pt x="2567271" y="1173799"/>
                  <a:pt x="2536928" y="1021184"/>
                  <a:pt x="2481692" y="881107"/>
                </a:cubicBezTo>
                <a:lnTo>
                  <a:pt x="2466734" y="849056"/>
                </a:lnTo>
                <a:close/>
                <a:moveTo>
                  <a:pt x="1333500" y="0"/>
                </a:moveTo>
                <a:cubicBezTo>
                  <a:pt x="1506111" y="0"/>
                  <a:pt x="1671061" y="32796"/>
                  <a:pt x="1822461" y="92496"/>
                </a:cubicBezTo>
                <a:lnTo>
                  <a:pt x="1941266" y="147944"/>
                </a:lnTo>
                <a:lnTo>
                  <a:pt x="1837165" y="209238"/>
                </a:lnTo>
                <a:lnTo>
                  <a:pt x="1785893" y="185308"/>
                </a:lnTo>
                <a:cubicBezTo>
                  <a:pt x="1645817" y="130073"/>
                  <a:pt x="1493202" y="99729"/>
                  <a:pt x="1333500" y="99729"/>
                </a:cubicBezTo>
                <a:cubicBezTo>
                  <a:pt x="652107" y="99729"/>
                  <a:pt x="99730" y="652107"/>
                  <a:pt x="99730" y="1333500"/>
                </a:cubicBezTo>
                <a:cubicBezTo>
                  <a:pt x="99730" y="1546436"/>
                  <a:pt x="153673" y="1746772"/>
                  <a:pt x="248639" y="1921589"/>
                </a:cubicBezTo>
                <a:lnTo>
                  <a:pt x="303282" y="2011535"/>
                </a:lnTo>
                <a:lnTo>
                  <a:pt x="217570" y="2062330"/>
                </a:lnTo>
                <a:lnTo>
                  <a:pt x="160947" y="1969125"/>
                </a:lnTo>
                <a:cubicBezTo>
                  <a:pt x="58304" y="1780177"/>
                  <a:pt x="0" y="1563648"/>
                  <a:pt x="0" y="1333500"/>
                </a:cubicBezTo>
                <a:cubicBezTo>
                  <a:pt x="0" y="597029"/>
                  <a:pt x="597029" y="0"/>
                  <a:pt x="1333500" y="0"/>
                </a:cubicBezTo>
                <a:close/>
              </a:path>
            </a:pathLst>
          </a:custGeom>
          <a:solidFill>
            <a:srgbClr val="9A9A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86" name="TextBox 3085"/>
          <p:cNvSpPr txBox="1"/>
          <p:nvPr/>
        </p:nvSpPr>
        <p:spPr>
          <a:xfrm>
            <a:off x="14688" y="41947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dirty="0">
                <a:solidFill>
                  <a:schemeClr val="accent3"/>
                </a:solidFill>
                <a:latin typeface="Bebas Neue" panose="020B0606020202050201" pitchFamily="34" charset="0"/>
              </a:rPr>
              <a:t>wrap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6B168-86CF-3C4F-8D7A-D9975D36D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1787292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Start a new container from the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 on Docker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Using exec, get into the container and have a look 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Visit the web site and make sure you see the default home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go change the home page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index.html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 file located in 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/share/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/html.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Uh oh, how do you edit the file?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Try installing vim. This is a Debian OS, so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 install vim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. First update the package manager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update the headline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Verify that your changes show in the web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exec –it &lt;container name&gt; bash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exec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0990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docker export command dumps a container’s filesystem to a tar archive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for debugging or getting quick access to the files in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export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nginx.tar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export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8432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docker diff command will show you filesystem changes from the base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Useful to see what a container does after it’s been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diff &lt;container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 =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C =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 = deleted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diff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1522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Allows you to copy files to/from a Docker container to/from the host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Format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&lt;container name&gt;:&lt;path&gt; &lt;host path&gt;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&lt;host path&gt; &lt;container name&gt;:&lt;path&gt;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 err="1">
                <a:solidFill>
                  <a:schemeClr val="accent3"/>
                </a:solidFill>
              </a:rPr>
              <a:t>cp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7534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Influencer - With Log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CCF"/>
        </a:solidFill>
        <a:ln w="3810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fluencer - No Log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41760</TotalTime>
  <Words>3653</Words>
  <Application>Microsoft Macintosh PowerPoint</Application>
  <PresentationFormat>Widescreen</PresentationFormat>
  <Paragraphs>316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Bebas Neue</vt:lpstr>
      <vt:lpstr>Calibri</vt:lpstr>
      <vt:lpstr>Courier New</vt:lpstr>
      <vt:lpstr>Raleway Medium</vt:lpstr>
      <vt:lpstr>Roboto Light</vt:lpstr>
      <vt:lpstr>Influencer - With Logos</vt:lpstr>
      <vt:lpstr>Influencer - No Logos</vt:lpstr>
      <vt:lpstr>PowerPoint Presentation</vt:lpstr>
      <vt:lpstr>docker deep dive</vt:lpstr>
      <vt:lpstr>PowerPoint Presentation</vt:lpstr>
      <vt:lpstr>Advanced containers – interactive shell</vt:lpstr>
      <vt:lpstr>Advanced containers – exec</vt:lpstr>
      <vt:lpstr>Advanced containers – exec lab</vt:lpstr>
      <vt:lpstr>Advanced containers – export</vt:lpstr>
      <vt:lpstr>Advanced containers – diff</vt:lpstr>
      <vt:lpstr>Advanced containers – cp</vt:lpstr>
      <vt:lpstr>Advanced containers – inspect</vt:lpstr>
      <vt:lpstr>Advanced containers – kill</vt:lpstr>
      <vt:lpstr>Advanced containers – pause/unpause</vt:lpstr>
      <vt:lpstr>Advanced containers – rename</vt:lpstr>
      <vt:lpstr>Advanced containers – restarts</vt:lpstr>
      <vt:lpstr>Advanced containers – stats</vt:lpstr>
      <vt:lpstr>Advanced containers – top</vt:lpstr>
      <vt:lpstr>Advanced containers – update</vt:lpstr>
      <vt:lpstr>Advanced containers – a word on ports</vt:lpstr>
      <vt:lpstr>Advanced containers – prune</vt:lpstr>
      <vt:lpstr>Advanced containers – linking</vt:lpstr>
      <vt:lpstr>Advanced containers – networks</vt:lpstr>
      <vt:lpstr>PowerPoint Presentation</vt:lpstr>
      <vt:lpstr>Networks – lab</vt:lpstr>
      <vt:lpstr>PowerPoint Presentation</vt:lpstr>
      <vt:lpstr>Advanced images – tagging</vt:lpstr>
      <vt:lpstr>Advanced images – images from archive</vt:lpstr>
      <vt:lpstr>Advanced images – images archive lab</vt:lpstr>
      <vt:lpstr>Advanced images – history</vt:lpstr>
      <vt:lpstr>Advanced images – push/pull</vt:lpstr>
      <vt:lpstr>Advanced images – prune</vt:lpstr>
      <vt:lpstr>PowerPoint Presentation</vt:lpstr>
      <vt:lpstr>Private registry – lab</vt:lpstr>
      <vt:lpstr>PowerPoint Presentation</vt:lpstr>
      <vt:lpstr>Advanced image construction - overview</vt:lpstr>
      <vt:lpstr>Advanced image – create from container</vt:lpstr>
      <vt:lpstr>Image from container – lab</vt:lpstr>
      <vt:lpstr>Advanced image – multi-stage</vt:lpstr>
      <vt:lpstr>Advanced image – alpine</vt:lpstr>
      <vt:lpstr>Advanced image – other minimal images</vt:lpstr>
      <vt:lpstr>Advanced image – alpine lab</vt:lpstr>
      <vt:lpstr>Advanced image – running as root</vt:lpstr>
      <vt:lpstr>Advanced image – running as root</vt:lpstr>
      <vt:lpstr>PowerPoint Presentation</vt:lpstr>
      <vt:lpstr>Ci/cd pipeline – overview</vt:lpstr>
      <vt:lpstr>PowerPoint Presentation</vt:lpstr>
      <vt:lpstr>Docker compose – overview</vt:lpstr>
      <vt:lpstr>Docker compose – overview</vt:lpstr>
      <vt:lpstr>PowerPoint Presentation</vt:lpstr>
      <vt:lpstr>Docker compose – wordpress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Noar</dc:creator>
  <cp:lastModifiedBy>Tim Solley</cp:lastModifiedBy>
  <cp:revision>1313</cp:revision>
  <cp:lastPrinted>2019-04-11T21:27:37Z</cp:lastPrinted>
  <dcterms:created xsi:type="dcterms:W3CDTF">2015-11-01T01:40:51Z</dcterms:created>
  <dcterms:modified xsi:type="dcterms:W3CDTF">2019-07-18T19:48:21Z</dcterms:modified>
</cp:coreProperties>
</file>