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Lst>
  <p:notesMasterIdLst>
    <p:notesMasterId r:id="rId65"/>
  </p:notesMasterIdLst>
  <p:sldIdLst>
    <p:sldId id="453" r:id="rId3"/>
    <p:sldId id="854" r:id="rId4"/>
    <p:sldId id="381" r:id="rId5"/>
    <p:sldId id="437" r:id="rId6"/>
    <p:sldId id="765" r:id="rId7"/>
    <p:sldId id="770" r:id="rId8"/>
    <p:sldId id="766" r:id="rId9"/>
    <p:sldId id="771" r:id="rId10"/>
    <p:sldId id="780" r:id="rId11"/>
    <p:sldId id="778" r:id="rId12"/>
    <p:sldId id="779" r:id="rId13"/>
    <p:sldId id="815" r:id="rId14"/>
    <p:sldId id="782" r:id="rId15"/>
    <p:sldId id="808" r:id="rId16"/>
    <p:sldId id="781" r:id="rId17"/>
    <p:sldId id="775" r:id="rId18"/>
    <p:sldId id="776" r:id="rId19"/>
    <p:sldId id="777" r:id="rId20"/>
    <p:sldId id="816" r:id="rId21"/>
    <p:sldId id="787" r:id="rId22"/>
    <p:sldId id="783" r:id="rId23"/>
    <p:sldId id="807" r:id="rId24"/>
    <p:sldId id="788" r:id="rId25"/>
    <p:sldId id="784" r:id="rId26"/>
    <p:sldId id="789" r:id="rId27"/>
    <p:sldId id="785" r:id="rId28"/>
    <p:sldId id="790" r:id="rId29"/>
    <p:sldId id="804" r:id="rId30"/>
    <p:sldId id="853" r:id="rId31"/>
    <p:sldId id="786" r:id="rId32"/>
    <p:sldId id="791" r:id="rId33"/>
    <p:sldId id="793" r:id="rId34"/>
    <p:sldId id="800" r:id="rId35"/>
    <p:sldId id="794" r:id="rId36"/>
    <p:sldId id="801" r:id="rId37"/>
    <p:sldId id="796" r:id="rId38"/>
    <p:sldId id="802" r:id="rId39"/>
    <p:sldId id="795" r:id="rId40"/>
    <p:sldId id="797" r:id="rId41"/>
    <p:sldId id="798" r:id="rId42"/>
    <p:sldId id="803" r:id="rId43"/>
    <p:sldId id="799" r:id="rId44"/>
    <p:sldId id="813" r:id="rId45"/>
    <p:sldId id="814" r:id="rId46"/>
    <p:sldId id="828" r:id="rId47"/>
    <p:sldId id="829" r:id="rId48"/>
    <p:sldId id="850" r:id="rId49"/>
    <p:sldId id="851" r:id="rId50"/>
    <p:sldId id="852" r:id="rId51"/>
    <p:sldId id="819" r:id="rId52"/>
    <p:sldId id="821" r:id="rId53"/>
    <p:sldId id="820" r:id="rId54"/>
    <p:sldId id="827" r:id="rId55"/>
    <p:sldId id="822" r:id="rId56"/>
    <p:sldId id="824" r:id="rId57"/>
    <p:sldId id="825" r:id="rId58"/>
    <p:sldId id="826" r:id="rId59"/>
    <p:sldId id="809" r:id="rId60"/>
    <p:sldId id="810" r:id="rId61"/>
    <p:sldId id="811" r:id="rId62"/>
    <p:sldId id="812" r:id="rId63"/>
    <p:sldId id="805"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8CCF"/>
    <a:srgbClr val="AE79D6"/>
    <a:srgbClr val="A6A6A6"/>
    <a:srgbClr val="8C3FC5"/>
    <a:srgbClr val="C3C3C3"/>
    <a:srgbClr val="D4B194"/>
    <a:srgbClr val="EBCBA3"/>
    <a:srgbClr val="1EB3FE"/>
    <a:srgbClr val="595959"/>
    <a:srgbClr val="067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84" autoAdjust="0"/>
    <p:restoredTop sz="96433" autoAdjust="0"/>
  </p:normalViewPr>
  <p:slideViewPr>
    <p:cSldViewPr snapToGrid="0">
      <p:cViewPr varScale="1">
        <p:scale>
          <a:sx n="140" d="100"/>
          <a:sy n="140" d="100"/>
        </p:scale>
        <p:origin x="616" y="184"/>
      </p:cViewPr>
      <p:guideLst/>
    </p:cSldViewPr>
  </p:slideViewPr>
  <p:notesTextViewPr>
    <p:cViewPr>
      <p:scale>
        <a:sx n="1" d="1"/>
        <a:sy n="1" d="1"/>
      </p:scale>
      <p:origin x="0" y="0"/>
    </p:cViewPr>
  </p:notesTextViewPr>
  <p:sorterViewPr>
    <p:cViewPr>
      <p:scale>
        <a:sx n="71" d="100"/>
        <a:sy n="71" d="100"/>
      </p:scale>
      <p:origin x="0" y="-108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 Solley" userId="6446f77d-77a0-4f03-b509-0612ab43eae7" providerId="ADAL" clId="{E4CF3529-CCFA-1040-A2FD-6FA5BF7FA6F7}"/>
    <pc:docChg chg="custSel addSld delSld modSld sldOrd">
      <pc:chgData name="Tim Solley" userId="6446f77d-77a0-4f03-b509-0612ab43eae7" providerId="ADAL" clId="{E4CF3529-CCFA-1040-A2FD-6FA5BF7FA6F7}" dt="2018-12-18T17:52:06.600" v="4211" actId="20577"/>
      <pc:docMkLst>
        <pc:docMk/>
      </pc:docMkLst>
      <pc:sldChg chg="delSp modSp">
        <pc:chgData name="Tim Solley" userId="6446f77d-77a0-4f03-b509-0612ab43eae7" providerId="ADAL" clId="{E4CF3529-CCFA-1040-A2FD-6FA5BF7FA6F7}" dt="2018-12-18T17:21:20.879" v="1580" actId="20577"/>
        <pc:sldMkLst>
          <pc:docMk/>
          <pc:sldMk cId="1441870630" sldId="437"/>
        </pc:sldMkLst>
        <pc:spChg chg="del">
          <ac:chgData name="Tim Solley" userId="6446f77d-77a0-4f03-b509-0612ab43eae7" providerId="ADAL" clId="{E4CF3529-CCFA-1040-A2FD-6FA5BF7FA6F7}" dt="2018-12-18T16:37:06.652" v="19" actId="478"/>
          <ac:spMkLst>
            <pc:docMk/>
            <pc:sldMk cId="1441870630" sldId="437"/>
            <ac:spMk id="22" creationId="{26FA6184-8AFB-454F-8905-1BE9DAF38E72}"/>
          </ac:spMkLst>
        </pc:spChg>
        <pc:spChg chg="mod">
          <ac:chgData name="Tim Solley" userId="6446f77d-77a0-4f03-b509-0612ab43eae7" providerId="ADAL" clId="{E4CF3529-CCFA-1040-A2FD-6FA5BF7FA6F7}" dt="2018-12-18T17:21:20.879" v="1580" actId="20577"/>
          <ac:spMkLst>
            <pc:docMk/>
            <pc:sldMk cId="1441870630" sldId="437"/>
            <ac:spMk id="26" creationId="{7F82BBDF-41F9-4C40-A0EC-B48067D59735}"/>
          </ac:spMkLst>
        </pc:spChg>
      </pc:sldChg>
      <pc:sldChg chg="modSp add">
        <pc:chgData name="Tim Solley" userId="6446f77d-77a0-4f03-b509-0612ab43eae7" providerId="ADAL" clId="{E4CF3529-CCFA-1040-A2FD-6FA5BF7FA6F7}" dt="2018-12-18T17:23:23.426" v="1771" actId="6549"/>
        <pc:sldMkLst>
          <pc:docMk/>
          <pc:sldMk cId="55619640" sldId="765"/>
        </pc:sldMkLst>
        <pc:spChg chg="mod">
          <ac:chgData name="Tim Solley" userId="6446f77d-77a0-4f03-b509-0612ab43eae7" providerId="ADAL" clId="{E4CF3529-CCFA-1040-A2FD-6FA5BF7FA6F7}" dt="2018-12-18T17:23:23.426" v="1771" actId="6549"/>
          <ac:spMkLst>
            <pc:docMk/>
            <pc:sldMk cId="55619640" sldId="765"/>
            <ac:spMk id="4" creationId="{2155A478-4583-2147-AD91-499CD48BC61C}"/>
          </ac:spMkLst>
        </pc:spChg>
        <pc:spChg chg="mod">
          <ac:chgData name="Tim Solley" userId="6446f77d-77a0-4f03-b509-0612ab43eae7" providerId="ADAL" clId="{E4CF3529-CCFA-1040-A2FD-6FA5BF7FA6F7}" dt="2018-12-18T17:21:31.425" v="1586" actId="20577"/>
          <ac:spMkLst>
            <pc:docMk/>
            <pc:sldMk cId="55619640" sldId="765"/>
            <ac:spMk id="12" creationId="{0124313A-91DC-3240-9A34-921CC845B19A}"/>
          </ac:spMkLst>
        </pc:spChg>
      </pc:sldChg>
      <pc:sldChg chg="modSp add">
        <pc:chgData name="Tim Solley" userId="6446f77d-77a0-4f03-b509-0612ab43eae7" providerId="ADAL" clId="{E4CF3529-CCFA-1040-A2FD-6FA5BF7FA6F7}" dt="2018-12-18T17:31:06.723" v="2522" actId="20577"/>
        <pc:sldMkLst>
          <pc:docMk/>
          <pc:sldMk cId="2522021508" sldId="766"/>
        </pc:sldMkLst>
        <pc:spChg chg="mod">
          <ac:chgData name="Tim Solley" userId="6446f77d-77a0-4f03-b509-0612ab43eae7" providerId="ADAL" clId="{E4CF3529-CCFA-1040-A2FD-6FA5BF7FA6F7}" dt="2018-12-18T17:31:06.723" v="2522" actId="20577"/>
          <ac:spMkLst>
            <pc:docMk/>
            <pc:sldMk cId="2522021508" sldId="766"/>
            <ac:spMk id="4" creationId="{2155A478-4583-2147-AD91-499CD48BC61C}"/>
          </ac:spMkLst>
        </pc:spChg>
        <pc:spChg chg="mod">
          <ac:chgData name="Tim Solley" userId="6446f77d-77a0-4f03-b509-0612ab43eae7" providerId="ADAL" clId="{E4CF3529-CCFA-1040-A2FD-6FA5BF7FA6F7}" dt="2018-12-18T17:24:21.293" v="1819" actId="14100"/>
          <ac:spMkLst>
            <pc:docMk/>
            <pc:sldMk cId="2522021508" sldId="766"/>
            <ac:spMk id="12" creationId="{0124313A-91DC-3240-9A34-921CC845B19A}"/>
          </ac:spMkLst>
        </pc:spChg>
      </pc:sldChg>
    </pc:docChg>
  </pc:docChgLst>
  <pc:docChgLst>
    <pc:chgData name="Tim Solley" userId="6446f77d-77a0-4f03-b509-0612ab43eae7" providerId="ADAL" clId="{BD0274BE-3079-4546-BFF7-6841A1675A73}"/>
    <pc:docChg chg="custSel addSld delSld modSld sldOrd">
      <pc:chgData name="Tim Solley" userId="6446f77d-77a0-4f03-b509-0612ab43eae7" providerId="ADAL" clId="{BD0274BE-3079-4546-BFF7-6841A1675A73}" dt="2019-03-13T21:18:39.663" v="1280"/>
      <pc:docMkLst>
        <pc:docMk/>
      </pc:docMkLst>
      <pc:sldChg chg="modSp">
        <pc:chgData name="Tim Solley" userId="6446f77d-77a0-4f03-b509-0612ab43eae7" providerId="ADAL" clId="{BD0274BE-3079-4546-BFF7-6841A1675A73}" dt="2019-03-11T02:37:36.893" v="764" actId="108"/>
        <pc:sldMkLst>
          <pc:docMk/>
          <pc:sldMk cId="2522021508" sldId="766"/>
        </pc:sldMkLst>
        <pc:spChg chg="mod">
          <ac:chgData name="Tim Solley" userId="6446f77d-77a0-4f03-b509-0612ab43eae7" providerId="ADAL" clId="{BD0274BE-3079-4546-BFF7-6841A1675A73}" dt="2019-03-11T02:37:36.893" v="764" actId="108"/>
          <ac:spMkLst>
            <pc:docMk/>
            <pc:sldMk cId="2522021508" sldId="766"/>
            <ac:spMk id="12" creationId="{0124313A-91DC-3240-9A34-921CC845B19A}"/>
          </ac:spMkLst>
        </pc:spChg>
      </pc:sldChg>
      <pc:sldChg chg="modSp">
        <pc:chgData name="Tim Solley" userId="6446f77d-77a0-4f03-b509-0612ab43eae7" providerId="ADAL" clId="{BD0274BE-3079-4546-BFF7-6841A1675A73}" dt="2019-03-11T02:45:44.015" v="1272" actId="20577"/>
        <pc:sldMkLst>
          <pc:docMk/>
          <pc:sldMk cId="1812096701" sldId="785"/>
        </pc:sldMkLst>
        <pc:spChg chg="mod">
          <ac:chgData name="Tim Solley" userId="6446f77d-77a0-4f03-b509-0612ab43eae7" providerId="ADAL" clId="{BD0274BE-3079-4546-BFF7-6841A1675A73}" dt="2019-03-11T02:45:44.015" v="1272" actId="20577"/>
          <ac:spMkLst>
            <pc:docMk/>
            <pc:sldMk cId="1812096701" sldId="785"/>
            <ac:spMk id="4" creationId="{2155A478-4583-2147-AD91-499CD48BC61C}"/>
          </ac:spMkLst>
        </pc:spChg>
      </pc:sldChg>
      <pc:sldChg chg="ord">
        <pc:chgData name="Tim Solley" userId="6446f77d-77a0-4f03-b509-0612ab43eae7" providerId="ADAL" clId="{BD0274BE-3079-4546-BFF7-6841A1675A73}" dt="2019-03-13T17:22:45.091" v="1278"/>
        <pc:sldMkLst>
          <pc:docMk/>
          <pc:sldMk cId="2464916998" sldId="804"/>
        </pc:sldMkLst>
      </pc:sldChg>
      <pc:sldChg chg="ord">
        <pc:chgData name="Tim Solley" userId="6446f77d-77a0-4f03-b509-0612ab43eae7" providerId="ADAL" clId="{BD0274BE-3079-4546-BFF7-6841A1675A73}" dt="2019-03-13T21:18:39.663" v="1280"/>
        <pc:sldMkLst>
          <pc:docMk/>
          <pc:sldMk cId="2747572563" sldId="805"/>
        </pc:sldMkLst>
      </pc:sldChg>
      <pc:sldChg chg="addSp delSp modSp">
        <pc:chgData name="Tim Solley" userId="6446f77d-77a0-4f03-b509-0612ab43eae7" providerId="ADAL" clId="{BD0274BE-3079-4546-BFF7-6841A1675A73}" dt="2019-03-02T01:59:56.029" v="679" actId="20577"/>
        <pc:sldMkLst>
          <pc:docMk/>
          <pc:sldMk cId="1312271717" sldId="808"/>
        </pc:sldMkLst>
        <pc:spChg chg="add del">
          <ac:chgData name="Tim Solley" userId="6446f77d-77a0-4f03-b509-0612ab43eae7" providerId="ADAL" clId="{BD0274BE-3079-4546-BFF7-6841A1675A73}" dt="2019-03-02T00:51:06.992" v="23"/>
          <ac:spMkLst>
            <pc:docMk/>
            <pc:sldMk cId="1312271717" sldId="808"/>
            <ac:spMk id="2" creationId="{1AEDE0F6-C6C1-2A43-B600-E210144EAB1C}"/>
          </ac:spMkLst>
        </pc:spChg>
        <pc:spChg chg="del mod">
          <ac:chgData name="Tim Solley" userId="6446f77d-77a0-4f03-b509-0612ab43eae7" providerId="ADAL" clId="{BD0274BE-3079-4546-BFF7-6841A1675A73}" dt="2019-03-02T00:50:58.761" v="21"/>
          <ac:spMkLst>
            <pc:docMk/>
            <pc:sldMk cId="1312271717" sldId="808"/>
            <ac:spMk id="4" creationId="{2155A478-4583-2147-AD91-499CD48BC61C}"/>
          </ac:spMkLst>
        </pc:spChg>
        <pc:spChg chg="add mod">
          <ac:chgData name="Tim Solley" userId="6446f77d-77a0-4f03-b509-0612ab43eae7" providerId="ADAL" clId="{BD0274BE-3079-4546-BFF7-6841A1675A73}" dt="2019-03-02T01:59:56.029" v="679" actId="20577"/>
          <ac:spMkLst>
            <pc:docMk/>
            <pc:sldMk cId="1312271717" sldId="808"/>
            <ac:spMk id="7" creationId="{BE9B46B8-B2A4-E14E-BBEB-B39264CD0820}"/>
          </ac:spMkLst>
        </pc:spChg>
        <pc:spChg chg="mod">
          <ac:chgData name="Tim Solley" userId="6446f77d-77a0-4f03-b509-0612ab43eae7" providerId="ADAL" clId="{BD0274BE-3079-4546-BFF7-6841A1675A73}" dt="2019-03-02T00:50:53.739" v="19" actId="20577"/>
          <ac:spMkLst>
            <pc:docMk/>
            <pc:sldMk cId="1312271717" sldId="808"/>
            <ac:spMk id="12" creationId="{0124313A-91DC-3240-9A34-921CC845B19A}"/>
          </ac:spMkLst>
        </pc:spChg>
      </pc:sldChg>
      <pc:sldChg chg="add">
        <pc:chgData name="Tim Solley" userId="6446f77d-77a0-4f03-b509-0612ab43eae7" providerId="ADAL" clId="{BD0274BE-3079-4546-BFF7-6841A1675A73}" dt="2019-03-13T21:18:35.970" v="1279"/>
        <pc:sldMkLst>
          <pc:docMk/>
          <pc:sldMk cId="3001384216" sldId="809"/>
        </pc:sldMkLst>
      </pc:sldChg>
      <pc:sldChg chg="add">
        <pc:chgData name="Tim Solley" userId="6446f77d-77a0-4f03-b509-0612ab43eae7" providerId="ADAL" clId="{BD0274BE-3079-4546-BFF7-6841A1675A73}" dt="2019-03-13T21:18:35.970" v="1279"/>
        <pc:sldMkLst>
          <pc:docMk/>
          <pc:sldMk cId="2080127269" sldId="810"/>
        </pc:sldMkLst>
      </pc:sldChg>
      <pc:sldChg chg="add">
        <pc:chgData name="Tim Solley" userId="6446f77d-77a0-4f03-b509-0612ab43eae7" providerId="ADAL" clId="{BD0274BE-3079-4546-BFF7-6841A1675A73}" dt="2019-03-13T21:18:35.970" v="1279"/>
        <pc:sldMkLst>
          <pc:docMk/>
          <pc:sldMk cId="2117659007" sldId="811"/>
        </pc:sldMkLst>
      </pc:sldChg>
      <pc:sldChg chg="add">
        <pc:chgData name="Tim Solley" userId="6446f77d-77a0-4f03-b509-0612ab43eae7" providerId="ADAL" clId="{BD0274BE-3079-4546-BFF7-6841A1675A73}" dt="2019-03-13T21:18:35.970" v="1279"/>
        <pc:sldMkLst>
          <pc:docMk/>
          <pc:sldMk cId="1419515051" sldId="812"/>
        </pc:sldMkLst>
      </pc:sldChg>
      <pc:sldChg chg="modSp">
        <pc:chgData name="Tim Solley" userId="6446f77d-77a0-4f03-b509-0612ab43eae7" providerId="ADAL" clId="{BD0274BE-3079-4546-BFF7-6841A1675A73}" dt="2019-03-02T02:00:30.821" v="755" actId="20577"/>
        <pc:sldMkLst>
          <pc:docMk/>
          <pc:sldMk cId="2910508328" sldId="815"/>
        </pc:sldMkLst>
        <pc:spChg chg="mod">
          <ac:chgData name="Tim Solley" userId="6446f77d-77a0-4f03-b509-0612ab43eae7" providerId="ADAL" clId="{BD0274BE-3079-4546-BFF7-6841A1675A73}" dt="2019-03-02T02:00:30.821" v="755" actId="20577"/>
          <ac:spMkLst>
            <pc:docMk/>
            <pc:sldMk cId="2910508328" sldId="815"/>
            <ac:spMk id="4" creationId="{2155A478-4583-2147-AD91-499CD48BC61C}"/>
          </ac:spMkLst>
        </pc:spChg>
      </pc:sldChg>
      <pc:sldChg chg="modSp add">
        <pc:chgData name="Tim Solley" userId="6446f77d-77a0-4f03-b509-0612ab43eae7" providerId="ADAL" clId="{BD0274BE-3079-4546-BFF7-6841A1675A73}" dt="2019-03-11T02:44:33.255" v="1270" actId="20577"/>
        <pc:sldMkLst>
          <pc:docMk/>
          <pc:sldMk cId="3316473836" sldId="816"/>
        </pc:sldMkLst>
        <pc:spChg chg="mod">
          <ac:chgData name="Tim Solley" userId="6446f77d-77a0-4f03-b509-0612ab43eae7" providerId="ADAL" clId="{BD0274BE-3079-4546-BFF7-6841A1675A73}" dt="2019-03-11T02:44:33.255" v="1270" actId="20577"/>
          <ac:spMkLst>
            <pc:docMk/>
            <pc:sldMk cId="3316473836" sldId="816"/>
            <ac:spMk id="4" creationId="{2155A478-4583-2147-AD91-499CD48BC61C}"/>
          </ac:spMkLst>
        </pc:spChg>
        <pc:spChg chg="mod">
          <ac:chgData name="Tim Solley" userId="6446f77d-77a0-4f03-b509-0612ab43eae7" providerId="ADAL" clId="{BD0274BE-3079-4546-BFF7-6841A1675A73}" dt="2019-03-11T02:40:50.875" v="790" actId="20577"/>
          <ac:spMkLst>
            <pc:docMk/>
            <pc:sldMk cId="3316473836" sldId="816"/>
            <ac:spMk id="12" creationId="{0124313A-91DC-3240-9A34-921CC845B19A}"/>
          </ac:spMkLst>
        </pc:spChg>
      </pc:sldChg>
    </pc:docChg>
  </pc:docChgLst>
  <pc:docChgLst>
    <pc:chgData name="Tim Solley" userId="6446f77d-77a0-4f03-b509-0612ab43eae7" providerId="ADAL" clId="{38DF90A4-30D3-1D4C-B8CD-F75E918433E6}"/>
    <pc:docChg chg="undo custSel addSld delSld modSld sldOrd">
      <pc:chgData name="Tim Solley" userId="6446f77d-77a0-4f03-b509-0612ab43eae7" providerId="ADAL" clId="{38DF90A4-30D3-1D4C-B8CD-F75E918433E6}" dt="2019-01-28T16:09:37.379" v="20888" actId="20577"/>
      <pc:docMkLst>
        <pc:docMk/>
      </pc:docMkLst>
      <pc:sldChg chg="modSp">
        <pc:chgData name="Tim Solley" userId="6446f77d-77a0-4f03-b509-0612ab43eae7" providerId="ADAL" clId="{38DF90A4-30D3-1D4C-B8CD-F75E918433E6}" dt="2018-12-18T17:56:01.129" v="27" actId="20577"/>
        <pc:sldMkLst>
          <pc:docMk/>
          <pc:sldMk cId="2456229745" sldId="381"/>
        </pc:sldMkLst>
        <pc:spChg chg="mod">
          <ac:chgData name="Tim Solley" userId="6446f77d-77a0-4f03-b509-0612ab43eae7" providerId="ADAL" clId="{38DF90A4-30D3-1D4C-B8CD-F75E918433E6}" dt="2018-12-18T17:56:01.129" v="27" actId="20577"/>
          <ac:spMkLst>
            <pc:docMk/>
            <pc:sldMk cId="2456229745" sldId="381"/>
            <ac:spMk id="259" creationId="{00000000-0000-0000-0000-000000000000}"/>
          </ac:spMkLst>
        </pc:spChg>
      </pc:sldChg>
      <pc:sldChg chg="modSp">
        <pc:chgData name="Tim Solley" userId="6446f77d-77a0-4f03-b509-0612ab43eae7" providerId="ADAL" clId="{38DF90A4-30D3-1D4C-B8CD-F75E918433E6}" dt="2018-12-18T17:56:07.955" v="40" actId="20577"/>
        <pc:sldMkLst>
          <pc:docMk/>
          <pc:sldMk cId="1441870630" sldId="437"/>
        </pc:sldMkLst>
        <pc:spChg chg="mod">
          <ac:chgData name="Tim Solley" userId="6446f77d-77a0-4f03-b509-0612ab43eae7" providerId="ADAL" clId="{38DF90A4-30D3-1D4C-B8CD-F75E918433E6}" dt="2018-12-18T17:56:07.955" v="40" actId="20577"/>
          <ac:spMkLst>
            <pc:docMk/>
            <pc:sldMk cId="1441870630" sldId="437"/>
            <ac:spMk id="26" creationId="{7F82BBDF-41F9-4C40-A0EC-B48067D59735}"/>
          </ac:spMkLst>
        </pc:spChg>
      </pc:sldChg>
      <pc:sldChg chg="addSp modSp">
        <pc:chgData name="Tim Solley" userId="6446f77d-77a0-4f03-b509-0612ab43eae7" providerId="ADAL" clId="{38DF90A4-30D3-1D4C-B8CD-F75E918433E6}" dt="2018-12-26T18:33:14.544" v="13348" actId="1076"/>
        <pc:sldMkLst>
          <pc:docMk/>
          <pc:sldMk cId="2446229521" sldId="681"/>
        </pc:sldMkLst>
        <pc:spChg chg="add mod">
          <ac:chgData name="Tim Solley" userId="6446f77d-77a0-4f03-b509-0612ab43eae7" providerId="ADAL" clId="{38DF90A4-30D3-1D4C-B8CD-F75E918433E6}" dt="2018-12-26T18:33:14.544" v="13348" actId="1076"/>
          <ac:spMkLst>
            <pc:docMk/>
            <pc:sldMk cId="2446229521" sldId="681"/>
            <ac:spMk id="2" creationId="{1A581D1B-3C50-F349-A477-9E40EDA66A5C}"/>
          </ac:spMkLst>
        </pc:spChg>
        <pc:spChg chg="mod">
          <ac:chgData name="Tim Solley" userId="6446f77d-77a0-4f03-b509-0612ab43eae7" providerId="ADAL" clId="{38DF90A4-30D3-1D4C-B8CD-F75E918433E6}" dt="2018-12-26T18:33:11.454" v="13347" actId="1076"/>
          <ac:spMkLst>
            <pc:docMk/>
            <pc:sldMk cId="2446229521" sldId="681"/>
            <ac:spMk id="259" creationId="{00000000-0000-0000-0000-000000000000}"/>
          </ac:spMkLst>
        </pc:spChg>
      </pc:sldChg>
      <pc:sldChg chg="modSp">
        <pc:chgData name="Tim Solley" userId="6446f77d-77a0-4f03-b509-0612ab43eae7" providerId="ADAL" clId="{38DF90A4-30D3-1D4C-B8CD-F75E918433E6}" dt="2018-12-18T21:08:44.607" v="3821" actId="20577"/>
        <pc:sldMkLst>
          <pc:docMk/>
          <pc:sldMk cId="55619640" sldId="765"/>
        </pc:sldMkLst>
        <pc:spChg chg="mod">
          <ac:chgData name="Tim Solley" userId="6446f77d-77a0-4f03-b509-0612ab43eae7" providerId="ADAL" clId="{38DF90A4-30D3-1D4C-B8CD-F75E918433E6}" dt="2018-12-18T21:08:44.607" v="3821" actId="20577"/>
          <ac:spMkLst>
            <pc:docMk/>
            <pc:sldMk cId="55619640" sldId="765"/>
            <ac:spMk id="4" creationId="{2155A478-4583-2147-AD91-499CD48BC61C}"/>
          </ac:spMkLst>
        </pc:spChg>
        <pc:spChg chg="mod">
          <ac:chgData name="Tim Solley" userId="6446f77d-77a0-4f03-b509-0612ab43eae7" providerId="ADAL" clId="{38DF90A4-30D3-1D4C-B8CD-F75E918433E6}" dt="2018-12-18T17:56:26.295" v="53" actId="20577"/>
          <ac:spMkLst>
            <pc:docMk/>
            <pc:sldMk cId="55619640" sldId="765"/>
            <ac:spMk id="12" creationId="{0124313A-91DC-3240-9A34-921CC845B19A}"/>
          </ac:spMkLst>
        </pc:spChg>
      </pc:sldChg>
      <pc:sldChg chg="modSp">
        <pc:chgData name="Tim Solley" userId="6446f77d-77a0-4f03-b509-0612ab43eae7" providerId="ADAL" clId="{38DF90A4-30D3-1D4C-B8CD-F75E918433E6}" dt="2018-12-18T20:16:34.547" v="3081" actId="20577"/>
        <pc:sldMkLst>
          <pc:docMk/>
          <pc:sldMk cId="2522021508" sldId="766"/>
        </pc:sldMkLst>
        <pc:spChg chg="mod">
          <ac:chgData name="Tim Solley" userId="6446f77d-77a0-4f03-b509-0612ab43eae7" providerId="ADAL" clId="{38DF90A4-30D3-1D4C-B8CD-F75E918433E6}" dt="2018-12-18T20:16:34.547" v="3081" actId="20577"/>
          <ac:spMkLst>
            <pc:docMk/>
            <pc:sldMk cId="2522021508" sldId="766"/>
            <ac:spMk id="4" creationId="{2155A478-4583-2147-AD91-499CD48BC61C}"/>
          </ac:spMkLst>
        </pc:spChg>
        <pc:spChg chg="mod">
          <ac:chgData name="Tim Solley" userId="6446f77d-77a0-4f03-b509-0612ab43eae7" providerId="ADAL" clId="{38DF90A4-30D3-1D4C-B8CD-F75E918433E6}" dt="2018-12-18T19:26:59.512" v="581" actId="20577"/>
          <ac:spMkLst>
            <pc:docMk/>
            <pc:sldMk cId="2522021508" sldId="766"/>
            <ac:spMk id="12" creationId="{0124313A-91DC-3240-9A34-921CC845B19A}"/>
          </ac:spMkLst>
        </pc:spChg>
      </pc:sldChg>
      <pc:sldChg chg="modSp add">
        <pc:chgData name="Tim Solley" userId="6446f77d-77a0-4f03-b509-0612ab43eae7" providerId="ADAL" clId="{38DF90A4-30D3-1D4C-B8CD-F75E918433E6}" dt="2018-12-18T21:48:35.876" v="5906" actId="20577"/>
        <pc:sldMkLst>
          <pc:docMk/>
          <pc:sldMk cId="4147830391" sldId="770"/>
        </pc:sldMkLst>
        <pc:spChg chg="mod">
          <ac:chgData name="Tim Solley" userId="6446f77d-77a0-4f03-b509-0612ab43eae7" providerId="ADAL" clId="{38DF90A4-30D3-1D4C-B8CD-F75E918433E6}" dt="2018-12-18T21:48:35.876" v="5906" actId="20577"/>
          <ac:spMkLst>
            <pc:docMk/>
            <pc:sldMk cId="4147830391" sldId="770"/>
            <ac:spMk id="26" creationId="{7F82BBDF-41F9-4C40-A0EC-B48067D59735}"/>
          </ac:spMkLst>
        </pc:spChg>
      </pc:sldChg>
      <pc:sldChg chg="modSp add">
        <pc:chgData name="Tim Solley" userId="6446f77d-77a0-4f03-b509-0612ab43eae7" providerId="ADAL" clId="{38DF90A4-30D3-1D4C-B8CD-F75E918433E6}" dt="2018-12-18T19:46:53.148" v="2290" actId="20577"/>
        <pc:sldMkLst>
          <pc:docMk/>
          <pc:sldMk cId="1358540765" sldId="771"/>
        </pc:sldMkLst>
        <pc:spChg chg="mod">
          <ac:chgData name="Tim Solley" userId="6446f77d-77a0-4f03-b509-0612ab43eae7" providerId="ADAL" clId="{38DF90A4-30D3-1D4C-B8CD-F75E918433E6}" dt="2018-12-18T19:46:53.148" v="2290" actId="20577"/>
          <ac:spMkLst>
            <pc:docMk/>
            <pc:sldMk cId="1358540765" sldId="771"/>
            <ac:spMk id="4" creationId="{2155A478-4583-2147-AD91-499CD48BC61C}"/>
          </ac:spMkLst>
        </pc:spChg>
        <pc:spChg chg="mod">
          <ac:chgData name="Tim Solley" userId="6446f77d-77a0-4f03-b509-0612ab43eae7" providerId="ADAL" clId="{38DF90A4-30D3-1D4C-B8CD-F75E918433E6}" dt="2018-12-18T19:35:47.385" v="1529" actId="20577"/>
          <ac:spMkLst>
            <pc:docMk/>
            <pc:sldMk cId="1358540765" sldId="771"/>
            <ac:spMk id="12" creationId="{0124313A-91DC-3240-9A34-921CC845B19A}"/>
          </ac:spMkLst>
        </pc:spChg>
      </pc:sldChg>
      <pc:sldChg chg="modSp add ord">
        <pc:chgData name="Tim Solley" userId="6446f77d-77a0-4f03-b509-0612ab43eae7" providerId="ADAL" clId="{38DF90A4-30D3-1D4C-B8CD-F75E918433E6}" dt="2018-12-18T22:10:49.075" v="6990"/>
        <pc:sldMkLst>
          <pc:docMk/>
          <pc:sldMk cId="634108720" sldId="773"/>
        </pc:sldMkLst>
        <pc:spChg chg="mod">
          <ac:chgData name="Tim Solley" userId="6446f77d-77a0-4f03-b509-0612ab43eae7" providerId="ADAL" clId="{38DF90A4-30D3-1D4C-B8CD-F75E918433E6}" dt="2018-12-18T21:58:53.040" v="6080" actId="20577"/>
          <ac:spMkLst>
            <pc:docMk/>
            <pc:sldMk cId="634108720" sldId="773"/>
            <ac:spMk id="26" creationId="{7F82BBDF-41F9-4C40-A0EC-B48067D59735}"/>
          </ac:spMkLst>
        </pc:spChg>
      </pc:sldChg>
      <pc:sldChg chg="modSp add ord">
        <pc:chgData name="Tim Solley" userId="6446f77d-77a0-4f03-b509-0612ab43eae7" providerId="ADAL" clId="{38DF90A4-30D3-1D4C-B8CD-F75E918433E6}" dt="2018-12-18T22:10:49.075" v="6990"/>
        <pc:sldMkLst>
          <pc:docMk/>
          <pc:sldMk cId="205128347" sldId="774"/>
        </pc:sldMkLst>
        <pc:spChg chg="mod">
          <ac:chgData name="Tim Solley" userId="6446f77d-77a0-4f03-b509-0612ab43eae7" providerId="ADAL" clId="{38DF90A4-30D3-1D4C-B8CD-F75E918433E6}" dt="2018-12-18T22:00:50.936" v="6227" actId="20577"/>
          <ac:spMkLst>
            <pc:docMk/>
            <pc:sldMk cId="205128347" sldId="774"/>
            <ac:spMk id="4" creationId="{2155A478-4583-2147-AD91-499CD48BC61C}"/>
          </ac:spMkLst>
        </pc:spChg>
        <pc:spChg chg="mod">
          <ac:chgData name="Tim Solley" userId="6446f77d-77a0-4f03-b509-0612ab43eae7" providerId="ADAL" clId="{38DF90A4-30D3-1D4C-B8CD-F75E918433E6}" dt="2018-12-18T21:59:05.896" v="6094" actId="20577"/>
          <ac:spMkLst>
            <pc:docMk/>
            <pc:sldMk cId="205128347" sldId="774"/>
            <ac:spMk id="12" creationId="{0124313A-91DC-3240-9A34-921CC845B19A}"/>
          </ac:spMkLst>
        </pc:spChg>
      </pc:sldChg>
      <pc:sldChg chg="modSp add">
        <pc:chgData name="Tim Solley" userId="6446f77d-77a0-4f03-b509-0612ab43eae7" providerId="ADAL" clId="{38DF90A4-30D3-1D4C-B8CD-F75E918433E6}" dt="2018-12-18T21:21:14.321" v="4420" actId="20577"/>
        <pc:sldMkLst>
          <pc:docMk/>
          <pc:sldMk cId="3346057861" sldId="775"/>
        </pc:sldMkLst>
        <pc:spChg chg="mod">
          <ac:chgData name="Tim Solley" userId="6446f77d-77a0-4f03-b509-0612ab43eae7" providerId="ADAL" clId="{38DF90A4-30D3-1D4C-B8CD-F75E918433E6}" dt="2018-12-18T21:21:14.321" v="4420" actId="20577"/>
          <ac:spMkLst>
            <pc:docMk/>
            <pc:sldMk cId="3346057861" sldId="775"/>
            <ac:spMk id="4" creationId="{2155A478-4583-2147-AD91-499CD48BC61C}"/>
          </ac:spMkLst>
        </pc:spChg>
        <pc:spChg chg="mod">
          <ac:chgData name="Tim Solley" userId="6446f77d-77a0-4f03-b509-0612ab43eae7" providerId="ADAL" clId="{38DF90A4-30D3-1D4C-B8CD-F75E918433E6}" dt="2018-12-18T21:13:35.413" v="3863" actId="20577"/>
          <ac:spMkLst>
            <pc:docMk/>
            <pc:sldMk cId="3346057861" sldId="775"/>
            <ac:spMk id="12" creationId="{0124313A-91DC-3240-9A34-921CC845B19A}"/>
          </ac:spMkLst>
        </pc:spChg>
      </pc:sldChg>
      <pc:sldChg chg="modSp add">
        <pc:chgData name="Tim Solley" userId="6446f77d-77a0-4f03-b509-0612ab43eae7" providerId="ADAL" clId="{38DF90A4-30D3-1D4C-B8CD-F75E918433E6}" dt="2018-12-18T21:34:55.136" v="4731" actId="5793"/>
        <pc:sldMkLst>
          <pc:docMk/>
          <pc:sldMk cId="2956795973" sldId="776"/>
        </pc:sldMkLst>
        <pc:spChg chg="mod">
          <ac:chgData name="Tim Solley" userId="6446f77d-77a0-4f03-b509-0612ab43eae7" providerId="ADAL" clId="{38DF90A4-30D3-1D4C-B8CD-F75E918433E6}" dt="2018-12-18T21:34:55.136" v="4731" actId="5793"/>
          <ac:spMkLst>
            <pc:docMk/>
            <pc:sldMk cId="2956795973" sldId="776"/>
            <ac:spMk id="4" creationId="{2155A478-4583-2147-AD91-499CD48BC61C}"/>
          </ac:spMkLst>
        </pc:spChg>
        <pc:spChg chg="mod">
          <ac:chgData name="Tim Solley" userId="6446f77d-77a0-4f03-b509-0612ab43eae7" providerId="ADAL" clId="{38DF90A4-30D3-1D4C-B8CD-F75E918433E6}" dt="2018-12-18T21:20:52.992" v="4340" actId="20577"/>
          <ac:spMkLst>
            <pc:docMk/>
            <pc:sldMk cId="2956795973" sldId="776"/>
            <ac:spMk id="12" creationId="{0124313A-91DC-3240-9A34-921CC845B19A}"/>
          </ac:spMkLst>
        </pc:spChg>
      </pc:sldChg>
      <pc:sldChg chg="modSp add">
        <pc:chgData name="Tim Solley" userId="6446f77d-77a0-4f03-b509-0612ab43eae7" providerId="ADAL" clId="{38DF90A4-30D3-1D4C-B8CD-F75E918433E6}" dt="2018-12-26T16:41:16.163" v="8889" actId="20577"/>
        <pc:sldMkLst>
          <pc:docMk/>
          <pc:sldMk cId="621352367" sldId="777"/>
        </pc:sldMkLst>
        <pc:spChg chg="mod">
          <ac:chgData name="Tim Solley" userId="6446f77d-77a0-4f03-b509-0612ab43eae7" providerId="ADAL" clId="{38DF90A4-30D3-1D4C-B8CD-F75E918433E6}" dt="2018-12-26T16:41:16.163" v="8889" actId="20577"/>
          <ac:spMkLst>
            <pc:docMk/>
            <pc:sldMk cId="621352367" sldId="777"/>
            <ac:spMk id="4" creationId="{2155A478-4583-2147-AD91-499CD48BC61C}"/>
          </ac:spMkLst>
        </pc:spChg>
        <pc:spChg chg="mod">
          <ac:chgData name="Tim Solley" userId="6446f77d-77a0-4f03-b509-0612ab43eae7" providerId="ADAL" clId="{38DF90A4-30D3-1D4C-B8CD-F75E918433E6}" dt="2018-12-18T21:35:16.035" v="4737" actId="20577"/>
          <ac:spMkLst>
            <pc:docMk/>
            <pc:sldMk cId="621352367" sldId="777"/>
            <ac:spMk id="12" creationId="{0124313A-91DC-3240-9A34-921CC845B19A}"/>
          </ac:spMkLst>
        </pc:spChg>
      </pc:sldChg>
      <pc:sldChg chg="addSp modSp add">
        <pc:chgData name="Tim Solley" userId="6446f77d-77a0-4f03-b509-0612ab43eae7" providerId="ADAL" clId="{38DF90A4-30D3-1D4C-B8CD-F75E918433E6}" dt="2018-12-18T21:46:13.302" v="5635" actId="1036"/>
        <pc:sldMkLst>
          <pc:docMk/>
          <pc:sldMk cId="1523836264" sldId="778"/>
        </pc:sldMkLst>
        <pc:spChg chg="add mod">
          <ac:chgData name="Tim Solley" userId="6446f77d-77a0-4f03-b509-0612ab43eae7" providerId="ADAL" clId="{38DF90A4-30D3-1D4C-B8CD-F75E918433E6}" dt="2018-12-18T21:45:29.697" v="5631" actId="207"/>
          <ac:spMkLst>
            <pc:docMk/>
            <pc:sldMk cId="1523836264" sldId="778"/>
            <ac:spMk id="2" creationId="{3351C559-6D43-EC44-9396-2D5159142349}"/>
          </ac:spMkLst>
        </pc:spChg>
        <pc:spChg chg="mod">
          <ac:chgData name="Tim Solley" userId="6446f77d-77a0-4f03-b509-0612ab43eae7" providerId="ADAL" clId="{38DF90A4-30D3-1D4C-B8CD-F75E918433E6}" dt="2018-12-18T21:44:06.726" v="5583" actId="20577"/>
          <ac:spMkLst>
            <pc:docMk/>
            <pc:sldMk cId="1523836264" sldId="778"/>
            <ac:spMk id="4" creationId="{2155A478-4583-2147-AD91-499CD48BC61C}"/>
          </ac:spMkLst>
        </pc:spChg>
        <pc:spChg chg="mod">
          <ac:chgData name="Tim Solley" userId="6446f77d-77a0-4f03-b509-0612ab43eae7" providerId="ADAL" clId="{38DF90A4-30D3-1D4C-B8CD-F75E918433E6}" dt="2018-12-18T21:42:45.328" v="5389" actId="20577"/>
          <ac:spMkLst>
            <pc:docMk/>
            <pc:sldMk cId="1523836264" sldId="778"/>
            <ac:spMk id="12" creationId="{0124313A-91DC-3240-9A34-921CC845B19A}"/>
          </ac:spMkLst>
        </pc:spChg>
        <pc:spChg chg="mod">
          <ac:chgData name="Tim Solley" userId="6446f77d-77a0-4f03-b509-0612ab43eae7" providerId="ADAL" clId="{38DF90A4-30D3-1D4C-B8CD-F75E918433E6}" dt="2018-12-18T21:46:13.302" v="5635" actId="1036"/>
          <ac:spMkLst>
            <pc:docMk/>
            <pc:sldMk cId="1523836264" sldId="778"/>
            <ac:spMk id="18" creationId="{00000000-0000-0000-0000-000000000000}"/>
          </ac:spMkLst>
        </pc:spChg>
      </pc:sldChg>
      <pc:sldChg chg="delSp modSp add">
        <pc:chgData name="Tim Solley" userId="6446f77d-77a0-4f03-b509-0612ab43eae7" providerId="ADAL" clId="{38DF90A4-30D3-1D4C-B8CD-F75E918433E6}" dt="2018-12-18T22:12:21.355" v="7208" actId="20577"/>
        <pc:sldMkLst>
          <pc:docMk/>
          <pc:sldMk cId="4099106463" sldId="779"/>
        </pc:sldMkLst>
        <pc:spChg chg="del">
          <ac:chgData name="Tim Solley" userId="6446f77d-77a0-4f03-b509-0612ab43eae7" providerId="ADAL" clId="{38DF90A4-30D3-1D4C-B8CD-F75E918433E6}" dt="2018-12-18T21:47:11.815" v="5645" actId="478"/>
          <ac:spMkLst>
            <pc:docMk/>
            <pc:sldMk cId="4099106463" sldId="779"/>
            <ac:spMk id="2" creationId="{3351C559-6D43-EC44-9396-2D5159142349}"/>
          </ac:spMkLst>
        </pc:spChg>
        <pc:spChg chg="mod">
          <ac:chgData name="Tim Solley" userId="6446f77d-77a0-4f03-b509-0612ab43eae7" providerId="ADAL" clId="{38DF90A4-30D3-1D4C-B8CD-F75E918433E6}" dt="2018-12-18T22:12:21.355" v="7208" actId="20577"/>
          <ac:spMkLst>
            <pc:docMk/>
            <pc:sldMk cId="4099106463" sldId="779"/>
            <ac:spMk id="4" creationId="{2155A478-4583-2147-AD91-499CD48BC61C}"/>
          </ac:spMkLst>
        </pc:spChg>
        <pc:spChg chg="mod">
          <ac:chgData name="Tim Solley" userId="6446f77d-77a0-4f03-b509-0612ab43eae7" providerId="ADAL" clId="{38DF90A4-30D3-1D4C-B8CD-F75E918433E6}" dt="2018-12-18T21:47:08.854" v="5644" actId="20577"/>
          <ac:spMkLst>
            <pc:docMk/>
            <pc:sldMk cId="4099106463" sldId="779"/>
            <ac:spMk id="12" creationId="{0124313A-91DC-3240-9A34-921CC845B19A}"/>
          </ac:spMkLst>
        </pc:spChg>
      </pc:sldChg>
      <pc:sldChg chg="add ord">
        <pc:chgData name="Tim Solley" userId="6446f77d-77a0-4f03-b509-0612ab43eae7" providerId="ADAL" clId="{38DF90A4-30D3-1D4C-B8CD-F75E918433E6}" dt="2018-12-18T22:11:10.675" v="6991"/>
        <pc:sldMkLst>
          <pc:docMk/>
          <pc:sldMk cId="389541795" sldId="780"/>
        </pc:sldMkLst>
      </pc:sldChg>
      <pc:sldChg chg="add">
        <pc:chgData name="Tim Solley" userId="6446f77d-77a0-4f03-b509-0612ab43eae7" providerId="ADAL" clId="{38DF90A4-30D3-1D4C-B8CD-F75E918433E6}" dt="2018-12-18T21:58:58.802" v="6081"/>
        <pc:sldMkLst>
          <pc:docMk/>
          <pc:sldMk cId="1340001823" sldId="781"/>
        </pc:sldMkLst>
      </pc:sldChg>
      <pc:sldChg chg="modSp add">
        <pc:chgData name="Tim Solley" userId="6446f77d-77a0-4f03-b509-0612ab43eae7" providerId="ADAL" clId="{38DF90A4-30D3-1D4C-B8CD-F75E918433E6}" dt="2018-12-18T22:08:45.477" v="6989" actId="2711"/>
        <pc:sldMkLst>
          <pc:docMk/>
          <pc:sldMk cId="1110135691" sldId="782"/>
        </pc:sldMkLst>
        <pc:spChg chg="mod">
          <ac:chgData name="Tim Solley" userId="6446f77d-77a0-4f03-b509-0612ab43eae7" providerId="ADAL" clId="{38DF90A4-30D3-1D4C-B8CD-F75E918433E6}" dt="2018-12-18T22:08:45.477" v="6989" actId="2711"/>
          <ac:spMkLst>
            <pc:docMk/>
            <pc:sldMk cId="1110135691" sldId="782"/>
            <ac:spMk id="4" creationId="{2155A478-4583-2147-AD91-499CD48BC61C}"/>
          </ac:spMkLst>
        </pc:spChg>
        <pc:spChg chg="mod">
          <ac:chgData name="Tim Solley" userId="6446f77d-77a0-4f03-b509-0612ab43eae7" providerId="ADAL" clId="{38DF90A4-30D3-1D4C-B8CD-F75E918433E6}" dt="2018-12-18T22:01:03.265" v="6235" actId="20577"/>
          <ac:spMkLst>
            <pc:docMk/>
            <pc:sldMk cId="1110135691" sldId="782"/>
            <ac:spMk id="12" creationId="{0124313A-91DC-3240-9A34-921CC845B19A}"/>
          </ac:spMkLst>
        </pc:spChg>
      </pc:sldChg>
      <pc:sldChg chg="modSp add">
        <pc:chgData name="Tim Solley" userId="6446f77d-77a0-4f03-b509-0612ab43eae7" providerId="ADAL" clId="{38DF90A4-30D3-1D4C-B8CD-F75E918433E6}" dt="2018-12-26T17:13:47.607" v="10001" actId="20577"/>
        <pc:sldMkLst>
          <pc:docMk/>
          <pc:sldMk cId="140228490" sldId="783"/>
        </pc:sldMkLst>
        <pc:spChg chg="mod">
          <ac:chgData name="Tim Solley" userId="6446f77d-77a0-4f03-b509-0612ab43eae7" providerId="ADAL" clId="{38DF90A4-30D3-1D4C-B8CD-F75E918433E6}" dt="2018-12-26T17:13:47.607" v="10001" actId="20577"/>
          <ac:spMkLst>
            <pc:docMk/>
            <pc:sldMk cId="140228490" sldId="783"/>
            <ac:spMk id="4" creationId="{2155A478-4583-2147-AD91-499CD48BC61C}"/>
          </ac:spMkLst>
        </pc:spChg>
        <pc:spChg chg="mod">
          <ac:chgData name="Tim Solley" userId="6446f77d-77a0-4f03-b509-0612ab43eae7" providerId="ADAL" clId="{38DF90A4-30D3-1D4C-B8CD-F75E918433E6}" dt="2018-12-18T22:15:57.196" v="7336" actId="20577"/>
          <ac:spMkLst>
            <pc:docMk/>
            <pc:sldMk cId="140228490" sldId="783"/>
            <ac:spMk id="12" creationId="{0124313A-91DC-3240-9A34-921CC845B19A}"/>
          </ac:spMkLst>
        </pc:spChg>
      </pc:sldChg>
      <pc:sldChg chg="modSp add">
        <pc:chgData name="Tim Solley" userId="6446f77d-77a0-4f03-b509-0612ab43eae7" providerId="ADAL" clId="{38DF90A4-30D3-1D4C-B8CD-F75E918433E6}" dt="2018-12-26T17:25:38.921" v="10543" actId="20577"/>
        <pc:sldMkLst>
          <pc:docMk/>
          <pc:sldMk cId="1191998734" sldId="784"/>
        </pc:sldMkLst>
        <pc:spChg chg="mod">
          <ac:chgData name="Tim Solley" userId="6446f77d-77a0-4f03-b509-0612ab43eae7" providerId="ADAL" clId="{38DF90A4-30D3-1D4C-B8CD-F75E918433E6}" dt="2018-12-26T17:25:38.921" v="10543" actId="20577"/>
          <ac:spMkLst>
            <pc:docMk/>
            <pc:sldMk cId="1191998734" sldId="784"/>
            <ac:spMk id="4" creationId="{2155A478-4583-2147-AD91-499CD48BC61C}"/>
          </ac:spMkLst>
        </pc:spChg>
        <pc:spChg chg="mod">
          <ac:chgData name="Tim Solley" userId="6446f77d-77a0-4f03-b509-0612ab43eae7" providerId="ADAL" clId="{38DF90A4-30D3-1D4C-B8CD-F75E918433E6}" dt="2018-12-26T15:57:41.246" v="7797" actId="20577"/>
          <ac:spMkLst>
            <pc:docMk/>
            <pc:sldMk cId="1191998734" sldId="784"/>
            <ac:spMk id="12" creationId="{0124313A-91DC-3240-9A34-921CC845B19A}"/>
          </ac:spMkLst>
        </pc:spChg>
      </pc:sldChg>
      <pc:sldChg chg="modSp add">
        <pc:chgData name="Tim Solley" userId="6446f77d-77a0-4f03-b509-0612ab43eae7" providerId="ADAL" clId="{38DF90A4-30D3-1D4C-B8CD-F75E918433E6}" dt="2018-12-26T18:18:52.250" v="12447" actId="404"/>
        <pc:sldMkLst>
          <pc:docMk/>
          <pc:sldMk cId="1812096701" sldId="785"/>
        </pc:sldMkLst>
        <pc:spChg chg="mod">
          <ac:chgData name="Tim Solley" userId="6446f77d-77a0-4f03-b509-0612ab43eae7" providerId="ADAL" clId="{38DF90A4-30D3-1D4C-B8CD-F75E918433E6}" dt="2018-12-26T18:18:52.250" v="12447" actId="404"/>
          <ac:spMkLst>
            <pc:docMk/>
            <pc:sldMk cId="1812096701" sldId="785"/>
            <ac:spMk id="4" creationId="{2155A478-4583-2147-AD91-499CD48BC61C}"/>
          </ac:spMkLst>
        </pc:spChg>
        <pc:spChg chg="mod">
          <ac:chgData name="Tim Solley" userId="6446f77d-77a0-4f03-b509-0612ab43eae7" providerId="ADAL" clId="{38DF90A4-30D3-1D4C-B8CD-F75E918433E6}" dt="2018-12-26T15:59:31.495" v="7953" actId="20577"/>
          <ac:spMkLst>
            <pc:docMk/>
            <pc:sldMk cId="1812096701" sldId="785"/>
            <ac:spMk id="12" creationId="{0124313A-91DC-3240-9A34-921CC845B19A}"/>
          </ac:spMkLst>
        </pc:spChg>
      </pc:sldChg>
      <pc:sldChg chg="modSp add">
        <pc:chgData name="Tim Solley" userId="6446f77d-77a0-4f03-b509-0612ab43eae7" providerId="ADAL" clId="{38DF90A4-30D3-1D4C-B8CD-F75E918433E6}" dt="2018-12-26T18:40:00.180" v="13538" actId="20577"/>
        <pc:sldMkLst>
          <pc:docMk/>
          <pc:sldMk cId="3450367032" sldId="786"/>
        </pc:sldMkLst>
        <pc:spChg chg="mod">
          <ac:chgData name="Tim Solley" userId="6446f77d-77a0-4f03-b509-0612ab43eae7" providerId="ADAL" clId="{38DF90A4-30D3-1D4C-B8CD-F75E918433E6}" dt="2018-12-26T18:40:00.180" v="13538" actId="20577"/>
          <ac:spMkLst>
            <pc:docMk/>
            <pc:sldMk cId="3450367032" sldId="786"/>
            <ac:spMk id="4" creationId="{2155A478-4583-2147-AD91-499CD48BC61C}"/>
          </ac:spMkLst>
        </pc:spChg>
        <pc:spChg chg="mod">
          <ac:chgData name="Tim Solley" userId="6446f77d-77a0-4f03-b509-0612ab43eae7" providerId="ADAL" clId="{38DF90A4-30D3-1D4C-B8CD-F75E918433E6}" dt="2018-12-26T16:16:19.988" v="8345" actId="20577"/>
          <ac:spMkLst>
            <pc:docMk/>
            <pc:sldMk cId="3450367032" sldId="786"/>
            <ac:spMk id="12" creationId="{0124313A-91DC-3240-9A34-921CC845B19A}"/>
          </ac:spMkLst>
        </pc:spChg>
      </pc:sldChg>
      <pc:sldChg chg="modSp add">
        <pc:chgData name="Tim Solley" userId="6446f77d-77a0-4f03-b509-0612ab43eae7" providerId="ADAL" clId="{38DF90A4-30D3-1D4C-B8CD-F75E918433E6}" dt="2018-12-26T17:29:43.214" v="10819" actId="12"/>
        <pc:sldMkLst>
          <pc:docMk/>
          <pc:sldMk cId="3456444872" sldId="787"/>
        </pc:sldMkLst>
        <pc:spChg chg="mod">
          <ac:chgData name="Tim Solley" userId="6446f77d-77a0-4f03-b509-0612ab43eae7" providerId="ADAL" clId="{38DF90A4-30D3-1D4C-B8CD-F75E918433E6}" dt="2018-12-26T17:29:43.214" v="10819" actId="12"/>
          <ac:spMkLst>
            <pc:docMk/>
            <pc:sldMk cId="3456444872" sldId="787"/>
            <ac:spMk id="4" creationId="{2155A478-4583-2147-AD91-499CD48BC61C}"/>
          </ac:spMkLst>
        </pc:spChg>
        <pc:spChg chg="mod">
          <ac:chgData name="Tim Solley" userId="6446f77d-77a0-4f03-b509-0612ab43eae7" providerId="ADAL" clId="{38DF90A4-30D3-1D4C-B8CD-F75E918433E6}" dt="2018-12-26T16:45:10.266" v="8900" actId="20577"/>
          <ac:spMkLst>
            <pc:docMk/>
            <pc:sldMk cId="3456444872" sldId="787"/>
            <ac:spMk id="12" creationId="{0124313A-91DC-3240-9A34-921CC845B19A}"/>
          </ac:spMkLst>
        </pc:spChg>
      </pc:sldChg>
      <pc:sldChg chg="modSp add">
        <pc:chgData name="Tim Solley" userId="6446f77d-77a0-4f03-b509-0612ab43eae7" providerId="ADAL" clId="{38DF90A4-30D3-1D4C-B8CD-F75E918433E6}" dt="2018-12-26T17:29:37.786" v="10818" actId="12"/>
        <pc:sldMkLst>
          <pc:docMk/>
          <pc:sldMk cId="630597732" sldId="788"/>
        </pc:sldMkLst>
        <pc:spChg chg="mod">
          <ac:chgData name="Tim Solley" userId="6446f77d-77a0-4f03-b509-0612ab43eae7" providerId="ADAL" clId="{38DF90A4-30D3-1D4C-B8CD-F75E918433E6}" dt="2018-12-26T17:29:37.786" v="10818" actId="12"/>
          <ac:spMkLst>
            <pc:docMk/>
            <pc:sldMk cId="630597732" sldId="788"/>
            <ac:spMk id="4" creationId="{2155A478-4583-2147-AD91-499CD48BC61C}"/>
          </ac:spMkLst>
        </pc:spChg>
        <pc:spChg chg="mod">
          <ac:chgData name="Tim Solley" userId="6446f77d-77a0-4f03-b509-0612ab43eae7" providerId="ADAL" clId="{38DF90A4-30D3-1D4C-B8CD-F75E918433E6}" dt="2018-12-26T16:57:32.634" v="9468" actId="20577"/>
          <ac:spMkLst>
            <pc:docMk/>
            <pc:sldMk cId="630597732" sldId="788"/>
            <ac:spMk id="12" creationId="{0124313A-91DC-3240-9A34-921CC845B19A}"/>
          </ac:spMkLst>
        </pc:spChg>
      </pc:sldChg>
      <pc:sldChg chg="addSp delSp modSp add">
        <pc:chgData name="Tim Solley" userId="6446f77d-77a0-4f03-b509-0612ab43eae7" providerId="ADAL" clId="{38DF90A4-30D3-1D4C-B8CD-F75E918433E6}" dt="2018-12-26T17:33:00.152" v="11309" actId="20577"/>
        <pc:sldMkLst>
          <pc:docMk/>
          <pc:sldMk cId="545603065" sldId="789"/>
        </pc:sldMkLst>
        <pc:spChg chg="add del mod">
          <ac:chgData name="Tim Solley" userId="6446f77d-77a0-4f03-b509-0612ab43eae7" providerId="ADAL" clId="{38DF90A4-30D3-1D4C-B8CD-F75E918433E6}" dt="2018-12-26T17:33:00.152" v="11309" actId="20577"/>
          <ac:spMkLst>
            <pc:docMk/>
            <pc:sldMk cId="545603065" sldId="789"/>
            <ac:spMk id="4" creationId="{2155A478-4583-2147-AD91-499CD48BC61C}"/>
          </ac:spMkLst>
        </pc:spChg>
        <pc:spChg chg="mod">
          <ac:chgData name="Tim Solley" userId="6446f77d-77a0-4f03-b509-0612ab43eae7" providerId="ADAL" clId="{38DF90A4-30D3-1D4C-B8CD-F75E918433E6}" dt="2018-12-26T17:25:54.480" v="10553" actId="20577"/>
          <ac:spMkLst>
            <pc:docMk/>
            <pc:sldMk cId="545603065" sldId="789"/>
            <ac:spMk id="12" creationId="{0124313A-91DC-3240-9A34-921CC845B19A}"/>
          </ac:spMkLst>
        </pc:spChg>
      </pc:sldChg>
      <pc:sldChg chg="modSp add">
        <pc:chgData name="Tim Solley" userId="6446f77d-77a0-4f03-b509-0612ab43eae7" providerId="ADAL" clId="{38DF90A4-30D3-1D4C-B8CD-F75E918433E6}" dt="2018-12-26T18:19:16.117" v="12492" actId="20577"/>
        <pc:sldMkLst>
          <pc:docMk/>
          <pc:sldMk cId="3616288545" sldId="790"/>
        </pc:sldMkLst>
        <pc:spChg chg="mod">
          <ac:chgData name="Tim Solley" userId="6446f77d-77a0-4f03-b509-0612ab43eae7" providerId="ADAL" clId="{38DF90A4-30D3-1D4C-B8CD-F75E918433E6}" dt="2018-12-26T18:19:16.117" v="12492" actId="20577"/>
          <ac:spMkLst>
            <pc:docMk/>
            <pc:sldMk cId="3616288545" sldId="790"/>
            <ac:spMk id="4" creationId="{2155A478-4583-2147-AD91-499CD48BC61C}"/>
          </ac:spMkLst>
        </pc:spChg>
        <pc:spChg chg="mod">
          <ac:chgData name="Tim Solley" userId="6446f77d-77a0-4f03-b509-0612ab43eae7" providerId="ADAL" clId="{38DF90A4-30D3-1D4C-B8CD-F75E918433E6}" dt="2018-12-26T17:40:05.587" v="11488" actId="20577"/>
          <ac:spMkLst>
            <pc:docMk/>
            <pc:sldMk cId="3616288545" sldId="790"/>
            <ac:spMk id="12" creationId="{0124313A-91DC-3240-9A34-921CC845B19A}"/>
          </ac:spMkLst>
        </pc:spChg>
      </pc:sldChg>
      <pc:sldChg chg="modSp add">
        <pc:chgData name="Tim Solley" userId="6446f77d-77a0-4f03-b509-0612ab43eae7" providerId="ADAL" clId="{38DF90A4-30D3-1D4C-B8CD-F75E918433E6}" dt="2018-12-26T18:36:57.456" v="13396" actId="20577"/>
        <pc:sldMkLst>
          <pc:docMk/>
          <pc:sldMk cId="1370307805" sldId="791"/>
        </pc:sldMkLst>
        <pc:spChg chg="mod">
          <ac:chgData name="Tim Solley" userId="6446f77d-77a0-4f03-b509-0612ab43eae7" providerId="ADAL" clId="{38DF90A4-30D3-1D4C-B8CD-F75E918433E6}" dt="2018-12-26T18:26:01.805" v="13115" actId="20577"/>
          <ac:spMkLst>
            <pc:docMk/>
            <pc:sldMk cId="1370307805" sldId="791"/>
            <ac:spMk id="4" creationId="{2155A478-4583-2147-AD91-499CD48BC61C}"/>
          </ac:spMkLst>
        </pc:spChg>
        <pc:spChg chg="mod">
          <ac:chgData name="Tim Solley" userId="6446f77d-77a0-4f03-b509-0612ab43eae7" providerId="ADAL" clId="{38DF90A4-30D3-1D4C-B8CD-F75E918433E6}" dt="2018-12-26T18:36:57.456" v="13396" actId="20577"/>
          <ac:spMkLst>
            <pc:docMk/>
            <pc:sldMk cId="1370307805" sldId="791"/>
            <ac:spMk id="12" creationId="{0124313A-91DC-3240-9A34-921CC845B19A}"/>
          </ac:spMkLst>
        </pc:spChg>
      </pc:sldChg>
      <pc:sldChg chg="addSp delSp modSp add">
        <pc:chgData name="Tim Solley" userId="6446f77d-77a0-4f03-b509-0612ab43eae7" providerId="ADAL" clId="{38DF90A4-30D3-1D4C-B8CD-F75E918433E6}" dt="2018-12-26T18:49:00.898" v="14236" actId="20577"/>
        <pc:sldMkLst>
          <pc:docMk/>
          <pc:sldMk cId="1178362238" sldId="793"/>
        </pc:sldMkLst>
        <pc:spChg chg="add del mod">
          <ac:chgData name="Tim Solley" userId="6446f77d-77a0-4f03-b509-0612ab43eae7" providerId="ADAL" clId="{38DF90A4-30D3-1D4C-B8CD-F75E918433E6}" dt="2018-12-26T18:48:48.938" v="14235" actId="20577"/>
          <ac:spMkLst>
            <pc:docMk/>
            <pc:sldMk cId="1178362238" sldId="793"/>
            <ac:spMk id="4" creationId="{2155A478-4583-2147-AD91-499CD48BC61C}"/>
          </ac:spMkLst>
        </pc:spChg>
        <pc:spChg chg="mod">
          <ac:chgData name="Tim Solley" userId="6446f77d-77a0-4f03-b509-0612ab43eae7" providerId="ADAL" clId="{38DF90A4-30D3-1D4C-B8CD-F75E918433E6}" dt="2018-12-26T18:49:00.898" v="14236" actId="20577"/>
          <ac:spMkLst>
            <pc:docMk/>
            <pc:sldMk cId="1178362238" sldId="793"/>
            <ac:spMk id="12" creationId="{0124313A-91DC-3240-9A34-921CC845B19A}"/>
          </ac:spMkLst>
        </pc:spChg>
      </pc:sldChg>
      <pc:sldChg chg="modSp add">
        <pc:chgData name="Tim Solley" userId="6446f77d-77a0-4f03-b509-0612ab43eae7" providerId="ADAL" clId="{38DF90A4-30D3-1D4C-B8CD-F75E918433E6}" dt="2018-12-27T19:07:35.605" v="15270" actId="20577"/>
        <pc:sldMkLst>
          <pc:docMk/>
          <pc:sldMk cId="640072311" sldId="794"/>
        </pc:sldMkLst>
        <pc:spChg chg="mod">
          <ac:chgData name="Tim Solley" userId="6446f77d-77a0-4f03-b509-0612ab43eae7" providerId="ADAL" clId="{38DF90A4-30D3-1D4C-B8CD-F75E918433E6}" dt="2018-12-27T19:07:35.605" v="15270" actId="20577"/>
          <ac:spMkLst>
            <pc:docMk/>
            <pc:sldMk cId="640072311" sldId="794"/>
            <ac:spMk id="4" creationId="{2155A478-4583-2147-AD91-499CD48BC61C}"/>
          </ac:spMkLst>
        </pc:spChg>
        <pc:spChg chg="mod">
          <ac:chgData name="Tim Solley" userId="6446f77d-77a0-4f03-b509-0612ab43eae7" providerId="ADAL" clId="{38DF90A4-30D3-1D4C-B8CD-F75E918433E6}" dt="2018-12-26T18:37:04.151" v="13398" actId="20577"/>
          <ac:spMkLst>
            <pc:docMk/>
            <pc:sldMk cId="640072311" sldId="794"/>
            <ac:spMk id="12" creationId="{0124313A-91DC-3240-9A34-921CC845B19A}"/>
          </ac:spMkLst>
        </pc:spChg>
      </pc:sldChg>
      <pc:sldChg chg="modSp add">
        <pc:chgData name="Tim Solley" userId="6446f77d-77a0-4f03-b509-0612ab43eae7" providerId="ADAL" clId="{38DF90A4-30D3-1D4C-B8CD-F75E918433E6}" dt="2018-12-27T19:42:19.631" v="15746" actId="20577"/>
        <pc:sldMkLst>
          <pc:docMk/>
          <pc:sldMk cId="325928773" sldId="795"/>
        </pc:sldMkLst>
        <pc:spChg chg="mod">
          <ac:chgData name="Tim Solley" userId="6446f77d-77a0-4f03-b509-0612ab43eae7" providerId="ADAL" clId="{38DF90A4-30D3-1D4C-B8CD-F75E918433E6}" dt="2018-12-27T19:42:19.631" v="15746" actId="20577"/>
          <ac:spMkLst>
            <pc:docMk/>
            <pc:sldMk cId="325928773" sldId="795"/>
            <ac:spMk id="4" creationId="{2155A478-4583-2147-AD91-499CD48BC61C}"/>
          </ac:spMkLst>
        </pc:spChg>
        <pc:spChg chg="mod">
          <ac:chgData name="Tim Solley" userId="6446f77d-77a0-4f03-b509-0612ab43eae7" providerId="ADAL" clId="{38DF90A4-30D3-1D4C-B8CD-F75E918433E6}" dt="2018-12-26T18:37:07.831" v="13399" actId="20577"/>
          <ac:spMkLst>
            <pc:docMk/>
            <pc:sldMk cId="325928773" sldId="795"/>
            <ac:spMk id="12" creationId="{0124313A-91DC-3240-9A34-921CC845B19A}"/>
          </ac:spMkLst>
        </pc:spChg>
      </pc:sldChg>
      <pc:sldChg chg="modSp add ord">
        <pc:chgData name="Tim Solley" userId="6446f77d-77a0-4f03-b509-0612ab43eae7" providerId="ADAL" clId="{38DF90A4-30D3-1D4C-B8CD-F75E918433E6}" dt="2018-12-27T20:48:59.636" v="17384" actId="20577"/>
        <pc:sldMkLst>
          <pc:docMk/>
          <pc:sldMk cId="3431723956" sldId="796"/>
        </pc:sldMkLst>
        <pc:spChg chg="mod">
          <ac:chgData name="Tim Solley" userId="6446f77d-77a0-4f03-b509-0612ab43eae7" providerId="ADAL" clId="{38DF90A4-30D3-1D4C-B8CD-F75E918433E6}" dt="2018-12-27T20:48:59.636" v="17384" actId="20577"/>
          <ac:spMkLst>
            <pc:docMk/>
            <pc:sldMk cId="3431723956" sldId="796"/>
            <ac:spMk id="4" creationId="{2155A478-4583-2147-AD91-499CD48BC61C}"/>
          </ac:spMkLst>
        </pc:spChg>
        <pc:spChg chg="mod">
          <ac:chgData name="Tim Solley" userId="6446f77d-77a0-4f03-b509-0612ab43eae7" providerId="ADAL" clId="{38DF90A4-30D3-1D4C-B8CD-F75E918433E6}" dt="2018-12-26T18:37:44.815" v="13416" actId="20577"/>
          <ac:spMkLst>
            <pc:docMk/>
            <pc:sldMk cId="3431723956" sldId="796"/>
            <ac:spMk id="12" creationId="{0124313A-91DC-3240-9A34-921CC845B19A}"/>
          </ac:spMkLst>
        </pc:spChg>
      </pc:sldChg>
      <pc:sldChg chg="modSp add">
        <pc:chgData name="Tim Solley" userId="6446f77d-77a0-4f03-b509-0612ab43eae7" providerId="ADAL" clId="{38DF90A4-30D3-1D4C-B8CD-F75E918433E6}" dt="2018-12-27T19:49:33.469" v="16322" actId="20577"/>
        <pc:sldMkLst>
          <pc:docMk/>
          <pc:sldMk cId="3708942294" sldId="797"/>
        </pc:sldMkLst>
        <pc:spChg chg="mod">
          <ac:chgData name="Tim Solley" userId="6446f77d-77a0-4f03-b509-0612ab43eae7" providerId="ADAL" clId="{38DF90A4-30D3-1D4C-B8CD-F75E918433E6}" dt="2018-12-27T19:49:33.469" v="16322" actId="20577"/>
          <ac:spMkLst>
            <pc:docMk/>
            <pc:sldMk cId="3708942294" sldId="797"/>
            <ac:spMk id="4" creationId="{2155A478-4583-2147-AD91-499CD48BC61C}"/>
          </ac:spMkLst>
        </pc:spChg>
        <pc:spChg chg="mod">
          <ac:chgData name="Tim Solley" userId="6446f77d-77a0-4f03-b509-0612ab43eae7" providerId="ADAL" clId="{38DF90A4-30D3-1D4C-B8CD-F75E918433E6}" dt="2018-12-26T18:37:31.135" v="13411" actId="20577"/>
          <ac:spMkLst>
            <pc:docMk/>
            <pc:sldMk cId="3708942294" sldId="797"/>
            <ac:spMk id="12" creationId="{0124313A-91DC-3240-9A34-921CC845B19A}"/>
          </ac:spMkLst>
        </pc:spChg>
      </pc:sldChg>
      <pc:sldChg chg="modSp add">
        <pc:chgData name="Tim Solley" userId="6446f77d-77a0-4f03-b509-0612ab43eae7" providerId="ADAL" clId="{38DF90A4-30D3-1D4C-B8CD-F75E918433E6}" dt="2018-12-27T22:27:21.695" v="17983" actId="6549"/>
        <pc:sldMkLst>
          <pc:docMk/>
          <pc:sldMk cId="3797144463" sldId="798"/>
        </pc:sldMkLst>
        <pc:spChg chg="mod">
          <ac:chgData name="Tim Solley" userId="6446f77d-77a0-4f03-b509-0612ab43eae7" providerId="ADAL" clId="{38DF90A4-30D3-1D4C-B8CD-F75E918433E6}" dt="2018-12-27T22:27:21.695" v="17983" actId="6549"/>
          <ac:spMkLst>
            <pc:docMk/>
            <pc:sldMk cId="3797144463" sldId="798"/>
            <ac:spMk id="4" creationId="{2155A478-4583-2147-AD91-499CD48BC61C}"/>
          </ac:spMkLst>
        </pc:spChg>
        <pc:spChg chg="mod">
          <ac:chgData name="Tim Solley" userId="6446f77d-77a0-4f03-b509-0612ab43eae7" providerId="ADAL" clId="{38DF90A4-30D3-1D4C-B8CD-F75E918433E6}" dt="2018-12-26T18:37:42.023" v="13415" actId="20577"/>
          <ac:spMkLst>
            <pc:docMk/>
            <pc:sldMk cId="3797144463" sldId="798"/>
            <ac:spMk id="12" creationId="{0124313A-91DC-3240-9A34-921CC845B19A}"/>
          </ac:spMkLst>
        </pc:spChg>
      </pc:sldChg>
      <pc:sldChg chg="modSp add">
        <pc:chgData name="Tim Solley" userId="6446f77d-77a0-4f03-b509-0612ab43eae7" providerId="ADAL" clId="{38DF90A4-30D3-1D4C-B8CD-F75E918433E6}" dt="2018-12-29T22:31:28.814" v="18864" actId="20577"/>
        <pc:sldMkLst>
          <pc:docMk/>
          <pc:sldMk cId="1306336792" sldId="799"/>
        </pc:sldMkLst>
        <pc:spChg chg="mod">
          <ac:chgData name="Tim Solley" userId="6446f77d-77a0-4f03-b509-0612ab43eae7" providerId="ADAL" clId="{38DF90A4-30D3-1D4C-B8CD-F75E918433E6}" dt="2018-12-29T22:31:28.814" v="18864" actId="20577"/>
          <ac:spMkLst>
            <pc:docMk/>
            <pc:sldMk cId="1306336792" sldId="799"/>
            <ac:spMk id="4" creationId="{2155A478-4583-2147-AD91-499CD48BC61C}"/>
          </ac:spMkLst>
        </pc:spChg>
        <pc:spChg chg="mod">
          <ac:chgData name="Tim Solley" userId="6446f77d-77a0-4f03-b509-0612ab43eae7" providerId="ADAL" clId="{38DF90A4-30D3-1D4C-B8CD-F75E918433E6}" dt="2018-12-26T18:38:18.240" v="13424" actId="20577"/>
          <ac:spMkLst>
            <pc:docMk/>
            <pc:sldMk cId="1306336792" sldId="799"/>
            <ac:spMk id="12" creationId="{0124313A-91DC-3240-9A34-921CC845B19A}"/>
          </ac:spMkLst>
        </pc:spChg>
      </pc:sldChg>
      <pc:sldChg chg="modSp add">
        <pc:chgData name="Tim Solley" userId="6446f77d-77a0-4f03-b509-0612ab43eae7" providerId="ADAL" clId="{38DF90A4-30D3-1D4C-B8CD-F75E918433E6}" dt="2018-12-26T20:35:40.489" v="14893" actId="20577"/>
        <pc:sldMkLst>
          <pc:docMk/>
          <pc:sldMk cId="266153514" sldId="800"/>
        </pc:sldMkLst>
        <pc:spChg chg="mod">
          <ac:chgData name="Tim Solley" userId="6446f77d-77a0-4f03-b509-0612ab43eae7" providerId="ADAL" clId="{38DF90A4-30D3-1D4C-B8CD-F75E918433E6}" dt="2018-12-26T20:35:40.489" v="14893" actId="20577"/>
          <ac:spMkLst>
            <pc:docMk/>
            <pc:sldMk cId="266153514" sldId="800"/>
            <ac:spMk id="4" creationId="{2155A478-4583-2147-AD91-499CD48BC61C}"/>
          </ac:spMkLst>
        </pc:spChg>
        <pc:spChg chg="mod">
          <ac:chgData name="Tim Solley" userId="6446f77d-77a0-4f03-b509-0612ab43eae7" providerId="ADAL" clId="{38DF90A4-30D3-1D4C-B8CD-F75E918433E6}" dt="2018-12-26T20:31:40.270" v="14247" actId="20577"/>
          <ac:spMkLst>
            <pc:docMk/>
            <pc:sldMk cId="266153514" sldId="800"/>
            <ac:spMk id="12" creationId="{0124313A-91DC-3240-9A34-921CC845B19A}"/>
          </ac:spMkLst>
        </pc:spChg>
      </pc:sldChg>
      <pc:sldChg chg="modSp add ord">
        <pc:chgData name="Tim Solley" userId="6446f77d-77a0-4f03-b509-0612ab43eae7" providerId="ADAL" clId="{38DF90A4-30D3-1D4C-B8CD-F75E918433E6}" dt="2018-12-27T20:42:25.086" v="17016"/>
        <pc:sldMkLst>
          <pc:docMk/>
          <pc:sldMk cId="3035816621" sldId="801"/>
        </pc:sldMkLst>
        <pc:spChg chg="mod">
          <ac:chgData name="Tim Solley" userId="6446f77d-77a0-4f03-b509-0612ab43eae7" providerId="ADAL" clId="{38DF90A4-30D3-1D4C-B8CD-F75E918433E6}" dt="2018-12-27T19:40:41.077" v="15528" actId="20577"/>
          <ac:spMkLst>
            <pc:docMk/>
            <pc:sldMk cId="3035816621" sldId="801"/>
            <ac:spMk id="4" creationId="{2155A478-4583-2147-AD91-499CD48BC61C}"/>
          </ac:spMkLst>
        </pc:spChg>
        <pc:spChg chg="mod">
          <ac:chgData name="Tim Solley" userId="6446f77d-77a0-4f03-b509-0612ab43eae7" providerId="ADAL" clId="{38DF90A4-30D3-1D4C-B8CD-F75E918433E6}" dt="2018-12-27T19:38:31.386" v="15286" actId="20577"/>
          <ac:spMkLst>
            <pc:docMk/>
            <pc:sldMk cId="3035816621" sldId="801"/>
            <ac:spMk id="12" creationId="{0124313A-91DC-3240-9A34-921CC845B19A}"/>
          </ac:spMkLst>
        </pc:spChg>
      </pc:sldChg>
      <pc:sldChg chg="modSp add">
        <pc:chgData name="Tim Solley" userId="6446f77d-77a0-4f03-b509-0612ab43eae7" providerId="ADAL" clId="{38DF90A4-30D3-1D4C-B8CD-F75E918433E6}" dt="2018-12-27T20:49:33.535" v="17490" actId="20577"/>
        <pc:sldMkLst>
          <pc:docMk/>
          <pc:sldMk cId="2112159332" sldId="802"/>
        </pc:sldMkLst>
        <pc:spChg chg="mod">
          <ac:chgData name="Tim Solley" userId="6446f77d-77a0-4f03-b509-0612ab43eae7" providerId="ADAL" clId="{38DF90A4-30D3-1D4C-B8CD-F75E918433E6}" dt="2018-12-27T20:49:33.535" v="17490" actId="20577"/>
          <ac:spMkLst>
            <pc:docMk/>
            <pc:sldMk cId="2112159332" sldId="802"/>
            <ac:spMk id="4" creationId="{2155A478-4583-2147-AD91-499CD48BC61C}"/>
          </ac:spMkLst>
        </pc:spChg>
        <pc:spChg chg="mod">
          <ac:chgData name="Tim Solley" userId="6446f77d-77a0-4f03-b509-0612ab43eae7" providerId="ADAL" clId="{38DF90A4-30D3-1D4C-B8CD-F75E918433E6}" dt="2018-12-27T20:42:38.244" v="17026" actId="20577"/>
          <ac:spMkLst>
            <pc:docMk/>
            <pc:sldMk cId="2112159332" sldId="802"/>
            <ac:spMk id="12" creationId="{0124313A-91DC-3240-9A34-921CC845B19A}"/>
          </ac:spMkLst>
        </pc:spChg>
      </pc:sldChg>
      <pc:sldChg chg="modSp add">
        <pc:chgData name="Tim Solley" userId="6446f77d-77a0-4f03-b509-0612ab43eae7" providerId="ADAL" clId="{38DF90A4-30D3-1D4C-B8CD-F75E918433E6}" dt="2018-12-27T22:46:09.241" v="18067" actId="20577"/>
        <pc:sldMkLst>
          <pc:docMk/>
          <pc:sldMk cId="2560495012" sldId="803"/>
        </pc:sldMkLst>
        <pc:spChg chg="mod">
          <ac:chgData name="Tim Solley" userId="6446f77d-77a0-4f03-b509-0612ab43eae7" providerId="ADAL" clId="{38DF90A4-30D3-1D4C-B8CD-F75E918433E6}" dt="2018-12-27T22:46:09.241" v="18067" actId="20577"/>
          <ac:spMkLst>
            <pc:docMk/>
            <pc:sldMk cId="2560495012" sldId="803"/>
            <ac:spMk id="4" creationId="{2155A478-4583-2147-AD91-499CD48BC61C}"/>
          </ac:spMkLst>
        </pc:spChg>
        <pc:spChg chg="mod">
          <ac:chgData name="Tim Solley" userId="6446f77d-77a0-4f03-b509-0612ab43eae7" providerId="ADAL" clId="{38DF90A4-30D3-1D4C-B8CD-F75E918433E6}" dt="2018-12-27T22:28:12.720" v="17993" actId="20577"/>
          <ac:spMkLst>
            <pc:docMk/>
            <pc:sldMk cId="2560495012" sldId="803"/>
            <ac:spMk id="12" creationId="{0124313A-91DC-3240-9A34-921CC845B19A}"/>
          </ac:spMkLst>
        </pc:spChg>
      </pc:sldChg>
      <pc:sldChg chg="modSp add">
        <pc:chgData name="Tim Solley" userId="6446f77d-77a0-4f03-b509-0612ab43eae7" providerId="ADAL" clId="{38DF90A4-30D3-1D4C-B8CD-F75E918433E6}" dt="2018-12-29T22:49:07.442" v="19345" actId="20577"/>
        <pc:sldMkLst>
          <pc:docMk/>
          <pc:sldMk cId="2464916998" sldId="804"/>
        </pc:sldMkLst>
        <pc:spChg chg="mod">
          <ac:chgData name="Tim Solley" userId="6446f77d-77a0-4f03-b509-0612ab43eae7" providerId="ADAL" clId="{38DF90A4-30D3-1D4C-B8CD-F75E918433E6}" dt="2018-12-29T22:49:07.442" v="19345" actId="20577"/>
          <ac:spMkLst>
            <pc:docMk/>
            <pc:sldMk cId="2464916998" sldId="804"/>
            <ac:spMk id="4" creationId="{2155A478-4583-2147-AD91-499CD48BC61C}"/>
          </ac:spMkLst>
        </pc:spChg>
        <pc:spChg chg="mod">
          <ac:chgData name="Tim Solley" userId="6446f77d-77a0-4f03-b509-0612ab43eae7" providerId="ADAL" clId="{38DF90A4-30D3-1D4C-B8CD-F75E918433E6}" dt="2018-12-29T22:44:26.035" v="18883" actId="20577"/>
          <ac:spMkLst>
            <pc:docMk/>
            <pc:sldMk cId="2464916998" sldId="804"/>
            <ac:spMk id="12" creationId="{0124313A-91DC-3240-9A34-921CC845B19A}"/>
          </ac:spMkLst>
        </pc:spChg>
      </pc:sldChg>
      <pc:sldChg chg="add">
        <pc:chgData name="Tim Solley" userId="6446f77d-77a0-4f03-b509-0612ab43eae7" providerId="ADAL" clId="{38DF90A4-30D3-1D4C-B8CD-F75E918433E6}" dt="2019-01-16T16:23:05.995" v="19349"/>
        <pc:sldMkLst>
          <pc:docMk/>
          <pc:sldMk cId="1312271717" sldId="808"/>
        </pc:sldMkLst>
      </pc:sldChg>
      <pc:sldChg chg="modSp add">
        <pc:chgData name="Tim Solley" userId="6446f77d-77a0-4f03-b509-0612ab43eae7" providerId="ADAL" clId="{38DF90A4-30D3-1D4C-B8CD-F75E918433E6}" dt="2019-01-28T16:08:08.336" v="20487" actId="20577"/>
        <pc:sldMkLst>
          <pc:docMk/>
          <pc:sldMk cId="3625414573" sldId="813"/>
        </pc:sldMkLst>
        <pc:spChg chg="mod">
          <ac:chgData name="Tim Solley" userId="6446f77d-77a0-4f03-b509-0612ab43eae7" providerId="ADAL" clId="{38DF90A4-30D3-1D4C-B8CD-F75E918433E6}" dt="2019-01-28T16:08:08.336" v="20487" actId="20577"/>
          <ac:spMkLst>
            <pc:docMk/>
            <pc:sldMk cId="3625414573" sldId="813"/>
            <ac:spMk id="26" creationId="{7F82BBDF-41F9-4C40-A0EC-B48067D59735}"/>
          </ac:spMkLst>
        </pc:spChg>
      </pc:sldChg>
      <pc:sldChg chg="modSp add">
        <pc:chgData name="Tim Solley" userId="6446f77d-77a0-4f03-b509-0612ab43eae7" providerId="ADAL" clId="{38DF90A4-30D3-1D4C-B8CD-F75E918433E6}" dt="2019-01-28T16:09:37.379" v="20888" actId="20577"/>
        <pc:sldMkLst>
          <pc:docMk/>
          <pc:sldMk cId="47932395" sldId="814"/>
        </pc:sldMkLst>
        <pc:spChg chg="mod">
          <ac:chgData name="Tim Solley" userId="6446f77d-77a0-4f03-b509-0612ab43eae7" providerId="ADAL" clId="{38DF90A4-30D3-1D4C-B8CD-F75E918433E6}" dt="2019-01-28T16:09:37.379" v="20888" actId="20577"/>
          <ac:spMkLst>
            <pc:docMk/>
            <pc:sldMk cId="47932395" sldId="814"/>
            <ac:spMk id="4" creationId="{2155A478-4583-2147-AD91-499CD48BC61C}"/>
          </ac:spMkLst>
        </pc:spChg>
        <pc:spChg chg="mod">
          <ac:chgData name="Tim Solley" userId="6446f77d-77a0-4f03-b509-0612ab43eae7" providerId="ADAL" clId="{38DF90A4-30D3-1D4C-B8CD-F75E918433E6}" dt="2019-01-28T16:08:23.912" v="20511" actId="20577"/>
          <ac:spMkLst>
            <pc:docMk/>
            <pc:sldMk cId="47932395" sldId="814"/>
            <ac:spMk id="12" creationId="{0124313A-91DC-3240-9A34-921CC845B19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C7B5E8-5650-4264-A661-2CC42BB409CD}" type="datetimeFigureOut">
              <a:rPr lang="en-US" smtClean="0"/>
              <a:t>8/29/19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18FD0-00C4-4B18-9A95-4A7110BFB0DC}" type="slidenum">
              <a:rPr lang="en-US" smtClean="0"/>
              <a:t>‹#›</a:t>
            </a:fld>
            <a:endParaRPr lang="en-US"/>
          </a:p>
        </p:txBody>
      </p:sp>
    </p:spTree>
    <p:extLst>
      <p:ext uri="{BB962C8B-B14F-4D97-AF65-F5344CB8AC3E}">
        <p14:creationId xmlns:p14="http://schemas.microsoft.com/office/powerpoint/2010/main" val="83725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1">
                <a:solidFill>
                  <a:srgbClr val="FF0000"/>
                </a:solidFill>
              </a:rPr>
              <a:t>Attention!</a:t>
            </a:r>
          </a:p>
          <a:p>
            <a:endParaRPr lang="en-US" sz="1600" b="0">
              <a:solidFill>
                <a:srgbClr val="FF0000"/>
              </a:solidFill>
            </a:endParaRPr>
          </a:p>
          <a:p>
            <a:r>
              <a:rPr lang="en-US" sz="1600" b="0">
                <a:solidFill>
                  <a:srgbClr val="FF0000"/>
                </a:solidFill>
              </a:rPr>
              <a:t>Before you open this template be sure what you have the following fonts installed:</a:t>
            </a:r>
          </a:p>
          <a:p>
            <a:pPr fontAlgn="base"/>
            <a:endParaRPr lang="en-US" sz="1200" b="1" kern="1200" cap="all">
              <a:solidFill>
                <a:schemeClr val="tx1"/>
              </a:solidFill>
              <a:effectLst/>
              <a:latin typeface="+mn-lt"/>
              <a:ea typeface="+mn-ea"/>
              <a:cs typeface="+mn-cs"/>
            </a:endParaRPr>
          </a:p>
          <a:p>
            <a:pPr fontAlgn="base"/>
            <a:r>
              <a:rPr lang="en-US" sz="1200" b="1" kern="1200" cap="none">
                <a:solidFill>
                  <a:schemeClr val="tx1"/>
                </a:solidFill>
                <a:effectLst/>
                <a:latin typeface="+mn-lt"/>
                <a:ea typeface="+mn-ea"/>
                <a:cs typeface="+mn-cs"/>
              </a:rPr>
              <a:t>Bebas Neue</a:t>
            </a:r>
            <a:endParaRPr lang="en-US" sz="1200" kern="1200">
              <a:solidFill>
                <a:schemeClr val="tx1"/>
              </a:solidFill>
              <a:effectLst/>
              <a:latin typeface="+mn-lt"/>
              <a:ea typeface="+mn-ea"/>
              <a:cs typeface="+mn-cs"/>
            </a:endParaRPr>
          </a:p>
          <a:p>
            <a:pPr fontAlgn="base"/>
            <a:r>
              <a:rPr lang="en-US" sz="1200" b="1" u="sng" kern="1200" cap="none">
                <a:solidFill>
                  <a:schemeClr val="tx1"/>
                </a:solidFill>
                <a:effectLst/>
                <a:latin typeface="+mn-lt"/>
                <a:ea typeface="+mn-ea"/>
                <a:cs typeface="+mn-cs"/>
              </a:rPr>
              <a:t>http://www.fontsquirrel.com/fonts/bebas-NEUE</a:t>
            </a:r>
          </a:p>
          <a:p>
            <a:pPr fontAlgn="base"/>
            <a:endParaRPr lang="en-US" sz="1200" b="1" u="sng" kern="1200" cap="none">
              <a:solidFill>
                <a:schemeClr val="tx1"/>
              </a:solidFill>
              <a:effectLst/>
              <a:latin typeface="+mn-lt"/>
              <a:ea typeface="+mn-ea"/>
              <a:cs typeface="+mn-cs"/>
            </a:endParaRPr>
          </a:p>
          <a:p>
            <a:pPr fontAlgn="base"/>
            <a:r>
              <a:rPr lang="en-US" sz="1200" b="1" kern="1200" cap="none">
                <a:solidFill>
                  <a:schemeClr val="tx1"/>
                </a:solidFill>
                <a:effectLst/>
                <a:latin typeface="+mn-lt"/>
                <a:ea typeface="+mn-ea"/>
                <a:cs typeface="+mn-cs"/>
              </a:rPr>
              <a:t>Aller</a:t>
            </a:r>
            <a:endParaRPr lang="en-US" sz="1200" kern="1200">
              <a:solidFill>
                <a:schemeClr val="tx1"/>
              </a:solidFill>
              <a:effectLst/>
              <a:latin typeface="+mn-lt"/>
              <a:ea typeface="+mn-ea"/>
              <a:cs typeface="+mn-cs"/>
            </a:endParaRPr>
          </a:p>
          <a:p>
            <a:pPr fontAlgn="base"/>
            <a:r>
              <a:rPr lang="en-US" sz="1200" b="1" u="sng" kern="1200" cap="none">
                <a:solidFill>
                  <a:schemeClr val="tx1"/>
                </a:solidFill>
                <a:effectLst/>
                <a:latin typeface="+mn-lt"/>
                <a:ea typeface="+mn-ea"/>
                <a:cs typeface="+mn-cs"/>
              </a:rPr>
              <a:t>http://www.fontsquirrel.com/fonts/Aller</a:t>
            </a:r>
          </a:p>
          <a:p>
            <a:pPr fontAlgn="base"/>
            <a:endParaRPr lang="en-US" sz="1200" b="1" u="sng" kern="1200" cap="none">
              <a:solidFill>
                <a:schemeClr val="tx1"/>
              </a:solidFill>
              <a:effectLst/>
              <a:latin typeface="+mn-lt"/>
              <a:ea typeface="+mn-ea"/>
              <a:cs typeface="+mn-cs"/>
            </a:endParaRPr>
          </a:p>
          <a:p>
            <a:pPr fontAlgn="base"/>
            <a:r>
              <a:rPr lang="en-US" sz="1200" b="1" kern="1200">
                <a:solidFill>
                  <a:schemeClr val="tx1"/>
                </a:solidFill>
                <a:effectLst/>
                <a:latin typeface="+mn-lt"/>
                <a:ea typeface="+mn-ea"/>
                <a:cs typeface="+mn-cs"/>
              </a:rPr>
              <a:t>Icon Sets Font:</a:t>
            </a:r>
          </a:p>
          <a:p>
            <a:pPr fontAlgn="base"/>
            <a:r>
              <a:rPr lang="en-US" sz="1200" b="1" u="sng" kern="1200">
                <a:solidFill>
                  <a:schemeClr val="tx1"/>
                </a:solidFill>
                <a:effectLst/>
                <a:latin typeface="+mn-lt"/>
                <a:ea typeface="+mn-ea"/>
                <a:cs typeface="+mn-cs"/>
              </a:rPr>
              <a:t>http://www.webhostinghub.com/glyphs/</a:t>
            </a:r>
          </a:p>
          <a:p>
            <a:pPr fontAlgn="base"/>
            <a:endParaRPr lang="en-US" sz="1200" u="sng" kern="1200">
              <a:solidFill>
                <a:schemeClr val="tx1"/>
              </a:solidFill>
              <a:effectLst/>
              <a:latin typeface="+mn-lt"/>
              <a:ea typeface="+mn-ea"/>
              <a:cs typeface="+mn-cs"/>
            </a:endParaRPr>
          </a:p>
          <a:p>
            <a:pPr fontAlgn="base"/>
            <a:r>
              <a:rPr lang="en-US" sz="1200" b="0" i="0" u="none" kern="1200">
                <a:solidFill>
                  <a:schemeClr val="tx1"/>
                </a:solidFill>
                <a:effectLst/>
                <a:latin typeface="+mn-lt"/>
                <a:ea typeface="+mn-ea"/>
                <a:cs typeface="+mn-cs"/>
              </a:rPr>
              <a:t>All fonts are permitted free use in commercial projects.</a:t>
            </a:r>
          </a:p>
          <a:p>
            <a:endParaRPr lang="en-US"/>
          </a:p>
        </p:txBody>
      </p:sp>
      <p:sp>
        <p:nvSpPr>
          <p:cNvPr id="4" name="Slide Number Placeholder 3"/>
          <p:cNvSpPr>
            <a:spLocks noGrp="1"/>
          </p:cNvSpPr>
          <p:nvPr>
            <p:ph type="sldNum" sz="quarter" idx="10"/>
          </p:nvPr>
        </p:nvSpPr>
        <p:spPr/>
        <p:txBody>
          <a:bodyPr/>
          <a:lstStyle/>
          <a:p>
            <a:fld id="{614ABB26-51B0-A742-8663-37118EE8163C}"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313689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518FD0-00C4-4B18-9A95-4A7110BFB0DC}" type="slidenum">
              <a:rPr lang="en-US" smtClean="0"/>
              <a:t>25</a:t>
            </a:fld>
            <a:endParaRPr lang="en-US"/>
          </a:p>
        </p:txBody>
      </p:sp>
    </p:spTree>
    <p:extLst>
      <p:ext uri="{BB962C8B-B14F-4D97-AF65-F5344CB8AC3E}">
        <p14:creationId xmlns:p14="http://schemas.microsoft.com/office/powerpoint/2010/main" val="2021791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1">
                <a:solidFill>
                  <a:srgbClr val="FF0000"/>
                </a:solidFill>
              </a:rPr>
              <a:t>Attention!</a:t>
            </a:r>
          </a:p>
          <a:p>
            <a:endParaRPr lang="en-US" sz="1600" b="0">
              <a:solidFill>
                <a:srgbClr val="FF0000"/>
              </a:solidFill>
            </a:endParaRPr>
          </a:p>
          <a:p>
            <a:r>
              <a:rPr lang="en-US" sz="1600" b="0">
                <a:solidFill>
                  <a:srgbClr val="FF0000"/>
                </a:solidFill>
              </a:rPr>
              <a:t>Before you open this template be sure what you have the following fonts installed:</a:t>
            </a:r>
          </a:p>
          <a:p>
            <a:pPr fontAlgn="base"/>
            <a:endParaRPr lang="en-US" sz="1200" b="1" kern="1200" cap="all">
              <a:solidFill>
                <a:schemeClr val="tx1"/>
              </a:solidFill>
              <a:effectLst/>
              <a:latin typeface="+mn-lt"/>
              <a:ea typeface="+mn-ea"/>
              <a:cs typeface="+mn-cs"/>
            </a:endParaRPr>
          </a:p>
          <a:p>
            <a:pPr fontAlgn="base"/>
            <a:r>
              <a:rPr lang="en-US" sz="1200" b="1" kern="1200" cap="none">
                <a:solidFill>
                  <a:schemeClr val="tx1"/>
                </a:solidFill>
                <a:effectLst/>
                <a:latin typeface="+mn-lt"/>
                <a:ea typeface="+mn-ea"/>
                <a:cs typeface="+mn-cs"/>
              </a:rPr>
              <a:t>Bebas Neue</a:t>
            </a:r>
            <a:endParaRPr lang="en-US" sz="1200" kern="1200">
              <a:solidFill>
                <a:schemeClr val="tx1"/>
              </a:solidFill>
              <a:effectLst/>
              <a:latin typeface="+mn-lt"/>
              <a:ea typeface="+mn-ea"/>
              <a:cs typeface="+mn-cs"/>
            </a:endParaRPr>
          </a:p>
          <a:p>
            <a:pPr fontAlgn="base"/>
            <a:r>
              <a:rPr lang="en-US" sz="1200" b="1" u="sng" kern="1200" cap="none">
                <a:solidFill>
                  <a:schemeClr val="tx1"/>
                </a:solidFill>
                <a:effectLst/>
                <a:latin typeface="+mn-lt"/>
                <a:ea typeface="+mn-ea"/>
                <a:cs typeface="+mn-cs"/>
              </a:rPr>
              <a:t>http://www.fontsquirrel.com/fonts/bebas-NEUE</a:t>
            </a:r>
          </a:p>
          <a:p>
            <a:pPr fontAlgn="base"/>
            <a:endParaRPr lang="en-US" sz="1200" b="1" u="sng" kern="1200" cap="none">
              <a:solidFill>
                <a:schemeClr val="tx1"/>
              </a:solidFill>
              <a:effectLst/>
              <a:latin typeface="+mn-lt"/>
              <a:ea typeface="+mn-ea"/>
              <a:cs typeface="+mn-cs"/>
            </a:endParaRPr>
          </a:p>
          <a:p>
            <a:pPr fontAlgn="base"/>
            <a:r>
              <a:rPr lang="en-US" sz="1200" b="1" kern="1200" cap="none">
                <a:solidFill>
                  <a:schemeClr val="tx1"/>
                </a:solidFill>
                <a:effectLst/>
                <a:latin typeface="+mn-lt"/>
                <a:ea typeface="+mn-ea"/>
                <a:cs typeface="+mn-cs"/>
              </a:rPr>
              <a:t>Aller</a:t>
            </a:r>
            <a:endParaRPr lang="en-US" sz="1200" kern="1200">
              <a:solidFill>
                <a:schemeClr val="tx1"/>
              </a:solidFill>
              <a:effectLst/>
              <a:latin typeface="+mn-lt"/>
              <a:ea typeface="+mn-ea"/>
              <a:cs typeface="+mn-cs"/>
            </a:endParaRPr>
          </a:p>
          <a:p>
            <a:pPr fontAlgn="base"/>
            <a:r>
              <a:rPr lang="en-US" sz="1200" b="1" u="sng" kern="1200" cap="none">
                <a:solidFill>
                  <a:schemeClr val="tx1"/>
                </a:solidFill>
                <a:effectLst/>
                <a:latin typeface="+mn-lt"/>
                <a:ea typeface="+mn-ea"/>
                <a:cs typeface="+mn-cs"/>
              </a:rPr>
              <a:t>http://www.fontsquirrel.com/fonts/Aller</a:t>
            </a:r>
          </a:p>
          <a:p>
            <a:pPr fontAlgn="base"/>
            <a:endParaRPr lang="en-US" sz="1200" b="1" u="sng" kern="1200" cap="none">
              <a:solidFill>
                <a:schemeClr val="tx1"/>
              </a:solidFill>
              <a:effectLst/>
              <a:latin typeface="+mn-lt"/>
              <a:ea typeface="+mn-ea"/>
              <a:cs typeface="+mn-cs"/>
            </a:endParaRPr>
          </a:p>
          <a:p>
            <a:pPr fontAlgn="base"/>
            <a:r>
              <a:rPr lang="en-US" sz="1200" b="1" kern="1200">
                <a:solidFill>
                  <a:schemeClr val="tx1"/>
                </a:solidFill>
                <a:effectLst/>
                <a:latin typeface="+mn-lt"/>
                <a:ea typeface="+mn-ea"/>
                <a:cs typeface="+mn-cs"/>
              </a:rPr>
              <a:t>Icon Sets Font:</a:t>
            </a:r>
          </a:p>
          <a:p>
            <a:pPr fontAlgn="base"/>
            <a:r>
              <a:rPr lang="en-US" sz="1200" b="1" u="sng" kern="1200">
                <a:solidFill>
                  <a:schemeClr val="tx1"/>
                </a:solidFill>
                <a:effectLst/>
                <a:latin typeface="+mn-lt"/>
                <a:ea typeface="+mn-ea"/>
                <a:cs typeface="+mn-cs"/>
              </a:rPr>
              <a:t>http://www.webhostinghub.com/glyphs/</a:t>
            </a:r>
          </a:p>
          <a:p>
            <a:pPr fontAlgn="base"/>
            <a:endParaRPr lang="en-US" sz="1200" u="sng" kern="1200">
              <a:solidFill>
                <a:schemeClr val="tx1"/>
              </a:solidFill>
              <a:effectLst/>
              <a:latin typeface="+mn-lt"/>
              <a:ea typeface="+mn-ea"/>
              <a:cs typeface="+mn-cs"/>
            </a:endParaRPr>
          </a:p>
          <a:p>
            <a:pPr fontAlgn="base"/>
            <a:r>
              <a:rPr lang="en-US" sz="1200" b="0" i="0" u="none" kern="1200">
                <a:solidFill>
                  <a:schemeClr val="tx1"/>
                </a:solidFill>
                <a:effectLst/>
                <a:latin typeface="+mn-lt"/>
                <a:ea typeface="+mn-ea"/>
                <a:cs typeface="+mn-cs"/>
              </a:rPr>
              <a:t>All fonts are permitted free use in commercial projects.</a:t>
            </a:r>
          </a:p>
          <a:p>
            <a:endParaRPr lang="en-US"/>
          </a:p>
        </p:txBody>
      </p:sp>
      <p:sp>
        <p:nvSpPr>
          <p:cNvPr id="4" name="Slide Number Placeholder 3"/>
          <p:cNvSpPr>
            <a:spLocks noGrp="1"/>
          </p:cNvSpPr>
          <p:nvPr>
            <p:ph type="sldNum" sz="quarter" idx="10"/>
          </p:nvPr>
        </p:nvSpPr>
        <p:spPr/>
        <p:txBody>
          <a:bodyPr/>
          <a:lstStyle/>
          <a:p>
            <a:fld id="{614ABB26-51B0-A742-8663-37118EE8163C}" type="slidenum">
              <a:rPr lang="en-US" smtClean="0">
                <a:solidFill>
                  <a:prstClr val="black"/>
                </a:solidFill>
              </a:rPr>
              <a:pPr/>
              <a:t>62</a:t>
            </a:fld>
            <a:endParaRPr lang="en-US">
              <a:solidFill>
                <a:prstClr val="black"/>
              </a:solidFill>
            </a:endParaRPr>
          </a:p>
        </p:txBody>
      </p:sp>
    </p:spTree>
    <p:extLst>
      <p:ext uri="{BB962C8B-B14F-4D97-AF65-F5344CB8AC3E}">
        <p14:creationId xmlns:p14="http://schemas.microsoft.com/office/powerpoint/2010/main" val="1665945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fluencer - With Logos">
    <p:spTree>
      <p:nvGrpSpPr>
        <p:cNvPr id="1" name=""/>
        <p:cNvGrpSpPr/>
        <p:nvPr/>
      </p:nvGrpSpPr>
      <p:grpSpPr>
        <a:xfrm>
          <a:off x="0" y="0"/>
          <a:ext cx="0" cy="0"/>
          <a:chOff x="0" y="0"/>
          <a:chExt cx="0" cy="0"/>
        </a:xfrm>
      </p:grpSpPr>
      <p:sp>
        <p:nvSpPr>
          <p:cNvPr id="18" name="Text Placeholder 15"/>
          <p:cNvSpPr>
            <a:spLocks noGrp="1"/>
          </p:cNvSpPr>
          <p:nvPr>
            <p:ph type="body" sz="quarter" idx="10"/>
          </p:nvPr>
        </p:nvSpPr>
        <p:spPr>
          <a:xfrm>
            <a:off x="3815934" y="990600"/>
            <a:ext cx="4495800" cy="381000"/>
          </a:xfrm>
          <a:prstGeom prst="rect">
            <a:avLst/>
          </a:prstGeom>
        </p:spPr>
        <p:txBody>
          <a:bodyPr/>
          <a:lstStyle>
            <a:lvl1pPr>
              <a:defRPr sz="2400">
                <a:solidFill>
                  <a:schemeClr val="bg1">
                    <a:lumMod val="75000"/>
                  </a:schemeClr>
                </a:solidFill>
              </a:defRPr>
            </a:lvl1pPr>
          </a:lstStyle>
          <a:p>
            <a:pPr lvl="0"/>
            <a:r>
              <a:rPr lang="en-US" dirty="0"/>
              <a:t>Click to edit Master text styles</a:t>
            </a:r>
          </a:p>
        </p:txBody>
      </p:sp>
      <p:sp>
        <p:nvSpPr>
          <p:cNvPr id="6"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1064916211"/>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fluencer - No Logos">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rmAutofit/>
          </a:bodyPr>
          <a:lstStyle/>
          <a:p>
            <a:r>
              <a:rPr lang="en-US" dirty="0"/>
              <a:t>Click to edit Master title style</a:t>
            </a:r>
          </a:p>
        </p:txBody>
      </p:sp>
      <p:sp>
        <p:nvSpPr>
          <p:cNvPr id="18" name="Text Placeholder 15"/>
          <p:cNvSpPr>
            <a:spLocks noGrp="1"/>
          </p:cNvSpPr>
          <p:nvPr>
            <p:ph type="body" sz="quarter" idx="10"/>
          </p:nvPr>
        </p:nvSpPr>
        <p:spPr>
          <a:xfrm>
            <a:off x="3815934" y="990600"/>
            <a:ext cx="4495800" cy="381000"/>
          </a:xfrm>
          <a:prstGeom prst="rect">
            <a:avLst/>
          </a:prstGeom>
        </p:spPr>
        <p:txBody>
          <a:bodyPr/>
          <a:lstStyle>
            <a:lvl1pPr>
              <a:defRPr sz="2400">
                <a:solidFill>
                  <a:schemeClr val="bg1">
                    <a:lumMod val="75000"/>
                  </a:schemeClr>
                </a:solidFill>
              </a:defRPr>
            </a:lvl1pPr>
          </a:lstStyle>
          <a:p>
            <a:pPr lvl="0"/>
            <a:r>
              <a:rPr lang="en-US" dirty="0"/>
              <a:t>Click to edit Master text styles</a:t>
            </a:r>
          </a:p>
        </p:txBody>
      </p:sp>
    </p:spTree>
    <p:extLst>
      <p:ext uri="{BB962C8B-B14F-4D97-AF65-F5344CB8AC3E}">
        <p14:creationId xmlns:p14="http://schemas.microsoft.com/office/powerpoint/2010/main" val="354218177"/>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75000"/>
                <a:lumOff val="25000"/>
              </a:schemeClr>
            </a:gs>
            <a:gs pos="74000">
              <a:schemeClr val="tx1"/>
            </a:gs>
            <a:gs pos="83000">
              <a:schemeClr val="tx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Title Placeholder 1"/>
          <p:cNvSpPr>
            <a:spLocks noGrp="1"/>
          </p:cNvSpPr>
          <p:nvPr userDrawn="1">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765116200"/>
      </p:ext>
    </p:extLst>
  </p:cSld>
  <p:clrMap bg1="lt1" tx1="dk1" bg2="lt2" tx2="dk2" accent1="accent1" accent2="accent2" accent3="accent3" accent4="accent4" accent5="accent5" accent6="accent6" hlink="hlink" folHlink="folHlink"/>
  <p:sldLayoutIdLst>
    <p:sldLayoutId id="2147483662" r:id="rId1"/>
  </p:sldLayoutIdLst>
  <p:transition spd="slow">
    <p:wipe/>
  </p:transition>
  <p:hf hdr="0" ftr="0" dt="0"/>
  <p:txStyles>
    <p:titleStyle>
      <a:lvl1pPr algn="ctr" defTabSz="457200" rtl="0" eaLnBrk="1" latinLnBrk="0" hangingPunct="1">
        <a:spcBef>
          <a:spcPct val="0"/>
        </a:spcBef>
        <a:buNone/>
        <a:defRPr sz="5400" kern="1200">
          <a:solidFill>
            <a:srgbClr val="018CCF"/>
          </a:solidFill>
          <a:latin typeface="Bebas Neue" panose="020B0606020202050201" pitchFamily="34" charset="0"/>
          <a:ea typeface="+mj-ea"/>
          <a:cs typeface="+mj-cs"/>
        </a:defRPr>
      </a:lvl1pPr>
    </p:titleStyle>
    <p:bodyStyle>
      <a:lvl1pPr marL="0" marR="0" indent="0" algn="ctr" defTabSz="457200" rtl="0" eaLnBrk="1" fontAlgn="auto" latinLnBrk="0" hangingPunct="1">
        <a:lnSpc>
          <a:spcPct val="100000"/>
        </a:lnSpc>
        <a:spcBef>
          <a:spcPts val="0"/>
        </a:spcBef>
        <a:spcAft>
          <a:spcPts val="0"/>
        </a:spcAft>
        <a:buClrTx/>
        <a:buSzTx/>
        <a:buFontTx/>
        <a:buNone/>
        <a:tabLst/>
        <a:defRPr sz="2000" kern="1200">
          <a:solidFill>
            <a:schemeClr val="bg1">
              <a:lumMod val="75000"/>
            </a:schemeClr>
          </a:solidFill>
          <a:latin typeface="Bebas Neue" panose="020B0606020202050201"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75000"/>
                <a:lumOff val="25000"/>
              </a:schemeClr>
            </a:gs>
            <a:gs pos="74000">
              <a:schemeClr val="tx1"/>
            </a:gs>
            <a:gs pos="83000">
              <a:schemeClr val="tx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669092927"/>
      </p:ext>
    </p:extLst>
  </p:cSld>
  <p:clrMap bg1="lt1" tx1="dk1" bg2="lt2" tx2="dk2" accent1="accent1" accent2="accent2" accent3="accent3" accent4="accent4" accent5="accent5" accent6="accent6" hlink="hlink" folHlink="folHlink"/>
  <p:sldLayoutIdLst>
    <p:sldLayoutId id="2147483668" r:id="rId1"/>
  </p:sldLayoutIdLst>
  <p:transition spd="slow">
    <p:wipe/>
  </p:transition>
  <p:hf hdr="0" ftr="0" dt="0"/>
  <p:txStyles>
    <p:titleStyle>
      <a:lvl1pPr algn="ctr" defTabSz="457200" rtl="0" eaLnBrk="1" latinLnBrk="0" hangingPunct="1">
        <a:spcBef>
          <a:spcPct val="0"/>
        </a:spcBef>
        <a:buNone/>
        <a:defRPr sz="5400" kern="1200">
          <a:solidFill>
            <a:srgbClr val="018CCF"/>
          </a:solidFill>
          <a:latin typeface="Bebas Neue" panose="020B0606020202050201" pitchFamily="34" charset="0"/>
          <a:ea typeface="+mj-ea"/>
          <a:cs typeface="+mj-cs"/>
        </a:defRPr>
      </a:lvl1pPr>
    </p:titleStyle>
    <p:bodyStyle>
      <a:lvl1pPr marL="0" marR="0" indent="0" algn="ctr" defTabSz="457200" rtl="0" eaLnBrk="1" fontAlgn="auto" latinLnBrk="0" hangingPunct="1">
        <a:lnSpc>
          <a:spcPct val="100000"/>
        </a:lnSpc>
        <a:spcBef>
          <a:spcPts val="0"/>
        </a:spcBef>
        <a:spcAft>
          <a:spcPts val="0"/>
        </a:spcAft>
        <a:buClrTx/>
        <a:buSzTx/>
        <a:buFontTx/>
        <a:buNone/>
        <a:tabLst/>
        <a:defRPr sz="2000" kern="1200">
          <a:solidFill>
            <a:schemeClr val="bg1">
              <a:lumMod val="75000"/>
            </a:schemeClr>
          </a:solidFill>
          <a:latin typeface="Bebas Neue" panose="020B0606020202050201"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localhost/"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hyperlink" Target="https://github.com/kubernetes/kops"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hyperlink" Target="https://github.com/kubernetes/kops/blob/master/docs/aws.md" TargetMode="External"/><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hyperlink" Target="https://storage.googleapis.com/kubernetes-release/release/stable.txt)/bin/linux/amd64/kubectl" TargetMode="External"/></Relationships>
</file>

<file path=ppt/slides/_rels/slide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extLst>
              <a:ext uri="{28A0092B-C50C-407E-A947-70E740481C1C}">
                <a14:useLocalDpi xmlns:a14="http://schemas.microsoft.com/office/drawing/2010/main" val="0"/>
              </a:ext>
            </a:extLst>
          </a:blip>
          <a:srcRect l="247" t="4571" b="11223"/>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AutoShape 30"/>
          <p:cNvSpPr>
            <a:spLocks/>
          </p:cNvSpPr>
          <p:nvPr/>
        </p:nvSpPr>
        <p:spPr bwMode="auto">
          <a:xfrm>
            <a:off x="-1" y="0"/>
            <a:ext cx="12206689"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60000"/>
            </a:schemeClr>
          </a:solidFill>
          <a:ln>
            <a:noFill/>
          </a:ln>
          <a:effectLst/>
          <a:extLst/>
        </p:spPr>
        <p:txBody>
          <a:bodyPr lIns="45719" tIns="45719" rIns="45719" bIns="45719" anchor="ctr"/>
          <a:lstStyle/>
          <a:p>
            <a:endParaRPr lang="es-ES">
              <a:solidFill>
                <a:prstClr val="white"/>
              </a:solidFill>
              <a:latin typeface="Roboto Light"/>
              <a:cs typeface="Lato" charset="0"/>
            </a:endParaRPr>
          </a:p>
        </p:txBody>
      </p:sp>
      <p:sp>
        <p:nvSpPr>
          <p:cNvPr id="68" name="Freeform 67"/>
          <p:cNvSpPr/>
          <p:nvPr/>
        </p:nvSpPr>
        <p:spPr>
          <a:xfrm>
            <a:off x="4921575" y="1355492"/>
            <a:ext cx="2667000" cy="2667000"/>
          </a:xfrm>
          <a:custGeom>
            <a:avLst/>
            <a:gdLst>
              <a:gd name="connsiteX0" fmla="*/ 2529043 w 2667000"/>
              <a:gd name="connsiteY0" fmla="*/ 747131 h 2667000"/>
              <a:gd name="connsiteX1" fmla="*/ 2574505 w 2667000"/>
              <a:gd name="connsiteY1" fmla="*/ 844539 h 2667000"/>
              <a:gd name="connsiteX2" fmla="*/ 2667000 w 2667000"/>
              <a:gd name="connsiteY2" fmla="*/ 1333500 h 2667000"/>
              <a:gd name="connsiteX3" fmla="*/ 1333500 w 2667000"/>
              <a:gd name="connsiteY3" fmla="*/ 2667000 h 2667000"/>
              <a:gd name="connsiteX4" fmla="*/ 697875 w 2667000"/>
              <a:gd name="connsiteY4" fmla="*/ 2506054 h 2667000"/>
              <a:gd name="connsiteX5" fmla="*/ 649891 w 2667000"/>
              <a:gd name="connsiteY5" fmla="*/ 2476902 h 2667000"/>
              <a:gd name="connsiteX6" fmla="*/ 701613 w 2667000"/>
              <a:gd name="connsiteY6" fmla="*/ 2391753 h 2667000"/>
              <a:gd name="connsiteX7" fmla="*/ 745412 w 2667000"/>
              <a:gd name="connsiteY7" fmla="*/ 2418362 h 2667000"/>
              <a:gd name="connsiteX8" fmla="*/ 1333500 w 2667000"/>
              <a:gd name="connsiteY8" fmla="*/ 2567271 h 2667000"/>
              <a:gd name="connsiteX9" fmla="*/ 2567271 w 2667000"/>
              <a:gd name="connsiteY9" fmla="*/ 1333500 h 2667000"/>
              <a:gd name="connsiteX10" fmla="*/ 2481692 w 2667000"/>
              <a:gd name="connsiteY10" fmla="*/ 881107 h 2667000"/>
              <a:gd name="connsiteX11" fmla="*/ 2466734 w 2667000"/>
              <a:gd name="connsiteY11" fmla="*/ 849056 h 2667000"/>
              <a:gd name="connsiteX12" fmla="*/ 1333500 w 2667000"/>
              <a:gd name="connsiteY12" fmla="*/ 0 h 2667000"/>
              <a:gd name="connsiteX13" fmla="*/ 1822461 w 2667000"/>
              <a:gd name="connsiteY13" fmla="*/ 92496 h 2667000"/>
              <a:gd name="connsiteX14" fmla="*/ 1941266 w 2667000"/>
              <a:gd name="connsiteY14" fmla="*/ 147944 h 2667000"/>
              <a:gd name="connsiteX15" fmla="*/ 1837165 w 2667000"/>
              <a:gd name="connsiteY15" fmla="*/ 209238 h 2667000"/>
              <a:gd name="connsiteX16" fmla="*/ 1785893 w 2667000"/>
              <a:gd name="connsiteY16" fmla="*/ 185308 h 2667000"/>
              <a:gd name="connsiteX17" fmla="*/ 1333500 w 2667000"/>
              <a:gd name="connsiteY17" fmla="*/ 99729 h 2667000"/>
              <a:gd name="connsiteX18" fmla="*/ 99730 w 2667000"/>
              <a:gd name="connsiteY18" fmla="*/ 1333500 h 2667000"/>
              <a:gd name="connsiteX19" fmla="*/ 248639 w 2667000"/>
              <a:gd name="connsiteY19" fmla="*/ 1921589 h 2667000"/>
              <a:gd name="connsiteX20" fmla="*/ 303282 w 2667000"/>
              <a:gd name="connsiteY20" fmla="*/ 2011535 h 2667000"/>
              <a:gd name="connsiteX21" fmla="*/ 217570 w 2667000"/>
              <a:gd name="connsiteY21" fmla="*/ 2062330 h 2667000"/>
              <a:gd name="connsiteX22" fmla="*/ 160947 w 2667000"/>
              <a:gd name="connsiteY22" fmla="*/ 1969125 h 2667000"/>
              <a:gd name="connsiteX23" fmla="*/ 0 w 2667000"/>
              <a:gd name="connsiteY23" fmla="*/ 1333500 h 2667000"/>
              <a:gd name="connsiteX24" fmla="*/ 1333500 w 2667000"/>
              <a:gd name="connsiteY24" fmla="*/ 0 h 266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667000" h="2667000">
                <a:moveTo>
                  <a:pt x="2529043" y="747131"/>
                </a:moveTo>
                <a:lnTo>
                  <a:pt x="2574505" y="844539"/>
                </a:lnTo>
                <a:cubicBezTo>
                  <a:pt x="2634205" y="995939"/>
                  <a:pt x="2667000" y="1160890"/>
                  <a:pt x="2667000" y="1333500"/>
                </a:cubicBezTo>
                <a:cubicBezTo>
                  <a:pt x="2667000" y="2069972"/>
                  <a:pt x="2069972" y="2667000"/>
                  <a:pt x="1333500" y="2667000"/>
                </a:cubicBezTo>
                <a:cubicBezTo>
                  <a:pt x="1103353" y="2667000"/>
                  <a:pt x="886823" y="2608697"/>
                  <a:pt x="697875" y="2506054"/>
                </a:cubicBezTo>
                <a:lnTo>
                  <a:pt x="649891" y="2476902"/>
                </a:lnTo>
                <a:lnTo>
                  <a:pt x="701613" y="2391753"/>
                </a:lnTo>
                <a:lnTo>
                  <a:pt x="745412" y="2418362"/>
                </a:lnTo>
                <a:cubicBezTo>
                  <a:pt x="920229" y="2513327"/>
                  <a:pt x="1120565" y="2567271"/>
                  <a:pt x="1333500" y="2567271"/>
                </a:cubicBezTo>
                <a:cubicBezTo>
                  <a:pt x="2014893" y="2567271"/>
                  <a:pt x="2567271" y="2014893"/>
                  <a:pt x="2567271" y="1333500"/>
                </a:cubicBezTo>
                <a:cubicBezTo>
                  <a:pt x="2567271" y="1173799"/>
                  <a:pt x="2536928" y="1021184"/>
                  <a:pt x="2481692" y="881107"/>
                </a:cubicBezTo>
                <a:lnTo>
                  <a:pt x="2466734" y="849056"/>
                </a:lnTo>
                <a:close/>
                <a:moveTo>
                  <a:pt x="1333500" y="0"/>
                </a:moveTo>
                <a:cubicBezTo>
                  <a:pt x="1506111" y="0"/>
                  <a:pt x="1671061" y="32796"/>
                  <a:pt x="1822461" y="92496"/>
                </a:cubicBezTo>
                <a:lnTo>
                  <a:pt x="1941266" y="147944"/>
                </a:lnTo>
                <a:lnTo>
                  <a:pt x="1837165" y="209238"/>
                </a:lnTo>
                <a:lnTo>
                  <a:pt x="1785893" y="185308"/>
                </a:lnTo>
                <a:cubicBezTo>
                  <a:pt x="1645817" y="130073"/>
                  <a:pt x="1493202" y="99729"/>
                  <a:pt x="1333500" y="99729"/>
                </a:cubicBezTo>
                <a:cubicBezTo>
                  <a:pt x="652107" y="99729"/>
                  <a:pt x="99730" y="652107"/>
                  <a:pt x="99730" y="1333500"/>
                </a:cubicBezTo>
                <a:cubicBezTo>
                  <a:pt x="99730" y="1546436"/>
                  <a:pt x="153673" y="1746772"/>
                  <a:pt x="248639" y="1921589"/>
                </a:cubicBezTo>
                <a:lnTo>
                  <a:pt x="303282" y="2011535"/>
                </a:lnTo>
                <a:lnTo>
                  <a:pt x="217570" y="2062330"/>
                </a:lnTo>
                <a:lnTo>
                  <a:pt x="160947" y="1969125"/>
                </a:lnTo>
                <a:cubicBezTo>
                  <a:pt x="58304" y="1780177"/>
                  <a:pt x="0" y="1563648"/>
                  <a:pt x="0" y="1333500"/>
                </a:cubicBezTo>
                <a:cubicBezTo>
                  <a:pt x="0" y="597029"/>
                  <a:pt x="597029" y="0"/>
                  <a:pt x="1333500" y="0"/>
                </a:cubicBezTo>
                <a:close/>
              </a:path>
            </a:pathLst>
          </a:custGeom>
          <a:solidFill>
            <a:srgbClr val="9A9A9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3086" name="TextBox 3085"/>
          <p:cNvSpPr txBox="1"/>
          <p:nvPr/>
        </p:nvSpPr>
        <p:spPr>
          <a:xfrm>
            <a:off x="14688" y="4194770"/>
            <a:ext cx="12192000" cy="1107996"/>
          </a:xfrm>
          <a:prstGeom prst="rect">
            <a:avLst/>
          </a:prstGeom>
          <a:noFill/>
        </p:spPr>
        <p:txBody>
          <a:bodyPr wrap="square" rtlCol="0">
            <a:spAutoFit/>
          </a:bodyPr>
          <a:lstStyle/>
          <a:p>
            <a:pPr algn="ctr" defTabSz="457200"/>
            <a:r>
              <a:rPr lang="en-US" sz="6600" dirty="0" err="1">
                <a:solidFill>
                  <a:prstClr val="white"/>
                </a:solidFill>
                <a:latin typeface="Bebas Neue" panose="020B0606020202050201" pitchFamily="34" charset="0"/>
              </a:rPr>
              <a:t>kubernetes</a:t>
            </a:r>
            <a:r>
              <a:rPr lang="en-US" sz="6600" dirty="0">
                <a:solidFill>
                  <a:prstClr val="white"/>
                </a:solidFill>
                <a:latin typeface="Bebas Neue" panose="020B0606020202050201" pitchFamily="34" charset="0"/>
              </a:rPr>
              <a:t> </a:t>
            </a:r>
            <a:r>
              <a:rPr lang="en-US" sz="6600" dirty="0">
                <a:solidFill>
                  <a:schemeClr val="accent3"/>
                </a:solidFill>
                <a:latin typeface="Bebas Neue" panose="020B0606020202050201" pitchFamily="34" charset="0"/>
              </a:rPr>
              <a:t>fundamentals</a:t>
            </a:r>
          </a:p>
        </p:txBody>
      </p:sp>
      <p:pic>
        <p:nvPicPr>
          <p:cNvPr id="7" name="Picture 6">
            <a:extLst>
              <a:ext uri="{FF2B5EF4-FFF2-40B4-BE49-F238E27FC236}">
                <a16:creationId xmlns:a16="http://schemas.microsoft.com/office/drawing/2014/main" id="{FE36B168-86CF-3C4F-8D7A-D9975D36D8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325" y="1787292"/>
            <a:ext cx="2095500" cy="1803400"/>
          </a:xfrm>
          <a:prstGeom prst="rect">
            <a:avLst/>
          </a:prstGeom>
        </p:spPr>
      </p:pic>
    </p:spTree>
    <p:extLst>
      <p:ext uri="{BB962C8B-B14F-4D97-AF65-F5344CB8AC3E}">
        <p14:creationId xmlns:p14="http://schemas.microsoft.com/office/powerpoint/2010/main" val="38124025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heel(1)">
                                      <p:cBhvr>
                                        <p:cTn id="7" dur="500"/>
                                        <p:tgtEl>
                                          <p:spTgt spid="6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86"/>
                                        </p:tgtEl>
                                        <p:attrNameLst>
                                          <p:attrName>style.visibility</p:attrName>
                                        </p:attrNameLst>
                                      </p:cBhvr>
                                      <p:to>
                                        <p:strVal val="visible"/>
                                      </p:to>
                                    </p:set>
                                    <p:animEffect transition="in" filter="fade">
                                      <p:cBhvr>
                                        <p:cTn id="11" dur="500"/>
                                        <p:tgtEl>
                                          <p:spTgt spid="3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308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6294" y="1318"/>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1631216"/>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K8S utilizes infrastructure-as-code concepts. All resources and configurations are done in declarative YAML files called resource templates </a:t>
            </a:r>
            <a:r>
              <a:rPr lang="en-US" sz="2000">
                <a:solidFill>
                  <a:schemeClr val="bg1"/>
                </a:solidFill>
                <a:latin typeface="Raleway Medium" panose="020B0603030101060003" pitchFamily="34" charset="77"/>
              </a:rPr>
              <a:t>or manifests and </a:t>
            </a:r>
            <a:r>
              <a:rPr lang="en-US" sz="2000" dirty="0">
                <a:solidFill>
                  <a:schemeClr val="bg1"/>
                </a:solidFill>
                <a:latin typeface="Raleway Medium" panose="020B0603030101060003" pitchFamily="34" charset="77"/>
              </a:rPr>
              <a:t>applied to your cluster.</a:t>
            </a:r>
          </a:p>
          <a:p>
            <a:pPr marL="285750" indent="-285750">
              <a:buFont typeface="Arial" panose="020B0604020202020204" pitchFamily="34" charset="0"/>
              <a:buChar char="•"/>
            </a:pPr>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Example resource:</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a:solidFill>
                  <a:schemeClr val="accent3"/>
                </a:solidFill>
              </a:rPr>
              <a:t>declarative model</a:t>
            </a:r>
            <a:endParaRPr lang="en-US" sz="6000" dirty="0"/>
          </a:p>
        </p:txBody>
      </p:sp>
      <p:sp>
        <p:nvSpPr>
          <p:cNvPr id="2" name="TextBox 1">
            <a:extLst>
              <a:ext uri="{FF2B5EF4-FFF2-40B4-BE49-F238E27FC236}">
                <a16:creationId xmlns:a16="http://schemas.microsoft.com/office/drawing/2014/main" id="{3351C559-6D43-EC44-9396-2D5159142349}"/>
              </a:ext>
            </a:extLst>
          </p:cNvPr>
          <p:cNvSpPr txBox="1"/>
          <p:nvPr/>
        </p:nvSpPr>
        <p:spPr>
          <a:xfrm>
            <a:off x="1325880" y="3127248"/>
            <a:ext cx="9939528" cy="3139321"/>
          </a:xfrm>
          <a:prstGeom prst="rect">
            <a:avLst/>
          </a:prstGeom>
          <a:solidFill>
            <a:schemeClr val="bg1">
              <a:lumMod val="50000"/>
            </a:schemeClr>
          </a:solidFill>
        </p:spPr>
        <p:txBody>
          <a:bodyPr wrap="square" rtlCol="0">
            <a:spAutoFit/>
          </a:bodyPr>
          <a:lstStyle/>
          <a:p>
            <a:r>
              <a:rPr lang="en-US" dirty="0" err="1">
                <a:solidFill>
                  <a:schemeClr val="bg1"/>
                </a:solidFill>
                <a:latin typeface="Courier New" panose="02070309020205020404" pitchFamily="49" charset="0"/>
                <a:cs typeface="Courier New" panose="02070309020205020404" pitchFamily="49" charset="0"/>
              </a:rPr>
              <a:t>apiVersion</a:t>
            </a:r>
            <a:r>
              <a:rPr lang="en-US" dirty="0">
                <a:solidFill>
                  <a:schemeClr val="bg1"/>
                </a:solidFill>
                <a:latin typeface="Courier New" panose="02070309020205020404" pitchFamily="49" charset="0"/>
                <a:cs typeface="Courier New" panose="02070309020205020404" pitchFamily="49" charset="0"/>
              </a:rPr>
              <a:t>: v1</a:t>
            </a:r>
          </a:p>
          <a:p>
            <a:r>
              <a:rPr lang="en-US" dirty="0">
                <a:solidFill>
                  <a:schemeClr val="bg1"/>
                </a:solidFill>
                <a:latin typeface="Courier New" panose="02070309020205020404" pitchFamily="49" charset="0"/>
                <a:cs typeface="Courier New" panose="02070309020205020404" pitchFamily="49" charset="0"/>
              </a:rPr>
              <a:t>kind: Pod </a:t>
            </a:r>
          </a:p>
          <a:p>
            <a:r>
              <a:rPr lang="en-US" dirty="0">
                <a:solidFill>
                  <a:schemeClr val="bg1"/>
                </a:solidFill>
                <a:latin typeface="Courier New" panose="02070309020205020404" pitchFamily="49" charset="0"/>
                <a:cs typeface="Courier New" panose="02070309020205020404" pitchFamily="49" charset="0"/>
              </a:rPr>
              <a:t>metadata: </a:t>
            </a:r>
          </a:p>
          <a:p>
            <a:r>
              <a:rPr lang="en-US" dirty="0">
                <a:solidFill>
                  <a:schemeClr val="bg1"/>
                </a:solidFill>
                <a:latin typeface="Courier New" panose="02070309020205020404" pitchFamily="49" charset="0"/>
                <a:cs typeface="Courier New" panose="02070309020205020404" pitchFamily="49" charset="0"/>
              </a:rPr>
              <a:t>  name: </a:t>
            </a:r>
            <a:r>
              <a:rPr lang="en-US" dirty="0" err="1">
                <a:solidFill>
                  <a:schemeClr val="bg1"/>
                </a:solidFill>
                <a:latin typeface="Courier New" panose="02070309020205020404" pitchFamily="49" charset="0"/>
                <a:cs typeface="Courier New" panose="02070309020205020404" pitchFamily="49" charset="0"/>
              </a:rPr>
              <a:t>myapp</a:t>
            </a:r>
            <a:r>
              <a:rPr lang="en-US" dirty="0">
                <a:solidFill>
                  <a:schemeClr val="bg1"/>
                </a:solidFill>
                <a:latin typeface="Courier New" panose="02070309020205020404" pitchFamily="49" charset="0"/>
                <a:cs typeface="Courier New" panose="02070309020205020404" pitchFamily="49" charset="0"/>
              </a:rPr>
              <a:t>-pod </a:t>
            </a:r>
          </a:p>
          <a:p>
            <a:r>
              <a:rPr lang="en-US" dirty="0">
                <a:solidFill>
                  <a:schemeClr val="bg1"/>
                </a:solidFill>
                <a:latin typeface="Courier New" panose="02070309020205020404" pitchFamily="49" charset="0"/>
                <a:cs typeface="Courier New" panose="02070309020205020404" pitchFamily="49" charset="0"/>
              </a:rPr>
              <a:t>  labels: </a:t>
            </a:r>
          </a:p>
          <a:p>
            <a:r>
              <a:rPr lang="en-US" dirty="0">
                <a:solidFill>
                  <a:schemeClr val="bg1"/>
                </a:solidFill>
                <a:latin typeface="Courier New" panose="02070309020205020404" pitchFamily="49" charset="0"/>
                <a:cs typeface="Courier New" panose="02070309020205020404" pitchFamily="49" charset="0"/>
              </a:rPr>
              <a:t>    app: </a:t>
            </a:r>
            <a:r>
              <a:rPr lang="en-US" dirty="0" err="1">
                <a:solidFill>
                  <a:schemeClr val="bg1"/>
                </a:solidFill>
                <a:latin typeface="Courier New" panose="02070309020205020404" pitchFamily="49" charset="0"/>
                <a:cs typeface="Courier New" panose="02070309020205020404" pitchFamily="49" charset="0"/>
              </a:rPr>
              <a:t>myapp</a:t>
            </a:r>
            <a:r>
              <a:rPr lang="en-US" dirty="0">
                <a:solidFill>
                  <a:schemeClr val="bg1"/>
                </a:solidFill>
                <a:latin typeface="Courier New" panose="02070309020205020404" pitchFamily="49" charset="0"/>
                <a:cs typeface="Courier New" panose="02070309020205020404" pitchFamily="49" charset="0"/>
              </a:rPr>
              <a:t> </a:t>
            </a:r>
          </a:p>
          <a:p>
            <a:r>
              <a:rPr lang="en-US" dirty="0">
                <a:solidFill>
                  <a:schemeClr val="bg1"/>
                </a:solidFill>
                <a:latin typeface="Courier New" panose="02070309020205020404" pitchFamily="49" charset="0"/>
                <a:cs typeface="Courier New" panose="02070309020205020404" pitchFamily="49" charset="0"/>
              </a:rPr>
              <a:t>  spec: </a:t>
            </a:r>
          </a:p>
          <a:p>
            <a:r>
              <a:rPr lang="en-US" dirty="0">
                <a:solidFill>
                  <a:schemeClr val="bg1"/>
                </a:solidFill>
                <a:latin typeface="Courier New" panose="02070309020205020404" pitchFamily="49" charset="0"/>
                <a:cs typeface="Courier New" panose="02070309020205020404" pitchFamily="49" charset="0"/>
              </a:rPr>
              <a:t>    containers: </a:t>
            </a:r>
          </a:p>
          <a:p>
            <a:r>
              <a:rPr lang="en-US" dirty="0">
                <a:solidFill>
                  <a:schemeClr val="bg1"/>
                </a:solidFill>
                <a:latin typeface="Courier New" panose="02070309020205020404" pitchFamily="49" charset="0"/>
                <a:cs typeface="Courier New" panose="02070309020205020404" pitchFamily="49" charset="0"/>
              </a:rPr>
              <a:t>    - name: </a:t>
            </a:r>
            <a:r>
              <a:rPr lang="en-US" dirty="0" err="1">
                <a:solidFill>
                  <a:schemeClr val="bg1"/>
                </a:solidFill>
                <a:latin typeface="Courier New" panose="02070309020205020404" pitchFamily="49" charset="0"/>
                <a:cs typeface="Courier New" panose="02070309020205020404" pitchFamily="49" charset="0"/>
              </a:rPr>
              <a:t>myapp</a:t>
            </a:r>
            <a:r>
              <a:rPr lang="en-US" dirty="0">
                <a:solidFill>
                  <a:schemeClr val="bg1"/>
                </a:solidFill>
                <a:latin typeface="Courier New" panose="02070309020205020404" pitchFamily="49" charset="0"/>
                <a:cs typeface="Courier New" panose="02070309020205020404" pitchFamily="49" charset="0"/>
              </a:rPr>
              <a:t>-container </a:t>
            </a:r>
          </a:p>
          <a:p>
            <a:r>
              <a:rPr lang="en-US" dirty="0">
                <a:solidFill>
                  <a:schemeClr val="bg1"/>
                </a:solidFill>
                <a:latin typeface="Courier New" panose="02070309020205020404" pitchFamily="49" charset="0"/>
                <a:cs typeface="Courier New" panose="02070309020205020404" pitchFamily="49" charset="0"/>
              </a:rPr>
              <a:t>      image: </a:t>
            </a:r>
            <a:r>
              <a:rPr lang="en-US" dirty="0" err="1">
                <a:solidFill>
                  <a:schemeClr val="bg1"/>
                </a:solidFill>
                <a:latin typeface="Courier New" panose="02070309020205020404" pitchFamily="49" charset="0"/>
                <a:cs typeface="Courier New" panose="02070309020205020404" pitchFamily="49" charset="0"/>
              </a:rPr>
              <a:t>busybox</a:t>
            </a:r>
            <a:r>
              <a:rPr lang="en-US" dirty="0">
                <a:solidFill>
                  <a:schemeClr val="bg1"/>
                </a:solidFill>
                <a:latin typeface="Courier New" panose="02070309020205020404" pitchFamily="49" charset="0"/>
                <a:cs typeface="Courier New" panose="02070309020205020404" pitchFamily="49" charset="0"/>
              </a:rPr>
              <a:t> </a:t>
            </a:r>
          </a:p>
          <a:p>
            <a:r>
              <a:rPr lang="en-US" dirty="0">
                <a:solidFill>
                  <a:schemeClr val="bg1"/>
                </a:solidFill>
                <a:latin typeface="Courier New" panose="02070309020205020404" pitchFamily="49" charset="0"/>
                <a:cs typeface="Courier New" panose="02070309020205020404" pitchFamily="49" charset="0"/>
              </a:rPr>
              <a:t>      command: ['</a:t>
            </a:r>
            <a:r>
              <a:rPr lang="en-US" dirty="0" err="1">
                <a:solidFill>
                  <a:schemeClr val="bg1"/>
                </a:solidFill>
                <a:latin typeface="Courier New" panose="02070309020205020404" pitchFamily="49" charset="0"/>
                <a:cs typeface="Courier New" panose="02070309020205020404" pitchFamily="49" charset="0"/>
              </a:rPr>
              <a:t>sh</a:t>
            </a:r>
            <a:r>
              <a:rPr lang="en-US" dirty="0">
                <a:solidFill>
                  <a:schemeClr val="bg1"/>
                </a:solidFill>
                <a:latin typeface="Courier New" panose="02070309020205020404" pitchFamily="49" charset="0"/>
                <a:cs typeface="Courier New" panose="02070309020205020404" pitchFamily="49" charset="0"/>
              </a:rPr>
              <a:t>', '-c', 'echo Hello Kubernetes! &amp;&amp; sleep 3600']</a:t>
            </a:r>
          </a:p>
        </p:txBody>
      </p:sp>
    </p:spTree>
    <p:extLst>
      <p:ext uri="{BB962C8B-B14F-4D97-AF65-F5344CB8AC3E}">
        <p14:creationId xmlns:p14="http://schemas.microsoft.com/office/powerpoint/2010/main" val="15238362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6294" y="1318"/>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3477875"/>
          </a:xfrm>
          <a:prstGeom prst="rect">
            <a:avLst/>
          </a:prstGeom>
          <a:noFill/>
        </p:spPr>
        <p:txBody>
          <a:bodyPr wrap="square" rtlCol="0">
            <a:spAutoFit/>
          </a:bodyPr>
          <a:lstStyle/>
          <a:p>
            <a:r>
              <a:rPr lang="en-US" sz="2000" dirty="0" err="1">
                <a:solidFill>
                  <a:schemeClr val="bg1"/>
                </a:solidFill>
                <a:latin typeface="Raleway Medium" panose="020B0603030101060003" pitchFamily="34" charset="77"/>
              </a:rPr>
              <a:t>Minikube</a:t>
            </a:r>
            <a:r>
              <a:rPr lang="en-US" sz="2000" dirty="0">
                <a:solidFill>
                  <a:schemeClr val="bg1"/>
                </a:solidFill>
                <a:latin typeface="Raleway Medium" panose="020B0603030101060003" pitchFamily="34" charset="77"/>
              </a:rPr>
              <a:t> is a small K8S cluster intended to run on your local machine. We will spend lots of time here.</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It provides much of the functionality that a full cluster has. You can run a completely functional application on your machine.</a:t>
            </a:r>
          </a:p>
          <a:p>
            <a:endParaRPr lang="en-US" sz="2000" dirty="0">
              <a:solidFill>
                <a:schemeClr val="bg1"/>
              </a:solidFill>
              <a:latin typeface="Raleway Medium" panose="020B0603030101060003" pitchFamily="34" charset="77"/>
            </a:endParaRPr>
          </a:p>
          <a:p>
            <a:r>
              <a:rPr lang="en-US" sz="2000" dirty="0" err="1">
                <a:solidFill>
                  <a:schemeClr val="bg1"/>
                </a:solidFill>
                <a:latin typeface="Raleway Medium" panose="020B0603030101060003" pitchFamily="34" charset="77"/>
              </a:rPr>
              <a:t>Minikube</a:t>
            </a:r>
            <a:r>
              <a:rPr lang="en-US" sz="2000" dirty="0">
                <a:solidFill>
                  <a:schemeClr val="bg1"/>
                </a:solidFill>
                <a:latin typeface="Raleway Medium" panose="020B0603030101060003" pitchFamily="34" charset="77"/>
              </a:rPr>
              <a:t> commands: </a:t>
            </a:r>
          </a:p>
          <a:p>
            <a:pPr marL="342900" indent="-342900">
              <a:buFont typeface="Arial" panose="020B0604020202020204" pitchFamily="34" charset="0"/>
              <a:buChar char="•"/>
            </a:pPr>
            <a:r>
              <a:rPr lang="en-US" sz="2000" dirty="0" err="1">
                <a:solidFill>
                  <a:schemeClr val="bg1"/>
                </a:solidFill>
                <a:latin typeface="Raleway Medium" panose="020B0603030101060003" pitchFamily="34" charset="77"/>
              </a:rPr>
              <a:t>Minikube</a:t>
            </a:r>
            <a:r>
              <a:rPr lang="en-US" sz="2000" dirty="0">
                <a:solidFill>
                  <a:schemeClr val="bg1"/>
                </a:solidFill>
                <a:latin typeface="Raleway Medium" panose="020B0603030101060003" pitchFamily="34" charset="77"/>
              </a:rPr>
              <a:t> start</a:t>
            </a:r>
          </a:p>
          <a:p>
            <a:pPr marL="342900" indent="-342900">
              <a:buFont typeface="Arial" panose="020B0604020202020204" pitchFamily="34" charset="0"/>
              <a:buChar char="•"/>
            </a:pPr>
            <a:r>
              <a:rPr lang="en-US" sz="2000" dirty="0" err="1">
                <a:solidFill>
                  <a:schemeClr val="bg1"/>
                </a:solidFill>
                <a:latin typeface="Raleway Medium" panose="020B0603030101060003" pitchFamily="34" charset="77"/>
              </a:rPr>
              <a:t>Minikube</a:t>
            </a:r>
            <a:r>
              <a:rPr lang="en-US" sz="2000" dirty="0">
                <a:solidFill>
                  <a:schemeClr val="bg1"/>
                </a:solidFill>
                <a:latin typeface="Raleway Medium" panose="020B0603030101060003" pitchFamily="34" charset="77"/>
              </a:rPr>
              <a:t> stop</a:t>
            </a:r>
          </a:p>
          <a:p>
            <a:pPr marL="342900" indent="-342900">
              <a:buFont typeface="Arial" panose="020B0604020202020204" pitchFamily="34" charset="0"/>
              <a:buChar char="•"/>
            </a:pPr>
            <a:r>
              <a:rPr lang="en-US" sz="2000" dirty="0" err="1">
                <a:solidFill>
                  <a:schemeClr val="bg1"/>
                </a:solidFill>
                <a:latin typeface="Raleway Medium" panose="020B0603030101060003" pitchFamily="34" charset="77"/>
              </a:rPr>
              <a:t>Minikube</a:t>
            </a:r>
            <a:r>
              <a:rPr lang="en-US" sz="2000" dirty="0">
                <a:solidFill>
                  <a:schemeClr val="bg1"/>
                </a:solidFill>
                <a:latin typeface="Raleway Medium" panose="020B0603030101060003" pitchFamily="34" charset="77"/>
              </a:rPr>
              <a:t> </a:t>
            </a:r>
            <a:r>
              <a:rPr lang="en-US" sz="2000" dirty="0" err="1">
                <a:solidFill>
                  <a:schemeClr val="bg1"/>
                </a:solidFill>
                <a:latin typeface="Raleway Medium" panose="020B0603030101060003" pitchFamily="34" charset="77"/>
              </a:rPr>
              <a:t>ip</a:t>
            </a:r>
            <a:r>
              <a:rPr lang="en-US" sz="2000" dirty="0">
                <a:solidFill>
                  <a:schemeClr val="bg1"/>
                </a:solidFill>
                <a:latin typeface="Raleway Medium" panose="020B0603030101060003" pitchFamily="34" charset="77"/>
              </a:rPr>
              <a:t> – retrieve the IP of your cluster for use in a browser</a:t>
            </a:r>
          </a:p>
          <a:p>
            <a:pPr marL="342900" indent="-342900">
              <a:buFont typeface="Arial" panose="020B0604020202020204" pitchFamily="34" charset="0"/>
              <a:buChar char="•"/>
            </a:pPr>
            <a:r>
              <a:rPr lang="en-US" sz="2000" dirty="0" err="1">
                <a:solidFill>
                  <a:schemeClr val="bg1"/>
                </a:solidFill>
                <a:latin typeface="Raleway Medium" panose="020B0603030101060003" pitchFamily="34" charset="77"/>
              </a:rPr>
              <a:t>Minikube</a:t>
            </a:r>
            <a:r>
              <a:rPr lang="en-US" sz="2000" dirty="0">
                <a:solidFill>
                  <a:schemeClr val="bg1"/>
                </a:solidFill>
                <a:latin typeface="Raleway Medium" panose="020B0603030101060003" pitchFamily="34" charset="77"/>
              </a:rPr>
              <a:t> dashboard – bring up the web UI dashboard</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err="1">
                <a:solidFill>
                  <a:schemeClr val="accent3"/>
                </a:solidFill>
              </a:rPr>
              <a:t>minikube</a:t>
            </a:r>
            <a:endParaRPr lang="en-US" sz="6000" dirty="0"/>
          </a:p>
        </p:txBody>
      </p:sp>
    </p:spTree>
    <p:extLst>
      <p:ext uri="{BB962C8B-B14F-4D97-AF65-F5344CB8AC3E}">
        <p14:creationId xmlns:p14="http://schemas.microsoft.com/office/powerpoint/2010/main" val="40991064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6294" y="1318"/>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2862322"/>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New in Docker, you can now enable Kubernetes on your workstation with a simple checkbox. You’ll find it in Preferences.</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Unlike </a:t>
            </a:r>
            <a:r>
              <a:rPr lang="en-US" sz="2000" dirty="0" err="1">
                <a:solidFill>
                  <a:schemeClr val="bg1"/>
                </a:solidFill>
                <a:latin typeface="Raleway Medium" panose="020B0603030101060003" pitchFamily="34" charset="77"/>
              </a:rPr>
              <a:t>Minikube</a:t>
            </a:r>
            <a:r>
              <a:rPr lang="en-US" sz="2000" dirty="0">
                <a:solidFill>
                  <a:schemeClr val="bg1"/>
                </a:solidFill>
                <a:latin typeface="Raleway Medium" panose="020B0603030101060003" pitchFamily="34" charset="77"/>
              </a:rPr>
              <a:t> where a virtual machine is launched, you can access the services using localhost instead of the VM IP address.</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You can disable and shut down your local cluster using the </a:t>
            </a:r>
            <a:r>
              <a:rPr lang="en-US" sz="2000">
                <a:solidFill>
                  <a:schemeClr val="bg1"/>
                </a:solidFill>
                <a:latin typeface="Raleway Medium" panose="020B0603030101060003" pitchFamily="34" charset="77"/>
              </a:rPr>
              <a:t>Docker menu.</a:t>
            </a:r>
            <a:endParaRPr lang="en-US" sz="2000" dirty="0">
              <a:solidFill>
                <a:schemeClr val="bg1"/>
              </a:solidFill>
              <a:latin typeface="Raleway Medium" panose="020B0603030101060003" pitchFamily="34" charset="77"/>
            </a:endParaRPr>
          </a:p>
          <a:p>
            <a:endParaRPr lang="en-US" sz="2000" dirty="0">
              <a:solidFill>
                <a:schemeClr val="bg1"/>
              </a:solidFill>
              <a:latin typeface="Raleway Medium" panose="020B0603030101060003" pitchFamily="34" charset="77"/>
            </a:endParaRPr>
          </a:p>
          <a:p>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a:solidFill>
                  <a:schemeClr val="accent3"/>
                </a:solidFill>
              </a:rPr>
              <a:t>docker </a:t>
            </a:r>
            <a:r>
              <a:rPr lang="en-US" sz="6000" dirty="0" err="1">
                <a:solidFill>
                  <a:schemeClr val="accent3"/>
                </a:solidFill>
              </a:rPr>
              <a:t>kubernetes</a:t>
            </a:r>
            <a:endParaRPr lang="en-US" sz="6000" dirty="0"/>
          </a:p>
        </p:txBody>
      </p:sp>
    </p:spTree>
    <p:extLst>
      <p:ext uri="{BB962C8B-B14F-4D97-AF65-F5344CB8AC3E}">
        <p14:creationId xmlns:p14="http://schemas.microsoft.com/office/powerpoint/2010/main" val="291050832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6294" y="1318"/>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708981"/>
          </a:xfrm>
          <a:prstGeom prst="rect">
            <a:avLst/>
          </a:prstGeom>
          <a:noFill/>
        </p:spPr>
        <p:txBody>
          <a:bodyPr wrap="square" rtlCol="0">
            <a:spAutoFit/>
          </a:bodyPr>
          <a:lstStyle/>
          <a:p>
            <a:r>
              <a:rPr lang="en-US" sz="2000" dirty="0" err="1">
                <a:solidFill>
                  <a:schemeClr val="bg1"/>
                </a:solidFill>
                <a:latin typeface="Raleway Medium" panose="020B0603030101060003" pitchFamily="34" charset="77"/>
              </a:rPr>
              <a:t>Kubectl</a:t>
            </a:r>
            <a:r>
              <a:rPr lang="en-US" sz="2000" dirty="0">
                <a:solidFill>
                  <a:schemeClr val="bg1"/>
                </a:solidFill>
                <a:latin typeface="Raleway Medium" panose="020B0603030101060003" pitchFamily="34" charset="77"/>
              </a:rPr>
              <a:t> provides the command line interaction with your cluster. This is how you’ll view and manage things like pods, services, </a:t>
            </a:r>
            <a:r>
              <a:rPr lang="en-US" sz="2000" dirty="0" err="1">
                <a:solidFill>
                  <a:schemeClr val="bg1"/>
                </a:solidFill>
                <a:latin typeface="Raleway Medium" panose="020B0603030101060003" pitchFamily="34" charset="77"/>
              </a:rPr>
              <a:t>etc</a:t>
            </a:r>
            <a:r>
              <a:rPr lang="en-US" sz="2000" dirty="0">
                <a:solidFill>
                  <a:schemeClr val="bg1"/>
                </a:solidFill>
                <a:latin typeface="Raleway Medium" panose="020B0603030101060003" pitchFamily="34" charset="77"/>
              </a:rPr>
              <a:t>, and apply template files to your cluster. Commands are formatted as </a:t>
            </a:r>
            <a:r>
              <a:rPr lang="en-US" sz="2000" dirty="0" err="1">
                <a:solidFill>
                  <a:schemeClr val="bg1"/>
                </a:solidFill>
                <a:latin typeface="Courier New" panose="02070309020205020404" pitchFamily="49" charset="0"/>
                <a:cs typeface="Courier New" panose="02070309020205020404" pitchFamily="49" charset="0"/>
              </a:rPr>
              <a:t>kubectl</a:t>
            </a:r>
            <a:r>
              <a:rPr lang="en-US" sz="2000" dirty="0">
                <a:solidFill>
                  <a:schemeClr val="bg1"/>
                </a:solidFill>
                <a:latin typeface="Courier New" panose="02070309020205020404" pitchFamily="49" charset="0"/>
                <a:cs typeface="Courier New" panose="02070309020205020404" pitchFamily="49" charset="0"/>
              </a:rPr>
              <a:t> &lt;command&gt;</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Commands: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Get &lt;service, pod, </a:t>
            </a:r>
            <a:r>
              <a:rPr lang="en-US" sz="2000" dirty="0" err="1">
                <a:solidFill>
                  <a:schemeClr val="bg1"/>
                </a:solidFill>
                <a:latin typeface="Raleway Medium" panose="020B0603030101060003" pitchFamily="34" charset="77"/>
              </a:rPr>
              <a:t>etc</a:t>
            </a:r>
            <a:r>
              <a:rPr lang="en-US" sz="2000" dirty="0">
                <a:solidFill>
                  <a:schemeClr val="bg1"/>
                </a:solidFill>
                <a:latin typeface="Raleway Medium" panose="020B0603030101060003" pitchFamily="34" charset="77"/>
              </a:rPr>
              <a:t>&gt; &lt;name&gt;  - get information about the resource</a:t>
            </a:r>
          </a:p>
          <a:p>
            <a:pPr marL="800100" lvl="1" indent="-342900">
              <a:buFont typeface="Arial" panose="020B0604020202020204" pitchFamily="34" charset="0"/>
              <a:buChar char="•"/>
            </a:pPr>
            <a:r>
              <a:rPr lang="en-US" sz="2000" dirty="0" err="1">
                <a:solidFill>
                  <a:schemeClr val="bg1"/>
                </a:solidFill>
                <a:latin typeface="Courier New" panose="02070309020205020404" pitchFamily="49" charset="0"/>
                <a:cs typeface="Courier New" panose="02070309020205020404" pitchFamily="49" charset="0"/>
              </a:rPr>
              <a:t>kubectl</a:t>
            </a:r>
            <a:r>
              <a:rPr lang="en-US" sz="2000" dirty="0">
                <a:solidFill>
                  <a:schemeClr val="bg1"/>
                </a:solidFill>
                <a:latin typeface="Courier New" panose="02070309020205020404" pitchFamily="49" charset="0"/>
                <a:cs typeface="Courier New" panose="02070309020205020404" pitchFamily="49" charset="0"/>
              </a:rPr>
              <a:t> get pod </a:t>
            </a:r>
            <a:r>
              <a:rPr lang="en-US" sz="2000" dirty="0" err="1">
                <a:solidFill>
                  <a:schemeClr val="bg1"/>
                </a:solidFill>
                <a:latin typeface="Courier New" panose="02070309020205020404" pitchFamily="49" charset="0"/>
                <a:cs typeface="Courier New" panose="02070309020205020404" pitchFamily="49" charset="0"/>
              </a:rPr>
              <a:t>mypod</a:t>
            </a:r>
            <a:endParaRPr lang="en-US" sz="2000" dirty="0">
              <a:solidFill>
                <a:schemeClr val="bg1"/>
              </a:solidFill>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cs typeface="Courier New" panose="02070309020205020404" pitchFamily="49" charset="0"/>
              </a:rPr>
              <a:t>Get all – return a full page of details about your cluster’s resources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cs typeface="Courier New" panose="02070309020205020404" pitchFamily="49" charset="0"/>
              </a:rPr>
              <a:t>Apply – apply a template file to your cluster</a:t>
            </a:r>
          </a:p>
          <a:p>
            <a:pPr marL="800100" lvl="1" indent="-342900">
              <a:buFont typeface="Arial" panose="020B0604020202020204" pitchFamily="34" charset="0"/>
              <a:buChar char="•"/>
            </a:pPr>
            <a:r>
              <a:rPr lang="en-US" sz="2000" dirty="0" err="1">
                <a:solidFill>
                  <a:schemeClr val="bg1"/>
                </a:solidFill>
                <a:latin typeface="Courier New" panose="02070309020205020404" pitchFamily="49" charset="0"/>
                <a:cs typeface="Courier New" panose="02070309020205020404" pitchFamily="49" charset="0"/>
              </a:rPr>
              <a:t>kubectl</a:t>
            </a:r>
            <a:r>
              <a:rPr lang="en-US" sz="2000" dirty="0">
                <a:solidFill>
                  <a:schemeClr val="bg1"/>
                </a:solidFill>
                <a:latin typeface="Courier New" panose="02070309020205020404" pitchFamily="49" charset="0"/>
                <a:cs typeface="Courier New" panose="02070309020205020404" pitchFamily="49" charset="0"/>
              </a:rPr>
              <a:t> apply –f </a:t>
            </a:r>
            <a:r>
              <a:rPr lang="en-US" sz="2000" dirty="0" err="1">
                <a:solidFill>
                  <a:schemeClr val="bg1"/>
                </a:solidFill>
                <a:latin typeface="Courier New" panose="02070309020205020404" pitchFamily="49" charset="0"/>
                <a:cs typeface="Courier New" panose="02070309020205020404" pitchFamily="49" charset="0"/>
              </a:rPr>
              <a:t>workloads.yaml</a:t>
            </a:r>
            <a:endParaRPr lang="en-US" sz="2000" dirty="0">
              <a:solidFill>
                <a:schemeClr val="bg1"/>
              </a:solidFill>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cs typeface="Courier New" panose="02070309020205020404" pitchFamily="49" charset="0"/>
              </a:rPr>
              <a:t>Describe – get detailed information about a resource</a:t>
            </a:r>
          </a:p>
          <a:p>
            <a:pPr marL="800100" lvl="1" indent="-342900">
              <a:buFont typeface="Arial" panose="020B0604020202020204" pitchFamily="34" charset="0"/>
              <a:buChar char="•"/>
            </a:pPr>
            <a:r>
              <a:rPr lang="en-US" sz="2000" dirty="0" err="1">
                <a:solidFill>
                  <a:schemeClr val="bg1"/>
                </a:solidFill>
                <a:latin typeface="Courier New" panose="02070309020205020404" pitchFamily="49" charset="0"/>
                <a:cs typeface="Courier New" panose="02070309020205020404" pitchFamily="49" charset="0"/>
              </a:rPr>
              <a:t>kubectl</a:t>
            </a:r>
            <a:r>
              <a:rPr lang="en-US" sz="2000" dirty="0">
                <a:solidFill>
                  <a:schemeClr val="bg1"/>
                </a:solidFill>
                <a:latin typeface="Courier New" panose="02070309020205020404" pitchFamily="49" charset="0"/>
                <a:cs typeface="Courier New" panose="02070309020205020404" pitchFamily="49" charset="0"/>
              </a:rPr>
              <a:t> describe service </a:t>
            </a:r>
            <a:r>
              <a:rPr lang="en-US" sz="2000" dirty="0" err="1">
                <a:solidFill>
                  <a:schemeClr val="bg1"/>
                </a:solidFill>
                <a:latin typeface="Courier New" panose="02070309020205020404" pitchFamily="49" charset="0"/>
                <a:cs typeface="Courier New" panose="02070309020205020404" pitchFamily="49" charset="0"/>
              </a:rPr>
              <a:t>myservice</a:t>
            </a:r>
            <a:endParaRPr lang="en-US" sz="2000" dirty="0">
              <a:solidFill>
                <a:schemeClr val="bg1"/>
              </a:solidFill>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cs typeface="Courier New" panose="02070309020205020404" pitchFamily="49" charset="0"/>
              </a:rPr>
              <a:t>Logs – return console output from a pod (or a container inside it)</a:t>
            </a:r>
          </a:p>
          <a:p>
            <a:pPr marL="800100" lvl="1" indent="-342900">
              <a:buFont typeface="Arial" panose="020B0604020202020204" pitchFamily="34" charset="0"/>
              <a:buChar char="•"/>
            </a:pPr>
            <a:r>
              <a:rPr lang="en-US" sz="2000" dirty="0" err="1">
                <a:solidFill>
                  <a:schemeClr val="bg1"/>
                </a:solidFill>
                <a:latin typeface="Courier New" panose="02070309020205020404" pitchFamily="49" charset="0"/>
                <a:cs typeface="Courier New" panose="02070309020205020404" pitchFamily="49" charset="0"/>
              </a:rPr>
              <a:t>kubectl</a:t>
            </a:r>
            <a:r>
              <a:rPr lang="en-US" sz="2000" dirty="0">
                <a:solidFill>
                  <a:schemeClr val="bg1"/>
                </a:solidFill>
                <a:latin typeface="Courier New" panose="02070309020205020404" pitchFamily="49" charset="0"/>
                <a:cs typeface="Courier New" panose="02070309020205020404" pitchFamily="49" charset="0"/>
              </a:rPr>
              <a:t> logs </a:t>
            </a:r>
            <a:r>
              <a:rPr lang="en-US" sz="2000" dirty="0" err="1">
                <a:solidFill>
                  <a:schemeClr val="bg1"/>
                </a:solidFill>
                <a:latin typeface="Courier New" panose="02070309020205020404" pitchFamily="49" charset="0"/>
                <a:cs typeface="Courier New" panose="02070309020205020404" pitchFamily="49" charset="0"/>
              </a:rPr>
              <a:t>mypod</a:t>
            </a:r>
            <a:endParaRPr lang="en-US" sz="2000" dirty="0">
              <a:solidFill>
                <a:schemeClr val="bg1"/>
              </a:solidFill>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cs typeface="Courier New" panose="02070309020205020404" pitchFamily="49" charset="0"/>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err="1">
                <a:solidFill>
                  <a:schemeClr val="accent3"/>
                </a:solidFill>
              </a:rPr>
              <a:t>kubectl</a:t>
            </a:r>
            <a:endParaRPr lang="en-US" sz="6000" dirty="0"/>
          </a:p>
        </p:txBody>
      </p:sp>
    </p:spTree>
    <p:extLst>
      <p:ext uri="{BB962C8B-B14F-4D97-AF65-F5344CB8AC3E}">
        <p14:creationId xmlns:p14="http://schemas.microsoft.com/office/powerpoint/2010/main" val="11101356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6294" y="1318"/>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kubectl</a:t>
            </a:r>
            <a:r>
              <a:rPr lang="en-US" sz="6000" dirty="0">
                <a:solidFill>
                  <a:prstClr val="white"/>
                </a:solidFill>
              </a:rPr>
              <a:t> – </a:t>
            </a:r>
            <a:r>
              <a:rPr lang="en-US" sz="6000" dirty="0">
                <a:solidFill>
                  <a:schemeClr val="accent3"/>
                </a:solidFill>
              </a:rPr>
              <a:t>contexts</a:t>
            </a:r>
            <a:endParaRPr lang="en-US" sz="6000" dirty="0"/>
          </a:p>
        </p:txBody>
      </p:sp>
      <p:sp>
        <p:nvSpPr>
          <p:cNvPr id="7" name="TextBox 6">
            <a:extLst>
              <a:ext uri="{FF2B5EF4-FFF2-40B4-BE49-F238E27FC236}">
                <a16:creationId xmlns:a16="http://schemas.microsoft.com/office/drawing/2014/main" id="{BE9B46B8-B2A4-E14E-BBEB-B39264CD0820}"/>
              </a:ext>
            </a:extLst>
          </p:cNvPr>
          <p:cNvSpPr txBox="1"/>
          <p:nvPr/>
        </p:nvSpPr>
        <p:spPr>
          <a:xfrm>
            <a:off x="1311897" y="1168924"/>
            <a:ext cx="9398524" cy="4401205"/>
          </a:xfrm>
          <a:prstGeom prst="rect">
            <a:avLst/>
          </a:prstGeom>
          <a:noFill/>
        </p:spPr>
        <p:txBody>
          <a:bodyPr wrap="square" rtlCol="0">
            <a:spAutoFit/>
          </a:bodyPr>
          <a:lstStyle/>
          <a:p>
            <a:r>
              <a:rPr lang="en-US" sz="2000" dirty="0" err="1">
                <a:solidFill>
                  <a:schemeClr val="bg1"/>
                </a:solidFill>
                <a:latin typeface="Raleway Medium" panose="020B0603030101060003" pitchFamily="34" charset="77"/>
              </a:rPr>
              <a:t>Kubectl</a:t>
            </a:r>
            <a:r>
              <a:rPr lang="en-US" sz="2000" dirty="0">
                <a:solidFill>
                  <a:schemeClr val="bg1"/>
                </a:solidFill>
                <a:latin typeface="Raleway Medium" panose="020B0603030101060003" pitchFamily="34" charset="77"/>
              </a:rPr>
              <a:t> can be pointed to different clusters for management. If you installed </a:t>
            </a:r>
            <a:r>
              <a:rPr lang="en-US" sz="2000" dirty="0" err="1">
                <a:solidFill>
                  <a:schemeClr val="bg1"/>
                </a:solidFill>
                <a:latin typeface="Raleway Medium" panose="020B0603030101060003" pitchFamily="34" charset="77"/>
              </a:rPr>
              <a:t>minikube</a:t>
            </a:r>
            <a:r>
              <a:rPr lang="en-US" sz="2000" dirty="0">
                <a:solidFill>
                  <a:schemeClr val="bg1"/>
                </a:solidFill>
                <a:latin typeface="Raleway Medium" panose="020B0603030101060003" pitchFamily="34" charset="77"/>
              </a:rPr>
              <a:t> and also activated Kubernetes for Docker, you’ll need to tell </a:t>
            </a:r>
            <a:r>
              <a:rPr lang="en-US" sz="2000" dirty="0" err="1">
                <a:solidFill>
                  <a:schemeClr val="bg1"/>
                </a:solidFill>
                <a:latin typeface="Raleway Medium" panose="020B0603030101060003" pitchFamily="34" charset="77"/>
              </a:rPr>
              <a:t>kubectl</a:t>
            </a:r>
            <a:r>
              <a:rPr lang="en-US" sz="2000" dirty="0">
                <a:solidFill>
                  <a:schemeClr val="bg1"/>
                </a:solidFill>
                <a:latin typeface="Raleway Medium" panose="020B0603030101060003" pitchFamily="34" charset="77"/>
              </a:rPr>
              <a:t> which cluster to work on. You do this with context.</a:t>
            </a:r>
          </a:p>
          <a:p>
            <a:endParaRPr lang="en-US" sz="2000" dirty="0">
              <a:solidFill>
                <a:schemeClr val="bg1"/>
              </a:solidFill>
              <a:latin typeface="Raleway Medium" panose="020B0603030101060003" pitchFamily="34" charset="77"/>
              <a:cs typeface="Courier New" panose="02070309020205020404" pitchFamily="49" charset="0"/>
            </a:endParaRPr>
          </a:p>
          <a:p>
            <a:pPr marL="342900" indent="-342900">
              <a:buFont typeface="Arial" panose="020B0604020202020204" pitchFamily="34" charset="0"/>
              <a:buChar char="•"/>
            </a:pPr>
            <a:r>
              <a:rPr lang="en-US" sz="2000" dirty="0" err="1">
                <a:solidFill>
                  <a:schemeClr val="bg1"/>
                </a:solidFill>
                <a:latin typeface="Raleway Medium" panose="020B0603030101060003" pitchFamily="34" charset="77"/>
                <a:cs typeface="Courier New" panose="02070309020205020404" pitchFamily="49" charset="0"/>
              </a:rPr>
              <a:t>kubectl</a:t>
            </a:r>
            <a:r>
              <a:rPr lang="en-US" sz="2000" dirty="0">
                <a:solidFill>
                  <a:schemeClr val="bg1"/>
                </a:solidFill>
                <a:latin typeface="Raleway Medium" panose="020B0603030101060003" pitchFamily="34" charset="77"/>
                <a:cs typeface="Courier New" panose="02070309020205020404" pitchFamily="49" charset="0"/>
              </a:rPr>
              <a:t> config view – shows config information, including available contexts</a:t>
            </a:r>
          </a:p>
          <a:p>
            <a:pPr marL="342900" indent="-342900">
              <a:buFont typeface="Arial" panose="020B0604020202020204" pitchFamily="34" charset="0"/>
              <a:buChar char="•"/>
            </a:pPr>
            <a:r>
              <a:rPr lang="en-US" sz="2000" dirty="0" err="1">
                <a:solidFill>
                  <a:schemeClr val="bg1"/>
                </a:solidFill>
                <a:latin typeface="Raleway Medium" panose="020B0603030101060003" pitchFamily="34" charset="77"/>
                <a:cs typeface="Courier New" panose="02070309020205020404" pitchFamily="49" charset="0"/>
              </a:rPr>
              <a:t>kubectl</a:t>
            </a:r>
            <a:r>
              <a:rPr lang="en-US" sz="2000" dirty="0">
                <a:solidFill>
                  <a:schemeClr val="bg1"/>
                </a:solidFill>
                <a:latin typeface="Raleway Medium" panose="020B0603030101060003" pitchFamily="34" charset="77"/>
                <a:cs typeface="Courier New" panose="02070309020205020404" pitchFamily="49" charset="0"/>
              </a:rPr>
              <a:t> config current-context – shows the current context</a:t>
            </a:r>
          </a:p>
          <a:p>
            <a:pPr marL="342900" indent="-342900">
              <a:buFont typeface="Arial" panose="020B0604020202020204" pitchFamily="34" charset="0"/>
              <a:buChar char="•"/>
            </a:pPr>
            <a:r>
              <a:rPr lang="en-US" sz="2000" dirty="0" err="1">
                <a:solidFill>
                  <a:schemeClr val="bg1"/>
                </a:solidFill>
                <a:latin typeface="Raleway Medium" panose="020B0603030101060003" pitchFamily="34" charset="77"/>
                <a:cs typeface="Courier New" panose="02070309020205020404" pitchFamily="49" charset="0"/>
              </a:rPr>
              <a:t>kubectl</a:t>
            </a:r>
            <a:r>
              <a:rPr lang="en-US" sz="2000" dirty="0">
                <a:solidFill>
                  <a:schemeClr val="bg1"/>
                </a:solidFill>
                <a:latin typeface="Raleway Medium" panose="020B0603030101060003" pitchFamily="34" charset="77"/>
                <a:cs typeface="Courier New" panose="02070309020205020404" pitchFamily="49" charset="0"/>
              </a:rPr>
              <a:t> config use-context docker-for-desktop – switch </a:t>
            </a:r>
            <a:r>
              <a:rPr lang="en-US" sz="2000" dirty="0" err="1">
                <a:solidFill>
                  <a:schemeClr val="bg1"/>
                </a:solidFill>
                <a:latin typeface="Raleway Medium" panose="020B0603030101060003" pitchFamily="34" charset="77"/>
                <a:cs typeface="Courier New" panose="02070309020205020404" pitchFamily="49" charset="0"/>
              </a:rPr>
              <a:t>kubectl</a:t>
            </a:r>
            <a:r>
              <a:rPr lang="en-US" sz="2000" dirty="0">
                <a:solidFill>
                  <a:schemeClr val="bg1"/>
                </a:solidFill>
                <a:latin typeface="Raleway Medium" panose="020B0603030101060003" pitchFamily="34" charset="77"/>
                <a:cs typeface="Courier New" panose="02070309020205020404" pitchFamily="49" charset="0"/>
              </a:rPr>
              <a:t> to send commands to the cluster identified by the name “docker-for-desktop”</a:t>
            </a: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cs typeface="Courier New" panose="02070309020205020404" pitchFamily="49" charset="0"/>
            </a:endParaRPr>
          </a:p>
          <a:p>
            <a:r>
              <a:rPr lang="en-US" sz="2000" dirty="0">
                <a:solidFill>
                  <a:schemeClr val="bg1"/>
                </a:solidFill>
                <a:latin typeface="Raleway Medium" panose="020B0603030101060003" pitchFamily="34" charset="77"/>
                <a:cs typeface="Courier New" panose="02070309020205020404" pitchFamily="49" charset="0"/>
              </a:rPr>
              <a:t>You can also switch contexts using the Docker menu by expanding the Kubernetes item.</a:t>
            </a:r>
          </a:p>
          <a:p>
            <a:endParaRPr lang="en-US" sz="2000" dirty="0">
              <a:solidFill>
                <a:schemeClr val="bg1"/>
              </a:solidFill>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cs typeface="Courier New" panose="02070309020205020404" pitchFamily="49" charset="0"/>
            </a:endParaRPr>
          </a:p>
        </p:txBody>
      </p:sp>
    </p:spTree>
    <p:extLst>
      <p:ext uri="{BB962C8B-B14F-4D97-AF65-F5344CB8AC3E}">
        <p14:creationId xmlns:p14="http://schemas.microsoft.com/office/powerpoint/2010/main" val="131227171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Master components – The controller for the cluster. Also known as the “control plane”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Nodes – the servers in our cluster. There are master nodes and worker nodes.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Workloads – running containers to do the work. These can be created in several ways as we’ll see.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Services – provide network connectivity to workloads.</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a:solidFill>
                  <a:schemeClr val="accent3"/>
                </a:solidFill>
              </a:rPr>
              <a:t>core components</a:t>
            </a:r>
            <a:endParaRPr lang="en-US" sz="6000" dirty="0"/>
          </a:p>
        </p:txBody>
      </p:sp>
    </p:spTree>
    <p:extLst>
      <p:ext uri="{BB962C8B-B14F-4D97-AF65-F5344CB8AC3E}">
        <p14:creationId xmlns:p14="http://schemas.microsoft.com/office/powerpoint/2010/main" val="13400018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Master components are pods themselves that run in the </a:t>
            </a:r>
            <a:r>
              <a:rPr lang="en-US" sz="2000" dirty="0" err="1">
                <a:solidFill>
                  <a:schemeClr val="bg1"/>
                </a:solidFill>
                <a:latin typeface="Raleway Medium" panose="020B0603030101060003" pitchFamily="34" charset="77"/>
              </a:rPr>
              <a:t>kube</a:t>
            </a:r>
            <a:r>
              <a:rPr lang="en-US" sz="2000" dirty="0">
                <a:solidFill>
                  <a:schemeClr val="bg1"/>
                </a:solidFill>
                <a:latin typeface="Raleway Medium" panose="020B0603030101060003" pitchFamily="34" charset="77"/>
              </a:rPr>
              <a:t>-system namespace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Master node – a special node to hold many of the master components. For fault tolerance, 3 of these should be used for production.</a:t>
            </a:r>
          </a:p>
          <a:p>
            <a:pPr marL="342900" indent="-342900">
              <a:buFont typeface="Arial" panose="020B0604020202020204" pitchFamily="34" charset="0"/>
              <a:buChar char="•"/>
            </a:pPr>
            <a:r>
              <a:rPr lang="en-US" sz="2000" dirty="0" err="1">
                <a:solidFill>
                  <a:schemeClr val="bg1"/>
                </a:solidFill>
                <a:latin typeface="Raleway Medium" panose="020B0603030101060003" pitchFamily="34" charset="77"/>
              </a:rPr>
              <a:t>Kube-apiserver</a:t>
            </a:r>
            <a:r>
              <a:rPr lang="en-US" sz="2000" dirty="0">
                <a:solidFill>
                  <a:schemeClr val="bg1"/>
                </a:solidFill>
                <a:latin typeface="Raleway Medium" panose="020B0603030101060003" pitchFamily="34" charset="77"/>
              </a:rPr>
              <a:t> – exposes the K8S API</a:t>
            </a:r>
          </a:p>
          <a:p>
            <a:pPr marL="342900" indent="-342900">
              <a:buFont typeface="Arial" panose="020B0604020202020204" pitchFamily="34" charset="0"/>
              <a:buChar char="•"/>
            </a:pPr>
            <a:r>
              <a:rPr lang="en-US" sz="2000" dirty="0" err="1">
                <a:solidFill>
                  <a:schemeClr val="bg1"/>
                </a:solidFill>
                <a:latin typeface="Raleway Medium" panose="020B0603030101060003" pitchFamily="34" charset="77"/>
              </a:rPr>
              <a:t>etcd</a:t>
            </a:r>
            <a:r>
              <a:rPr lang="en-US" sz="2000" dirty="0">
                <a:solidFill>
                  <a:schemeClr val="bg1"/>
                </a:solidFill>
                <a:latin typeface="Raleway Medium" panose="020B0603030101060003" pitchFamily="34" charset="77"/>
              </a:rPr>
              <a:t> – key-value store to hold cluster data</a:t>
            </a:r>
          </a:p>
          <a:p>
            <a:pPr marL="342900" indent="-342900">
              <a:buFont typeface="Arial" panose="020B0604020202020204" pitchFamily="34" charset="0"/>
              <a:buChar char="•"/>
            </a:pPr>
            <a:r>
              <a:rPr lang="en-US" sz="2000" dirty="0" err="1">
                <a:solidFill>
                  <a:schemeClr val="bg1"/>
                </a:solidFill>
                <a:latin typeface="Raleway Medium" panose="020B0603030101060003" pitchFamily="34" charset="77"/>
              </a:rPr>
              <a:t>kube</a:t>
            </a:r>
            <a:r>
              <a:rPr lang="en-US" sz="2000" dirty="0">
                <a:solidFill>
                  <a:schemeClr val="bg1"/>
                </a:solidFill>
                <a:latin typeface="Raleway Medium" panose="020B0603030101060003" pitchFamily="34" charset="77"/>
              </a:rPr>
              <a:t>-scheduler – places pods onto nodes</a:t>
            </a: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Note that the loss of the master node does not mean that your cluster is down! No management will happen until the master is back up, but it is not a gateway for traffic to your services.</a:t>
            </a: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a:p>
            <a:endParaRPr lang="en-US" sz="20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a:solidFill>
                  <a:schemeClr val="accent3"/>
                </a:solidFill>
              </a:rPr>
              <a:t>master components</a:t>
            </a:r>
            <a:endParaRPr lang="en-US" sz="6000" dirty="0"/>
          </a:p>
        </p:txBody>
      </p:sp>
    </p:spTree>
    <p:extLst>
      <p:ext uri="{BB962C8B-B14F-4D97-AF65-F5344CB8AC3E}">
        <p14:creationId xmlns:p14="http://schemas.microsoft.com/office/powerpoint/2010/main" val="33460578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Worker servers that run your workloads.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Several overhead pods run on every node (these are master components): </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Kubelet</a:t>
            </a:r>
            <a:r>
              <a:rPr lang="en-US" sz="2000" dirty="0">
                <a:solidFill>
                  <a:schemeClr val="bg1"/>
                </a:solidFill>
                <a:latin typeface="Raleway Medium" panose="020B0603030101060003" pitchFamily="34" charset="77"/>
              </a:rPr>
              <a:t> – an agent pod that ensures containers are running in a pod</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Kube</a:t>
            </a:r>
            <a:r>
              <a:rPr lang="en-US" sz="2000" dirty="0">
                <a:solidFill>
                  <a:schemeClr val="bg1"/>
                </a:solidFill>
                <a:latin typeface="Raleway Medium" panose="020B0603030101060003" pitchFamily="34" charset="77"/>
              </a:rPr>
              <a:t>-proxy – a pod that maintains network connections/routing</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Other optional pods and controllers (</a:t>
            </a:r>
            <a:r>
              <a:rPr lang="en-US" sz="2000" dirty="0" err="1">
                <a:solidFill>
                  <a:schemeClr val="bg1"/>
                </a:solidFill>
                <a:latin typeface="Raleway Medium" panose="020B0603030101060003" pitchFamily="34" charset="77"/>
              </a:rPr>
              <a:t>ie</a:t>
            </a:r>
            <a:r>
              <a:rPr lang="en-US" sz="2000" dirty="0">
                <a:solidFill>
                  <a:schemeClr val="bg1"/>
                </a:solidFill>
                <a:latin typeface="Raleway Medium" panose="020B0603030101060003" pitchFamily="34" charset="77"/>
              </a:rPr>
              <a:t>. Logging)</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Has the container runtime (</a:t>
            </a:r>
            <a:r>
              <a:rPr lang="en-US" sz="2000" dirty="0" err="1">
                <a:solidFill>
                  <a:schemeClr val="bg1"/>
                </a:solidFill>
                <a:latin typeface="Raleway Medium" panose="020B0603030101060003" pitchFamily="34" charset="77"/>
              </a:rPr>
              <a:t>ie</a:t>
            </a:r>
            <a:r>
              <a:rPr lang="en-US" sz="2000" dirty="0">
                <a:solidFill>
                  <a:schemeClr val="bg1"/>
                </a:solidFill>
                <a:latin typeface="Raleway Medium" panose="020B0603030101060003" pitchFamily="34" charset="77"/>
              </a:rPr>
              <a:t>. Docker)</a:t>
            </a:r>
          </a:p>
          <a:p>
            <a:endParaRPr lang="en-US" sz="20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a:solidFill>
                  <a:schemeClr val="accent3"/>
                </a:solidFill>
              </a:rPr>
              <a:t>Worker nodes</a:t>
            </a:r>
            <a:endParaRPr lang="en-US" sz="6000" dirty="0"/>
          </a:p>
        </p:txBody>
      </p:sp>
    </p:spTree>
    <p:extLst>
      <p:ext uri="{BB962C8B-B14F-4D97-AF65-F5344CB8AC3E}">
        <p14:creationId xmlns:p14="http://schemas.microsoft.com/office/powerpoint/2010/main" val="29567959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basic building block of K8S. It represents a running process in your cluster.</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It encapsulates a container. In rare cases, it can contain multiple containers that are tightly coupled and must run together.</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Provides additional configuration about how the container runs.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K8S manages pods, not containers.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Every pod gets a unique IP. </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If multiple containers per pod, pods can communicate with localhost.</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You will rarely interact directly with pods, except perhaps viewing logs. You will interact with Deployments or </a:t>
            </a:r>
            <a:r>
              <a:rPr lang="en-US" sz="2000" dirty="0" err="1">
                <a:solidFill>
                  <a:schemeClr val="bg1"/>
                </a:solidFill>
                <a:latin typeface="Raleway Medium" panose="020B0603030101060003" pitchFamily="34" charset="77"/>
              </a:rPr>
              <a:t>ReplicaSets</a:t>
            </a:r>
            <a:r>
              <a:rPr lang="en-US" sz="2000" dirty="0">
                <a:solidFill>
                  <a:schemeClr val="bg1"/>
                </a:solidFill>
                <a:latin typeface="Raleway Medium" panose="020B0603030101060003" pitchFamily="34" charset="77"/>
              </a:rPr>
              <a:t> instead.</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When a pod dies, no replacement is automatically created, unless it was created as part of a </a:t>
            </a:r>
            <a:r>
              <a:rPr lang="en-US" sz="2000" dirty="0" err="1">
                <a:solidFill>
                  <a:schemeClr val="bg1"/>
                </a:solidFill>
                <a:latin typeface="Raleway Medium" panose="020B0603030101060003" pitchFamily="34" charset="77"/>
              </a:rPr>
              <a:t>ReplicaSet</a:t>
            </a:r>
            <a:r>
              <a:rPr lang="en-US" sz="2000" dirty="0">
                <a:solidFill>
                  <a:schemeClr val="bg1"/>
                </a:solidFill>
                <a:latin typeface="Raleway Medium" panose="020B0603030101060003" pitchFamily="34" charset="77"/>
              </a:rPr>
              <a:t> or Deployment.</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Pods are private by default. How do you get your web server accessible? That’s coming up next with a service.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Pods get a label, which we’ll learn more about later.</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Let’s launch a pod and examine it.</a:t>
            </a: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a:solidFill>
                  <a:schemeClr val="accent3"/>
                </a:solidFill>
              </a:rPr>
              <a:t>pods</a:t>
            </a:r>
            <a:endParaRPr lang="en-US" sz="6000" dirty="0"/>
          </a:p>
        </p:txBody>
      </p:sp>
    </p:spTree>
    <p:extLst>
      <p:ext uri="{BB962C8B-B14F-4D97-AF65-F5344CB8AC3E}">
        <p14:creationId xmlns:p14="http://schemas.microsoft.com/office/powerpoint/2010/main" val="6213523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Usually you want to have a pod contain just a single container.</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However, there are cases when you’d want to have multiple containers in a single pod.</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sidecar pattern is an example of this.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With a sidecar, you run a second container in a pod whose job is to take action and support the primary container.</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Logging is a good example, where a sidecar container sends logs from the primary container to a centralized logging system.</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a:solidFill>
                  <a:schemeClr val="accent3"/>
                </a:solidFill>
              </a:rPr>
              <a:t>pod sidecar</a:t>
            </a:r>
            <a:endParaRPr lang="en-US" sz="6000" dirty="0"/>
          </a:p>
        </p:txBody>
      </p:sp>
    </p:spTree>
    <p:extLst>
      <p:ext uri="{BB962C8B-B14F-4D97-AF65-F5344CB8AC3E}">
        <p14:creationId xmlns:p14="http://schemas.microsoft.com/office/powerpoint/2010/main" val="331647383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 y="0"/>
            <a:ext cx="12206689" cy="3390315"/>
            <a:chOff x="-1" y="0"/>
            <a:chExt cx="12206689" cy="3390315"/>
          </a:xfrm>
        </p:grpSpPr>
        <p:pic>
          <p:nvPicPr>
            <p:cNvPr id="9" name="Picture 8" descr="https://images.unsplash.com/photo-1428677361686-f9d23be145c9?fit=crop&amp;fm=jpg&amp;h=1000&amp;ixjsv=2.0.0&amp;ixlib=rb-0.3.5&amp;q=80&amp;w=1925"/>
            <p:cNvPicPr>
              <a:picLocks noChangeAspect="1" noChangeArrowheads="1"/>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r="3214" b="48190"/>
            <a:stretch/>
          </p:blipFill>
          <p:spPr bwMode="auto">
            <a:xfrm>
              <a:off x="0" y="1"/>
              <a:ext cx="12192000" cy="3390314"/>
            </a:xfrm>
            <a:custGeom>
              <a:avLst/>
              <a:gdLst>
                <a:gd name="connsiteX0" fmla="*/ 0 w 12192000"/>
                <a:gd name="connsiteY0" fmla="*/ 0 h 6543811"/>
                <a:gd name="connsiteX1" fmla="*/ 12192000 w 12192000"/>
                <a:gd name="connsiteY1" fmla="*/ 0 h 6543811"/>
                <a:gd name="connsiteX2" fmla="*/ 12192000 w 12192000"/>
                <a:gd name="connsiteY2" fmla="*/ 6543811 h 6543811"/>
                <a:gd name="connsiteX3" fmla="*/ 0 w 12192000"/>
                <a:gd name="connsiteY3" fmla="*/ 6543811 h 6543811"/>
              </a:gdLst>
              <a:ahLst/>
              <a:cxnLst>
                <a:cxn ang="0">
                  <a:pos x="connsiteX0" y="connsiteY0"/>
                </a:cxn>
                <a:cxn ang="0">
                  <a:pos x="connsiteX1" y="connsiteY1"/>
                </a:cxn>
                <a:cxn ang="0">
                  <a:pos x="connsiteX2" y="connsiteY2"/>
                </a:cxn>
                <a:cxn ang="0">
                  <a:pos x="connsiteX3" y="connsiteY3"/>
                </a:cxn>
              </a:cxnLst>
              <a:rect l="l" t="t" r="r" b="b"/>
              <a:pathLst>
                <a:path w="12192000" h="6543811">
                  <a:moveTo>
                    <a:pt x="0" y="0"/>
                  </a:moveTo>
                  <a:lnTo>
                    <a:pt x="12192000" y="0"/>
                  </a:lnTo>
                  <a:lnTo>
                    <a:pt x="12192000" y="6543811"/>
                  </a:lnTo>
                  <a:lnTo>
                    <a:pt x="0" y="6543811"/>
                  </a:lnTo>
                  <a:close/>
                </a:path>
              </a:pathLst>
            </a:custGeom>
            <a:noFill/>
            <a:extLst>
              <a:ext uri="{909E8E84-426E-40DD-AFC4-6F175D3DCCD1}">
                <a14:hiddenFill xmlns:a14="http://schemas.microsoft.com/office/drawing/2010/main">
                  <a:solidFill>
                    <a:srgbClr val="FFFFFF"/>
                  </a:solidFill>
                </a14:hiddenFill>
              </a:ext>
            </a:extLst>
          </p:spPr>
        </p:pic>
        <p:grpSp>
          <p:nvGrpSpPr>
            <p:cNvPr id="23" name="Group 22"/>
            <p:cNvGrpSpPr/>
            <p:nvPr/>
          </p:nvGrpSpPr>
          <p:grpSpPr>
            <a:xfrm>
              <a:off x="-1" y="0"/>
              <a:ext cx="12206689" cy="3390315"/>
              <a:chOff x="-1" y="0"/>
              <a:chExt cx="12206689" cy="3390315"/>
            </a:xfrm>
          </p:grpSpPr>
          <p:sp>
            <p:nvSpPr>
              <p:cNvPr id="10" name="AutoShape 30"/>
              <p:cNvSpPr>
                <a:spLocks/>
              </p:cNvSpPr>
              <p:nvPr/>
            </p:nvSpPr>
            <p:spPr bwMode="auto">
              <a:xfrm>
                <a:off x="-1" y="0"/>
                <a:ext cx="12206689" cy="33903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59000"/>
                </a:schemeClr>
              </a:solidFill>
              <a:ln>
                <a:noFill/>
              </a:ln>
              <a:effectLst/>
              <a:extLst/>
            </p:spPr>
            <p:txBody>
              <a:bodyPr lIns="45719" tIns="45719" rIns="45719" bIns="45719" anchor="ctr"/>
              <a:lstStyle/>
              <a:p>
                <a:endParaRPr lang="es-ES">
                  <a:solidFill>
                    <a:prstClr val="white"/>
                  </a:solidFill>
                  <a:latin typeface="Roboto Light"/>
                  <a:cs typeface="Lato" charset="0"/>
                </a:endParaRPr>
              </a:p>
            </p:txBody>
          </p:sp>
          <p:cxnSp>
            <p:nvCxnSpPr>
              <p:cNvPr id="4" name="Straight Connector 3"/>
              <p:cNvCxnSpPr>
                <a:stCxn id="9" idx="3"/>
                <a:endCxn id="9" idx="2"/>
              </p:cNvCxnSpPr>
              <p:nvPr/>
            </p:nvCxnSpPr>
            <p:spPr>
              <a:xfrm>
                <a:off x="0" y="3390315"/>
                <a:ext cx="12192000" cy="0"/>
              </a:xfrm>
              <a:prstGeom prst="line">
                <a:avLst/>
              </a:prstGeom>
              <a:ln w="76200">
                <a:solidFill>
                  <a:srgbClr val="018CCF"/>
                </a:solidFill>
              </a:ln>
              <a:effectLst/>
            </p:spPr>
            <p:style>
              <a:lnRef idx="2">
                <a:schemeClr val="accent1"/>
              </a:lnRef>
              <a:fillRef idx="0">
                <a:schemeClr val="accent1"/>
              </a:fillRef>
              <a:effectRef idx="1">
                <a:schemeClr val="accent1"/>
              </a:effectRef>
              <a:fontRef idx="minor">
                <a:schemeClr val="tx1"/>
              </a:fontRef>
            </p:style>
          </p:cxnSp>
        </p:grpSp>
      </p:grpSp>
      <p:sp>
        <p:nvSpPr>
          <p:cNvPr id="26" name="Title 1">
            <a:extLst>
              <a:ext uri="{FF2B5EF4-FFF2-40B4-BE49-F238E27FC236}">
                <a16:creationId xmlns:a16="http://schemas.microsoft.com/office/drawing/2014/main" id="{7F82BBDF-41F9-4C40-A0EC-B48067D59735}"/>
              </a:ext>
            </a:extLst>
          </p:cNvPr>
          <p:cNvSpPr txBox="1">
            <a:spLocks/>
          </p:cNvSpPr>
          <p:nvPr/>
        </p:nvSpPr>
        <p:spPr>
          <a:xfrm>
            <a:off x="449949" y="1623634"/>
            <a:ext cx="11175647" cy="6096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5400" kern="1200">
                <a:solidFill>
                  <a:srgbClr val="018CCF"/>
                </a:solidFill>
                <a:latin typeface="Bebas Neue" panose="020B0606020202050201" pitchFamily="34" charset="0"/>
                <a:ea typeface="+mj-ea"/>
                <a:cs typeface="+mj-cs"/>
              </a:defRPr>
            </a:lvl1pPr>
          </a:lstStyle>
          <a:p>
            <a:r>
              <a:rPr lang="en-US" sz="9600" dirty="0">
                <a:solidFill>
                  <a:prstClr val="white"/>
                </a:solidFill>
              </a:rPr>
              <a:t>Kubernetes install</a:t>
            </a:r>
            <a:endParaRPr lang="en-US" sz="9600" dirty="0"/>
          </a:p>
        </p:txBody>
      </p:sp>
      <p:pic>
        <p:nvPicPr>
          <p:cNvPr id="27" name="Picture 26">
            <a:extLst>
              <a:ext uri="{FF2B5EF4-FFF2-40B4-BE49-F238E27FC236}">
                <a16:creationId xmlns:a16="http://schemas.microsoft.com/office/drawing/2014/main" id="{639BE61C-965A-B94A-B5C1-2DC00D184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241" y="2488616"/>
            <a:ext cx="2095500" cy="1803400"/>
          </a:xfrm>
          <a:prstGeom prst="rect">
            <a:avLst/>
          </a:prstGeom>
        </p:spPr>
      </p:pic>
    </p:spTree>
    <p:extLst>
      <p:ext uri="{BB962C8B-B14F-4D97-AF65-F5344CB8AC3E}">
        <p14:creationId xmlns:p14="http://schemas.microsoft.com/office/powerpoint/2010/main" val="24893875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708981"/>
          </a:xfrm>
          <a:prstGeom prst="rect">
            <a:avLst/>
          </a:prstGeom>
          <a:noFill/>
        </p:spPr>
        <p:txBody>
          <a:bodyPr wrap="square" rtlCol="0">
            <a:spAutoFit/>
          </a:bodyPr>
          <a:lstStyle/>
          <a:p>
            <a:pPr marL="457200" indent="-457200">
              <a:buFont typeface="+mj-lt"/>
              <a:buAutoNum type="arabicPeriod"/>
            </a:pPr>
            <a:r>
              <a:rPr lang="en-US" sz="2000" dirty="0">
                <a:solidFill>
                  <a:schemeClr val="bg1"/>
                </a:solidFill>
                <a:latin typeface="Raleway Medium" panose="020B0603030101060003" pitchFamily="34" charset="77"/>
              </a:rPr>
              <a:t>Exercise file: exercises/Day 4/</a:t>
            </a:r>
            <a:r>
              <a:rPr lang="en-US" sz="2000" dirty="0" err="1">
                <a:solidFill>
                  <a:schemeClr val="bg1"/>
                </a:solidFill>
                <a:latin typeface="Raleway Medium" panose="020B0603030101060003" pitchFamily="34" charset="77"/>
              </a:rPr>
              <a:t>pod.yaml</a:t>
            </a:r>
            <a:endParaRPr lang="en-US" sz="2000" dirty="0">
              <a:solidFill>
                <a:schemeClr val="bg1"/>
              </a:solidFill>
              <a:latin typeface="Raleway Medium" panose="020B0603030101060003" pitchFamily="34" charset="77"/>
            </a:endParaRPr>
          </a:p>
          <a:p>
            <a:pPr marL="457200" indent="-457200">
              <a:buFont typeface="+mj-lt"/>
              <a:buAutoNum type="arabicPeriod"/>
            </a:pPr>
            <a:r>
              <a:rPr lang="en-US" sz="2000" dirty="0">
                <a:solidFill>
                  <a:schemeClr val="bg1"/>
                </a:solidFill>
                <a:latin typeface="Raleway Medium" panose="020B0603030101060003" pitchFamily="34" charset="77"/>
              </a:rPr>
              <a:t>Let’s apply it</a:t>
            </a:r>
          </a:p>
          <a:p>
            <a:pPr marL="457200" indent="-457200">
              <a:buFont typeface="+mj-lt"/>
              <a:buAutoNum type="arabicPeriod"/>
            </a:pPr>
            <a:r>
              <a:rPr lang="en-US" sz="2000" dirty="0">
                <a:solidFill>
                  <a:schemeClr val="bg1"/>
                </a:solidFill>
                <a:latin typeface="Raleway Medium" panose="020B0603030101060003" pitchFamily="34" charset="77"/>
              </a:rPr>
              <a:t>Review all pods</a:t>
            </a:r>
          </a:p>
          <a:p>
            <a:pPr marL="457200" indent="-457200">
              <a:buFont typeface="+mj-lt"/>
              <a:buAutoNum type="arabicPeriod"/>
            </a:pPr>
            <a:r>
              <a:rPr lang="en-US" sz="2000" dirty="0">
                <a:solidFill>
                  <a:schemeClr val="bg1"/>
                </a:solidFill>
                <a:latin typeface="Raleway Medium" panose="020B0603030101060003" pitchFamily="34" charset="77"/>
              </a:rPr>
              <a:t>Describe the pod</a:t>
            </a:r>
          </a:p>
          <a:p>
            <a:pPr marL="457200" indent="-457200">
              <a:buFont typeface="+mj-lt"/>
              <a:buAutoNum type="arabicPeriod"/>
            </a:pPr>
            <a:r>
              <a:rPr lang="en-US" sz="2000" dirty="0">
                <a:solidFill>
                  <a:schemeClr val="bg1"/>
                </a:solidFill>
                <a:latin typeface="Raleway Medium" panose="020B0603030101060003" pitchFamily="34" charset="77"/>
              </a:rPr>
              <a:t>How do we access port 80? We can’t.</a:t>
            </a:r>
          </a:p>
          <a:p>
            <a:pPr marL="457200" indent="-457200">
              <a:buFont typeface="+mj-lt"/>
              <a:buAutoNum type="arabicPeriod"/>
            </a:pPr>
            <a:r>
              <a:rPr lang="en-US" sz="2000" dirty="0">
                <a:solidFill>
                  <a:schemeClr val="bg1"/>
                </a:solidFill>
                <a:latin typeface="Raleway Medium" panose="020B0603030101060003" pitchFamily="34" charset="77"/>
              </a:rPr>
              <a:t>Let’s launch a bash shell inside the pod and test it.</a:t>
            </a:r>
          </a:p>
          <a:p>
            <a:pPr marL="914400" lvl="1" indent="-457200">
              <a:buFont typeface="+mj-lt"/>
              <a:buAutoNum type="arabicPeriod"/>
            </a:pPr>
            <a:r>
              <a:rPr lang="en-US" sz="2000" dirty="0" err="1">
                <a:solidFill>
                  <a:schemeClr val="bg1"/>
                </a:solidFill>
                <a:latin typeface="Raleway Medium" panose="020B0603030101060003" pitchFamily="34" charset="77"/>
              </a:rPr>
              <a:t>kubectl</a:t>
            </a:r>
            <a:r>
              <a:rPr lang="en-US" sz="2000" dirty="0">
                <a:solidFill>
                  <a:schemeClr val="bg1"/>
                </a:solidFill>
                <a:latin typeface="Raleway Medium" panose="020B0603030101060003" pitchFamily="34" charset="77"/>
              </a:rPr>
              <a:t> exec -it </a:t>
            </a:r>
            <a:r>
              <a:rPr lang="en-US" sz="2000" dirty="0" err="1">
                <a:solidFill>
                  <a:schemeClr val="bg1"/>
                </a:solidFill>
                <a:latin typeface="Raleway Medium" panose="020B0603030101060003" pitchFamily="34" charset="77"/>
              </a:rPr>
              <a:t>nginx</a:t>
            </a:r>
            <a:r>
              <a:rPr lang="en-US" sz="2000" dirty="0">
                <a:solidFill>
                  <a:schemeClr val="bg1"/>
                </a:solidFill>
                <a:latin typeface="Raleway Medium" panose="020B0603030101060003" pitchFamily="34" charset="77"/>
              </a:rPr>
              <a:t>-pod -- /bin/bash</a:t>
            </a:r>
          </a:p>
          <a:p>
            <a:pPr marL="914400" lvl="1" indent="-457200">
              <a:buFont typeface="+mj-lt"/>
              <a:buAutoNum type="arabicPeriod"/>
            </a:pPr>
            <a:r>
              <a:rPr lang="en-US" sz="2000" dirty="0">
                <a:solidFill>
                  <a:schemeClr val="bg1"/>
                </a:solidFill>
                <a:latin typeface="Raleway Medium" panose="020B0603030101060003" pitchFamily="34" charset="77"/>
              </a:rPr>
              <a:t>curl </a:t>
            </a:r>
            <a:r>
              <a:rPr lang="en-US" sz="2000" dirty="0">
                <a:solidFill>
                  <a:schemeClr val="bg1"/>
                </a:solidFill>
                <a:latin typeface="Raleway Medium" panose="020B0603030101060003" pitchFamily="34" charset="77"/>
                <a:hlinkClick r:id="rId3"/>
              </a:rPr>
              <a:t>http://localhost</a:t>
            </a:r>
            <a:r>
              <a:rPr lang="en-US" sz="2000" dirty="0">
                <a:solidFill>
                  <a:schemeClr val="bg1"/>
                </a:solidFill>
                <a:latin typeface="Raleway Medium" panose="020B0603030101060003" pitchFamily="34" charset="77"/>
              </a:rPr>
              <a:t>. Oh no! curl not found!</a:t>
            </a:r>
          </a:p>
          <a:p>
            <a:pPr marL="914400" lvl="1" indent="-457200">
              <a:buFont typeface="+mj-lt"/>
              <a:buAutoNum type="arabicPeriod"/>
            </a:pPr>
            <a:r>
              <a:rPr lang="en-US" sz="2000" dirty="0">
                <a:solidFill>
                  <a:schemeClr val="bg1"/>
                </a:solidFill>
                <a:latin typeface="Raleway Medium" panose="020B0603030101060003" pitchFamily="34" charset="77"/>
              </a:rPr>
              <a:t>Apt-get update</a:t>
            </a:r>
          </a:p>
          <a:p>
            <a:pPr marL="914400" lvl="1" indent="-457200">
              <a:buFont typeface="+mj-lt"/>
              <a:buAutoNum type="arabicPeriod"/>
            </a:pPr>
            <a:r>
              <a:rPr lang="en-US" sz="2000" dirty="0">
                <a:solidFill>
                  <a:schemeClr val="bg1"/>
                </a:solidFill>
                <a:latin typeface="Raleway Medium" panose="020B0603030101060003" pitchFamily="34" charset="77"/>
              </a:rPr>
              <a:t>Apt-get install curl</a:t>
            </a:r>
          </a:p>
          <a:p>
            <a:pPr marL="914400" lvl="1" indent="-457200">
              <a:buFont typeface="+mj-lt"/>
              <a:buAutoNum type="arabicPeriod"/>
            </a:pPr>
            <a:r>
              <a:rPr lang="en-US" sz="2000" dirty="0">
                <a:solidFill>
                  <a:schemeClr val="bg1"/>
                </a:solidFill>
                <a:latin typeface="Raleway Medium" panose="020B0603030101060003" pitchFamily="34" charset="77"/>
              </a:rPr>
              <a:t>Now try again</a:t>
            </a:r>
          </a:p>
          <a:p>
            <a:pPr marL="914400" lvl="1" indent="-457200">
              <a:buFont typeface="+mj-lt"/>
              <a:buAutoNum type="arabicPeriod"/>
            </a:pPr>
            <a:r>
              <a:rPr lang="en-US" sz="2000" dirty="0">
                <a:solidFill>
                  <a:schemeClr val="bg1"/>
                </a:solidFill>
                <a:latin typeface="Raleway Medium" panose="020B0603030101060003" pitchFamily="34" charset="77"/>
              </a:rPr>
              <a:t>We should now get the HTML for the </a:t>
            </a:r>
            <a:r>
              <a:rPr lang="en-US" sz="2000" dirty="0" err="1">
                <a:solidFill>
                  <a:schemeClr val="bg1"/>
                </a:solidFill>
                <a:latin typeface="Raleway Medium" panose="020B0603030101060003" pitchFamily="34" charset="77"/>
              </a:rPr>
              <a:t>nginx</a:t>
            </a:r>
            <a:r>
              <a:rPr lang="en-US" sz="2000" dirty="0">
                <a:solidFill>
                  <a:schemeClr val="bg1"/>
                </a:solidFill>
                <a:latin typeface="Raleway Medium" panose="020B0603030101060003" pitchFamily="34" charset="77"/>
              </a:rPr>
              <a:t> default page</a:t>
            </a:r>
          </a:p>
          <a:p>
            <a:pPr marL="457200" indent="-457200">
              <a:buFont typeface="+mj-lt"/>
              <a:buAutoNum type="arabicPeriod"/>
            </a:pPr>
            <a:r>
              <a:rPr lang="en-US" sz="2000" dirty="0">
                <a:solidFill>
                  <a:schemeClr val="bg1"/>
                </a:solidFill>
                <a:latin typeface="Raleway Medium" panose="020B0603030101060003" pitchFamily="34" charset="77"/>
              </a:rPr>
              <a:t>Exit and leave the pod running</a:t>
            </a:r>
          </a:p>
          <a:p>
            <a:pPr marL="457200" indent="-457200">
              <a:buFont typeface="+mj-lt"/>
              <a:buAutoNum type="arabicPeriod"/>
            </a:pPr>
            <a:r>
              <a:rPr lang="en-US" sz="2000" dirty="0">
                <a:solidFill>
                  <a:schemeClr val="bg1"/>
                </a:solidFill>
                <a:latin typeface="Raleway Medium" panose="020B0603030101060003" pitchFamily="34" charset="77"/>
              </a:rPr>
              <a:t>Side note: if I launch this pod again, will curl be there?</a:t>
            </a: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a:solidFill>
                  <a:schemeClr val="accent3"/>
                </a:solidFill>
              </a:rPr>
              <a:t>pod exercise</a:t>
            </a:r>
            <a:endParaRPr lang="en-US" sz="6000" dirty="0"/>
          </a:p>
        </p:txBody>
      </p:sp>
    </p:spTree>
    <p:extLst>
      <p:ext uri="{BB962C8B-B14F-4D97-AF65-F5344CB8AC3E}">
        <p14:creationId xmlns:p14="http://schemas.microsoft.com/office/powerpoint/2010/main" val="345644487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Pods are mortal and unstable. Especially with </a:t>
            </a:r>
            <a:r>
              <a:rPr lang="en-US" sz="2000" dirty="0" err="1">
                <a:solidFill>
                  <a:schemeClr val="bg1"/>
                </a:solidFill>
                <a:latin typeface="Raleway Medium" panose="020B0603030101060003" pitchFamily="34" charset="77"/>
              </a:rPr>
              <a:t>ReplicaSets</a:t>
            </a:r>
            <a:r>
              <a:rPr lang="en-US" sz="2000" dirty="0">
                <a:solidFill>
                  <a:schemeClr val="bg1"/>
                </a:solidFill>
                <a:latin typeface="Raleway Medium" panose="020B0603030101060003" pitchFamily="34" charset="77"/>
              </a:rPr>
              <a:t>, pods can frequently be shuffled out of service, especially with scaling events. Services step in to provide a single, stable point of entry to your pods.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Pods attached to a service are specified using label selectors </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Services are how we provide traffic access to pods.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Services act as load balancers for our pods. They just distribute traffic in a round-robin pattern.</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Service types:</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ClusterIP</a:t>
            </a:r>
            <a:r>
              <a:rPr lang="en-US" sz="2000" dirty="0">
                <a:solidFill>
                  <a:schemeClr val="bg1"/>
                </a:solidFill>
                <a:latin typeface="Raleway Medium" panose="020B0603030101060003" pitchFamily="34" charset="77"/>
              </a:rPr>
              <a:t> – default option. Provides access inside the cluster. Good for services that should remain internal to the application like a database.</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NodePort</a:t>
            </a:r>
            <a:r>
              <a:rPr lang="en-US" sz="2000" dirty="0">
                <a:solidFill>
                  <a:schemeClr val="bg1"/>
                </a:solidFill>
                <a:latin typeface="Raleway Medium" panose="020B0603030101060003" pitchFamily="34" charset="77"/>
              </a:rPr>
              <a:t> – Provides a port outside of the cluster. Makes your service public. Note: the port you expose on the cluster is only valid from 30000-32767</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LoadBalancer</a:t>
            </a:r>
            <a:r>
              <a:rPr lang="en-US" sz="2000" dirty="0">
                <a:solidFill>
                  <a:schemeClr val="bg1"/>
                </a:solidFill>
                <a:latin typeface="Raleway Medium" panose="020B0603030101060003" pitchFamily="34" charset="77"/>
              </a:rPr>
              <a:t> – Only valid on cloud implementations, and creates a load balancer and attaches it to your service.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Let’s give this a go with an exercise.</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a:solidFill>
                  <a:schemeClr val="accent3"/>
                </a:solidFill>
              </a:rPr>
              <a:t>services</a:t>
            </a:r>
            <a:endParaRPr lang="en-US" sz="6000" dirty="0"/>
          </a:p>
        </p:txBody>
      </p:sp>
    </p:spTree>
    <p:extLst>
      <p:ext uri="{BB962C8B-B14F-4D97-AF65-F5344CB8AC3E}">
        <p14:creationId xmlns:p14="http://schemas.microsoft.com/office/powerpoint/2010/main" val="1402284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Kubernetes uses selectors to identify pods that will be included in a service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These are name/value pairs that you define.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scheme you use is up to you.</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You can have multiple selectors and all must match.</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You can define elaborate schemes to enable sophisticated deployment mechanisms such as blue</a:t>
            </a:r>
            <a:r>
              <a:rPr lang="en-US" sz="2000">
                <a:solidFill>
                  <a:schemeClr val="bg1"/>
                </a:solidFill>
                <a:latin typeface="Raleway Medium" panose="020B0603030101060003" pitchFamily="34" charset="77"/>
              </a:rPr>
              <a:t>/green.</a:t>
            </a: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a:solidFill>
                  <a:schemeClr val="accent3"/>
                </a:solidFill>
              </a:rPr>
              <a:t>labels and selectors</a:t>
            </a:r>
            <a:endParaRPr lang="en-US" sz="6000" dirty="0"/>
          </a:p>
        </p:txBody>
      </p:sp>
    </p:spTree>
    <p:extLst>
      <p:ext uri="{BB962C8B-B14F-4D97-AF65-F5344CB8AC3E}">
        <p14:creationId xmlns:p14="http://schemas.microsoft.com/office/powerpoint/2010/main" val="20206709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2862322"/>
          </a:xfrm>
          <a:prstGeom prst="rect">
            <a:avLst/>
          </a:prstGeom>
          <a:noFill/>
        </p:spPr>
        <p:txBody>
          <a:bodyPr wrap="square" rtlCol="0">
            <a:spAutoFit/>
          </a:bodyPr>
          <a:lstStyle/>
          <a:p>
            <a:pPr marL="457200" indent="-457200">
              <a:buFont typeface="+mj-lt"/>
              <a:buAutoNum type="arabicPeriod"/>
            </a:pPr>
            <a:r>
              <a:rPr lang="en-US" sz="2000" dirty="0">
                <a:solidFill>
                  <a:schemeClr val="bg1"/>
                </a:solidFill>
                <a:latin typeface="Raleway Medium" panose="020B0603030101060003" pitchFamily="34" charset="77"/>
              </a:rPr>
              <a:t>Exercise file: exercises/Day 4/</a:t>
            </a:r>
            <a:r>
              <a:rPr lang="en-US" sz="2000" dirty="0" err="1">
                <a:solidFill>
                  <a:schemeClr val="bg1"/>
                </a:solidFill>
                <a:latin typeface="Raleway Medium" panose="020B0603030101060003" pitchFamily="34" charset="77"/>
              </a:rPr>
              <a:t>service.yaml</a:t>
            </a:r>
            <a:endParaRPr lang="en-US" sz="2000" dirty="0">
              <a:solidFill>
                <a:schemeClr val="bg1"/>
              </a:solidFill>
              <a:latin typeface="Raleway Medium" panose="020B0603030101060003" pitchFamily="34" charset="77"/>
            </a:endParaRPr>
          </a:p>
          <a:p>
            <a:pPr marL="457200" indent="-457200">
              <a:buFont typeface="+mj-lt"/>
              <a:buAutoNum type="arabicPeriod"/>
            </a:pPr>
            <a:r>
              <a:rPr lang="en-US" sz="2000" dirty="0">
                <a:solidFill>
                  <a:schemeClr val="bg1"/>
                </a:solidFill>
                <a:latin typeface="Raleway Medium" panose="020B0603030101060003" pitchFamily="34" charset="77"/>
              </a:rPr>
              <a:t>Review the file. Pay attention to the type and ports.</a:t>
            </a:r>
          </a:p>
          <a:p>
            <a:pPr marL="457200" indent="-457200">
              <a:buFont typeface="+mj-lt"/>
              <a:buAutoNum type="arabicPeriod"/>
            </a:pPr>
            <a:r>
              <a:rPr lang="en-US" sz="2000" dirty="0">
                <a:solidFill>
                  <a:schemeClr val="bg1"/>
                </a:solidFill>
                <a:latin typeface="Raleway Medium" panose="020B0603030101060003" pitchFamily="34" charset="77"/>
              </a:rPr>
              <a:t>Apply to cluster</a:t>
            </a:r>
          </a:p>
          <a:p>
            <a:pPr marL="457200" indent="-457200">
              <a:buFont typeface="+mj-lt"/>
              <a:buAutoNum type="arabicPeriod"/>
            </a:pPr>
            <a:r>
              <a:rPr lang="en-US" sz="2000" dirty="0">
                <a:solidFill>
                  <a:schemeClr val="bg1"/>
                </a:solidFill>
                <a:latin typeface="Raleway Medium" panose="020B0603030101060003" pitchFamily="34" charset="77"/>
              </a:rPr>
              <a:t>Now we can access the service from our own computer at http://localhost:30080</a:t>
            </a:r>
          </a:p>
          <a:p>
            <a:pPr marL="457200" indent="-457200">
              <a:buFont typeface="+mj-lt"/>
              <a:buAutoNum type="arabicPeriod"/>
            </a:pPr>
            <a:r>
              <a:rPr lang="en-US" sz="2000" dirty="0">
                <a:solidFill>
                  <a:schemeClr val="bg1"/>
                </a:solidFill>
                <a:latin typeface="Raleway Medium" panose="020B0603030101060003" pitchFamily="34" charset="77"/>
              </a:rPr>
              <a:t>Now go delete your pod and try the URL again. Oh no! Our service is down!</a:t>
            </a:r>
          </a:p>
          <a:p>
            <a:pPr marL="457200" indent="-457200">
              <a:buFont typeface="+mj-lt"/>
              <a:buAutoNum type="arabicPeriod"/>
            </a:pPr>
            <a:r>
              <a:rPr lang="en-US" sz="2000" dirty="0">
                <a:solidFill>
                  <a:schemeClr val="bg1"/>
                </a:solidFill>
                <a:latin typeface="Raleway Medium" panose="020B0603030101060003" pitchFamily="34" charset="77"/>
              </a:rPr>
              <a:t>Don’t delete the service. We’ll use it again shortly.</a:t>
            </a: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a:solidFill>
                  <a:schemeClr val="accent3"/>
                </a:solidFill>
              </a:rPr>
              <a:t>services exercise</a:t>
            </a:r>
            <a:endParaRPr lang="en-US" sz="6000" dirty="0"/>
          </a:p>
        </p:txBody>
      </p:sp>
    </p:spTree>
    <p:extLst>
      <p:ext uri="{BB962C8B-B14F-4D97-AF65-F5344CB8AC3E}">
        <p14:creationId xmlns:p14="http://schemas.microsoft.com/office/powerpoint/2010/main" val="6305977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When we deleted the pod in the last exercise, our service went down!</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We don’t want to manage pods directly, because they’re mortal</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Instead we work with </a:t>
            </a:r>
            <a:r>
              <a:rPr lang="en-US" sz="2000" dirty="0" err="1">
                <a:solidFill>
                  <a:schemeClr val="bg1"/>
                </a:solidFill>
                <a:latin typeface="Raleway Medium" panose="020B0603030101060003" pitchFamily="34" charset="77"/>
              </a:rPr>
              <a:t>replicasets</a:t>
            </a:r>
            <a:r>
              <a:rPr lang="en-US" sz="2000" dirty="0">
                <a:solidFill>
                  <a:schemeClr val="bg1"/>
                </a:solidFill>
                <a:latin typeface="Raleway Medium" panose="020B0603030101060003" pitchFamily="34" charset="77"/>
              </a:rPr>
              <a:t> to manage the creation and replacement of pods. </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With a </a:t>
            </a:r>
            <a:r>
              <a:rPr lang="en-US" sz="2000" dirty="0" err="1">
                <a:solidFill>
                  <a:schemeClr val="bg1"/>
                </a:solidFill>
                <a:latin typeface="Raleway Medium" panose="020B0603030101060003" pitchFamily="34" charset="77"/>
              </a:rPr>
              <a:t>replicaset</a:t>
            </a:r>
            <a:r>
              <a:rPr lang="en-US" sz="2000" dirty="0">
                <a:solidFill>
                  <a:schemeClr val="bg1"/>
                </a:solidFill>
                <a:latin typeface="Raleway Medium" panose="020B0603030101060003" pitchFamily="34" charset="77"/>
              </a:rPr>
              <a:t>, any pods that die will be recreated to maintain the minimum number.</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This is essentially our pod declaration with some additional meta data.</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Let’s go create one.</a:t>
            </a: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err="1">
                <a:solidFill>
                  <a:schemeClr val="accent3"/>
                </a:solidFill>
              </a:rPr>
              <a:t>replicaset</a:t>
            </a:r>
            <a:endParaRPr lang="en-US" sz="6000" dirty="0"/>
          </a:p>
        </p:txBody>
      </p:sp>
    </p:spTree>
    <p:extLst>
      <p:ext uri="{BB962C8B-B14F-4D97-AF65-F5344CB8AC3E}">
        <p14:creationId xmlns:p14="http://schemas.microsoft.com/office/powerpoint/2010/main" val="11919987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324535"/>
          </a:xfrm>
          <a:prstGeom prst="rect">
            <a:avLst/>
          </a:prstGeom>
          <a:noFill/>
        </p:spPr>
        <p:txBody>
          <a:bodyPr wrap="square" rtlCol="0">
            <a:spAutoFit/>
          </a:bodyPr>
          <a:lstStyle/>
          <a:p>
            <a:pPr marL="457200" indent="-457200">
              <a:buFont typeface="+mj-lt"/>
              <a:buAutoNum type="arabicPeriod"/>
            </a:pPr>
            <a:r>
              <a:rPr lang="en-US" sz="2000" dirty="0">
                <a:solidFill>
                  <a:schemeClr val="bg1"/>
                </a:solidFill>
                <a:latin typeface="Raleway Medium" panose="020B0603030101060003" pitchFamily="34" charset="77"/>
              </a:rPr>
              <a:t>Exercise file: exercises/Day 4/</a:t>
            </a:r>
            <a:r>
              <a:rPr lang="en-US" sz="2000" dirty="0" err="1">
                <a:solidFill>
                  <a:schemeClr val="bg1"/>
                </a:solidFill>
                <a:latin typeface="Raleway Medium" panose="020B0603030101060003" pitchFamily="34" charset="77"/>
              </a:rPr>
              <a:t>replicaset.yaml</a:t>
            </a:r>
            <a:endParaRPr lang="en-US" sz="2000" dirty="0">
              <a:solidFill>
                <a:schemeClr val="bg1"/>
              </a:solidFill>
              <a:latin typeface="Raleway Medium" panose="020B0603030101060003" pitchFamily="34" charset="77"/>
            </a:endParaRPr>
          </a:p>
          <a:p>
            <a:pPr marL="457200" indent="-457200">
              <a:buFont typeface="+mj-lt"/>
              <a:buAutoNum type="arabicPeriod"/>
            </a:pPr>
            <a:r>
              <a:rPr lang="en-US" sz="2000" dirty="0">
                <a:solidFill>
                  <a:schemeClr val="bg1"/>
                </a:solidFill>
                <a:latin typeface="Raleway Medium" panose="020B0603030101060003" pitchFamily="34" charset="77"/>
              </a:rPr>
              <a:t>Review the file. Note the labels and replicas. Does the spec section look familiar?</a:t>
            </a:r>
          </a:p>
          <a:p>
            <a:pPr marL="457200" indent="-457200">
              <a:buFont typeface="+mj-lt"/>
              <a:buAutoNum type="arabicPeriod"/>
            </a:pPr>
            <a:r>
              <a:rPr lang="en-US" sz="2000" dirty="0">
                <a:solidFill>
                  <a:schemeClr val="bg1"/>
                </a:solidFill>
                <a:latin typeface="Raleway Medium" panose="020B0603030101060003" pitchFamily="34" charset="77"/>
              </a:rPr>
              <a:t>Apply the file to your cluster.</a:t>
            </a:r>
          </a:p>
          <a:p>
            <a:pPr marL="457200" indent="-457200">
              <a:buFont typeface="+mj-lt"/>
              <a:buAutoNum type="arabicPeriod"/>
            </a:pPr>
            <a:r>
              <a:rPr lang="en-US" sz="2000" dirty="0" err="1">
                <a:solidFill>
                  <a:schemeClr val="bg1"/>
                </a:solidFill>
                <a:latin typeface="Raleway Medium" panose="020B0603030101060003" pitchFamily="34" charset="77"/>
              </a:rPr>
              <a:t>Kubectl</a:t>
            </a:r>
            <a:r>
              <a:rPr lang="en-US" sz="2000" dirty="0">
                <a:solidFill>
                  <a:schemeClr val="bg1"/>
                </a:solidFill>
                <a:latin typeface="Raleway Medium" panose="020B0603030101060003" pitchFamily="34" charset="77"/>
              </a:rPr>
              <a:t> get all. Note that we now have pods, services, and </a:t>
            </a:r>
            <a:r>
              <a:rPr lang="en-US" sz="2000" dirty="0" err="1">
                <a:solidFill>
                  <a:schemeClr val="bg1"/>
                </a:solidFill>
                <a:latin typeface="Raleway Medium" panose="020B0603030101060003" pitchFamily="34" charset="77"/>
              </a:rPr>
              <a:t>replicasets</a:t>
            </a:r>
            <a:endParaRPr lang="en-US" sz="2000" dirty="0">
              <a:solidFill>
                <a:schemeClr val="bg1"/>
              </a:solidFill>
              <a:latin typeface="Raleway Medium" panose="020B0603030101060003" pitchFamily="34" charset="77"/>
            </a:endParaRPr>
          </a:p>
          <a:p>
            <a:pPr marL="457200" indent="-457200">
              <a:buFont typeface="+mj-lt"/>
              <a:buAutoNum type="arabicPeriod"/>
            </a:pPr>
            <a:r>
              <a:rPr lang="en-US" sz="2000" dirty="0">
                <a:solidFill>
                  <a:schemeClr val="bg1"/>
                </a:solidFill>
                <a:latin typeface="Raleway Medium" panose="020B0603030101060003" pitchFamily="34" charset="77"/>
              </a:rPr>
              <a:t>We now have our </a:t>
            </a:r>
            <a:r>
              <a:rPr lang="en-US" sz="2000" dirty="0" err="1">
                <a:solidFill>
                  <a:schemeClr val="bg1"/>
                </a:solidFill>
                <a:latin typeface="Raleway Medium" panose="020B0603030101060003" pitchFamily="34" charset="77"/>
              </a:rPr>
              <a:t>nginx</a:t>
            </a:r>
            <a:r>
              <a:rPr lang="en-US" sz="2000" dirty="0">
                <a:solidFill>
                  <a:schemeClr val="bg1"/>
                </a:solidFill>
                <a:latin typeface="Raleway Medium" panose="020B0603030101060003" pitchFamily="34" charset="77"/>
              </a:rPr>
              <a:t> pod running again! Try the URL to the service.</a:t>
            </a:r>
          </a:p>
          <a:p>
            <a:pPr marL="457200" indent="-457200">
              <a:buFont typeface="+mj-lt"/>
              <a:buAutoNum type="arabicPeriod"/>
            </a:pPr>
            <a:r>
              <a:rPr lang="en-US" sz="2000" dirty="0">
                <a:solidFill>
                  <a:schemeClr val="bg1"/>
                </a:solidFill>
                <a:latin typeface="Raleway Medium" panose="020B0603030101060003" pitchFamily="34" charset="77"/>
              </a:rPr>
              <a:t>Now go delete your pod. Does the service go down? Does it go down temporarily? Do a </a:t>
            </a:r>
            <a:r>
              <a:rPr lang="en-US" sz="2000" dirty="0" err="1">
                <a:solidFill>
                  <a:schemeClr val="bg1"/>
                </a:solidFill>
                <a:latin typeface="Raleway Medium" panose="020B0603030101060003" pitchFamily="34" charset="77"/>
              </a:rPr>
              <a:t>kubectl</a:t>
            </a:r>
            <a:r>
              <a:rPr lang="en-US" sz="2000" dirty="0">
                <a:solidFill>
                  <a:schemeClr val="bg1"/>
                </a:solidFill>
                <a:latin typeface="Raleway Medium" panose="020B0603030101060003" pitchFamily="34" charset="77"/>
              </a:rPr>
              <a:t> get all and note the name of the new pod.</a:t>
            </a:r>
          </a:p>
          <a:p>
            <a:pPr marL="457200" indent="-457200">
              <a:buFont typeface="+mj-lt"/>
              <a:buAutoNum type="arabicPeriod"/>
            </a:pPr>
            <a:r>
              <a:rPr lang="en-US" sz="2000" dirty="0">
                <a:solidFill>
                  <a:schemeClr val="bg1"/>
                </a:solidFill>
                <a:latin typeface="Raleway Medium" panose="020B0603030101060003" pitchFamily="34" charset="77"/>
              </a:rPr>
              <a:t>Now go increase the replicas setting in the template file and reapply.</a:t>
            </a:r>
          </a:p>
          <a:p>
            <a:pPr marL="457200" indent="-457200">
              <a:buFont typeface="+mj-lt"/>
              <a:buAutoNum type="arabicPeriod"/>
            </a:pPr>
            <a:r>
              <a:rPr lang="en-US" sz="2000" dirty="0">
                <a:solidFill>
                  <a:schemeClr val="bg1"/>
                </a:solidFill>
                <a:latin typeface="Raleway Medium" panose="020B0603030101060003" pitchFamily="34" charset="77"/>
              </a:rPr>
              <a:t>Repeat the pod delete step, and note that you now have a resilient service that auto heals but also has multiple pods to serve requests!</a:t>
            </a:r>
          </a:p>
          <a:p>
            <a:pPr marL="457200" indent="-457200">
              <a:buFont typeface="+mj-lt"/>
              <a:buAutoNum type="arabicPeriod"/>
            </a:pPr>
            <a:r>
              <a:rPr lang="en-US" sz="2000" dirty="0">
                <a:solidFill>
                  <a:schemeClr val="bg1"/>
                </a:solidFill>
                <a:latin typeface="Raleway Medium" panose="020B0603030101060003" pitchFamily="34" charset="77"/>
              </a:rPr>
              <a:t>When done, delete the </a:t>
            </a:r>
            <a:r>
              <a:rPr lang="en-US" sz="2000" dirty="0" err="1">
                <a:solidFill>
                  <a:schemeClr val="bg1"/>
                </a:solidFill>
                <a:latin typeface="Raleway Medium" panose="020B0603030101060003" pitchFamily="34" charset="77"/>
              </a:rPr>
              <a:t>replicaset</a:t>
            </a:r>
            <a:r>
              <a:rPr lang="en-US" sz="2000" dirty="0">
                <a:solidFill>
                  <a:schemeClr val="bg1"/>
                </a:solidFill>
                <a:latin typeface="Raleway Medium" panose="020B0603030101060003" pitchFamily="34" charset="77"/>
              </a:rPr>
              <a:t>.</a:t>
            </a:r>
          </a:p>
          <a:p>
            <a:pPr marL="457200" indent="-457200">
              <a:buFont typeface="+mj-lt"/>
              <a:buAutoNum type="arabicPeriod"/>
            </a:pPr>
            <a:r>
              <a:rPr lang="en-US" sz="2000" dirty="0">
                <a:solidFill>
                  <a:schemeClr val="bg1"/>
                </a:solidFill>
                <a:latin typeface="Raleway Medium" panose="020B0603030101060003" pitchFamily="34" charset="77"/>
              </a:rPr>
              <a:t>How do we handle updates to your container images, such as new version releases? Let’s talk deployments.</a:t>
            </a: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err="1">
                <a:solidFill>
                  <a:schemeClr val="accent3"/>
                </a:solidFill>
              </a:rPr>
              <a:t>replicaset</a:t>
            </a:r>
            <a:r>
              <a:rPr lang="en-US" sz="6000" dirty="0">
                <a:solidFill>
                  <a:schemeClr val="accent3"/>
                </a:solidFill>
              </a:rPr>
              <a:t> exercise</a:t>
            </a:r>
            <a:endParaRPr lang="en-US" sz="6000" dirty="0"/>
          </a:p>
        </p:txBody>
      </p:sp>
    </p:spTree>
    <p:extLst>
      <p:ext uri="{BB962C8B-B14F-4D97-AF65-F5344CB8AC3E}">
        <p14:creationId xmlns:p14="http://schemas.microsoft.com/office/powerpoint/2010/main" val="54560306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801314"/>
          </a:xfrm>
          <a:prstGeom prst="rect">
            <a:avLst/>
          </a:prstGeom>
          <a:noFill/>
        </p:spPr>
        <p:txBody>
          <a:bodyPr wrap="square" rtlCol="0">
            <a:spAutoFit/>
          </a:bodyPr>
          <a:lstStyle/>
          <a:p>
            <a:pPr marL="342900" indent="-342900">
              <a:buFont typeface="Arial" panose="020B0604020202020204" pitchFamily="34" charset="0"/>
              <a:buChar char="•"/>
            </a:pPr>
            <a:r>
              <a:rPr lang="en-US" dirty="0">
                <a:solidFill>
                  <a:schemeClr val="bg1"/>
                </a:solidFill>
                <a:latin typeface="Raleway Medium" panose="020B0603030101060003" pitchFamily="34" charset="77"/>
              </a:rPr>
              <a:t>Deployments are basically </a:t>
            </a:r>
            <a:r>
              <a:rPr lang="en-US" dirty="0" err="1">
                <a:solidFill>
                  <a:schemeClr val="bg1"/>
                </a:solidFill>
                <a:latin typeface="Raleway Medium" panose="020B0603030101060003" pitchFamily="34" charset="77"/>
              </a:rPr>
              <a:t>replicasets</a:t>
            </a:r>
            <a:r>
              <a:rPr lang="en-US" dirty="0">
                <a:solidFill>
                  <a:schemeClr val="bg1"/>
                </a:solidFill>
                <a:latin typeface="Raleway Medium" panose="020B0603030101060003" pitchFamily="34" charset="77"/>
              </a:rPr>
              <a:t> with some extra management included for managing updates to your </a:t>
            </a:r>
            <a:r>
              <a:rPr lang="en-US" dirty="0" err="1">
                <a:solidFill>
                  <a:schemeClr val="bg1"/>
                </a:solidFill>
                <a:latin typeface="Raleway Medium" panose="020B0603030101060003" pitchFamily="34" charset="77"/>
              </a:rPr>
              <a:t>replicasets</a:t>
            </a:r>
            <a:r>
              <a:rPr lang="en-US" dirty="0">
                <a:solidFill>
                  <a:schemeClr val="bg1"/>
                </a:solidFill>
                <a:latin typeface="Raleway Medium" panose="020B0603030101060003" pitchFamily="34" charset="77"/>
              </a:rPr>
              <a:t> and pods.</a:t>
            </a:r>
          </a:p>
          <a:p>
            <a:pPr marL="342900" indent="-342900">
              <a:buFont typeface="Arial" panose="020B0604020202020204" pitchFamily="34" charset="0"/>
              <a:buChar char="•"/>
            </a:pPr>
            <a:r>
              <a:rPr lang="en-US" dirty="0">
                <a:solidFill>
                  <a:schemeClr val="bg1"/>
                </a:solidFill>
                <a:latin typeface="Raleway Medium" panose="020B0603030101060003" pitchFamily="34" charset="77"/>
              </a:rPr>
              <a:t>They are declarative and you provide the end state. Kubernetes takes care of getting your pods to that end state in a managed way.</a:t>
            </a:r>
          </a:p>
          <a:p>
            <a:pPr marL="342900" indent="-342900">
              <a:buFont typeface="Arial" panose="020B0604020202020204" pitchFamily="34" charset="0"/>
              <a:buChar char="•"/>
            </a:pPr>
            <a:r>
              <a:rPr lang="en-US" dirty="0">
                <a:solidFill>
                  <a:schemeClr val="bg1"/>
                </a:solidFill>
                <a:latin typeface="Raleway Medium" panose="020B0603030101060003" pitchFamily="34" charset="77"/>
              </a:rPr>
              <a:t>On a rollout, K8S creates a new </a:t>
            </a:r>
            <a:r>
              <a:rPr lang="en-US" dirty="0" err="1">
                <a:solidFill>
                  <a:schemeClr val="bg1"/>
                </a:solidFill>
                <a:latin typeface="Raleway Medium" panose="020B0603030101060003" pitchFamily="34" charset="77"/>
              </a:rPr>
              <a:t>replicaset</a:t>
            </a:r>
            <a:r>
              <a:rPr lang="en-US" dirty="0">
                <a:solidFill>
                  <a:schemeClr val="bg1"/>
                </a:solidFill>
                <a:latin typeface="Raleway Medium" panose="020B0603030101060003" pitchFamily="34" charset="77"/>
              </a:rPr>
              <a:t> and starts moving pods to the new one in a controlled way, before removing the old </a:t>
            </a:r>
            <a:r>
              <a:rPr lang="en-US" dirty="0" err="1">
                <a:solidFill>
                  <a:schemeClr val="bg1"/>
                </a:solidFill>
                <a:latin typeface="Raleway Medium" panose="020B0603030101060003" pitchFamily="34" charset="77"/>
              </a:rPr>
              <a:t>replicaset</a:t>
            </a:r>
            <a:r>
              <a:rPr lang="en-US" dirty="0">
                <a:solidFill>
                  <a:schemeClr val="bg1"/>
                </a:solidFill>
                <a:latin typeface="Raleway Medium" panose="020B0603030101060003" pitchFamily="34" charset="77"/>
              </a:rPr>
              <a:t>.</a:t>
            </a:r>
          </a:p>
          <a:p>
            <a:pPr marL="342900" indent="-342900">
              <a:buFont typeface="Arial" panose="020B0604020202020204" pitchFamily="34" charset="0"/>
              <a:buChar char="•"/>
            </a:pPr>
            <a:r>
              <a:rPr lang="en-US" dirty="0">
                <a:solidFill>
                  <a:schemeClr val="bg1"/>
                </a:solidFill>
                <a:latin typeface="Raleway Medium" panose="020B0603030101060003" pitchFamily="34" charset="77"/>
              </a:rPr>
              <a:t>Note: deployments create a </a:t>
            </a:r>
            <a:r>
              <a:rPr lang="en-US" dirty="0" err="1">
                <a:solidFill>
                  <a:schemeClr val="bg1"/>
                </a:solidFill>
                <a:latin typeface="Raleway Medium" panose="020B0603030101060003" pitchFamily="34" charset="77"/>
              </a:rPr>
              <a:t>replicaset</a:t>
            </a:r>
            <a:r>
              <a:rPr lang="en-US" dirty="0">
                <a:solidFill>
                  <a:schemeClr val="bg1"/>
                </a:solidFill>
                <a:latin typeface="Raleway Medium" panose="020B0603030101060003" pitchFamily="34" charset="77"/>
              </a:rPr>
              <a:t> programmatically. Do not manage the </a:t>
            </a:r>
            <a:r>
              <a:rPr lang="en-US" dirty="0" err="1">
                <a:solidFill>
                  <a:schemeClr val="bg1"/>
                </a:solidFill>
                <a:latin typeface="Raleway Medium" panose="020B0603030101060003" pitchFamily="34" charset="77"/>
              </a:rPr>
              <a:t>replicaset</a:t>
            </a:r>
            <a:r>
              <a:rPr lang="en-US" dirty="0">
                <a:solidFill>
                  <a:schemeClr val="bg1"/>
                </a:solidFill>
                <a:latin typeface="Raleway Medium" panose="020B0603030101060003" pitchFamily="34" charset="77"/>
              </a:rPr>
              <a:t> directly!</a:t>
            </a:r>
          </a:p>
          <a:p>
            <a:pPr marL="342900" indent="-342900">
              <a:buFont typeface="Arial" panose="020B0604020202020204" pitchFamily="34" charset="0"/>
              <a:buChar char="•"/>
            </a:pPr>
            <a:r>
              <a:rPr lang="en-US" dirty="0">
                <a:solidFill>
                  <a:schemeClr val="bg1"/>
                </a:solidFill>
                <a:latin typeface="Raleway Medium" panose="020B0603030101060003" pitchFamily="34" charset="77"/>
              </a:rPr>
              <a:t>You can see rollout status with: </a:t>
            </a:r>
            <a:r>
              <a:rPr lang="en-US" dirty="0" err="1">
                <a:solidFill>
                  <a:schemeClr val="bg1"/>
                </a:solidFill>
                <a:latin typeface="Raleway Medium" panose="020B0603030101060003" pitchFamily="34" charset="77"/>
              </a:rPr>
              <a:t>kubectl</a:t>
            </a:r>
            <a:r>
              <a:rPr lang="en-US" dirty="0">
                <a:solidFill>
                  <a:schemeClr val="bg1"/>
                </a:solidFill>
                <a:latin typeface="Raleway Medium" panose="020B0603030101060003" pitchFamily="34" charset="77"/>
              </a:rPr>
              <a:t> rollout status deployment </a:t>
            </a:r>
            <a:r>
              <a:rPr lang="en-US" dirty="0" err="1">
                <a:solidFill>
                  <a:schemeClr val="bg1"/>
                </a:solidFill>
                <a:latin typeface="Raleway Medium" panose="020B0603030101060003" pitchFamily="34" charset="77"/>
              </a:rPr>
              <a:t>nginx</a:t>
            </a:r>
            <a:r>
              <a:rPr lang="en-US" dirty="0">
                <a:solidFill>
                  <a:schemeClr val="bg1"/>
                </a:solidFill>
                <a:latin typeface="Raleway Medium" panose="020B0603030101060003" pitchFamily="34" charset="77"/>
              </a:rPr>
              <a:t>-deployment</a:t>
            </a:r>
          </a:p>
          <a:p>
            <a:pPr marL="342900" indent="-342900">
              <a:buFont typeface="Arial" panose="020B0604020202020204" pitchFamily="34" charset="0"/>
              <a:buChar char="•"/>
            </a:pPr>
            <a:r>
              <a:rPr lang="en-US" dirty="0">
                <a:solidFill>
                  <a:schemeClr val="bg1"/>
                </a:solidFill>
                <a:latin typeface="Raleway Medium" panose="020B0603030101060003" pitchFamily="34" charset="77"/>
              </a:rPr>
              <a:t>You can see rollout history with: </a:t>
            </a:r>
            <a:r>
              <a:rPr lang="en-US" dirty="0" err="1">
                <a:solidFill>
                  <a:schemeClr val="bg1"/>
                </a:solidFill>
                <a:latin typeface="Raleway Medium" panose="020B0603030101060003" pitchFamily="34" charset="77"/>
              </a:rPr>
              <a:t>kubectl</a:t>
            </a:r>
            <a:r>
              <a:rPr lang="en-US" dirty="0">
                <a:solidFill>
                  <a:schemeClr val="bg1"/>
                </a:solidFill>
                <a:latin typeface="Raleway Medium" panose="020B0603030101060003" pitchFamily="34" charset="77"/>
              </a:rPr>
              <a:t> rollout history deployment </a:t>
            </a:r>
            <a:r>
              <a:rPr lang="en-US" dirty="0" err="1">
                <a:solidFill>
                  <a:schemeClr val="bg1"/>
                </a:solidFill>
                <a:latin typeface="Raleway Medium" panose="020B0603030101060003" pitchFamily="34" charset="77"/>
              </a:rPr>
              <a:t>nginx</a:t>
            </a:r>
            <a:r>
              <a:rPr lang="en-US" dirty="0">
                <a:solidFill>
                  <a:schemeClr val="bg1"/>
                </a:solidFill>
                <a:latin typeface="Raleway Medium" panose="020B0603030101060003" pitchFamily="34" charset="77"/>
              </a:rPr>
              <a:t>-deployment</a:t>
            </a:r>
          </a:p>
          <a:p>
            <a:pPr marL="342900" indent="-342900">
              <a:buFont typeface="Arial" panose="020B0604020202020204" pitchFamily="34" charset="0"/>
              <a:buChar char="•"/>
            </a:pPr>
            <a:r>
              <a:rPr lang="en-US" dirty="0">
                <a:solidFill>
                  <a:schemeClr val="bg1"/>
                </a:solidFill>
                <a:latin typeface="Raleway Medium" panose="020B0603030101060003" pitchFamily="34" charset="77"/>
              </a:rPr>
              <a:t>You can rollback with: </a:t>
            </a:r>
            <a:r>
              <a:rPr lang="en-US" dirty="0" err="1">
                <a:solidFill>
                  <a:schemeClr val="bg1"/>
                </a:solidFill>
                <a:latin typeface="Raleway Medium" panose="020B0603030101060003" pitchFamily="34" charset="77"/>
              </a:rPr>
              <a:t>kubectl</a:t>
            </a:r>
            <a:r>
              <a:rPr lang="en-US" dirty="0">
                <a:solidFill>
                  <a:schemeClr val="bg1"/>
                </a:solidFill>
                <a:latin typeface="Raleway Medium" panose="020B0603030101060003" pitchFamily="34" charset="77"/>
              </a:rPr>
              <a:t> rollout undo deployment </a:t>
            </a:r>
            <a:r>
              <a:rPr lang="en-US" dirty="0" err="1">
                <a:solidFill>
                  <a:schemeClr val="bg1"/>
                </a:solidFill>
                <a:latin typeface="Raleway Medium" panose="020B0603030101060003" pitchFamily="34" charset="77"/>
              </a:rPr>
              <a:t>nginx</a:t>
            </a:r>
            <a:r>
              <a:rPr lang="en-US" dirty="0">
                <a:solidFill>
                  <a:schemeClr val="bg1"/>
                </a:solidFill>
                <a:latin typeface="Raleway Medium" panose="020B0603030101060003" pitchFamily="34" charset="77"/>
              </a:rPr>
              <a:t>-deployment</a:t>
            </a:r>
          </a:p>
          <a:p>
            <a:pPr marL="342900" indent="-342900">
              <a:buFont typeface="Arial" panose="020B0604020202020204" pitchFamily="34" charset="0"/>
              <a:buChar char="•"/>
            </a:pPr>
            <a:r>
              <a:rPr lang="en-US" dirty="0">
                <a:solidFill>
                  <a:schemeClr val="bg1"/>
                </a:solidFill>
                <a:latin typeface="Raleway Medium" panose="020B0603030101060003" pitchFamily="34" charset="77"/>
              </a:rPr>
              <a:t>You can pause and resume rollouts</a:t>
            </a:r>
          </a:p>
          <a:p>
            <a:pPr marL="342900" indent="-342900">
              <a:buFont typeface="Arial" panose="020B0604020202020204" pitchFamily="34" charset="0"/>
              <a:buChar char="•"/>
            </a:pPr>
            <a:r>
              <a:rPr lang="en-US" dirty="0">
                <a:solidFill>
                  <a:schemeClr val="bg1"/>
                </a:solidFill>
                <a:latin typeface="Raleway Medium" panose="020B0603030101060003" pitchFamily="34" charset="77"/>
              </a:rPr>
              <a:t>There are tons of settings here: https://</a:t>
            </a:r>
            <a:r>
              <a:rPr lang="en-US" dirty="0" err="1">
                <a:solidFill>
                  <a:schemeClr val="bg1"/>
                </a:solidFill>
                <a:latin typeface="Raleway Medium" panose="020B0603030101060003" pitchFamily="34" charset="77"/>
              </a:rPr>
              <a:t>kubernetes.io</a:t>
            </a:r>
            <a:r>
              <a:rPr lang="en-US" dirty="0">
                <a:solidFill>
                  <a:schemeClr val="bg1"/>
                </a:solidFill>
                <a:latin typeface="Raleway Medium" panose="020B0603030101060003" pitchFamily="34" charset="77"/>
              </a:rPr>
              <a:t>/docs/concepts/workloads/controllers/deployment/</a:t>
            </a:r>
          </a:p>
          <a:p>
            <a:pPr marL="342900" indent="-342900">
              <a:buFont typeface="Arial" panose="020B0604020202020204" pitchFamily="34" charset="0"/>
              <a:buChar char="•"/>
            </a:pPr>
            <a:endParaRPr lang="en-US"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a:solidFill>
                  <a:schemeClr val="accent3"/>
                </a:solidFill>
              </a:rPr>
              <a:t>deployment</a:t>
            </a:r>
            <a:endParaRPr lang="en-US" sz="6000" dirty="0"/>
          </a:p>
        </p:txBody>
      </p:sp>
    </p:spTree>
    <p:extLst>
      <p:ext uri="{BB962C8B-B14F-4D97-AF65-F5344CB8AC3E}">
        <p14:creationId xmlns:p14="http://schemas.microsoft.com/office/powerpoint/2010/main" val="18120967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401205"/>
          </a:xfrm>
          <a:prstGeom prst="rect">
            <a:avLst/>
          </a:prstGeom>
          <a:noFill/>
        </p:spPr>
        <p:txBody>
          <a:bodyPr wrap="square" rtlCol="0">
            <a:spAutoFit/>
          </a:bodyPr>
          <a:lstStyle/>
          <a:p>
            <a:pPr marL="457200" indent="-457200">
              <a:buFont typeface="+mj-lt"/>
              <a:buAutoNum type="arabicPeriod"/>
            </a:pPr>
            <a:r>
              <a:rPr lang="en-US" sz="2000" dirty="0">
                <a:solidFill>
                  <a:schemeClr val="bg1"/>
                </a:solidFill>
                <a:latin typeface="Raleway Medium" panose="020B0603030101060003" pitchFamily="34" charset="77"/>
              </a:rPr>
              <a:t>Exercise file: exercises/Day 4/</a:t>
            </a:r>
            <a:r>
              <a:rPr lang="en-US" sz="2000" dirty="0" err="1">
                <a:solidFill>
                  <a:schemeClr val="bg1"/>
                </a:solidFill>
                <a:latin typeface="Raleway Medium" panose="020B0603030101060003" pitchFamily="34" charset="77"/>
              </a:rPr>
              <a:t>deployment.yaml</a:t>
            </a:r>
            <a:endParaRPr lang="en-US" sz="2000" dirty="0">
              <a:solidFill>
                <a:schemeClr val="bg1"/>
              </a:solidFill>
              <a:latin typeface="Raleway Medium" panose="020B0603030101060003" pitchFamily="34" charset="77"/>
            </a:endParaRPr>
          </a:p>
          <a:p>
            <a:pPr marL="457200" indent="-457200">
              <a:buFont typeface="+mj-lt"/>
              <a:buAutoNum type="arabicPeriod"/>
            </a:pPr>
            <a:r>
              <a:rPr lang="en-US" sz="2000" dirty="0">
                <a:solidFill>
                  <a:schemeClr val="bg1"/>
                </a:solidFill>
                <a:latin typeface="Raleway Medium" panose="020B0603030101060003" pitchFamily="34" charset="77"/>
              </a:rPr>
              <a:t>Review the file. Does it look just like a </a:t>
            </a:r>
            <a:r>
              <a:rPr lang="en-US" sz="2000" dirty="0" err="1">
                <a:solidFill>
                  <a:schemeClr val="bg1"/>
                </a:solidFill>
                <a:latin typeface="Raleway Medium" panose="020B0603030101060003" pitchFamily="34" charset="77"/>
              </a:rPr>
              <a:t>replicaset</a:t>
            </a:r>
            <a:r>
              <a:rPr lang="en-US" sz="2000" dirty="0">
                <a:solidFill>
                  <a:schemeClr val="bg1"/>
                </a:solidFill>
                <a:latin typeface="Raleway Medium" panose="020B0603030101060003" pitchFamily="34" charset="77"/>
              </a:rPr>
              <a:t>? Sure does! Note the image tag of 1.0.</a:t>
            </a:r>
          </a:p>
          <a:p>
            <a:pPr marL="457200" indent="-457200">
              <a:buFont typeface="+mj-lt"/>
              <a:buAutoNum type="arabicPeriod"/>
            </a:pPr>
            <a:r>
              <a:rPr lang="en-US" sz="2000" dirty="0">
                <a:solidFill>
                  <a:schemeClr val="bg1"/>
                </a:solidFill>
                <a:latin typeface="Raleway Medium" panose="020B0603030101060003" pitchFamily="34" charset="77"/>
              </a:rPr>
              <a:t>Apply it to the cluster. </a:t>
            </a:r>
            <a:r>
              <a:rPr lang="en-US" sz="2000" dirty="0" err="1">
                <a:solidFill>
                  <a:schemeClr val="bg1"/>
                </a:solidFill>
                <a:latin typeface="Raleway Medium" panose="020B0603030101060003" pitchFamily="34" charset="77"/>
              </a:rPr>
              <a:t>Kubectl</a:t>
            </a:r>
            <a:r>
              <a:rPr lang="en-US" sz="2000" dirty="0">
                <a:solidFill>
                  <a:schemeClr val="bg1"/>
                </a:solidFill>
                <a:latin typeface="Raleway Medium" panose="020B0603030101060003" pitchFamily="34" charset="77"/>
              </a:rPr>
              <a:t> get all and note we now have pods, services, </a:t>
            </a:r>
            <a:r>
              <a:rPr lang="en-US" sz="2000" dirty="0" err="1">
                <a:solidFill>
                  <a:schemeClr val="bg1"/>
                </a:solidFill>
                <a:latin typeface="Raleway Medium" panose="020B0603030101060003" pitchFamily="34" charset="77"/>
              </a:rPr>
              <a:t>replicasets</a:t>
            </a:r>
            <a:r>
              <a:rPr lang="en-US" sz="2000" dirty="0">
                <a:solidFill>
                  <a:schemeClr val="bg1"/>
                </a:solidFill>
                <a:latin typeface="Raleway Medium" panose="020B0603030101060003" pitchFamily="34" charset="77"/>
              </a:rPr>
              <a:t>, and deployments. Your service should be back up at your cluster IP URL and will behave the same way as your </a:t>
            </a:r>
            <a:r>
              <a:rPr lang="en-US" sz="2000" dirty="0" err="1">
                <a:solidFill>
                  <a:schemeClr val="bg1"/>
                </a:solidFill>
                <a:latin typeface="Raleway Medium" panose="020B0603030101060003" pitchFamily="34" charset="77"/>
              </a:rPr>
              <a:t>replicaset</a:t>
            </a:r>
            <a:r>
              <a:rPr lang="en-US" sz="2000" dirty="0">
                <a:solidFill>
                  <a:schemeClr val="bg1"/>
                </a:solidFill>
                <a:latin typeface="Raleway Medium" panose="020B0603030101060003" pitchFamily="34" charset="77"/>
              </a:rPr>
              <a:t> did.</a:t>
            </a:r>
          </a:p>
          <a:p>
            <a:pPr marL="457200" indent="-457200">
              <a:buFont typeface="+mj-lt"/>
              <a:buAutoNum type="arabicPeriod"/>
            </a:pPr>
            <a:r>
              <a:rPr lang="en-US" sz="2000" dirty="0">
                <a:solidFill>
                  <a:schemeClr val="bg1"/>
                </a:solidFill>
                <a:latin typeface="Raleway Medium" panose="020B0603030101060003" pitchFamily="34" charset="77"/>
              </a:rPr>
              <a:t>Now update the deployment file to upgrade </a:t>
            </a:r>
            <a:r>
              <a:rPr lang="en-US" sz="2000" dirty="0" err="1">
                <a:solidFill>
                  <a:schemeClr val="bg1"/>
                </a:solidFill>
                <a:latin typeface="Raleway Medium" panose="020B0603030101060003" pitchFamily="34" charset="77"/>
              </a:rPr>
              <a:t>nginx</a:t>
            </a:r>
            <a:r>
              <a:rPr lang="en-US" sz="2000" dirty="0">
                <a:solidFill>
                  <a:schemeClr val="bg1"/>
                </a:solidFill>
                <a:latin typeface="Raleway Medium" panose="020B0603030101060003" pitchFamily="34" charset="77"/>
              </a:rPr>
              <a:t> from 1.0 to 2.0. When you apply it, quickly </a:t>
            </a:r>
            <a:r>
              <a:rPr lang="en-US" sz="2000" dirty="0" err="1">
                <a:solidFill>
                  <a:schemeClr val="bg1"/>
                </a:solidFill>
                <a:latin typeface="Raleway Medium" panose="020B0603030101060003" pitchFamily="34" charset="77"/>
              </a:rPr>
              <a:t>kubectl</a:t>
            </a:r>
            <a:r>
              <a:rPr lang="en-US" sz="2000" dirty="0">
                <a:solidFill>
                  <a:schemeClr val="bg1"/>
                </a:solidFill>
                <a:latin typeface="Raleway Medium" panose="020B0603030101060003" pitchFamily="34" charset="77"/>
              </a:rPr>
              <a:t> get all, and notice how a new </a:t>
            </a:r>
            <a:r>
              <a:rPr lang="en-US" sz="2000" dirty="0" err="1">
                <a:solidFill>
                  <a:schemeClr val="bg1"/>
                </a:solidFill>
                <a:latin typeface="Raleway Medium" panose="020B0603030101060003" pitchFamily="34" charset="77"/>
              </a:rPr>
              <a:t>replicaset</a:t>
            </a:r>
            <a:r>
              <a:rPr lang="en-US" sz="2000" dirty="0">
                <a:solidFill>
                  <a:schemeClr val="bg1"/>
                </a:solidFill>
                <a:latin typeface="Raleway Medium" panose="020B0603030101060003" pitchFamily="34" charset="77"/>
              </a:rPr>
              <a:t> and pods are created. At the URL, if you keep refreshing, you’ll see version 1 change to version 2 without the service ever going down.</a:t>
            </a:r>
          </a:p>
          <a:p>
            <a:pPr marL="457200" indent="-457200">
              <a:buFont typeface="+mj-lt"/>
              <a:buAutoNum type="arabicPeriod"/>
            </a:pPr>
            <a:r>
              <a:rPr lang="en-US" sz="2000" dirty="0">
                <a:solidFill>
                  <a:schemeClr val="bg1"/>
                </a:solidFill>
                <a:latin typeface="Raleway Medium" panose="020B0603030101060003" pitchFamily="34" charset="77"/>
              </a:rPr>
              <a:t>When done, delete the deployment and service</a:t>
            </a:r>
          </a:p>
          <a:p>
            <a:pPr marL="457200" indent="-457200">
              <a:buFont typeface="+mj-lt"/>
              <a:buAutoNum type="arabicPeriod"/>
            </a:pPr>
            <a:endParaRPr lang="en-US" sz="20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a:solidFill>
                  <a:schemeClr val="accent3"/>
                </a:solidFill>
              </a:rPr>
              <a:t>deployment exercise</a:t>
            </a:r>
            <a:endParaRPr lang="en-US" sz="6000" dirty="0"/>
          </a:p>
        </p:txBody>
      </p:sp>
    </p:spTree>
    <p:extLst>
      <p:ext uri="{BB962C8B-B14F-4D97-AF65-F5344CB8AC3E}">
        <p14:creationId xmlns:p14="http://schemas.microsoft.com/office/powerpoint/2010/main" val="36162885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Kubernetes supports rolling deployments, which is default. But sometimes applications can’t work with that type of deployment and need a full cutover. You need another option.</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Blue/green is a common pattern, where an entire new copy of the application is created, traffic is drained to the old deployment, and then switched over all at once.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Blue/green is not supported by K8S. But you can still implement it </a:t>
            </a:r>
            <a:r>
              <a:rPr lang="en-US" sz="2000">
                <a:solidFill>
                  <a:schemeClr val="bg1"/>
                </a:solidFill>
                <a:latin typeface="Raleway Medium" panose="020B0603030101060003" pitchFamily="34" charset="77"/>
              </a:rPr>
              <a:t>yourself manually or with some scripting.</a:t>
            </a:r>
            <a:endParaRPr lang="en-US" sz="20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a:solidFill>
                  <a:schemeClr val="accent3"/>
                </a:solidFill>
              </a:rPr>
              <a:t>deployment methods</a:t>
            </a:r>
            <a:endParaRPr lang="en-US" sz="6000" dirty="0"/>
          </a:p>
        </p:txBody>
      </p:sp>
    </p:spTree>
    <p:extLst>
      <p:ext uri="{BB962C8B-B14F-4D97-AF65-F5344CB8AC3E}">
        <p14:creationId xmlns:p14="http://schemas.microsoft.com/office/powerpoint/2010/main" val="24649169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016758"/>
          </a:xfrm>
          <a:prstGeom prst="rect">
            <a:avLst/>
          </a:prstGeom>
          <a:noFill/>
        </p:spPr>
        <p:txBody>
          <a:bodyPr wrap="square" rtlCol="0">
            <a:spAutoFit/>
          </a:bodyPr>
          <a:lstStyle/>
          <a:p>
            <a:pPr marL="457200" indent="-457200">
              <a:buFont typeface="+mj-lt"/>
              <a:buAutoNum type="arabicPeriod"/>
            </a:pPr>
            <a:r>
              <a:rPr lang="en-US" sz="2000" dirty="0">
                <a:solidFill>
                  <a:schemeClr val="bg1"/>
                </a:solidFill>
                <a:latin typeface="Raleway Medium" panose="020B0603030101060003" pitchFamily="34" charset="77"/>
              </a:rPr>
              <a:t>Use the deployment file in exercises/day 4/</a:t>
            </a:r>
            <a:r>
              <a:rPr lang="en-US" sz="2000" dirty="0" err="1">
                <a:solidFill>
                  <a:schemeClr val="bg1"/>
                </a:solidFill>
                <a:latin typeface="Raleway Medium" panose="020B0603030101060003" pitchFamily="34" charset="77"/>
              </a:rPr>
              <a:t>deployment.yaml</a:t>
            </a:r>
            <a:endParaRPr lang="en-US" sz="2000" dirty="0">
              <a:solidFill>
                <a:schemeClr val="bg1"/>
              </a:solidFill>
              <a:latin typeface="Raleway Medium" panose="020B0603030101060003" pitchFamily="34" charset="77"/>
            </a:endParaRPr>
          </a:p>
          <a:p>
            <a:pPr marL="457200" indent="-457200">
              <a:buFont typeface="+mj-lt"/>
              <a:buAutoNum type="arabicPeriod"/>
            </a:pPr>
            <a:r>
              <a:rPr lang="en-US" sz="2000" dirty="0">
                <a:solidFill>
                  <a:schemeClr val="bg1"/>
                </a:solidFill>
                <a:latin typeface="Raleway Medium" panose="020B0603030101060003" pitchFamily="34" charset="77"/>
              </a:rPr>
              <a:t>Ensure that it is using image </a:t>
            </a:r>
            <a:r>
              <a:rPr lang="en-US" sz="2000" dirty="0" err="1">
                <a:solidFill>
                  <a:schemeClr val="bg1"/>
                </a:solidFill>
                <a:latin typeface="Raleway Medium" panose="020B0603030101060003" pitchFamily="34" charset="77"/>
              </a:rPr>
              <a:t>vergeops</a:t>
            </a:r>
            <a:r>
              <a:rPr lang="en-US" sz="2000" dirty="0">
                <a:solidFill>
                  <a:schemeClr val="bg1"/>
                </a:solidFill>
                <a:latin typeface="Raleway Medium" panose="020B0603030101060003" pitchFamily="34" charset="77"/>
              </a:rPr>
              <a:t>/versioned-nginx:1.0</a:t>
            </a:r>
          </a:p>
          <a:p>
            <a:pPr marL="457200" indent="-457200">
              <a:buFont typeface="+mj-lt"/>
              <a:buAutoNum type="arabicPeriod"/>
            </a:pPr>
            <a:r>
              <a:rPr lang="en-US" sz="2000" dirty="0">
                <a:solidFill>
                  <a:schemeClr val="bg1"/>
                </a:solidFill>
                <a:latin typeface="Raleway Medium" panose="020B0603030101060003" pitchFamily="34" charset="77"/>
              </a:rPr>
              <a:t>Make sure that there are two labels. One for the application and one for the version.</a:t>
            </a:r>
          </a:p>
          <a:p>
            <a:pPr marL="457200" indent="-457200">
              <a:buFont typeface="+mj-lt"/>
              <a:buAutoNum type="arabicPeriod"/>
            </a:pPr>
            <a:r>
              <a:rPr lang="en-US" sz="2000" dirty="0">
                <a:solidFill>
                  <a:schemeClr val="bg1"/>
                </a:solidFill>
                <a:latin typeface="Raleway Medium" panose="020B0603030101060003" pitchFamily="34" charset="77"/>
              </a:rPr>
              <a:t>Apply this deployment to your cluster.</a:t>
            </a:r>
          </a:p>
          <a:p>
            <a:pPr marL="457200" indent="-457200">
              <a:buFont typeface="+mj-lt"/>
              <a:buAutoNum type="arabicPeriod"/>
            </a:pPr>
            <a:r>
              <a:rPr lang="en-US" sz="2000" dirty="0">
                <a:solidFill>
                  <a:schemeClr val="bg1"/>
                </a:solidFill>
                <a:latin typeface="Raleway Medium" panose="020B0603030101060003" pitchFamily="34" charset="77"/>
              </a:rPr>
              <a:t>Now create a second deployment, but with image </a:t>
            </a:r>
            <a:r>
              <a:rPr lang="en-US" sz="2000" dirty="0" err="1">
                <a:solidFill>
                  <a:schemeClr val="bg1"/>
                </a:solidFill>
                <a:latin typeface="Raleway Medium" panose="020B0603030101060003" pitchFamily="34" charset="77"/>
              </a:rPr>
              <a:t>vergeops</a:t>
            </a:r>
            <a:r>
              <a:rPr lang="en-US" sz="2000" dirty="0">
                <a:solidFill>
                  <a:schemeClr val="bg1"/>
                </a:solidFill>
                <a:latin typeface="Raleway Medium" panose="020B0603030101060003" pitchFamily="34" charset="77"/>
              </a:rPr>
              <a:t>/versioned-nginx:2.0. Make sure this one is using a different set of labels.</a:t>
            </a:r>
          </a:p>
          <a:p>
            <a:pPr marL="457200" indent="-457200">
              <a:buFont typeface="+mj-lt"/>
              <a:buAutoNum type="arabicPeriod"/>
            </a:pPr>
            <a:r>
              <a:rPr lang="en-US" sz="2000" dirty="0">
                <a:solidFill>
                  <a:schemeClr val="bg1"/>
                </a:solidFill>
                <a:latin typeface="Raleway Medium" panose="020B0603030101060003" pitchFamily="34" charset="77"/>
              </a:rPr>
              <a:t>Now using the </a:t>
            </a:r>
            <a:r>
              <a:rPr lang="en-US" sz="2000" dirty="0" err="1">
                <a:solidFill>
                  <a:schemeClr val="bg1"/>
                </a:solidFill>
                <a:latin typeface="Raleway Medium" panose="020B0603030101060003" pitchFamily="34" charset="77"/>
              </a:rPr>
              <a:t>services.yaml</a:t>
            </a:r>
            <a:r>
              <a:rPr lang="en-US" sz="2000" dirty="0">
                <a:solidFill>
                  <a:schemeClr val="bg1"/>
                </a:solidFill>
                <a:latin typeface="Raleway Medium" panose="020B0603030101060003" pitchFamily="34" charset="77"/>
              </a:rPr>
              <a:t> file, ensure that the label selector matches your first deployment. </a:t>
            </a:r>
          </a:p>
          <a:p>
            <a:pPr marL="457200" indent="-457200">
              <a:buFont typeface="+mj-lt"/>
              <a:buAutoNum type="arabicPeriod"/>
            </a:pPr>
            <a:r>
              <a:rPr lang="en-US" sz="2000" dirty="0">
                <a:solidFill>
                  <a:schemeClr val="bg1"/>
                </a:solidFill>
                <a:latin typeface="Raleway Medium" panose="020B0603030101060003" pitchFamily="34" charset="77"/>
              </a:rPr>
              <a:t>Apply the service to your cluster and test in a browser. Verify that the UI shows “version 1”</a:t>
            </a:r>
          </a:p>
          <a:p>
            <a:pPr marL="457200" indent="-457200">
              <a:buFont typeface="+mj-lt"/>
              <a:buAutoNum type="arabicPeriod"/>
            </a:pPr>
            <a:r>
              <a:rPr lang="en-US" sz="2000" dirty="0">
                <a:solidFill>
                  <a:schemeClr val="bg1"/>
                </a:solidFill>
                <a:latin typeface="Raleway Medium" panose="020B0603030101060003" pitchFamily="34" charset="77"/>
              </a:rPr>
              <a:t>Now apply the second deployment.</a:t>
            </a:r>
          </a:p>
          <a:p>
            <a:pPr marL="457200" indent="-457200">
              <a:buFont typeface="+mj-lt"/>
              <a:buAutoNum type="arabicPeriod"/>
            </a:pPr>
            <a:r>
              <a:rPr lang="en-US" sz="2000" dirty="0">
                <a:solidFill>
                  <a:schemeClr val="bg1"/>
                </a:solidFill>
                <a:latin typeface="Raleway Medium" panose="020B0603030101060003" pitchFamily="34" charset="77"/>
              </a:rPr>
              <a:t>With two deployments running, modify the labels in your service to match the second deployment. </a:t>
            </a:r>
          </a:p>
          <a:p>
            <a:pPr marL="457200" indent="-457200">
              <a:buFont typeface="+mj-lt"/>
              <a:buAutoNum type="arabicPeriod"/>
            </a:pPr>
            <a:r>
              <a:rPr lang="en-US" sz="2000" dirty="0">
                <a:solidFill>
                  <a:schemeClr val="bg1"/>
                </a:solidFill>
                <a:latin typeface="Raleway Medium" panose="020B0603030101060003" pitchFamily="34" charset="77"/>
              </a:rPr>
              <a:t>Apply the service and validate that the UI changed to ”version 2”</a:t>
            </a: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a:solidFill>
                  <a:schemeClr val="accent3"/>
                </a:solidFill>
              </a:rPr>
              <a:t>blue/green exercise</a:t>
            </a:r>
            <a:endParaRPr lang="en-US" sz="6000" dirty="0"/>
          </a:p>
        </p:txBody>
      </p:sp>
    </p:spTree>
    <p:extLst>
      <p:ext uri="{BB962C8B-B14F-4D97-AF65-F5344CB8AC3E}">
        <p14:creationId xmlns:p14="http://schemas.microsoft.com/office/powerpoint/2010/main" val="17984483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https://images.unsplash.com/photo-1432821596592-e2c18b78144f?fit=crop&amp;fm=jpg&amp;h=950&amp;ixlib=rb-0.3.5&amp;q=80&amp;w=192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7439" t="50" r="4914" b="50"/>
          <a:stretch>
            <a:fillRect/>
          </a:stretch>
        </p:blipFill>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0" name="AutoShape 30"/>
          <p:cNvSpPr>
            <a:spLocks/>
          </p:cNvSpPr>
          <p:nvPr/>
        </p:nvSpPr>
        <p:spPr bwMode="auto">
          <a:xfrm>
            <a:off x="-1" y="0"/>
            <a:ext cx="12206689"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60000"/>
            </a:schemeClr>
          </a:solidFill>
          <a:ln>
            <a:noFill/>
          </a:ln>
          <a:effectLst/>
          <a:extLst/>
        </p:spPr>
        <p:txBody>
          <a:bodyPr lIns="45719" tIns="45719" rIns="45719" bIns="45719" anchor="ctr"/>
          <a:lstStyle/>
          <a:p>
            <a:endParaRPr lang="es-ES">
              <a:solidFill>
                <a:prstClr val="white"/>
              </a:solidFill>
              <a:latin typeface="Roboto Light"/>
              <a:cs typeface="Lato" charset="0"/>
            </a:endParaRPr>
          </a:p>
        </p:txBody>
      </p:sp>
      <p:grpSp>
        <p:nvGrpSpPr>
          <p:cNvPr id="254" name="Group 253"/>
          <p:cNvGrpSpPr/>
          <p:nvPr/>
        </p:nvGrpSpPr>
        <p:grpSpPr>
          <a:xfrm>
            <a:off x="3226333" y="615371"/>
            <a:ext cx="5739335" cy="5680926"/>
            <a:chOff x="3247911" y="615371"/>
            <a:chExt cx="5739335" cy="5680926"/>
          </a:xfrm>
        </p:grpSpPr>
        <p:sp>
          <p:nvSpPr>
            <p:cNvPr id="239" name="Freeform 238"/>
            <p:cNvSpPr/>
            <p:nvPr/>
          </p:nvSpPr>
          <p:spPr>
            <a:xfrm>
              <a:off x="3247911" y="615371"/>
              <a:ext cx="5739335" cy="5680926"/>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6" name="Freeform 245"/>
            <p:cNvSpPr/>
            <p:nvPr/>
          </p:nvSpPr>
          <p:spPr>
            <a:xfrm>
              <a:off x="4115837" y="1473605"/>
              <a:ext cx="4060328" cy="4019006"/>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7" name="Freeform 246"/>
            <p:cNvSpPr/>
            <p:nvPr/>
          </p:nvSpPr>
          <p:spPr>
            <a:xfrm>
              <a:off x="4846618" y="2194559"/>
              <a:ext cx="2607966" cy="2581425"/>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59" name="Title 1"/>
          <p:cNvSpPr>
            <a:spLocks noGrp="1"/>
          </p:cNvSpPr>
          <p:nvPr>
            <p:ph type="title"/>
          </p:nvPr>
        </p:nvSpPr>
        <p:spPr>
          <a:xfrm>
            <a:off x="508177" y="4121155"/>
            <a:ext cx="11175647" cy="1860275"/>
          </a:xfrm>
        </p:spPr>
        <p:txBody>
          <a:bodyPr>
            <a:noAutofit/>
          </a:bodyPr>
          <a:lstStyle/>
          <a:p>
            <a:r>
              <a:rPr lang="en-US" dirty="0"/>
              <a:t>Intro to orchestration and </a:t>
            </a:r>
            <a:r>
              <a:rPr lang="en-US" dirty="0" err="1"/>
              <a:t>kubernetes</a:t>
            </a:r>
            <a:endParaRPr lang="en-US" dirty="0"/>
          </a:p>
        </p:txBody>
      </p:sp>
      <p:pic>
        <p:nvPicPr>
          <p:cNvPr id="10" name="Picture 9">
            <a:extLst>
              <a:ext uri="{FF2B5EF4-FFF2-40B4-BE49-F238E27FC236}">
                <a16:creationId xmlns:a16="http://schemas.microsoft.com/office/drawing/2014/main" id="{08351D69-793E-3C42-AC97-CE6469DE88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673" y="2509169"/>
            <a:ext cx="2095500" cy="1803400"/>
          </a:xfrm>
          <a:prstGeom prst="rect">
            <a:avLst/>
          </a:prstGeom>
        </p:spPr>
      </p:pic>
    </p:spTree>
    <p:extLst>
      <p:ext uri="{BB962C8B-B14F-4D97-AF65-F5344CB8AC3E}">
        <p14:creationId xmlns:p14="http://schemas.microsoft.com/office/powerpoint/2010/main" val="24562297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500"/>
                                        <p:tgtEl>
                                          <p:spTgt spid="254"/>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59"/>
                                        </p:tgtEl>
                                        <p:attrNameLst>
                                          <p:attrName>style.visibility</p:attrName>
                                        </p:attrNameLst>
                                      </p:cBhvr>
                                      <p:to>
                                        <p:strVal val="visible"/>
                                      </p:to>
                                    </p:set>
                                    <p:anim calcmode="lin" valueType="num">
                                      <p:cBhvr additive="base">
                                        <p:cTn id="11" dur="500" fill="hold"/>
                                        <p:tgtEl>
                                          <p:spTgt spid="259"/>
                                        </p:tgtEl>
                                        <p:attrNameLst>
                                          <p:attrName>ppt_x</p:attrName>
                                        </p:attrNameLst>
                                      </p:cBhvr>
                                      <p:tavLst>
                                        <p:tav tm="0">
                                          <p:val>
                                            <p:strVal val="#ppt_x"/>
                                          </p:val>
                                        </p:tav>
                                        <p:tav tm="100000">
                                          <p:val>
                                            <p:strVal val="#ppt_x"/>
                                          </p:val>
                                        </p:tav>
                                      </p:tavLst>
                                    </p:anim>
                                    <p:anim calcmode="lin" valueType="num">
                                      <p:cBhvr additive="base">
                                        <p:cTn id="12" dur="500" fill="hold"/>
                                        <p:tgtEl>
                                          <p:spTgt spid="2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filesystem in a container is ephemeral, because containers are immutable. Volumes provide persistent storage on the host system.</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Volumes can be a variety of types, from the host hard drive to cloud storage volumes like AWS EBS.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To read up on the details: https://kubernetes.io/docs/concepts/storage/volumes/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K8S volumes include lots of management automatically, such as mounting your EBS volumes to pods and unmounting them.</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This topic can get messy. We’re going to dive into more depth on day 5 when we create our infrastructure on AWS.</a:t>
            </a: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a:solidFill>
                  <a:schemeClr val="accent3"/>
                </a:solidFill>
              </a:rPr>
              <a:t>volume</a:t>
            </a:r>
            <a:endParaRPr lang="en-US" sz="6000" dirty="0"/>
          </a:p>
        </p:txBody>
      </p:sp>
    </p:spTree>
    <p:extLst>
      <p:ext uri="{BB962C8B-B14F-4D97-AF65-F5344CB8AC3E}">
        <p14:creationId xmlns:p14="http://schemas.microsoft.com/office/powerpoint/2010/main" val="34503670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These are a way to create virtual clusters on the same physical clusters.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For example, you could create dev and test environments on the same K8S cluster hardware.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You likely won’t need to worry about this much.</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You should know about the </a:t>
            </a:r>
            <a:r>
              <a:rPr lang="en-US" sz="2000" dirty="0" err="1">
                <a:solidFill>
                  <a:schemeClr val="bg1"/>
                </a:solidFill>
                <a:latin typeface="Raleway Medium" panose="020B0603030101060003" pitchFamily="34" charset="77"/>
              </a:rPr>
              <a:t>kube</a:t>
            </a:r>
            <a:r>
              <a:rPr lang="en-US" sz="2000" dirty="0">
                <a:solidFill>
                  <a:schemeClr val="bg1"/>
                </a:solidFill>
                <a:latin typeface="Raleway Medium" panose="020B0603030101060003" pitchFamily="34" charset="77"/>
              </a:rPr>
              <a:t>-system namespace. System level stuff goes here.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default namespace where all your stuff goes if you don’t tell K8S otherwise.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Everything we’ve done so far was in the default. Later we’ll add a few resources to the </a:t>
            </a:r>
            <a:r>
              <a:rPr lang="en-US" sz="2000" dirty="0" err="1">
                <a:solidFill>
                  <a:schemeClr val="bg1"/>
                </a:solidFill>
                <a:latin typeface="Raleway Medium" panose="020B0603030101060003" pitchFamily="34" charset="77"/>
              </a:rPr>
              <a:t>kube</a:t>
            </a:r>
            <a:r>
              <a:rPr lang="en-US" sz="2000" dirty="0">
                <a:solidFill>
                  <a:schemeClr val="bg1"/>
                </a:solidFill>
                <a:latin typeface="Raleway Medium" panose="020B0603030101060003" pitchFamily="34" charset="77"/>
              </a:rPr>
              <a:t>-system namespace.</a:t>
            </a: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a:solidFill>
                  <a:schemeClr val="accent3"/>
                </a:solidFill>
              </a:rPr>
              <a:t>namespace</a:t>
            </a:r>
            <a:endParaRPr lang="en-US" sz="6000" dirty="0"/>
          </a:p>
        </p:txBody>
      </p:sp>
    </p:spTree>
    <p:extLst>
      <p:ext uri="{BB962C8B-B14F-4D97-AF65-F5344CB8AC3E}">
        <p14:creationId xmlns:p14="http://schemas.microsoft.com/office/powerpoint/2010/main" val="13703078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err="1">
                <a:solidFill>
                  <a:schemeClr val="bg1"/>
                </a:solidFill>
                <a:latin typeface="Raleway Medium" panose="020B0603030101060003" pitchFamily="34" charset="77"/>
              </a:rPr>
              <a:t>Kubelet</a:t>
            </a:r>
            <a:r>
              <a:rPr lang="en-US" sz="2000" dirty="0">
                <a:solidFill>
                  <a:schemeClr val="bg1"/>
                </a:solidFill>
                <a:latin typeface="Raleway Medium" panose="020B0603030101060003" pitchFamily="34" charset="77"/>
              </a:rPr>
              <a:t> uses liveness probes to know when to restart a container.</a:t>
            </a:r>
          </a:p>
          <a:p>
            <a:pPr marL="342900" indent="-342900">
              <a:buFont typeface="Arial" panose="020B0604020202020204" pitchFamily="34" charset="0"/>
              <a:buChar char="•"/>
            </a:pPr>
            <a:r>
              <a:rPr lang="en-US" sz="2000" dirty="0" err="1">
                <a:solidFill>
                  <a:schemeClr val="bg1"/>
                </a:solidFill>
                <a:latin typeface="Raleway Medium" panose="020B0603030101060003" pitchFamily="34" charset="77"/>
              </a:rPr>
              <a:t>Kubelet</a:t>
            </a:r>
            <a:r>
              <a:rPr lang="en-US" sz="2000" dirty="0">
                <a:solidFill>
                  <a:schemeClr val="bg1"/>
                </a:solidFill>
                <a:latin typeface="Raleway Medium" panose="020B0603030101060003" pitchFamily="34" charset="77"/>
              </a:rPr>
              <a:t> uses readiness probes to know when to start sending traffic to a container. A pod is ready when all containers are ready. You can use this to prevent pods from accepting traffic before they’re fully initialized.</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You can combine liveness and readiness probes for a robust pod.</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Liveness probes can be different types: TCP, HTTP, filesystem check</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You have some options to fine tune (they all have defaults):</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initialDelaySeconds</a:t>
            </a:r>
            <a:endParaRPr lang="en-US" sz="2000" dirty="0">
              <a:solidFill>
                <a:schemeClr val="bg1"/>
              </a:solidFill>
              <a:latin typeface="Raleway Medium" panose="020B0603030101060003" pitchFamily="34" charset="77"/>
            </a:endParaRP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periodSeconds</a:t>
            </a:r>
            <a:r>
              <a:rPr lang="en-US" sz="2000" dirty="0">
                <a:solidFill>
                  <a:schemeClr val="bg1"/>
                </a:solidFill>
                <a:latin typeface="Raleway Medium" panose="020B0603030101060003" pitchFamily="34" charset="77"/>
              </a:rPr>
              <a:t> – default 10</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timeoutSeconds</a:t>
            </a:r>
            <a:r>
              <a:rPr lang="en-US" sz="2000" dirty="0">
                <a:solidFill>
                  <a:schemeClr val="bg1"/>
                </a:solidFill>
                <a:latin typeface="Raleway Medium" panose="020B0603030101060003" pitchFamily="34" charset="77"/>
              </a:rPr>
              <a:t> – default 1</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successThreshold</a:t>
            </a:r>
            <a:r>
              <a:rPr lang="en-US" sz="2000" dirty="0">
                <a:solidFill>
                  <a:schemeClr val="bg1"/>
                </a:solidFill>
                <a:latin typeface="Raleway Medium" panose="020B0603030101060003" pitchFamily="34" charset="77"/>
              </a:rPr>
              <a:t> – default 1</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failureThreshold</a:t>
            </a:r>
            <a:r>
              <a:rPr lang="en-US" sz="2000" dirty="0">
                <a:solidFill>
                  <a:schemeClr val="bg1"/>
                </a:solidFill>
                <a:latin typeface="Raleway Medium" panose="020B0603030101060003" pitchFamily="34" charset="77"/>
              </a:rPr>
              <a:t> – default 3</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a:solidFill>
                  <a:schemeClr val="accent3"/>
                </a:solidFill>
              </a:rPr>
              <a:t>probes</a:t>
            </a:r>
            <a:endParaRPr lang="en-US" sz="6000" dirty="0"/>
          </a:p>
        </p:txBody>
      </p:sp>
    </p:spTree>
    <p:extLst>
      <p:ext uri="{BB962C8B-B14F-4D97-AF65-F5344CB8AC3E}">
        <p14:creationId xmlns:p14="http://schemas.microsoft.com/office/powerpoint/2010/main" val="11783622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708981"/>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In this exercise, a </a:t>
            </a:r>
            <a:r>
              <a:rPr lang="en-US" sz="2000" dirty="0" err="1">
                <a:solidFill>
                  <a:schemeClr val="bg1"/>
                </a:solidFill>
                <a:latin typeface="Raleway Medium" panose="020B0603030101060003" pitchFamily="34" charset="77"/>
              </a:rPr>
              <a:t>nginx</a:t>
            </a:r>
            <a:r>
              <a:rPr lang="en-US" sz="2000" dirty="0">
                <a:solidFill>
                  <a:schemeClr val="bg1"/>
                </a:solidFill>
                <a:latin typeface="Raleway Medium" panose="020B0603030101060003" pitchFamily="34" charset="77"/>
              </a:rPr>
              <a:t> container starts, but after 30 seconds the </a:t>
            </a:r>
            <a:r>
              <a:rPr lang="en-US" sz="2000" dirty="0" err="1">
                <a:solidFill>
                  <a:schemeClr val="bg1"/>
                </a:solidFill>
                <a:latin typeface="Raleway Medium" panose="020B0603030101060003" pitchFamily="34" charset="77"/>
              </a:rPr>
              <a:t>index.html</a:t>
            </a:r>
            <a:r>
              <a:rPr lang="en-US" sz="2000" dirty="0">
                <a:solidFill>
                  <a:schemeClr val="bg1"/>
                </a:solidFill>
                <a:latin typeface="Raleway Medium" panose="020B0603030101060003" pitchFamily="34" charset="77"/>
              </a:rPr>
              <a:t> file is removed, which causes </a:t>
            </a:r>
            <a:r>
              <a:rPr lang="en-US" sz="2000" dirty="0" err="1">
                <a:solidFill>
                  <a:schemeClr val="bg1"/>
                </a:solidFill>
                <a:latin typeface="Raleway Medium" panose="020B0603030101060003" pitchFamily="34" charset="77"/>
              </a:rPr>
              <a:t>nginx</a:t>
            </a:r>
            <a:r>
              <a:rPr lang="en-US" sz="2000" dirty="0">
                <a:solidFill>
                  <a:schemeClr val="bg1"/>
                </a:solidFill>
                <a:latin typeface="Raleway Medium" panose="020B0603030101060003" pitchFamily="34" charset="77"/>
              </a:rPr>
              <a:t> to no longer return a 200 status code. The probe will pick up on that and restart the container, starting the process over.</a:t>
            </a:r>
          </a:p>
          <a:p>
            <a:endParaRPr lang="en-US" sz="2000" dirty="0">
              <a:solidFill>
                <a:schemeClr val="bg1"/>
              </a:solidFill>
              <a:latin typeface="Raleway Medium" panose="020B0603030101060003" pitchFamily="34" charset="77"/>
            </a:endParaRPr>
          </a:p>
          <a:p>
            <a:pPr marL="457200" indent="-457200">
              <a:buFont typeface="+mj-lt"/>
              <a:buAutoNum type="arabicPeriod"/>
            </a:pPr>
            <a:r>
              <a:rPr lang="en-US" sz="2000" dirty="0">
                <a:solidFill>
                  <a:schemeClr val="bg1"/>
                </a:solidFill>
                <a:latin typeface="Raleway Medium" panose="020B0603030101060003" pitchFamily="34" charset="77"/>
              </a:rPr>
              <a:t>Exercise file: exercises/Day 4/</a:t>
            </a:r>
            <a:r>
              <a:rPr lang="en-US" sz="2000" dirty="0" err="1">
                <a:solidFill>
                  <a:schemeClr val="bg1"/>
                </a:solidFill>
                <a:latin typeface="Raleway Medium" panose="020B0603030101060003" pitchFamily="34" charset="77"/>
              </a:rPr>
              <a:t>probe.yaml</a:t>
            </a:r>
            <a:endParaRPr lang="en-US" sz="2000" dirty="0">
              <a:solidFill>
                <a:schemeClr val="bg1"/>
              </a:solidFill>
              <a:latin typeface="Raleway Medium" panose="020B0603030101060003" pitchFamily="34" charset="77"/>
            </a:endParaRPr>
          </a:p>
          <a:p>
            <a:pPr marL="457200" indent="-457200">
              <a:buFont typeface="+mj-lt"/>
              <a:buAutoNum type="arabicPeriod"/>
            </a:pPr>
            <a:r>
              <a:rPr lang="en-US" sz="2000" dirty="0">
                <a:solidFill>
                  <a:schemeClr val="bg1"/>
                </a:solidFill>
                <a:latin typeface="Raleway Medium" panose="020B0603030101060003" pitchFamily="34" charset="77"/>
              </a:rPr>
              <a:t>Review the template file. Notice there are two resources in this one!</a:t>
            </a:r>
          </a:p>
          <a:p>
            <a:pPr marL="457200" indent="-457200">
              <a:buFont typeface="+mj-lt"/>
              <a:buAutoNum type="arabicPeriod"/>
            </a:pPr>
            <a:r>
              <a:rPr lang="en-US" sz="2000" dirty="0">
                <a:solidFill>
                  <a:schemeClr val="bg1"/>
                </a:solidFill>
                <a:latin typeface="Raleway Medium" panose="020B0603030101060003" pitchFamily="34" charset="77"/>
              </a:rPr>
              <a:t>Apply to your cluster.</a:t>
            </a:r>
          </a:p>
          <a:p>
            <a:pPr marL="457200" indent="-457200">
              <a:buFont typeface="+mj-lt"/>
              <a:buAutoNum type="arabicPeriod"/>
            </a:pPr>
            <a:r>
              <a:rPr lang="en-US" sz="2000" dirty="0">
                <a:solidFill>
                  <a:schemeClr val="bg1"/>
                </a:solidFill>
                <a:latin typeface="Raleway Medium" panose="020B0603030101060003" pitchFamily="34" charset="77"/>
              </a:rPr>
              <a:t>Open a browser and verify that you can access it.</a:t>
            </a:r>
          </a:p>
          <a:p>
            <a:pPr marL="457200" indent="-457200">
              <a:buFont typeface="+mj-lt"/>
              <a:buAutoNum type="arabicPeriod"/>
            </a:pPr>
            <a:r>
              <a:rPr lang="en-US" sz="2000" dirty="0" err="1">
                <a:solidFill>
                  <a:schemeClr val="bg1"/>
                </a:solidFill>
                <a:latin typeface="Raleway Medium" panose="020B0603030101060003" pitchFamily="34" charset="77"/>
              </a:rPr>
              <a:t>Kubectl</a:t>
            </a:r>
            <a:r>
              <a:rPr lang="en-US" sz="2000" dirty="0">
                <a:solidFill>
                  <a:schemeClr val="bg1"/>
                </a:solidFill>
                <a:latin typeface="Raleway Medium" panose="020B0603030101060003" pitchFamily="34" charset="77"/>
              </a:rPr>
              <a:t> get all. Notice the pod’s restarts column.</a:t>
            </a:r>
          </a:p>
          <a:p>
            <a:pPr marL="457200" indent="-457200">
              <a:buFont typeface="+mj-lt"/>
              <a:buAutoNum type="arabicPeriod"/>
            </a:pPr>
            <a:r>
              <a:rPr lang="en-US" sz="2000" dirty="0" err="1">
                <a:solidFill>
                  <a:schemeClr val="bg1"/>
                </a:solidFill>
                <a:latin typeface="Raleway Medium" panose="020B0603030101060003" pitchFamily="34" charset="77"/>
              </a:rPr>
              <a:t>Kubectl</a:t>
            </a:r>
            <a:r>
              <a:rPr lang="en-US" sz="2000" dirty="0">
                <a:solidFill>
                  <a:schemeClr val="bg1"/>
                </a:solidFill>
                <a:latin typeface="Raleway Medium" panose="020B0603030101060003" pitchFamily="34" charset="77"/>
              </a:rPr>
              <a:t> describe pod liveness-http, and notice the output shows the restarts</a:t>
            </a:r>
          </a:p>
          <a:p>
            <a:pPr marL="457200" indent="-457200">
              <a:buFont typeface="+mj-lt"/>
              <a:buAutoNum type="arabicPeriod"/>
            </a:pPr>
            <a:r>
              <a:rPr lang="en-US" sz="2000" dirty="0">
                <a:solidFill>
                  <a:schemeClr val="bg1"/>
                </a:solidFill>
                <a:latin typeface="Raleway Medium" panose="020B0603030101060003" pitchFamily="34" charset="77"/>
              </a:rPr>
              <a:t>When done, delete the resources using the template file. </a:t>
            </a:r>
            <a:r>
              <a:rPr lang="en-US" sz="2000" dirty="0" err="1">
                <a:solidFill>
                  <a:schemeClr val="bg1"/>
                </a:solidFill>
                <a:latin typeface="Raleway Medium" panose="020B0603030101060003" pitchFamily="34" charset="77"/>
              </a:rPr>
              <a:t>Kubectl</a:t>
            </a:r>
            <a:r>
              <a:rPr lang="en-US" sz="2000" dirty="0">
                <a:solidFill>
                  <a:schemeClr val="bg1"/>
                </a:solidFill>
                <a:latin typeface="Raleway Medium" panose="020B0603030101060003" pitchFamily="34" charset="77"/>
              </a:rPr>
              <a:t> delete –f </a:t>
            </a:r>
            <a:r>
              <a:rPr lang="en-US" sz="2000" dirty="0" err="1">
                <a:solidFill>
                  <a:schemeClr val="bg1"/>
                </a:solidFill>
                <a:latin typeface="Raleway Medium" panose="020B0603030101060003" pitchFamily="34" charset="77"/>
              </a:rPr>
              <a:t>probe.yaml</a:t>
            </a:r>
            <a:endParaRPr lang="en-US" sz="20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a:solidFill>
                  <a:schemeClr val="accent3"/>
                </a:solidFill>
              </a:rPr>
              <a:t>probe exercise</a:t>
            </a:r>
            <a:endParaRPr lang="en-US" sz="6000" dirty="0"/>
          </a:p>
        </p:txBody>
      </p:sp>
    </p:spTree>
    <p:extLst>
      <p:ext uri="{BB962C8B-B14F-4D97-AF65-F5344CB8AC3E}">
        <p14:creationId xmlns:p14="http://schemas.microsoft.com/office/powerpoint/2010/main" val="2661535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Containers often need several environment variables to function properly so that configuration is externalized. But passing in variables directly to containers is messy.</a:t>
            </a:r>
          </a:p>
          <a:p>
            <a:pPr marL="342900" indent="-342900">
              <a:buFont typeface="Arial" panose="020B0604020202020204" pitchFamily="34" charset="0"/>
              <a:buChar char="•"/>
            </a:pPr>
            <a:r>
              <a:rPr lang="en-US" sz="2000" dirty="0" err="1">
                <a:solidFill>
                  <a:schemeClr val="bg1"/>
                </a:solidFill>
                <a:latin typeface="Raleway Medium" panose="020B0603030101060003" pitchFamily="34" charset="77"/>
              </a:rPr>
              <a:t>ConfigMaps</a:t>
            </a:r>
            <a:r>
              <a:rPr lang="en-US" sz="2000" dirty="0">
                <a:solidFill>
                  <a:schemeClr val="bg1"/>
                </a:solidFill>
                <a:latin typeface="Raleway Medium" panose="020B0603030101060003" pitchFamily="34" charset="77"/>
              </a:rPr>
              <a:t> allow you to decouple configurations at the cluster level and have containers refer to them.</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This also allows you to reuse configurations.</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err="1">
                <a:solidFill>
                  <a:schemeClr val="accent3"/>
                </a:solidFill>
              </a:rPr>
              <a:t>Configmap</a:t>
            </a:r>
            <a:endParaRPr lang="en-US" sz="6000" dirty="0"/>
          </a:p>
        </p:txBody>
      </p:sp>
    </p:spTree>
    <p:extLst>
      <p:ext uri="{BB962C8B-B14F-4D97-AF65-F5344CB8AC3E}">
        <p14:creationId xmlns:p14="http://schemas.microsoft.com/office/powerpoint/2010/main" val="6400723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2246769"/>
          </a:xfrm>
          <a:prstGeom prst="rect">
            <a:avLst/>
          </a:prstGeom>
          <a:noFill/>
        </p:spPr>
        <p:txBody>
          <a:bodyPr wrap="square" rtlCol="0">
            <a:spAutoFit/>
          </a:bodyPr>
          <a:lstStyle/>
          <a:p>
            <a:pPr marL="457200" indent="-457200">
              <a:buFont typeface="+mj-lt"/>
              <a:buAutoNum type="arabicPeriod"/>
            </a:pPr>
            <a:r>
              <a:rPr lang="en-US" sz="2000" dirty="0">
                <a:solidFill>
                  <a:schemeClr val="bg1"/>
                </a:solidFill>
                <a:latin typeface="Raleway Medium" panose="020B0603030101060003" pitchFamily="34" charset="77"/>
              </a:rPr>
              <a:t>Exercise file: exercises/Day 4/</a:t>
            </a:r>
            <a:r>
              <a:rPr lang="en-US" sz="2000" dirty="0" err="1">
                <a:solidFill>
                  <a:schemeClr val="bg1"/>
                </a:solidFill>
                <a:latin typeface="Raleway Medium" panose="020B0603030101060003" pitchFamily="34" charset="77"/>
              </a:rPr>
              <a:t>configmap.yaml</a:t>
            </a:r>
            <a:endParaRPr lang="en-US" sz="2000" dirty="0">
              <a:solidFill>
                <a:schemeClr val="bg1"/>
              </a:solidFill>
              <a:latin typeface="Raleway Medium" panose="020B0603030101060003" pitchFamily="34" charset="77"/>
            </a:endParaRPr>
          </a:p>
          <a:p>
            <a:pPr marL="457200" indent="-457200">
              <a:buFont typeface="+mj-lt"/>
              <a:buAutoNum type="arabicPeriod"/>
            </a:pPr>
            <a:r>
              <a:rPr lang="en-US" sz="2000" dirty="0">
                <a:solidFill>
                  <a:schemeClr val="bg1"/>
                </a:solidFill>
                <a:latin typeface="Raleway Medium" panose="020B0603030101060003" pitchFamily="34" charset="77"/>
              </a:rPr>
              <a:t>Review the file and apply to your cluster</a:t>
            </a:r>
          </a:p>
          <a:p>
            <a:pPr marL="457200" indent="-457200">
              <a:buFont typeface="+mj-lt"/>
              <a:buAutoNum type="arabicPeriod"/>
            </a:pPr>
            <a:r>
              <a:rPr lang="en-US" sz="2000" dirty="0">
                <a:solidFill>
                  <a:schemeClr val="bg1"/>
                </a:solidFill>
                <a:latin typeface="Raleway Medium" panose="020B0603030101060003" pitchFamily="34" charset="77"/>
              </a:rPr>
              <a:t>Take a look at the log output for the MongoDB pod</a:t>
            </a:r>
          </a:p>
          <a:p>
            <a:pPr marL="457200" indent="-457200">
              <a:buFont typeface="+mj-lt"/>
              <a:buAutoNum type="arabicPeriod"/>
            </a:pPr>
            <a:r>
              <a:rPr lang="en-US" sz="2000" dirty="0">
                <a:solidFill>
                  <a:schemeClr val="bg1"/>
                </a:solidFill>
                <a:latin typeface="Raleway Medium" panose="020B0603030101060003" pitchFamily="34" charset="77"/>
              </a:rPr>
              <a:t>Also describe the MongoDB pod and notice the output references the </a:t>
            </a:r>
            <a:r>
              <a:rPr lang="en-US" sz="2000" dirty="0" err="1">
                <a:solidFill>
                  <a:schemeClr val="bg1"/>
                </a:solidFill>
                <a:latin typeface="Raleway Medium" panose="020B0603030101060003" pitchFamily="34" charset="77"/>
              </a:rPr>
              <a:t>configmap</a:t>
            </a:r>
            <a:endParaRPr lang="en-US" sz="2000" dirty="0">
              <a:solidFill>
                <a:schemeClr val="bg1"/>
              </a:solidFill>
              <a:latin typeface="Raleway Medium" panose="020B0603030101060003" pitchFamily="34" charset="77"/>
            </a:endParaRPr>
          </a:p>
          <a:p>
            <a:pPr marL="457200" indent="-457200">
              <a:buFont typeface="+mj-lt"/>
              <a:buAutoNum type="arabicPeriod"/>
            </a:pPr>
            <a:r>
              <a:rPr lang="en-US" sz="2000" dirty="0">
                <a:solidFill>
                  <a:schemeClr val="bg1"/>
                </a:solidFill>
                <a:latin typeface="Raleway Medium" panose="020B0603030101060003" pitchFamily="34" charset="77"/>
              </a:rPr>
              <a:t>When done, delete the resources</a:t>
            </a: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err="1">
                <a:solidFill>
                  <a:schemeClr val="accent3"/>
                </a:solidFill>
              </a:rPr>
              <a:t>Configmap</a:t>
            </a:r>
            <a:r>
              <a:rPr lang="en-US" sz="6000" dirty="0">
                <a:solidFill>
                  <a:schemeClr val="accent3"/>
                </a:solidFill>
              </a:rPr>
              <a:t> exercise</a:t>
            </a:r>
            <a:endParaRPr lang="en-US" sz="6000" dirty="0"/>
          </a:p>
        </p:txBody>
      </p:sp>
    </p:spTree>
    <p:extLst>
      <p:ext uri="{BB962C8B-B14F-4D97-AF65-F5344CB8AC3E}">
        <p14:creationId xmlns:p14="http://schemas.microsoft.com/office/powerpoint/2010/main" val="30358166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How do you store sensitive information? Should you include it in a Docker image? How about in a pod spec? Never!</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Secrets are small pieces of sensitive information that your pods can access at runtime. Think passwords, SSH keys, etc.</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Secrets are stored as volumes that your containers can access. Alternatively, they can be exposed as environment variables.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When using </a:t>
            </a:r>
            <a:r>
              <a:rPr lang="en-US" sz="2000" dirty="0" err="1">
                <a:solidFill>
                  <a:schemeClr val="bg1"/>
                </a:solidFill>
                <a:latin typeface="Raleway Medium" panose="020B0603030101060003" pitchFamily="34" charset="77"/>
              </a:rPr>
              <a:t>kubectl</a:t>
            </a:r>
            <a:r>
              <a:rPr lang="en-US" sz="2000" dirty="0">
                <a:solidFill>
                  <a:schemeClr val="bg1"/>
                </a:solidFill>
                <a:latin typeface="Raleway Medium" panose="020B0603030101060003" pitchFamily="34" charset="77"/>
              </a:rPr>
              <a:t> get, you won’t see the contents of a secret.</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Note that secrets are still accessible to those with access directly to the cluster. They are meant to protect from including them in Docker images which are more portable. It is best to have secrets managed by a limited set of people who know how to keep them safe. And don’t just check them into source control alongside your resources.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When secrets are updated, the containers automatically pick up the changes immediately.</a:t>
            </a: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a:solidFill>
                  <a:schemeClr val="accent3"/>
                </a:solidFill>
              </a:rPr>
              <a:t>secret</a:t>
            </a:r>
            <a:endParaRPr lang="en-US" sz="6000" dirty="0"/>
          </a:p>
        </p:txBody>
      </p:sp>
    </p:spTree>
    <p:extLst>
      <p:ext uri="{BB962C8B-B14F-4D97-AF65-F5344CB8AC3E}">
        <p14:creationId xmlns:p14="http://schemas.microsoft.com/office/powerpoint/2010/main" val="343172395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3477875"/>
          </a:xfrm>
          <a:prstGeom prst="rect">
            <a:avLst/>
          </a:prstGeom>
          <a:noFill/>
        </p:spPr>
        <p:txBody>
          <a:bodyPr wrap="square" rtlCol="0">
            <a:spAutoFit/>
          </a:bodyPr>
          <a:lstStyle/>
          <a:p>
            <a:pPr marL="457200" indent="-457200">
              <a:buFont typeface="+mj-lt"/>
              <a:buAutoNum type="arabicPeriod"/>
            </a:pPr>
            <a:r>
              <a:rPr lang="en-US" sz="2000" dirty="0">
                <a:solidFill>
                  <a:schemeClr val="bg1"/>
                </a:solidFill>
                <a:latin typeface="Raleway Medium" panose="020B0603030101060003" pitchFamily="34" charset="77"/>
              </a:rPr>
              <a:t>Exercise file: exercises/Day 4/</a:t>
            </a:r>
            <a:r>
              <a:rPr lang="en-US" sz="2000" dirty="0" err="1">
                <a:solidFill>
                  <a:schemeClr val="bg1"/>
                </a:solidFill>
                <a:latin typeface="Raleway Medium" panose="020B0603030101060003" pitchFamily="34" charset="77"/>
              </a:rPr>
              <a:t>secret.yaml</a:t>
            </a:r>
            <a:endParaRPr lang="en-US" sz="2000" dirty="0">
              <a:solidFill>
                <a:schemeClr val="bg1"/>
              </a:solidFill>
              <a:latin typeface="Raleway Medium" panose="020B0603030101060003" pitchFamily="34" charset="77"/>
            </a:endParaRPr>
          </a:p>
          <a:p>
            <a:pPr marL="457200" indent="-457200">
              <a:buFont typeface="+mj-lt"/>
              <a:buAutoNum type="arabicPeriod"/>
            </a:pPr>
            <a:r>
              <a:rPr lang="en-US" sz="2000" dirty="0">
                <a:solidFill>
                  <a:schemeClr val="bg1"/>
                </a:solidFill>
                <a:latin typeface="Raleway Medium" panose="020B0603030101060003" pitchFamily="34" charset="77"/>
              </a:rPr>
              <a:t>Review the file and apply to your cluster</a:t>
            </a:r>
          </a:p>
          <a:p>
            <a:pPr marL="457200" indent="-457200">
              <a:buFont typeface="+mj-lt"/>
              <a:buAutoNum type="arabicPeriod"/>
            </a:pPr>
            <a:r>
              <a:rPr lang="en-US" sz="2000" dirty="0">
                <a:solidFill>
                  <a:schemeClr val="bg1"/>
                </a:solidFill>
                <a:latin typeface="Raleway Medium" panose="020B0603030101060003" pitchFamily="34" charset="77"/>
              </a:rPr>
              <a:t>Take a look at the log output for the MongoDB pod</a:t>
            </a:r>
          </a:p>
          <a:p>
            <a:pPr marL="457200" indent="-457200">
              <a:buFont typeface="+mj-lt"/>
              <a:buAutoNum type="arabicPeriod"/>
            </a:pPr>
            <a:r>
              <a:rPr lang="en-US" sz="2000" dirty="0">
                <a:solidFill>
                  <a:schemeClr val="bg1"/>
                </a:solidFill>
                <a:latin typeface="Raleway Medium" panose="020B0603030101060003" pitchFamily="34" charset="77"/>
              </a:rPr>
              <a:t>Also describe the MongoDB pod and notice the output references the secret. Also notice that it was mounted as a volume to the container for you.</a:t>
            </a:r>
          </a:p>
          <a:p>
            <a:pPr marL="457200" indent="-457200">
              <a:buFont typeface="+mj-lt"/>
              <a:buAutoNum type="arabicPeriod"/>
            </a:pPr>
            <a:r>
              <a:rPr lang="en-US" sz="2000" dirty="0">
                <a:solidFill>
                  <a:schemeClr val="bg1"/>
                </a:solidFill>
                <a:latin typeface="Raleway Medium" panose="020B0603030101060003" pitchFamily="34" charset="77"/>
              </a:rPr>
              <a:t>When done, delete the resources</a:t>
            </a:r>
          </a:p>
          <a:p>
            <a:pPr marL="457200" indent="-457200">
              <a:buFont typeface="+mj-lt"/>
              <a:buAutoNum type="arabicPeriod"/>
            </a:pPr>
            <a:endParaRPr lang="en-US" sz="2000" dirty="0">
              <a:solidFill>
                <a:schemeClr val="bg1"/>
              </a:solidFill>
              <a:latin typeface="Raleway Medium" panose="020B0603030101060003" pitchFamily="34" charset="77"/>
            </a:endParaRPr>
          </a:p>
          <a:p>
            <a:pPr marL="457200" indent="-457200">
              <a:buFont typeface="+mj-lt"/>
              <a:buAutoNum type="arabicPeriod"/>
            </a:pPr>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Note: for simplicity, the secret and deployment are together. Don’t do this in a real world scenario.</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a:solidFill>
                  <a:schemeClr val="accent3"/>
                </a:solidFill>
              </a:rPr>
              <a:t>secret exercise</a:t>
            </a:r>
            <a:endParaRPr lang="en-US" sz="6000" dirty="0"/>
          </a:p>
        </p:txBody>
      </p:sp>
    </p:spTree>
    <p:extLst>
      <p:ext uri="{BB962C8B-B14F-4D97-AF65-F5344CB8AC3E}">
        <p14:creationId xmlns:p14="http://schemas.microsoft.com/office/powerpoint/2010/main" val="21121593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Runs a copy of the pod on every node in the cluster</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Any new node will get a new copy of the pod</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Any node removal cleans up the copy of the pod</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Useful for system level resources such as monitoring, logging, etc.</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This is how the master pods on the worker nodes run, such as the </a:t>
            </a:r>
            <a:r>
              <a:rPr lang="en-US" sz="2000" dirty="0" err="1">
                <a:solidFill>
                  <a:schemeClr val="bg1"/>
                </a:solidFill>
                <a:latin typeface="Raleway Medium" panose="020B0603030101060003" pitchFamily="34" charset="77"/>
              </a:rPr>
              <a:t>kube</a:t>
            </a:r>
            <a:r>
              <a:rPr lang="en-US" sz="2000" dirty="0">
                <a:solidFill>
                  <a:schemeClr val="bg1"/>
                </a:solidFill>
                <a:latin typeface="Raleway Medium" panose="020B0603030101060003" pitchFamily="34" charset="77"/>
              </a:rPr>
              <a:t>-proxy and </a:t>
            </a:r>
            <a:r>
              <a:rPr lang="en-US" sz="2000" dirty="0" err="1">
                <a:solidFill>
                  <a:schemeClr val="bg1"/>
                </a:solidFill>
                <a:latin typeface="Raleway Medium" panose="020B0603030101060003" pitchFamily="34" charset="77"/>
              </a:rPr>
              <a:t>kubelet</a:t>
            </a:r>
            <a:r>
              <a:rPr lang="en-US" sz="2000">
                <a:solidFill>
                  <a:schemeClr val="bg1"/>
                </a:solidFill>
                <a:latin typeface="Raleway Medium" panose="020B0603030101060003" pitchFamily="34" charset="77"/>
              </a:rPr>
              <a:t>.</a:t>
            </a: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err="1">
                <a:solidFill>
                  <a:schemeClr val="accent3"/>
                </a:solidFill>
              </a:rPr>
              <a:t>daemonset</a:t>
            </a:r>
            <a:endParaRPr lang="en-US" sz="6000" dirty="0"/>
          </a:p>
        </p:txBody>
      </p:sp>
    </p:spTree>
    <p:extLst>
      <p:ext uri="{BB962C8B-B14F-4D97-AF65-F5344CB8AC3E}">
        <p14:creationId xmlns:p14="http://schemas.microsoft.com/office/powerpoint/2010/main" val="3259287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Works like a deployment, but provides guarantees about the order and uniqueness of pods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Pods get a consistent naming scheme that is ordered. For example, pod-0, pod-1, pod-2, etc.</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spec is identical, except for the Kind statement</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Stable, persistent storage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Not typical. You should aim for stateless components if possible and use Deployments instead. </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Useful when you have a group of servers that work together and need to know each others’ names ahead of time. For example, we will create an </a:t>
            </a:r>
            <a:r>
              <a:rPr lang="en-US" sz="2000" dirty="0" err="1">
                <a:solidFill>
                  <a:schemeClr val="bg1"/>
                </a:solidFill>
                <a:latin typeface="Raleway Medium" panose="020B0603030101060003" pitchFamily="34" charset="77"/>
              </a:rPr>
              <a:t>ElasticSearch</a:t>
            </a:r>
            <a:r>
              <a:rPr lang="en-US" sz="2000" dirty="0">
                <a:solidFill>
                  <a:schemeClr val="bg1"/>
                </a:solidFill>
                <a:latin typeface="Raleway Medium" panose="020B0603030101060003" pitchFamily="34" charset="77"/>
              </a:rPr>
              <a:t> cluster later that uses </a:t>
            </a:r>
            <a:r>
              <a:rPr lang="en-US" sz="2000" dirty="0" err="1">
                <a:solidFill>
                  <a:schemeClr val="bg1"/>
                </a:solidFill>
                <a:latin typeface="Raleway Medium" panose="020B0603030101060003" pitchFamily="34" charset="77"/>
              </a:rPr>
              <a:t>StatefulSets</a:t>
            </a:r>
            <a:r>
              <a:rPr lang="en-US" sz="2000" dirty="0">
                <a:solidFill>
                  <a:schemeClr val="bg1"/>
                </a:solidFill>
                <a:latin typeface="Raleway Medium" panose="020B0603030101060003" pitchFamily="34" charset="77"/>
              </a:rPr>
              <a:t>.</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err="1">
                <a:solidFill>
                  <a:schemeClr val="accent3"/>
                </a:solidFill>
              </a:rPr>
              <a:t>statefulset</a:t>
            </a:r>
            <a:endParaRPr lang="en-US" sz="6000" dirty="0"/>
          </a:p>
        </p:txBody>
      </p:sp>
    </p:spTree>
    <p:extLst>
      <p:ext uri="{BB962C8B-B14F-4D97-AF65-F5344CB8AC3E}">
        <p14:creationId xmlns:p14="http://schemas.microsoft.com/office/powerpoint/2010/main" val="37089422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 y="0"/>
            <a:ext cx="12206689" cy="3390315"/>
            <a:chOff x="-1" y="0"/>
            <a:chExt cx="12206689" cy="3390315"/>
          </a:xfrm>
        </p:grpSpPr>
        <p:pic>
          <p:nvPicPr>
            <p:cNvPr id="9" name="Picture 8" descr="https://images.unsplash.com/photo-1428677361686-f9d23be145c9?fit=crop&amp;fm=jpg&amp;h=1000&amp;ixjsv=2.0.0&amp;ixlib=rb-0.3.5&amp;q=80&amp;w=1925"/>
            <p:cNvPicPr>
              <a:picLocks noChangeAspect="1" noChangeArrowheads="1"/>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r="3214" b="48190"/>
            <a:stretch/>
          </p:blipFill>
          <p:spPr bwMode="auto">
            <a:xfrm>
              <a:off x="0" y="1"/>
              <a:ext cx="12192000" cy="3390314"/>
            </a:xfrm>
            <a:custGeom>
              <a:avLst/>
              <a:gdLst>
                <a:gd name="connsiteX0" fmla="*/ 0 w 12192000"/>
                <a:gd name="connsiteY0" fmla="*/ 0 h 6543811"/>
                <a:gd name="connsiteX1" fmla="*/ 12192000 w 12192000"/>
                <a:gd name="connsiteY1" fmla="*/ 0 h 6543811"/>
                <a:gd name="connsiteX2" fmla="*/ 12192000 w 12192000"/>
                <a:gd name="connsiteY2" fmla="*/ 6543811 h 6543811"/>
                <a:gd name="connsiteX3" fmla="*/ 0 w 12192000"/>
                <a:gd name="connsiteY3" fmla="*/ 6543811 h 6543811"/>
              </a:gdLst>
              <a:ahLst/>
              <a:cxnLst>
                <a:cxn ang="0">
                  <a:pos x="connsiteX0" y="connsiteY0"/>
                </a:cxn>
                <a:cxn ang="0">
                  <a:pos x="connsiteX1" y="connsiteY1"/>
                </a:cxn>
                <a:cxn ang="0">
                  <a:pos x="connsiteX2" y="connsiteY2"/>
                </a:cxn>
                <a:cxn ang="0">
                  <a:pos x="connsiteX3" y="connsiteY3"/>
                </a:cxn>
              </a:cxnLst>
              <a:rect l="l" t="t" r="r" b="b"/>
              <a:pathLst>
                <a:path w="12192000" h="6543811">
                  <a:moveTo>
                    <a:pt x="0" y="0"/>
                  </a:moveTo>
                  <a:lnTo>
                    <a:pt x="12192000" y="0"/>
                  </a:lnTo>
                  <a:lnTo>
                    <a:pt x="12192000" y="6543811"/>
                  </a:lnTo>
                  <a:lnTo>
                    <a:pt x="0" y="6543811"/>
                  </a:lnTo>
                  <a:close/>
                </a:path>
              </a:pathLst>
            </a:custGeom>
            <a:noFill/>
            <a:extLst>
              <a:ext uri="{909E8E84-426E-40DD-AFC4-6F175D3DCCD1}">
                <a14:hiddenFill xmlns:a14="http://schemas.microsoft.com/office/drawing/2010/main">
                  <a:solidFill>
                    <a:srgbClr val="FFFFFF"/>
                  </a:solidFill>
                </a14:hiddenFill>
              </a:ext>
            </a:extLst>
          </p:spPr>
        </p:pic>
        <p:grpSp>
          <p:nvGrpSpPr>
            <p:cNvPr id="23" name="Group 22"/>
            <p:cNvGrpSpPr/>
            <p:nvPr/>
          </p:nvGrpSpPr>
          <p:grpSpPr>
            <a:xfrm>
              <a:off x="-1" y="0"/>
              <a:ext cx="12206689" cy="3390315"/>
              <a:chOff x="-1" y="0"/>
              <a:chExt cx="12206689" cy="3390315"/>
            </a:xfrm>
          </p:grpSpPr>
          <p:sp>
            <p:nvSpPr>
              <p:cNvPr id="10" name="AutoShape 30"/>
              <p:cNvSpPr>
                <a:spLocks/>
              </p:cNvSpPr>
              <p:nvPr/>
            </p:nvSpPr>
            <p:spPr bwMode="auto">
              <a:xfrm>
                <a:off x="-1" y="0"/>
                <a:ext cx="12206689" cy="33903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59000"/>
                </a:schemeClr>
              </a:solidFill>
              <a:ln>
                <a:noFill/>
              </a:ln>
              <a:effectLst/>
              <a:extLst/>
            </p:spPr>
            <p:txBody>
              <a:bodyPr lIns="45719" tIns="45719" rIns="45719" bIns="45719" anchor="ctr"/>
              <a:lstStyle/>
              <a:p>
                <a:endParaRPr lang="es-ES">
                  <a:solidFill>
                    <a:prstClr val="white"/>
                  </a:solidFill>
                  <a:latin typeface="Roboto Light"/>
                  <a:cs typeface="Lato" charset="0"/>
                </a:endParaRPr>
              </a:p>
            </p:txBody>
          </p:sp>
          <p:cxnSp>
            <p:nvCxnSpPr>
              <p:cNvPr id="4" name="Straight Connector 3"/>
              <p:cNvCxnSpPr>
                <a:stCxn id="9" idx="3"/>
                <a:endCxn id="9" idx="2"/>
              </p:cNvCxnSpPr>
              <p:nvPr/>
            </p:nvCxnSpPr>
            <p:spPr>
              <a:xfrm>
                <a:off x="0" y="3390315"/>
                <a:ext cx="12192000" cy="0"/>
              </a:xfrm>
              <a:prstGeom prst="line">
                <a:avLst/>
              </a:prstGeom>
              <a:ln w="76200">
                <a:solidFill>
                  <a:srgbClr val="018CCF"/>
                </a:solidFill>
              </a:ln>
              <a:effectLst/>
            </p:spPr>
            <p:style>
              <a:lnRef idx="2">
                <a:schemeClr val="accent1"/>
              </a:lnRef>
              <a:fillRef idx="0">
                <a:schemeClr val="accent1"/>
              </a:fillRef>
              <a:effectRef idx="1">
                <a:schemeClr val="accent1"/>
              </a:effectRef>
              <a:fontRef idx="minor">
                <a:schemeClr val="tx1"/>
              </a:fontRef>
            </p:style>
          </p:cxnSp>
        </p:grpSp>
      </p:grpSp>
      <p:sp>
        <p:nvSpPr>
          <p:cNvPr id="26" name="Title 1">
            <a:extLst>
              <a:ext uri="{FF2B5EF4-FFF2-40B4-BE49-F238E27FC236}">
                <a16:creationId xmlns:a16="http://schemas.microsoft.com/office/drawing/2014/main" id="{7F82BBDF-41F9-4C40-A0EC-B48067D59735}"/>
              </a:ext>
            </a:extLst>
          </p:cNvPr>
          <p:cNvSpPr txBox="1">
            <a:spLocks/>
          </p:cNvSpPr>
          <p:nvPr/>
        </p:nvSpPr>
        <p:spPr>
          <a:xfrm>
            <a:off x="449949" y="1623634"/>
            <a:ext cx="11175647" cy="6096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5400" kern="1200">
                <a:solidFill>
                  <a:srgbClr val="018CCF"/>
                </a:solidFill>
                <a:latin typeface="Bebas Neue" panose="020B0606020202050201" pitchFamily="34" charset="0"/>
                <a:ea typeface="+mj-ea"/>
                <a:cs typeface="+mj-cs"/>
              </a:defRPr>
            </a:lvl1pPr>
          </a:lstStyle>
          <a:p>
            <a:r>
              <a:rPr lang="en-US" sz="9600" dirty="0">
                <a:solidFill>
                  <a:prstClr val="white"/>
                </a:solidFill>
              </a:rPr>
              <a:t>orchestration</a:t>
            </a:r>
            <a:endParaRPr lang="en-US" sz="9600" dirty="0"/>
          </a:p>
        </p:txBody>
      </p:sp>
      <p:pic>
        <p:nvPicPr>
          <p:cNvPr id="27" name="Picture 26">
            <a:extLst>
              <a:ext uri="{FF2B5EF4-FFF2-40B4-BE49-F238E27FC236}">
                <a16:creationId xmlns:a16="http://schemas.microsoft.com/office/drawing/2014/main" id="{639BE61C-965A-B94A-B5C1-2DC00D184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241" y="2488616"/>
            <a:ext cx="2095500" cy="1803400"/>
          </a:xfrm>
          <a:prstGeom prst="rect">
            <a:avLst/>
          </a:prstGeom>
        </p:spPr>
      </p:pic>
    </p:spTree>
    <p:extLst>
      <p:ext uri="{BB962C8B-B14F-4D97-AF65-F5344CB8AC3E}">
        <p14:creationId xmlns:p14="http://schemas.microsoft.com/office/powerpoint/2010/main" val="14418706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Jobs are short-lived processes that create pods to fulfill the work and then cleanup the pods when done.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You can create jobs programmatically, or have timed jobs with </a:t>
            </a:r>
            <a:r>
              <a:rPr lang="en-US" sz="2000" dirty="0" err="1">
                <a:solidFill>
                  <a:schemeClr val="bg1"/>
                </a:solidFill>
                <a:latin typeface="Raleway Medium" panose="020B0603030101060003" pitchFamily="34" charset="77"/>
              </a:rPr>
              <a:t>CronJobs</a:t>
            </a:r>
            <a:r>
              <a:rPr lang="en-US" sz="2000" dirty="0">
                <a:solidFill>
                  <a:schemeClr val="bg1"/>
                </a:solidFill>
                <a:latin typeface="Raleway Medium" panose="020B0603030101060003" pitchFamily="34" charset="77"/>
              </a:rPr>
              <a:t>.</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Great for batch operations. Think daily import processes or perhaps an inventory management process that runs periodically. Maybe a backup job.</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Keep in mind that in certain situations the schedule can create multiple jobs based on one </a:t>
            </a:r>
            <a:r>
              <a:rPr lang="en-US" sz="2000" dirty="0" err="1">
                <a:solidFill>
                  <a:schemeClr val="bg1"/>
                </a:solidFill>
                <a:latin typeface="Raleway Medium" panose="020B0603030101060003" pitchFamily="34" charset="77"/>
              </a:rPr>
              <a:t>CronJob</a:t>
            </a:r>
            <a:r>
              <a:rPr lang="en-US" sz="2000" dirty="0">
                <a:solidFill>
                  <a:schemeClr val="bg1"/>
                </a:solidFill>
                <a:latin typeface="Raleway Medium" panose="020B0603030101060003" pitchFamily="34" charset="77"/>
              </a:rPr>
              <a:t>, so design accordingly.</a:t>
            </a: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a:solidFill>
                  <a:schemeClr val="accent3"/>
                </a:solidFill>
              </a:rPr>
              <a:t>job</a:t>
            </a:r>
            <a:endParaRPr lang="en-US" sz="6000" dirty="0"/>
          </a:p>
        </p:txBody>
      </p:sp>
    </p:spTree>
    <p:extLst>
      <p:ext uri="{BB962C8B-B14F-4D97-AF65-F5344CB8AC3E}">
        <p14:creationId xmlns:p14="http://schemas.microsoft.com/office/powerpoint/2010/main" val="37971444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1631216"/>
          </a:xfrm>
          <a:prstGeom prst="rect">
            <a:avLst/>
          </a:prstGeom>
          <a:noFill/>
        </p:spPr>
        <p:txBody>
          <a:bodyPr wrap="square" rtlCol="0">
            <a:spAutoFit/>
          </a:bodyPr>
          <a:lstStyle/>
          <a:p>
            <a:pPr marL="457200" indent="-457200">
              <a:buFont typeface="+mj-lt"/>
              <a:buAutoNum type="arabicPeriod"/>
            </a:pPr>
            <a:r>
              <a:rPr lang="en-US" sz="2000" dirty="0">
                <a:solidFill>
                  <a:schemeClr val="bg1"/>
                </a:solidFill>
                <a:latin typeface="Raleway Medium" panose="020B0603030101060003" pitchFamily="34" charset="77"/>
              </a:rPr>
              <a:t>Exercise file: exercises/Day 4/</a:t>
            </a:r>
            <a:r>
              <a:rPr lang="en-US" sz="2000" dirty="0" err="1">
                <a:solidFill>
                  <a:schemeClr val="bg1"/>
                </a:solidFill>
                <a:latin typeface="Raleway Medium" panose="020B0603030101060003" pitchFamily="34" charset="77"/>
              </a:rPr>
              <a:t>job.yaml</a:t>
            </a:r>
            <a:endParaRPr lang="en-US" sz="2000" dirty="0">
              <a:solidFill>
                <a:schemeClr val="bg1"/>
              </a:solidFill>
              <a:latin typeface="Raleway Medium" panose="020B0603030101060003" pitchFamily="34" charset="77"/>
            </a:endParaRPr>
          </a:p>
          <a:p>
            <a:pPr marL="457200" indent="-457200">
              <a:buFont typeface="+mj-lt"/>
              <a:buAutoNum type="arabicPeriod"/>
            </a:pPr>
            <a:r>
              <a:rPr lang="en-US" sz="2000" dirty="0">
                <a:solidFill>
                  <a:schemeClr val="bg1"/>
                </a:solidFill>
                <a:latin typeface="Raleway Medium" panose="020B0603030101060003" pitchFamily="34" charset="77"/>
              </a:rPr>
              <a:t>Review the file and apply to your cluster</a:t>
            </a:r>
          </a:p>
          <a:p>
            <a:pPr marL="457200" indent="-457200">
              <a:buFont typeface="+mj-lt"/>
              <a:buAutoNum type="arabicPeriod"/>
            </a:pPr>
            <a:r>
              <a:rPr lang="en-US" sz="2000" dirty="0">
                <a:solidFill>
                  <a:schemeClr val="bg1"/>
                </a:solidFill>
                <a:latin typeface="Raleway Medium" panose="020B0603030101060003" pitchFamily="34" charset="77"/>
              </a:rPr>
              <a:t>Review the pods in the cluster, look at output, etc.</a:t>
            </a:r>
          </a:p>
          <a:p>
            <a:pPr marL="457200" indent="-457200">
              <a:buFont typeface="+mj-lt"/>
              <a:buAutoNum type="arabicPeriod"/>
            </a:pPr>
            <a:r>
              <a:rPr lang="en-US" sz="2000" dirty="0">
                <a:solidFill>
                  <a:schemeClr val="bg1"/>
                </a:solidFill>
                <a:latin typeface="Raleway Medium" panose="020B0603030101060003" pitchFamily="34" charset="77"/>
              </a:rPr>
              <a:t>Delete when done</a:t>
            </a: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a:solidFill>
                  <a:schemeClr val="accent3"/>
                </a:solidFill>
              </a:rPr>
              <a:t>job exercise</a:t>
            </a:r>
            <a:endParaRPr lang="en-US" sz="6000" dirty="0"/>
          </a:p>
        </p:txBody>
      </p:sp>
    </p:spTree>
    <p:extLst>
      <p:ext uri="{BB962C8B-B14F-4D97-AF65-F5344CB8AC3E}">
        <p14:creationId xmlns:p14="http://schemas.microsoft.com/office/powerpoint/2010/main" val="256049501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Provides external access to services in your cluster. Usually HTTP</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Can provide load balancing, SSL, and name based virtual hosting.</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Can specify complex routing rules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You can choose many different controllers to provide the functionality, including:</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Nginx (maintained by K8S project)</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Contour/Envoy</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Popular use is to centralize many microservices under one name using routing rules (AKA edge service or API gateway). For example:</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Example.com</a:t>
            </a:r>
            <a:r>
              <a:rPr lang="en-US" sz="2000" dirty="0">
                <a:solidFill>
                  <a:schemeClr val="bg1"/>
                </a:solidFill>
                <a:latin typeface="Raleway Medium" panose="020B0603030101060003" pitchFamily="34" charset="77"/>
              </a:rPr>
              <a:t>/account points to account service</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Example.com</a:t>
            </a:r>
            <a:r>
              <a:rPr lang="en-US" sz="2000" dirty="0">
                <a:solidFill>
                  <a:schemeClr val="bg1"/>
                </a:solidFill>
                <a:latin typeface="Raleway Medium" panose="020B0603030101060003" pitchFamily="34" charset="77"/>
              </a:rPr>
              <a:t>/orders points to order service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Other solutions exist for this. For example, cloud providers have their own L7 load balancers such as Application Load Balancer from AWS. Ingress is just the K8S solution. You can also do it internally with your own app like we will do in the hackathon portion.</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a:solidFill>
                  <a:schemeClr val="accent3"/>
                </a:solidFill>
              </a:rPr>
              <a:t>ingress</a:t>
            </a:r>
            <a:endParaRPr lang="en-US" sz="6000" dirty="0"/>
          </a:p>
        </p:txBody>
      </p:sp>
    </p:spTree>
    <p:extLst>
      <p:ext uri="{BB962C8B-B14F-4D97-AF65-F5344CB8AC3E}">
        <p14:creationId xmlns:p14="http://schemas.microsoft.com/office/powerpoint/2010/main" val="130633679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 y="0"/>
            <a:ext cx="12206689" cy="3390315"/>
            <a:chOff x="-1" y="0"/>
            <a:chExt cx="12206689" cy="3390315"/>
          </a:xfrm>
        </p:grpSpPr>
        <p:pic>
          <p:nvPicPr>
            <p:cNvPr id="9" name="Picture 8" descr="https://images.unsplash.com/photo-1428677361686-f9d23be145c9?fit=crop&amp;fm=jpg&amp;h=1000&amp;ixjsv=2.0.0&amp;ixlib=rb-0.3.5&amp;q=80&amp;w=1925"/>
            <p:cNvPicPr>
              <a:picLocks noChangeAspect="1" noChangeArrowheads="1"/>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r="3214" b="48190"/>
            <a:stretch/>
          </p:blipFill>
          <p:spPr bwMode="auto">
            <a:xfrm>
              <a:off x="0" y="1"/>
              <a:ext cx="12192000" cy="3390314"/>
            </a:xfrm>
            <a:custGeom>
              <a:avLst/>
              <a:gdLst>
                <a:gd name="connsiteX0" fmla="*/ 0 w 12192000"/>
                <a:gd name="connsiteY0" fmla="*/ 0 h 6543811"/>
                <a:gd name="connsiteX1" fmla="*/ 12192000 w 12192000"/>
                <a:gd name="connsiteY1" fmla="*/ 0 h 6543811"/>
                <a:gd name="connsiteX2" fmla="*/ 12192000 w 12192000"/>
                <a:gd name="connsiteY2" fmla="*/ 6543811 h 6543811"/>
                <a:gd name="connsiteX3" fmla="*/ 0 w 12192000"/>
                <a:gd name="connsiteY3" fmla="*/ 6543811 h 6543811"/>
              </a:gdLst>
              <a:ahLst/>
              <a:cxnLst>
                <a:cxn ang="0">
                  <a:pos x="connsiteX0" y="connsiteY0"/>
                </a:cxn>
                <a:cxn ang="0">
                  <a:pos x="connsiteX1" y="connsiteY1"/>
                </a:cxn>
                <a:cxn ang="0">
                  <a:pos x="connsiteX2" y="connsiteY2"/>
                </a:cxn>
                <a:cxn ang="0">
                  <a:pos x="connsiteX3" y="connsiteY3"/>
                </a:cxn>
              </a:cxnLst>
              <a:rect l="l" t="t" r="r" b="b"/>
              <a:pathLst>
                <a:path w="12192000" h="6543811">
                  <a:moveTo>
                    <a:pt x="0" y="0"/>
                  </a:moveTo>
                  <a:lnTo>
                    <a:pt x="12192000" y="0"/>
                  </a:lnTo>
                  <a:lnTo>
                    <a:pt x="12192000" y="6543811"/>
                  </a:lnTo>
                  <a:lnTo>
                    <a:pt x="0" y="6543811"/>
                  </a:lnTo>
                  <a:close/>
                </a:path>
              </a:pathLst>
            </a:custGeom>
            <a:noFill/>
            <a:extLst>
              <a:ext uri="{909E8E84-426E-40DD-AFC4-6F175D3DCCD1}">
                <a14:hiddenFill xmlns:a14="http://schemas.microsoft.com/office/drawing/2010/main">
                  <a:solidFill>
                    <a:srgbClr val="FFFFFF"/>
                  </a:solidFill>
                </a14:hiddenFill>
              </a:ext>
            </a:extLst>
          </p:spPr>
        </p:pic>
        <p:grpSp>
          <p:nvGrpSpPr>
            <p:cNvPr id="23" name="Group 22"/>
            <p:cNvGrpSpPr/>
            <p:nvPr/>
          </p:nvGrpSpPr>
          <p:grpSpPr>
            <a:xfrm>
              <a:off x="-1" y="0"/>
              <a:ext cx="12206689" cy="3390315"/>
              <a:chOff x="-1" y="0"/>
              <a:chExt cx="12206689" cy="3390315"/>
            </a:xfrm>
          </p:grpSpPr>
          <p:sp>
            <p:nvSpPr>
              <p:cNvPr id="10" name="AutoShape 30"/>
              <p:cNvSpPr>
                <a:spLocks/>
              </p:cNvSpPr>
              <p:nvPr/>
            </p:nvSpPr>
            <p:spPr bwMode="auto">
              <a:xfrm>
                <a:off x="-1" y="0"/>
                <a:ext cx="12206689" cy="33903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59000"/>
                </a:schemeClr>
              </a:solidFill>
              <a:ln>
                <a:noFill/>
              </a:ln>
              <a:effectLst/>
              <a:extLst/>
            </p:spPr>
            <p:txBody>
              <a:bodyPr lIns="45719" tIns="45719" rIns="45719" bIns="45719" anchor="ctr"/>
              <a:lstStyle/>
              <a:p>
                <a:endParaRPr lang="es-ES">
                  <a:solidFill>
                    <a:prstClr val="white"/>
                  </a:solidFill>
                  <a:latin typeface="Roboto Light"/>
                  <a:cs typeface="Lato" charset="0"/>
                </a:endParaRPr>
              </a:p>
            </p:txBody>
          </p:sp>
          <p:cxnSp>
            <p:nvCxnSpPr>
              <p:cNvPr id="4" name="Straight Connector 3"/>
              <p:cNvCxnSpPr>
                <a:stCxn id="9" idx="3"/>
                <a:endCxn id="9" idx="2"/>
              </p:cNvCxnSpPr>
              <p:nvPr/>
            </p:nvCxnSpPr>
            <p:spPr>
              <a:xfrm>
                <a:off x="0" y="3390315"/>
                <a:ext cx="12192000" cy="0"/>
              </a:xfrm>
              <a:prstGeom prst="line">
                <a:avLst/>
              </a:prstGeom>
              <a:ln w="76200">
                <a:solidFill>
                  <a:srgbClr val="018CCF"/>
                </a:solidFill>
              </a:ln>
              <a:effectLst/>
            </p:spPr>
            <p:style>
              <a:lnRef idx="2">
                <a:schemeClr val="accent1"/>
              </a:lnRef>
              <a:fillRef idx="0">
                <a:schemeClr val="accent1"/>
              </a:fillRef>
              <a:effectRef idx="1">
                <a:schemeClr val="accent1"/>
              </a:effectRef>
              <a:fontRef idx="minor">
                <a:schemeClr val="tx1"/>
              </a:fontRef>
            </p:style>
          </p:cxnSp>
        </p:grpSp>
      </p:grpSp>
      <p:sp>
        <p:nvSpPr>
          <p:cNvPr id="26" name="Title 1">
            <a:extLst>
              <a:ext uri="{FF2B5EF4-FFF2-40B4-BE49-F238E27FC236}">
                <a16:creationId xmlns:a16="http://schemas.microsoft.com/office/drawing/2014/main" id="{7F82BBDF-41F9-4C40-A0EC-B48067D59735}"/>
              </a:ext>
            </a:extLst>
          </p:cNvPr>
          <p:cNvSpPr txBox="1">
            <a:spLocks/>
          </p:cNvSpPr>
          <p:nvPr/>
        </p:nvSpPr>
        <p:spPr>
          <a:xfrm>
            <a:off x="449949" y="1623634"/>
            <a:ext cx="11175647" cy="6096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5400" kern="1200">
                <a:solidFill>
                  <a:srgbClr val="018CCF"/>
                </a:solidFill>
                <a:latin typeface="Bebas Neue" panose="020B0606020202050201" pitchFamily="34" charset="0"/>
                <a:ea typeface="+mj-ea"/>
                <a:cs typeface="+mj-cs"/>
              </a:defRPr>
            </a:lvl1pPr>
          </a:lstStyle>
          <a:p>
            <a:r>
              <a:rPr lang="en-US" sz="9600" dirty="0">
                <a:solidFill>
                  <a:prstClr val="white"/>
                </a:solidFill>
              </a:rPr>
              <a:t>Cloud services</a:t>
            </a:r>
            <a:endParaRPr lang="en-US" sz="9600" dirty="0"/>
          </a:p>
        </p:txBody>
      </p:sp>
      <p:pic>
        <p:nvPicPr>
          <p:cNvPr id="27" name="Picture 26">
            <a:extLst>
              <a:ext uri="{FF2B5EF4-FFF2-40B4-BE49-F238E27FC236}">
                <a16:creationId xmlns:a16="http://schemas.microsoft.com/office/drawing/2014/main" id="{639BE61C-965A-B94A-B5C1-2DC00D184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241" y="2488616"/>
            <a:ext cx="2095500" cy="1803400"/>
          </a:xfrm>
          <a:prstGeom prst="rect">
            <a:avLst/>
          </a:prstGeom>
        </p:spPr>
      </p:pic>
    </p:spTree>
    <p:extLst>
      <p:ext uri="{BB962C8B-B14F-4D97-AF65-F5344CB8AC3E}">
        <p14:creationId xmlns:p14="http://schemas.microsoft.com/office/powerpoint/2010/main" val="36254145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2431435"/>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three major cloud providers (AWS, GCP, and Azure) all have their own Kubernetes services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They work by providing the “control plane” or master components for you rather than managing your own master nodes.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They provide additional functionality and integration with their services such as autoscaling of nodes. They also give you some online </a:t>
            </a:r>
            <a:r>
              <a:rPr lang="en-US" sz="2000">
                <a:solidFill>
                  <a:schemeClr val="bg1"/>
                </a:solidFill>
                <a:latin typeface="Raleway Medium" panose="020B0603030101060003" pitchFamily="34" charset="77"/>
              </a:rPr>
              <a:t>console components.</a:t>
            </a:r>
            <a:endParaRPr lang="en-US" sz="2000" dirty="0">
              <a:solidFill>
                <a:schemeClr val="bg1">
                  <a:lumMod val="95000"/>
                </a:schemeClr>
              </a:solidFill>
              <a:latin typeface="Raleway Medium" panose="020B0603030101060003" pitchFamily="34" charset="77"/>
            </a:endParaRPr>
          </a:p>
          <a:p>
            <a:pPr marL="342900" indent="-342900">
              <a:buFont typeface="Arial" panose="020B0604020202020204" pitchFamily="34" charset="0"/>
              <a:buChar char="•"/>
            </a:pPr>
            <a:endParaRPr lang="en-US" sz="1200" dirty="0">
              <a:solidFill>
                <a:schemeClr val="bg1">
                  <a:lumMod val="95000"/>
                </a:schemeClr>
              </a:solidFill>
              <a:latin typeface="Courier New" panose="02070309020205020404" pitchFamily="49" charset="0"/>
              <a:cs typeface="Courier New" panose="02070309020205020404" pitchFamily="49" charset="0"/>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a:solidFill>
                  <a:prstClr val="white"/>
                </a:solidFill>
              </a:rPr>
              <a:t>Cloud services – </a:t>
            </a:r>
            <a:r>
              <a:rPr lang="en-US" sz="6000" dirty="0">
                <a:solidFill>
                  <a:schemeClr val="accent3"/>
                </a:solidFill>
              </a:rPr>
              <a:t>overview</a:t>
            </a:r>
            <a:endParaRPr lang="en-US" sz="6000" dirty="0"/>
          </a:p>
        </p:txBody>
      </p:sp>
    </p:spTree>
    <p:extLst>
      <p:ext uri="{BB962C8B-B14F-4D97-AF65-F5344CB8AC3E}">
        <p14:creationId xmlns:p14="http://schemas.microsoft.com/office/powerpoint/2010/main" val="4793239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 y="0"/>
            <a:ext cx="12206689" cy="3390315"/>
            <a:chOff x="-1" y="0"/>
            <a:chExt cx="12206689" cy="3390315"/>
          </a:xfrm>
        </p:grpSpPr>
        <p:pic>
          <p:nvPicPr>
            <p:cNvPr id="9" name="Picture 8" descr="https://images.unsplash.com/photo-1428677361686-f9d23be145c9?fit=crop&amp;fm=jpg&amp;h=1000&amp;ixjsv=2.0.0&amp;ixlib=rb-0.3.5&amp;q=80&amp;w=1925"/>
            <p:cNvPicPr>
              <a:picLocks noChangeAspect="1" noChangeArrowheads="1"/>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r="3214" b="48190"/>
            <a:stretch/>
          </p:blipFill>
          <p:spPr bwMode="auto">
            <a:xfrm>
              <a:off x="0" y="1"/>
              <a:ext cx="12192000" cy="3390314"/>
            </a:xfrm>
            <a:custGeom>
              <a:avLst/>
              <a:gdLst>
                <a:gd name="connsiteX0" fmla="*/ 0 w 12192000"/>
                <a:gd name="connsiteY0" fmla="*/ 0 h 6543811"/>
                <a:gd name="connsiteX1" fmla="*/ 12192000 w 12192000"/>
                <a:gd name="connsiteY1" fmla="*/ 0 h 6543811"/>
                <a:gd name="connsiteX2" fmla="*/ 12192000 w 12192000"/>
                <a:gd name="connsiteY2" fmla="*/ 6543811 h 6543811"/>
                <a:gd name="connsiteX3" fmla="*/ 0 w 12192000"/>
                <a:gd name="connsiteY3" fmla="*/ 6543811 h 6543811"/>
              </a:gdLst>
              <a:ahLst/>
              <a:cxnLst>
                <a:cxn ang="0">
                  <a:pos x="connsiteX0" y="connsiteY0"/>
                </a:cxn>
                <a:cxn ang="0">
                  <a:pos x="connsiteX1" y="connsiteY1"/>
                </a:cxn>
                <a:cxn ang="0">
                  <a:pos x="connsiteX2" y="connsiteY2"/>
                </a:cxn>
                <a:cxn ang="0">
                  <a:pos x="connsiteX3" y="connsiteY3"/>
                </a:cxn>
              </a:cxnLst>
              <a:rect l="l" t="t" r="r" b="b"/>
              <a:pathLst>
                <a:path w="12192000" h="6543811">
                  <a:moveTo>
                    <a:pt x="0" y="0"/>
                  </a:moveTo>
                  <a:lnTo>
                    <a:pt x="12192000" y="0"/>
                  </a:lnTo>
                  <a:lnTo>
                    <a:pt x="12192000" y="6543811"/>
                  </a:lnTo>
                  <a:lnTo>
                    <a:pt x="0" y="6543811"/>
                  </a:lnTo>
                  <a:close/>
                </a:path>
              </a:pathLst>
            </a:custGeom>
            <a:noFill/>
            <a:extLst>
              <a:ext uri="{909E8E84-426E-40DD-AFC4-6F175D3DCCD1}">
                <a14:hiddenFill xmlns:a14="http://schemas.microsoft.com/office/drawing/2010/main">
                  <a:solidFill>
                    <a:srgbClr val="FFFFFF"/>
                  </a:solidFill>
                </a14:hiddenFill>
              </a:ext>
            </a:extLst>
          </p:spPr>
        </p:pic>
        <p:grpSp>
          <p:nvGrpSpPr>
            <p:cNvPr id="23" name="Group 22"/>
            <p:cNvGrpSpPr/>
            <p:nvPr/>
          </p:nvGrpSpPr>
          <p:grpSpPr>
            <a:xfrm>
              <a:off x="-1" y="0"/>
              <a:ext cx="12206689" cy="3390315"/>
              <a:chOff x="-1" y="0"/>
              <a:chExt cx="12206689" cy="3390315"/>
            </a:xfrm>
          </p:grpSpPr>
          <p:sp>
            <p:nvSpPr>
              <p:cNvPr id="10" name="AutoShape 30"/>
              <p:cNvSpPr>
                <a:spLocks/>
              </p:cNvSpPr>
              <p:nvPr/>
            </p:nvSpPr>
            <p:spPr bwMode="auto">
              <a:xfrm>
                <a:off x="-1" y="0"/>
                <a:ext cx="12206689" cy="33903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59000"/>
                </a:schemeClr>
              </a:solidFill>
              <a:ln>
                <a:noFill/>
              </a:ln>
              <a:effectLst/>
              <a:extLst/>
            </p:spPr>
            <p:txBody>
              <a:bodyPr lIns="45719" tIns="45719" rIns="45719" bIns="45719" anchor="ctr"/>
              <a:lstStyle/>
              <a:p>
                <a:endParaRPr lang="es-ES">
                  <a:solidFill>
                    <a:prstClr val="white"/>
                  </a:solidFill>
                  <a:latin typeface="Roboto Light"/>
                  <a:cs typeface="Lato" charset="0"/>
                </a:endParaRPr>
              </a:p>
            </p:txBody>
          </p:sp>
          <p:cxnSp>
            <p:nvCxnSpPr>
              <p:cNvPr id="4" name="Straight Connector 3"/>
              <p:cNvCxnSpPr>
                <a:stCxn id="9" idx="3"/>
                <a:endCxn id="9" idx="2"/>
              </p:cNvCxnSpPr>
              <p:nvPr/>
            </p:nvCxnSpPr>
            <p:spPr>
              <a:xfrm>
                <a:off x="0" y="3390315"/>
                <a:ext cx="12192000" cy="0"/>
              </a:xfrm>
              <a:prstGeom prst="line">
                <a:avLst/>
              </a:prstGeom>
              <a:ln w="76200">
                <a:solidFill>
                  <a:srgbClr val="018CCF"/>
                </a:solidFill>
              </a:ln>
              <a:effectLst/>
            </p:spPr>
            <p:style>
              <a:lnRef idx="2">
                <a:schemeClr val="accent1"/>
              </a:lnRef>
              <a:fillRef idx="0">
                <a:schemeClr val="accent1"/>
              </a:fillRef>
              <a:effectRef idx="1">
                <a:schemeClr val="accent1"/>
              </a:effectRef>
              <a:fontRef idx="minor">
                <a:schemeClr val="tx1"/>
              </a:fontRef>
            </p:style>
          </p:cxnSp>
        </p:grpSp>
      </p:grpSp>
      <p:sp>
        <p:nvSpPr>
          <p:cNvPr id="26" name="Title 1">
            <a:extLst>
              <a:ext uri="{FF2B5EF4-FFF2-40B4-BE49-F238E27FC236}">
                <a16:creationId xmlns:a16="http://schemas.microsoft.com/office/drawing/2014/main" id="{7F82BBDF-41F9-4C40-A0EC-B48067D59735}"/>
              </a:ext>
            </a:extLst>
          </p:cNvPr>
          <p:cNvSpPr txBox="1">
            <a:spLocks/>
          </p:cNvSpPr>
          <p:nvPr/>
        </p:nvSpPr>
        <p:spPr>
          <a:xfrm>
            <a:off x="449949" y="1623634"/>
            <a:ext cx="11175647" cy="6096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5400" kern="1200">
                <a:solidFill>
                  <a:srgbClr val="018CCF"/>
                </a:solidFill>
                <a:latin typeface="Bebas Neue" panose="020B0606020202050201" pitchFamily="34" charset="0"/>
                <a:ea typeface="+mj-ea"/>
                <a:cs typeface="+mj-cs"/>
              </a:defRPr>
            </a:lvl1pPr>
          </a:lstStyle>
          <a:p>
            <a:r>
              <a:rPr lang="en-US" sz="9600" dirty="0">
                <a:solidFill>
                  <a:prstClr val="white"/>
                </a:solidFill>
              </a:rPr>
              <a:t>schedulers</a:t>
            </a:r>
            <a:endParaRPr lang="en-US" sz="9600" dirty="0"/>
          </a:p>
        </p:txBody>
      </p:sp>
      <p:pic>
        <p:nvPicPr>
          <p:cNvPr id="11" name="Picture 10">
            <a:extLst>
              <a:ext uri="{FF2B5EF4-FFF2-40B4-BE49-F238E27FC236}">
                <a16:creationId xmlns:a16="http://schemas.microsoft.com/office/drawing/2014/main" id="{61963A73-1633-BA47-9EF7-B12989FA88F0}"/>
              </a:ext>
            </a:extLst>
          </p:cNvPr>
          <p:cNvPicPr>
            <a:picLocks noChangeAspect="1"/>
          </p:cNvPicPr>
          <p:nvPr/>
        </p:nvPicPr>
        <p:blipFill>
          <a:blip r:embed="rId3"/>
          <a:stretch>
            <a:fillRect/>
          </a:stretch>
        </p:blipFill>
        <p:spPr>
          <a:xfrm>
            <a:off x="5288722" y="2670308"/>
            <a:ext cx="1670050" cy="1625600"/>
          </a:xfrm>
          <a:prstGeom prst="rect">
            <a:avLst/>
          </a:prstGeom>
        </p:spPr>
      </p:pic>
    </p:spTree>
    <p:extLst>
      <p:ext uri="{BB962C8B-B14F-4D97-AF65-F5344CB8AC3E}">
        <p14:creationId xmlns:p14="http://schemas.microsoft.com/office/powerpoint/2010/main" val="18384193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247864"/>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Kubernetes ships with a default scheduler called “</a:t>
            </a:r>
            <a:r>
              <a:rPr lang="en-US" sz="2000" dirty="0" err="1">
                <a:solidFill>
                  <a:schemeClr val="bg1"/>
                </a:solidFill>
                <a:latin typeface="Raleway Medium" panose="020B0603030101060003" pitchFamily="34" charset="77"/>
              </a:rPr>
              <a:t>kube</a:t>
            </a:r>
            <a:r>
              <a:rPr lang="en-US" sz="2000" dirty="0">
                <a:solidFill>
                  <a:schemeClr val="bg1"/>
                </a:solidFill>
                <a:latin typeface="Raleway Medium" panose="020B0603030101060003" pitchFamily="34" charset="77"/>
              </a:rPr>
              <a:t>-scheduler”. Most of the time it will meet your needs. It is built to spread your workloads out across nodes in the most fault-tolerant way.</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But this scheduler doesn’t always fit your needs. For most uses it’ll be fine. But you may want to fine-tune pod placement depending on your use case.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For example, you may want to use a mix of spot and reserved instances in your cluster. You want to make sure that a certain percentage of pods in a deployment get put onto reserved instances and the remainder get put on spot instances that could get removed with little notice. You could write a custom scheduler that adds some extra intelligence to the process of scheduling.</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So you can run your own scheduler. You can even run multiple schedulers and tell Kubernetes which one to use on specific workloads. In the example above, you may have some non-critical deployments that can withstand some instability, such as a reporting service. This you could use the default scheduler or write a custom scheduler that ONLY puts these pods on spot instances. </a:t>
            </a: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a:solidFill>
                  <a:prstClr val="white"/>
                </a:solidFill>
              </a:rPr>
              <a:t>schedulers – </a:t>
            </a:r>
            <a:r>
              <a:rPr lang="en-US" sz="6000" dirty="0">
                <a:solidFill>
                  <a:schemeClr val="accent3"/>
                </a:solidFill>
              </a:rPr>
              <a:t>overview</a:t>
            </a:r>
            <a:endParaRPr lang="en-US" sz="6000" dirty="0"/>
          </a:p>
        </p:txBody>
      </p:sp>
    </p:spTree>
    <p:extLst>
      <p:ext uri="{BB962C8B-B14F-4D97-AF65-F5344CB8AC3E}">
        <p14:creationId xmlns:p14="http://schemas.microsoft.com/office/powerpoint/2010/main" val="341131098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Schedulers run as pods (deployment for resiliency) just like any other workload.</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You specify which scheduler to use in your workload. If you don’t choose one, the default scheduler will be used.</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a:solidFill>
                  <a:prstClr val="white"/>
                </a:solidFill>
              </a:rPr>
              <a:t>schedulers – </a:t>
            </a:r>
            <a:r>
              <a:rPr lang="en-US" sz="6000" dirty="0">
                <a:solidFill>
                  <a:schemeClr val="accent3"/>
                </a:solidFill>
              </a:rPr>
              <a:t>overview</a:t>
            </a:r>
            <a:endParaRPr lang="en-US" sz="6000" dirty="0"/>
          </a:p>
        </p:txBody>
      </p:sp>
    </p:spTree>
    <p:extLst>
      <p:ext uri="{BB962C8B-B14F-4D97-AF65-F5344CB8AC3E}">
        <p14:creationId xmlns:p14="http://schemas.microsoft.com/office/powerpoint/2010/main" val="10382686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Schedulers have one job: find a suitable node for every pod and let the Kubernetes </a:t>
            </a:r>
            <a:r>
              <a:rPr lang="en-US" sz="2000" dirty="0" err="1">
                <a:solidFill>
                  <a:schemeClr val="bg1"/>
                </a:solidFill>
                <a:latin typeface="Raleway Medium" panose="020B0603030101060003" pitchFamily="34" charset="77"/>
              </a:rPr>
              <a:t>apiserver</a:t>
            </a:r>
            <a:r>
              <a:rPr lang="en-US" sz="2000" dirty="0">
                <a:solidFill>
                  <a:schemeClr val="bg1"/>
                </a:solidFill>
                <a:latin typeface="Raleway Medium" panose="020B0603030101060003" pitchFamily="34" charset="77"/>
              </a:rPr>
              <a:t> know, which will take care of placing and starting the pod.</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lifecycle goes like this:</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 pod is created and the information is stored in </a:t>
            </a:r>
            <a:r>
              <a:rPr lang="en-US" sz="2000" dirty="0" err="1">
                <a:solidFill>
                  <a:schemeClr val="bg1"/>
                </a:solidFill>
                <a:latin typeface="Raleway Medium" panose="020B0603030101060003" pitchFamily="34" charset="77"/>
              </a:rPr>
              <a:t>etcd</a:t>
            </a:r>
            <a:r>
              <a:rPr lang="en-US" sz="2000" dirty="0">
                <a:solidFill>
                  <a:schemeClr val="bg1"/>
                </a:solidFill>
                <a:latin typeface="Raleway Medium" panose="020B0603030101060003" pitchFamily="34" charset="77"/>
              </a:rPr>
              <a:t>. The node name is not filled in.</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The scheduler notices there’s a pod with no assigned node.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The scheduler finds a node that is suitable to the pod according to it’s own internal rules. This is the main part you’d be customizing.</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The scheduler tells </a:t>
            </a:r>
            <a:r>
              <a:rPr lang="en-US" sz="2000" dirty="0" err="1">
                <a:solidFill>
                  <a:schemeClr val="bg1"/>
                </a:solidFill>
                <a:latin typeface="Raleway Medium" panose="020B0603030101060003" pitchFamily="34" charset="77"/>
              </a:rPr>
              <a:t>apiserver</a:t>
            </a:r>
            <a:r>
              <a:rPr lang="en-US" sz="2000" dirty="0">
                <a:solidFill>
                  <a:schemeClr val="bg1"/>
                </a:solidFill>
                <a:latin typeface="Raleway Medium" panose="020B0603030101060003" pitchFamily="34" charset="77"/>
              </a:rPr>
              <a:t> to bind the node to the pod. </a:t>
            </a:r>
            <a:r>
              <a:rPr lang="en-US" sz="2000" dirty="0" err="1">
                <a:solidFill>
                  <a:schemeClr val="bg1"/>
                </a:solidFill>
                <a:latin typeface="Raleway Medium" panose="020B0603030101060003" pitchFamily="34" charset="77"/>
              </a:rPr>
              <a:t>apiserver</a:t>
            </a:r>
            <a:r>
              <a:rPr lang="en-US" sz="2000" dirty="0">
                <a:solidFill>
                  <a:schemeClr val="bg1"/>
                </a:solidFill>
                <a:latin typeface="Raleway Medium" panose="020B0603030101060003" pitchFamily="34" charset="77"/>
              </a:rPr>
              <a:t> updates </a:t>
            </a:r>
            <a:r>
              <a:rPr lang="en-US" sz="2000" dirty="0" err="1">
                <a:solidFill>
                  <a:schemeClr val="bg1"/>
                </a:solidFill>
                <a:latin typeface="Raleway Medium" panose="020B0603030101060003" pitchFamily="34" charset="77"/>
              </a:rPr>
              <a:t>etcd</a:t>
            </a:r>
            <a:r>
              <a:rPr lang="en-US" sz="2000" dirty="0">
                <a:solidFill>
                  <a:schemeClr val="bg1"/>
                </a:solidFill>
                <a:latin typeface="Raleway Medium" panose="020B0603030101060003" pitchFamily="34" charset="77"/>
              </a:rPr>
              <a:t> with the node name.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The </a:t>
            </a:r>
            <a:r>
              <a:rPr lang="en-US" sz="2000" dirty="0" err="1">
                <a:solidFill>
                  <a:schemeClr val="bg1"/>
                </a:solidFill>
                <a:latin typeface="Raleway Medium" panose="020B0603030101060003" pitchFamily="34" charset="77"/>
              </a:rPr>
              <a:t>kubelet</a:t>
            </a:r>
            <a:r>
              <a:rPr lang="en-US" sz="2000" dirty="0">
                <a:solidFill>
                  <a:schemeClr val="bg1"/>
                </a:solidFill>
                <a:latin typeface="Raleway Medium" panose="020B0603030101060003" pitchFamily="34" charset="77"/>
              </a:rPr>
              <a:t> on the node is watching the </a:t>
            </a:r>
            <a:r>
              <a:rPr lang="en-US" sz="2000" dirty="0" err="1">
                <a:solidFill>
                  <a:schemeClr val="bg1"/>
                </a:solidFill>
                <a:latin typeface="Raleway Medium" panose="020B0603030101060003" pitchFamily="34" charset="77"/>
              </a:rPr>
              <a:t>apiserver</a:t>
            </a:r>
            <a:r>
              <a:rPr lang="en-US" sz="2000" dirty="0">
                <a:solidFill>
                  <a:schemeClr val="bg1"/>
                </a:solidFill>
                <a:latin typeface="Raleway Medium" panose="020B0603030101060003" pitchFamily="34" charset="77"/>
              </a:rPr>
              <a:t> for any bound pods. When it sees it, then it starts the pod on the node.</a:t>
            </a:r>
          </a:p>
          <a:p>
            <a:pPr marL="800100" lvl="1" indent="-342900">
              <a:buFont typeface="Arial" panose="020B0604020202020204" pitchFamily="34" charset="0"/>
              <a:buChar char="•"/>
            </a:pP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a:solidFill>
                  <a:prstClr val="white"/>
                </a:solidFill>
              </a:rPr>
              <a:t>schedulers – </a:t>
            </a:r>
            <a:r>
              <a:rPr lang="en-US" sz="6000" dirty="0">
                <a:solidFill>
                  <a:schemeClr val="accent3"/>
                </a:solidFill>
              </a:rPr>
              <a:t>lifecycle</a:t>
            </a:r>
            <a:endParaRPr lang="en-US" sz="6000" dirty="0"/>
          </a:p>
        </p:txBody>
      </p:sp>
    </p:spTree>
    <p:extLst>
      <p:ext uri="{BB962C8B-B14F-4D97-AF65-F5344CB8AC3E}">
        <p14:creationId xmlns:p14="http://schemas.microsoft.com/office/powerpoint/2010/main" val="24277082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 y="0"/>
            <a:ext cx="12206689" cy="3390315"/>
            <a:chOff x="-1" y="0"/>
            <a:chExt cx="12206689" cy="3390315"/>
          </a:xfrm>
        </p:grpSpPr>
        <p:pic>
          <p:nvPicPr>
            <p:cNvPr id="9" name="Picture 8" descr="https://images.unsplash.com/photo-1428677361686-f9d23be145c9?fit=crop&amp;fm=jpg&amp;h=1000&amp;ixjsv=2.0.0&amp;ixlib=rb-0.3.5&amp;q=80&amp;w=1925"/>
            <p:cNvPicPr>
              <a:picLocks noChangeAspect="1" noChangeArrowheads="1"/>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r="3214" b="48190"/>
            <a:stretch/>
          </p:blipFill>
          <p:spPr bwMode="auto">
            <a:xfrm>
              <a:off x="0" y="1"/>
              <a:ext cx="12192000" cy="3390314"/>
            </a:xfrm>
            <a:custGeom>
              <a:avLst/>
              <a:gdLst>
                <a:gd name="connsiteX0" fmla="*/ 0 w 12192000"/>
                <a:gd name="connsiteY0" fmla="*/ 0 h 6543811"/>
                <a:gd name="connsiteX1" fmla="*/ 12192000 w 12192000"/>
                <a:gd name="connsiteY1" fmla="*/ 0 h 6543811"/>
                <a:gd name="connsiteX2" fmla="*/ 12192000 w 12192000"/>
                <a:gd name="connsiteY2" fmla="*/ 6543811 h 6543811"/>
                <a:gd name="connsiteX3" fmla="*/ 0 w 12192000"/>
                <a:gd name="connsiteY3" fmla="*/ 6543811 h 6543811"/>
              </a:gdLst>
              <a:ahLst/>
              <a:cxnLst>
                <a:cxn ang="0">
                  <a:pos x="connsiteX0" y="connsiteY0"/>
                </a:cxn>
                <a:cxn ang="0">
                  <a:pos x="connsiteX1" y="connsiteY1"/>
                </a:cxn>
                <a:cxn ang="0">
                  <a:pos x="connsiteX2" y="connsiteY2"/>
                </a:cxn>
                <a:cxn ang="0">
                  <a:pos x="connsiteX3" y="connsiteY3"/>
                </a:cxn>
              </a:cxnLst>
              <a:rect l="l" t="t" r="r" b="b"/>
              <a:pathLst>
                <a:path w="12192000" h="6543811">
                  <a:moveTo>
                    <a:pt x="0" y="0"/>
                  </a:moveTo>
                  <a:lnTo>
                    <a:pt x="12192000" y="0"/>
                  </a:lnTo>
                  <a:lnTo>
                    <a:pt x="12192000" y="6543811"/>
                  </a:lnTo>
                  <a:lnTo>
                    <a:pt x="0" y="6543811"/>
                  </a:lnTo>
                  <a:close/>
                </a:path>
              </a:pathLst>
            </a:custGeom>
            <a:noFill/>
            <a:extLst>
              <a:ext uri="{909E8E84-426E-40DD-AFC4-6F175D3DCCD1}">
                <a14:hiddenFill xmlns:a14="http://schemas.microsoft.com/office/drawing/2010/main">
                  <a:solidFill>
                    <a:srgbClr val="FFFFFF"/>
                  </a:solidFill>
                </a14:hiddenFill>
              </a:ext>
            </a:extLst>
          </p:spPr>
        </p:pic>
        <p:grpSp>
          <p:nvGrpSpPr>
            <p:cNvPr id="23" name="Group 22"/>
            <p:cNvGrpSpPr/>
            <p:nvPr/>
          </p:nvGrpSpPr>
          <p:grpSpPr>
            <a:xfrm>
              <a:off x="-1" y="0"/>
              <a:ext cx="12206689" cy="3390315"/>
              <a:chOff x="-1" y="0"/>
              <a:chExt cx="12206689" cy="3390315"/>
            </a:xfrm>
          </p:grpSpPr>
          <p:sp>
            <p:nvSpPr>
              <p:cNvPr id="10" name="AutoShape 30"/>
              <p:cNvSpPr>
                <a:spLocks/>
              </p:cNvSpPr>
              <p:nvPr/>
            </p:nvSpPr>
            <p:spPr bwMode="auto">
              <a:xfrm>
                <a:off x="-1" y="0"/>
                <a:ext cx="12206689" cy="33903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59000"/>
                </a:schemeClr>
              </a:solidFill>
              <a:ln>
                <a:noFill/>
              </a:ln>
              <a:effectLst/>
              <a:extLst/>
            </p:spPr>
            <p:txBody>
              <a:bodyPr lIns="45719" tIns="45719" rIns="45719" bIns="45719" anchor="ctr"/>
              <a:lstStyle/>
              <a:p>
                <a:endParaRPr lang="es-ES">
                  <a:solidFill>
                    <a:prstClr val="white"/>
                  </a:solidFill>
                  <a:latin typeface="Roboto Light"/>
                  <a:cs typeface="Lato" charset="0"/>
                </a:endParaRPr>
              </a:p>
            </p:txBody>
          </p:sp>
          <p:cxnSp>
            <p:nvCxnSpPr>
              <p:cNvPr id="4" name="Straight Connector 3"/>
              <p:cNvCxnSpPr>
                <a:stCxn id="9" idx="3"/>
                <a:endCxn id="9" idx="2"/>
              </p:cNvCxnSpPr>
              <p:nvPr/>
            </p:nvCxnSpPr>
            <p:spPr>
              <a:xfrm>
                <a:off x="0" y="3390315"/>
                <a:ext cx="12192000" cy="0"/>
              </a:xfrm>
              <a:prstGeom prst="line">
                <a:avLst/>
              </a:prstGeom>
              <a:ln w="76200">
                <a:solidFill>
                  <a:srgbClr val="018CCF"/>
                </a:solidFill>
              </a:ln>
              <a:effectLst/>
            </p:spPr>
            <p:style>
              <a:lnRef idx="2">
                <a:schemeClr val="accent1"/>
              </a:lnRef>
              <a:fillRef idx="0">
                <a:schemeClr val="accent1"/>
              </a:fillRef>
              <a:effectRef idx="1">
                <a:schemeClr val="accent1"/>
              </a:effectRef>
              <a:fontRef idx="minor">
                <a:schemeClr val="tx1"/>
              </a:fontRef>
            </p:style>
          </p:cxnSp>
        </p:grpSp>
      </p:grpSp>
      <p:sp>
        <p:nvSpPr>
          <p:cNvPr id="26" name="Title 1">
            <a:extLst>
              <a:ext uri="{FF2B5EF4-FFF2-40B4-BE49-F238E27FC236}">
                <a16:creationId xmlns:a16="http://schemas.microsoft.com/office/drawing/2014/main" id="{7F82BBDF-41F9-4C40-A0EC-B48067D59735}"/>
              </a:ext>
            </a:extLst>
          </p:cNvPr>
          <p:cNvSpPr txBox="1">
            <a:spLocks/>
          </p:cNvSpPr>
          <p:nvPr/>
        </p:nvSpPr>
        <p:spPr>
          <a:xfrm>
            <a:off x="449949" y="1623634"/>
            <a:ext cx="11175647" cy="6096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5400" kern="1200">
                <a:solidFill>
                  <a:srgbClr val="018CCF"/>
                </a:solidFill>
                <a:latin typeface="Bebas Neue" panose="020B0606020202050201" pitchFamily="34" charset="0"/>
                <a:ea typeface="+mj-ea"/>
                <a:cs typeface="+mj-cs"/>
              </a:defRPr>
            </a:lvl1pPr>
          </a:lstStyle>
          <a:p>
            <a:r>
              <a:rPr lang="en-US" sz="9600" dirty="0">
                <a:solidFill>
                  <a:prstClr val="white"/>
                </a:solidFill>
              </a:rPr>
              <a:t>helm</a:t>
            </a:r>
            <a:endParaRPr lang="en-US" sz="9600" dirty="0"/>
          </a:p>
        </p:txBody>
      </p:sp>
      <p:pic>
        <p:nvPicPr>
          <p:cNvPr id="27" name="Picture 26">
            <a:extLst>
              <a:ext uri="{FF2B5EF4-FFF2-40B4-BE49-F238E27FC236}">
                <a16:creationId xmlns:a16="http://schemas.microsoft.com/office/drawing/2014/main" id="{639BE61C-965A-B94A-B5C1-2DC00D184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241" y="2488616"/>
            <a:ext cx="2095500" cy="1803400"/>
          </a:xfrm>
          <a:prstGeom prst="rect">
            <a:avLst/>
          </a:prstGeom>
        </p:spPr>
      </p:pic>
    </p:spTree>
    <p:extLst>
      <p:ext uri="{BB962C8B-B14F-4D97-AF65-F5344CB8AC3E}">
        <p14:creationId xmlns:p14="http://schemas.microsoft.com/office/powerpoint/2010/main" val="54269352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370975"/>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What’s wrong with just running containers using Docker run in production? Remember: we’re doing microservices now, with lots of services! And we need redundancy. So at a minimum we’re talking about dozens of running containers for even a basic application!</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Why not just run Compose on servers?</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Healing and scaling</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How do you manage hundreds of servers with thousands of containers?</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What options are out there? Swarm, ECS, Kubernetes, Mesosphere.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Discuss clusters, health monitoring, services, service discovery, geographic distribution, load balancing.</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What is a control plane or scheduler?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Managed deployments</a:t>
            </a: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a:solidFill>
                  <a:prstClr val="white"/>
                </a:solidFill>
              </a:rPr>
              <a:t>orchestration - </a:t>
            </a:r>
            <a:r>
              <a:rPr lang="en-US" sz="6000" dirty="0">
                <a:solidFill>
                  <a:schemeClr val="accent3"/>
                </a:solidFill>
              </a:rPr>
              <a:t>overview</a:t>
            </a:r>
            <a:endParaRPr lang="en-US" sz="6000" dirty="0"/>
          </a:p>
        </p:txBody>
      </p:sp>
    </p:spTree>
    <p:extLst>
      <p:ext uri="{BB962C8B-B14F-4D97-AF65-F5344CB8AC3E}">
        <p14:creationId xmlns:p14="http://schemas.microsoft.com/office/powerpoint/2010/main" val="556196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1815882"/>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Helm is like a package manager for Kubernetes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Whereas Docker Hub is a place to find third party Docker images, Helm kind of acts the same way.</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But Helm is there to help you manage, install, upgrade complex Kubernetes applications.</a:t>
            </a:r>
          </a:p>
          <a:p>
            <a:pPr marL="342900" indent="-342900">
              <a:buFont typeface="Arial" panose="020B0604020202020204" pitchFamily="34" charset="0"/>
              <a:buChar char="•"/>
            </a:pPr>
            <a:endParaRPr lang="en-US" sz="1200" dirty="0">
              <a:solidFill>
                <a:schemeClr val="bg1">
                  <a:lumMod val="95000"/>
                </a:schemeClr>
              </a:solidFill>
              <a:latin typeface="Courier New" panose="02070309020205020404" pitchFamily="49" charset="0"/>
              <a:cs typeface="Courier New" panose="02070309020205020404" pitchFamily="49" charset="0"/>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a:solidFill>
                  <a:prstClr val="white"/>
                </a:solidFill>
              </a:rPr>
              <a:t>Helm – </a:t>
            </a:r>
            <a:r>
              <a:rPr lang="en-US" sz="6000" dirty="0">
                <a:solidFill>
                  <a:schemeClr val="accent3"/>
                </a:solidFill>
              </a:rPr>
              <a:t>overview</a:t>
            </a:r>
            <a:endParaRPr lang="en-US" sz="6000" dirty="0"/>
          </a:p>
        </p:txBody>
      </p:sp>
    </p:spTree>
    <p:extLst>
      <p:ext uri="{BB962C8B-B14F-4D97-AF65-F5344CB8AC3E}">
        <p14:creationId xmlns:p14="http://schemas.microsoft.com/office/powerpoint/2010/main" val="9670717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3354765"/>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Tiller is the Helm server side component that runs in your Kubernetes cluster.</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When you use Charts to manage your application, it uses Tiller to handle the cluster side of things.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You install Tiller into your cluster with the Helm CLI: </a:t>
            </a:r>
          </a:p>
          <a:p>
            <a:pPr marL="800100" lvl="1" indent="-342900">
              <a:buFont typeface="Arial" panose="020B0604020202020204" pitchFamily="34" charset="0"/>
              <a:buChar char="•"/>
            </a:pPr>
            <a:r>
              <a:rPr lang="en-US" sz="2000" dirty="0">
                <a:solidFill>
                  <a:schemeClr val="bg1"/>
                </a:solidFill>
                <a:latin typeface="Courier New" panose="02070309020205020404" pitchFamily="49" charset="0"/>
                <a:cs typeface="Courier New" panose="02070309020205020404" pitchFamily="49" charset="0"/>
              </a:rPr>
              <a:t>helm </a:t>
            </a:r>
            <a:r>
              <a:rPr lang="en-US" sz="2000" dirty="0" err="1">
                <a:solidFill>
                  <a:schemeClr val="bg1"/>
                </a:solidFill>
                <a:latin typeface="Courier New" panose="02070309020205020404" pitchFamily="49" charset="0"/>
                <a:cs typeface="Courier New" panose="02070309020205020404" pitchFamily="49" charset="0"/>
              </a:rPr>
              <a:t>init</a:t>
            </a:r>
            <a:r>
              <a:rPr lang="en-US" sz="2000" dirty="0">
                <a:solidFill>
                  <a:schemeClr val="bg1"/>
                </a:solidFill>
                <a:latin typeface="Courier New" panose="02070309020205020404" pitchFamily="49" charset="0"/>
                <a:cs typeface="Courier New" panose="02070309020205020404" pitchFamily="49" charset="0"/>
              </a:rPr>
              <a:t> --history-max 200</a:t>
            </a:r>
          </a:p>
          <a:p>
            <a:pPr marL="342900" indent="-342900">
              <a:buFont typeface="Arial" panose="020B0604020202020204" pitchFamily="34" charset="0"/>
              <a:buChar char="•"/>
            </a:pPr>
            <a:r>
              <a:rPr lang="en-US" sz="2000" dirty="0">
                <a:solidFill>
                  <a:schemeClr val="bg1">
                    <a:lumMod val="95000"/>
                  </a:schemeClr>
                </a:solidFill>
                <a:latin typeface="Raleway Medium" panose="020B0603030101060003" pitchFamily="34" charset="77"/>
              </a:rPr>
              <a:t>Tiller runs as standard Kubernetes resources in the </a:t>
            </a:r>
            <a:r>
              <a:rPr lang="en-US" sz="2000" dirty="0" err="1">
                <a:solidFill>
                  <a:schemeClr val="bg1">
                    <a:lumMod val="95000"/>
                  </a:schemeClr>
                </a:solidFill>
                <a:latin typeface="Raleway Medium" panose="020B0603030101060003" pitchFamily="34" charset="77"/>
              </a:rPr>
              <a:t>kube</a:t>
            </a:r>
            <a:r>
              <a:rPr lang="en-US" sz="2000" dirty="0">
                <a:solidFill>
                  <a:schemeClr val="bg1">
                    <a:lumMod val="95000"/>
                  </a:schemeClr>
                </a:solidFill>
                <a:latin typeface="Raleway Medium" panose="020B0603030101060003" pitchFamily="34" charset="77"/>
              </a:rPr>
              <a:t>-system namespace. We can view the deployment, </a:t>
            </a:r>
            <a:r>
              <a:rPr lang="en-US" sz="2000" dirty="0" err="1">
                <a:solidFill>
                  <a:schemeClr val="bg1">
                    <a:lumMod val="95000"/>
                  </a:schemeClr>
                </a:solidFill>
                <a:latin typeface="Raleway Medium" panose="020B0603030101060003" pitchFamily="34" charset="77"/>
              </a:rPr>
              <a:t>replicaset</a:t>
            </a:r>
            <a:r>
              <a:rPr lang="en-US" sz="2000" dirty="0">
                <a:solidFill>
                  <a:schemeClr val="bg1">
                    <a:lumMod val="95000"/>
                  </a:schemeClr>
                </a:solidFill>
                <a:latin typeface="Raleway Medium" panose="020B0603030101060003" pitchFamily="34" charset="77"/>
              </a:rPr>
              <a:t>, and pod by looking at that namespace:</a:t>
            </a:r>
          </a:p>
          <a:p>
            <a:pPr marL="800100" lvl="1" indent="-342900">
              <a:buFont typeface="Arial" panose="020B0604020202020204" pitchFamily="34" charset="0"/>
              <a:buChar char="•"/>
            </a:pPr>
            <a:r>
              <a:rPr lang="en-US" sz="2000" dirty="0" err="1">
                <a:solidFill>
                  <a:schemeClr val="bg1">
                    <a:lumMod val="95000"/>
                  </a:schemeClr>
                </a:solidFill>
                <a:latin typeface="Courier New" panose="02070309020205020404" pitchFamily="49" charset="0"/>
                <a:cs typeface="Courier New" panose="02070309020205020404" pitchFamily="49" charset="0"/>
              </a:rPr>
              <a:t>kubectl</a:t>
            </a:r>
            <a:r>
              <a:rPr lang="en-US" sz="2000" dirty="0">
                <a:solidFill>
                  <a:schemeClr val="bg1">
                    <a:lumMod val="95000"/>
                  </a:schemeClr>
                </a:solidFill>
                <a:latin typeface="Courier New" panose="02070309020205020404" pitchFamily="49" charset="0"/>
                <a:cs typeface="Courier New" panose="02070309020205020404" pitchFamily="49" charset="0"/>
              </a:rPr>
              <a:t> get all --all-namespaces</a:t>
            </a:r>
          </a:p>
          <a:p>
            <a:pPr marL="342900" indent="-342900">
              <a:buFont typeface="Arial" panose="020B0604020202020204" pitchFamily="34" charset="0"/>
              <a:buChar char="•"/>
            </a:pPr>
            <a:endParaRPr lang="en-US" sz="1200" dirty="0">
              <a:solidFill>
                <a:schemeClr val="bg1">
                  <a:lumMod val="95000"/>
                </a:schemeClr>
              </a:solidFill>
              <a:latin typeface="Raleway Medium" panose="020B0603030101060003" pitchFamily="34" charset="77"/>
              <a:cs typeface="Courier New" panose="02070309020205020404" pitchFamily="49" charset="0"/>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a:solidFill>
                  <a:prstClr val="white"/>
                </a:solidFill>
              </a:rPr>
              <a:t>Helm – </a:t>
            </a:r>
            <a:r>
              <a:rPr lang="en-US" sz="6000" dirty="0">
                <a:solidFill>
                  <a:schemeClr val="accent3"/>
                </a:solidFill>
              </a:rPr>
              <a:t>tiller</a:t>
            </a:r>
            <a:endParaRPr lang="en-US" sz="6000" dirty="0"/>
          </a:p>
        </p:txBody>
      </p:sp>
    </p:spTree>
    <p:extLst>
      <p:ext uri="{BB962C8B-B14F-4D97-AF65-F5344CB8AC3E}">
        <p14:creationId xmlns:p14="http://schemas.microsoft.com/office/powerpoint/2010/main" val="9560609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816977"/>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Charts are the core concept in Helm</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For complex applications, you may have a whole collection of resource files. Deployments, Pods, </a:t>
            </a:r>
            <a:r>
              <a:rPr lang="en-US" sz="2000" dirty="0" err="1">
                <a:solidFill>
                  <a:schemeClr val="bg1"/>
                </a:solidFill>
                <a:latin typeface="Raleway Medium" panose="020B0603030101060003" pitchFamily="34" charset="77"/>
              </a:rPr>
              <a:t>ReplicaSets</a:t>
            </a:r>
            <a:r>
              <a:rPr lang="en-US" sz="2000" dirty="0">
                <a:solidFill>
                  <a:schemeClr val="bg1"/>
                </a:solidFill>
                <a:latin typeface="Raleway Medium" panose="020B0603030101060003" pitchFamily="34" charset="77"/>
              </a:rPr>
              <a:t>, Secrets, Volumes, </a:t>
            </a:r>
            <a:r>
              <a:rPr lang="en-US" sz="2000" dirty="0" err="1">
                <a:solidFill>
                  <a:schemeClr val="bg1"/>
                </a:solidFill>
                <a:latin typeface="Raleway Medium" panose="020B0603030101060003" pitchFamily="34" charset="77"/>
              </a:rPr>
              <a:t>DaemonSets</a:t>
            </a:r>
            <a:r>
              <a:rPr lang="en-US" sz="2000" dirty="0">
                <a:solidFill>
                  <a:schemeClr val="bg1"/>
                </a:solidFill>
                <a:latin typeface="Raleway Medium" panose="020B0603030101060003" pitchFamily="34" charset="77"/>
              </a:rPr>
              <a:t>, </a:t>
            </a:r>
            <a:r>
              <a:rPr lang="en-US" sz="2000" dirty="0" err="1">
                <a:solidFill>
                  <a:schemeClr val="bg1"/>
                </a:solidFill>
                <a:latin typeface="Raleway Medium" panose="020B0603030101060003" pitchFamily="34" charset="77"/>
              </a:rPr>
              <a:t>etc</a:t>
            </a:r>
            <a:r>
              <a:rPr lang="en-US" sz="2000" dirty="0">
                <a:solidFill>
                  <a:schemeClr val="bg1"/>
                </a:solidFill>
                <a:latin typeface="Raleway Medium" panose="020B0603030101060003" pitchFamily="34" charset="77"/>
              </a:rPr>
              <a:t> </a:t>
            </a:r>
            <a:r>
              <a:rPr lang="en-US" sz="2000" dirty="0" err="1">
                <a:solidFill>
                  <a:schemeClr val="bg1"/>
                </a:solidFill>
                <a:latin typeface="Raleway Medium" panose="020B0603030101060003" pitchFamily="34" charset="77"/>
              </a:rPr>
              <a:t>etc</a:t>
            </a:r>
            <a:r>
              <a:rPr lang="en-US" sz="2000" dirty="0">
                <a:solidFill>
                  <a:schemeClr val="bg1"/>
                </a:solidFill>
                <a:latin typeface="Raleway Medium" panose="020B0603030101060003" pitchFamily="34" charset="77"/>
              </a:rPr>
              <a:t> etc.</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To manage all this by hand means installing and managing lots of files and resources.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Charts let you package everything together into one versioned archive for deployment.</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files for a Chart are organized into a directory with the Chart name. It has a predetermined file structure:</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Chart.yaml</a:t>
            </a:r>
            <a:r>
              <a:rPr lang="en-US" sz="2000" dirty="0">
                <a:solidFill>
                  <a:schemeClr val="bg1"/>
                </a:solidFill>
                <a:latin typeface="Raleway Medium" panose="020B0603030101060003" pitchFamily="34" charset="77"/>
              </a:rPr>
              <a:t> – the Chart information</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Values.yaml</a:t>
            </a:r>
            <a:r>
              <a:rPr lang="en-US" sz="2000" dirty="0">
                <a:solidFill>
                  <a:schemeClr val="bg1"/>
                </a:solidFill>
                <a:latin typeface="Raleway Medium" panose="020B0603030101060003" pitchFamily="34" charset="77"/>
              </a:rPr>
              <a:t> – default configuration values</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Charts/ - a directory of dependent charts</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Templates/ - a directory of templates that, when combined with values, will generate valid Kubernetes resource files.</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Other optional files like notes, readme, license, etc.</a:t>
            </a: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000" dirty="0">
              <a:solidFill>
                <a:schemeClr val="bg1">
                  <a:lumMod val="95000"/>
                </a:schemeClr>
              </a:solidFill>
              <a:latin typeface="Raleway Medium" panose="020B0603030101060003" pitchFamily="34" charset="77"/>
            </a:endParaRPr>
          </a:p>
          <a:p>
            <a:pPr marL="342900" indent="-342900">
              <a:buFont typeface="Arial" panose="020B0604020202020204" pitchFamily="34" charset="0"/>
              <a:buChar char="•"/>
            </a:pPr>
            <a:endParaRPr lang="en-US" sz="1200" dirty="0">
              <a:solidFill>
                <a:schemeClr val="bg1">
                  <a:lumMod val="95000"/>
                </a:schemeClr>
              </a:solidFill>
              <a:latin typeface="Courier New" panose="02070309020205020404" pitchFamily="49" charset="0"/>
              <a:cs typeface="Courier New" panose="02070309020205020404" pitchFamily="49" charset="0"/>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a:solidFill>
                  <a:prstClr val="white"/>
                </a:solidFill>
              </a:rPr>
              <a:t>Helm – </a:t>
            </a:r>
            <a:r>
              <a:rPr lang="en-US" sz="6000" dirty="0">
                <a:solidFill>
                  <a:schemeClr val="accent3"/>
                </a:solidFill>
              </a:rPr>
              <a:t>charts</a:t>
            </a:r>
            <a:endParaRPr lang="en-US" sz="6000" dirty="0"/>
          </a:p>
        </p:txBody>
      </p:sp>
    </p:spTree>
    <p:extLst>
      <p:ext uri="{BB962C8B-B14F-4D97-AF65-F5344CB8AC3E}">
        <p14:creationId xmlns:p14="http://schemas.microsoft.com/office/powerpoint/2010/main" val="9111476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2431435"/>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After a chart is developed, it can be packaged into a .</a:t>
            </a:r>
            <a:r>
              <a:rPr lang="en-US" sz="2000" dirty="0" err="1">
                <a:solidFill>
                  <a:schemeClr val="bg1"/>
                </a:solidFill>
                <a:latin typeface="Raleway Medium" panose="020B0603030101060003" pitchFamily="34" charset="77"/>
              </a:rPr>
              <a:t>tgz</a:t>
            </a:r>
            <a:r>
              <a:rPr lang="en-US" sz="2000" dirty="0">
                <a:solidFill>
                  <a:schemeClr val="bg1"/>
                </a:solidFill>
                <a:latin typeface="Raleway Medium" panose="020B0603030101060003" pitchFamily="34" charset="77"/>
              </a:rPr>
              <a:t> archive.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From here, it can be pushed up to Helm Hub, or your own repository.</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A repository works like Docker Hub.</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You can also stand up your own private Helm repository.</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Helm Hub is the public repository at </a:t>
            </a:r>
            <a:r>
              <a:rPr lang="en-US" sz="2000" dirty="0" err="1">
                <a:solidFill>
                  <a:schemeClr val="bg1"/>
                </a:solidFill>
                <a:latin typeface="Raleway Medium" panose="020B0603030101060003" pitchFamily="34" charset="77"/>
              </a:rPr>
              <a:t>hub.helm.sh</a:t>
            </a:r>
            <a:endParaRPr lang="en-US" sz="20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000" dirty="0">
              <a:solidFill>
                <a:schemeClr val="bg1">
                  <a:lumMod val="95000"/>
                </a:schemeClr>
              </a:solidFill>
              <a:latin typeface="Raleway Medium" panose="020B0603030101060003" pitchFamily="34" charset="77"/>
            </a:endParaRPr>
          </a:p>
          <a:p>
            <a:pPr marL="342900" indent="-342900">
              <a:buFont typeface="Arial" panose="020B0604020202020204" pitchFamily="34" charset="0"/>
              <a:buChar char="•"/>
            </a:pPr>
            <a:endParaRPr lang="en-US" sz="1200" dirty="0">
              <a:solidFill>
                <a:schemeClr val="bg1">
                  <a:lumMod val="95000"/>
                </a:schemeClr>
              </a:solidFill>
              <a:latin typeface="Courier New" panose="02070309020205020404" pitchFamily="49" charset="0"/>
              <a:cs typeface="Courier New" panose="02070309020205020404" pitchFamily="49" charset="0"/>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a:solidFill>
                  <a:prstClr val="white"/>
                </a:solidFill>
              </a:rPr>
              <a:t>Helm – </a:t>
            </a:r>
            <a:r>
              <a:rPr lang="en-US" sz="6000" dirty="0">
                <a:solidFill>
                  <a:schemeClr val="accent3"/>
                </a:solidFill>
              </a:rPr>
              <a:t>chart repositories</a:t>
            </a:r>
            <a:endParaRPr lang="en-US" sz="6000" dirty="0"/>
          </a:p>
        </p:txBody>
      </p:sp>
    </p:spTree>
    <p:extLst>
      <p:ext uri="{BB962C8B-B14F-4D97-AF65-F5344CB8AC3E}">
        <p14:creationId xmlns:p14="http://schemas.microsoft.com/office/powerpoint/2010/main" val="11559841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3354765"/>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When you install Helm on your workstation, it comes with it’s own CLI.</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All commands start with </a:t>
            </a:r>
            <a:r>
              <a:rPr lang="en-US" sz="2000" dirty="0">
                <a:solidFill>
                  <a:schemeClr val="bg1"/>
                </a:solidFill>
                <a:latin typeface="Courier New" panose="02070309020205020404" pitchFamily="49" charset="0"/>
                <a:cs typeface="Courier New" panose="02070309020205020404" pitchFamily="49" charset="0"/>
              </a:rPr>
              <a:t>helm</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If you already have </a:t>
            </a:r>
            <a:r>
              <a:rPr lang="en-US" sz="2000" dirty="0" err="1">
                <a:solidFill>
                  <a:schemeClr val="bg1"/>
                </a:solidFill>
                <a:latin typeface="Raleway Medium" panose="020B0603030101060003" pitchFamily="34" charset="77"/>
              </a:rPr>
              <a:t>kubectl</a:t>
            </a:r>
            <a:r>
              <a:rPr lang="en-US" sz="2000" dirty="0">
                <a:solidFill>
                  <a:schemeClr val="bg1"/>
                </a:solidFill>
                <a:latin typeface="Raleway Medium" panose="020B0603030101060003" pitchFamily="34" charset="77"/>
              </a:rPr>
              <a:t> installed and configured, them the Helm CLI will pick up on that configuration to know what cluster to point to.</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We can use the following common commands:</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Helm install &lt;chart name&gt;</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Helm list – show charts installed in our cluster</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Helm get &lt;chart name&gt; - get details on an installed chart</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Helm delete &lt;chart name&gt;</a:t>
            </a:r>
          </a:p>
          <a:p>
            <a:pPr marL="800100" lvl="1" indent="-342900">
              <a:buFont typeface="Arial" panose="020B0604020202020204" pitchFamily="34" charset="0"/>
              <a:buChar char="•"/>
            </a:pPr>
            <a:endParaRPr lang="en-US" sz="20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1200" dirty="0">
              <a:solidFill>
                <a:schemeClr val="bg1">
                  <a:lumMod val="95000"/>
                </a:schemeClr>
              </a:solidFill>
              <a:latin typeface="Courier New" panose="02070309020205020404" pitchFamily="49" charset="0"/>
              <a:cs typeface="Courier New" panose="02070309020205020404" pitchFamily="49" charset="0"/>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a:solidFill>
                  <a:prstClr val="white"/>
                </a:solidFill>
              </a:rPr>
              <a:t>Helm – </a:t>
            </a:r>
            <a:r>
              <a:rPr lang="en-US" sz="6000" dirty="0">
                <a:solidFill>
                  <a:schemeClr val="accent3"/>
                </a:solidFill>
              </a:rPr>
              <a:t>cli</a:t>
            </a:r>
            <a:endParaRPr lang="en-US" sz="6000" dirty="0"/>
          </a:p>
        </p:txBody>
      </p:sp>
    </p:spTree>
    <p:extLst>
      <p:ext uri="{BB962C8B-B14F-4D97-AF65-F5344CB8AC3E}">
        <p14:creationId xmlns:p14="http://schemas.microsoft.com/office/powerpoint/2010/main" val="37417213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1508105"/>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It’s a good idea to update the repo before installing any charts.</a:t>
            </a:r>
          </a:p>
          <a:p>
            <a:pPr marL="800100" lvl="1" indent="-342900">
              <a:buFont typeface="Arial" panose="020B0604020202020204" pitchFamily="34" charset="0"/>
              <a:buChar char="•"/>
            </a:pPr>
            <a:r>
              <a:rPr lang="en-US" sz="2000" dirty="0">
                <a:solidFill>
                  <a:schemeClr val="bg1"/>
                </a:solidFill>
                <a:latin typeface="Courier New" panose="02070309020205020404" pitchFamily="49" charset="0"/>
                <a:cs typeface="Courier New" panose="02070309020205020404" pitchFamily="49" charset="0"/>
              </a:rPr>
              <a:t>helm repo update</a:t>
            </a:r>
          </a:p>
          <a:p>
            <a:pPr marL="342900" indent="-342900">
              <a:buFont typeface="Arial" panose="020B0604020202020204" pitchFamily="34" charset="0"/>
              <a:buChar char="•"/>
            </a:pPr>
            <a:r>
              <a:rPr lang="en-US" sz="2000" dirty="0">
                <a:solidFill>
                  <a:schemeClr val="bg1">
                    <a:lumMod val="95000"/>
                  </a:schemeClr>
                </a:solidFill>
                <a:latin typeface="Raleway Medium" panose="020B0603030101060003" pitchFamily="34" charset="77"/>
              </a:rPr>
              <a:t>Then to install, just use:</a:t>
            </a:r>
          </a:p>
          <a:p>
            <a:pPr marL="800100" lvl="1" indent="-342900">
              <a:buFont typeface="Arial" panose="020B0604020202020204" pitchFamily="34" charset="0"/>
              <a:buChar char="•"/>
            </a:pPr>
            <a:r>
              <a:rPr lang="en-US" sz="2000" dirty="0">
                <a:solidFill>
                  <a:schemeClr val="bg1">
                    <a:lumMod val="95000"/>
                  </a:schemeClr>
                </a:solidFill>
                <a:latin typeface="Courier New" panose="02070309020205020404" pitchFamily="49" charset="0"/>
                <a:cs typeface="Courier New" panose="02070309020205020404" pitchFamily="49" charset="0"/>
              </a:rPr>
              <a:t>helm install &lt;chart name&gt;</a:t>
            </a:r>
          </a:p>
          <a:p>
            <a:pPr marL="342900" indent="-342900">
              <a:buFont typeface="Arial" panose="020B0604020202020204" pitchFamily="34" charset="0"/>
              <a:buChar char="•"/>
            </a:pPr>
            <a:endParaRPr lang="en-US" sz="1200" dirty="0">
              <a:solidFill>
                <a:schemeClr val="bg1">
                  <a:lumMod val="95000"/>
                </a:schemeClr>
              </a:solidFill>
              <a:latin typeface="Courier New" panose="02070309020205020404" pitchFamily="49" charset="0"/>
              <a:cs typeface="Courier New" panose="02070309020205020404" pitchFamily="49" charset="0"/>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a:solidFill>
                  <a:prstClr val="white"/>
                </a:solidFill>
              </a:rPr>
              <a:t>Helm – </a:t>
            </a:r>
            <a:r>
              <a:rPr lang="en-US" sz="6000" dirty="0">
                <a:solidFill>
                  <a:schemeClr val="accent3"/>
                </a:solidFill>
              </a:rPr>
              <a:t>installing a chart</a:t>
            </a:r>
            <a:endParaRPr lang="en-US" sz="6000" dirty="0"/>
          </a:p>
        </p:txBody>
      </p:sp>
    </p:spTree>
    <p:extLst>
      <p:ext uri="{BB962C8B-B14F-4D97-AF65-F5344CB8AC3E}">
        <p14:creationId xmlns:p14="http://schemas.microsoft.com/office/powerpoint/2010/main" val="5735627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3970318"/>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Let’s use the example of </a:t>
            </a:r>
            <a:r>
              <a:rPr lang="en-US" sz="2000" dirty="0" err="1">
                <a:solidFill>
                  <a:schemeClr val="bg1"/>
                </a:solidFill>
                <a:latin typeface="Raleway Medium" panose="020B0603030101060003" pitchFamily="34" charset="77"/>
              </a:rPr>
              <a:t>Mysql</a:t>
            </a:r>
            <a:r>
              <a:rPr lang="en-US" sz="2000" dirty="0">
                <a:solidFill>
                  <a:schemeClr val="bg1"/>
                </a:solidFill>
                <a:latin typeface="Raleway Medium" panose="020B0603030101060003" pitchFamily="34" charset="77"/>
              </a:rPr>
              <a:t>. </a:t>
            </a:r>
            <a:r>
              <a:rPr lang="en-US" sz="2000" dirty="0" err="1">
                <a:solidFill>
                  <a:schemeClr val="bg1"/>
                </a:solidFill>
                <a:latin typeface="Raleway Medium" panose="020B0603030101060003" pitchFamily="34" charset="77"/>
              </a:rPr>
              <a:t>Mysql</a:t>
            </a:r>
            <a:r>
              <a:rPr lang="en-US" sz="2000" dirty="0">
                <a:solidFill>
                  <a:schemeClr val="bg1"/>
                </a:solidFill>
                <a:latin typeface="Raleway Medium" panose="020B0603030101060003" pitchFamily="34" charset="77"/>
              </a:rPr>
              <a:t> has many components to be able to run on Kubernetes:</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cs typeface="Courier New" panose="02070309020205020404" pitchFamily="49" charset="0"/>
              </a:rPr>
              <a:t>ConfigMaps</a:t>
            </a:r>
            <a:endParaRPr lang="en-US" sz="2000" dirty="0">
              <a:solidFill>
                <a:schemeClr val="bg1"/>
              </a:solidFill>
              <a:latin typeface="Raleway Medium" panose="020B0603030101060003" pitchFamily="34" charset="77"/>
              <a:cs typeface="Courier New" panose="02070309020205020404" pitchFamily="49" charset="0"/>
            </a:endParaRP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cs typeface="Courier New" panose="02070309020205020404" pitchFamily="49" charset="0"/>
              </a:rPr>
              <a:t>Secrets</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cs typeface="Courier New" panose="02070309020205020404" pitchFamily="49" charset="0"/>
              </a:rPr>
              <a:t>PersistentVolumes</a:t>
            </a:r>
            <a:endParaRPr lang="en-US" sz="2000" dirty="0">
              <a:solidFill>
                <a:schemeClr val="bg1"/>
              </a:solidFill>
              <a:latin typeface="Raleway Medium" panose="020B0603030101060003" pitchFamily="34" charset="77"/>
              <a:cs typeface="Courier New" panose="02070309020205020404" pitchFamily="49" charset="0"/>
            </a:endParaRP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cs typeface="Courier New" panose="02070309020205020404" pitchFamily="49" charset="0"/>
              </a:rPr>
              <a:t>Pods</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cs typeface="Courier New" panose="02070309020205020404" pitchFamily="49" charset="0"/>
              </a:rPr>
              <a:t>ReplicaSets</a:t>
            </a:r>
            <a:endParaRPr lang="en-US" sz="2000" dirty="0">
              <a:solidFill>
                <a:schemeClr val="bg1"/>
              </a:solidFill>
              <a:latin typeface="Raleway Medium" panose="020B0603030101060003" pitchFamily="34" charset="77"/>
              <a:cs typeface="Courier New" panose="02070309020205020404" pitchFamily="49" charset="0"/>
            </a:endParaRP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cs typeface="Courier New" panose="02070309020205020404" pitchFamily="49" charset="0"/>
              </a:rPr>
              <a:t>Deployments</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cs typeface="Courier New" panose="02070309020205020404" pitchFamily="49" charset="0"/>
              </a:rPr>
              <a:t>Services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cs typeface="Courier New" panose="02070309020205020404" pitchFamily="49" charset="0"/>
              </a:rPr>
              <a:t>Rather than put together the resource files for all these ourselves, which is time consuming and requires knowledge of the inner workings of </a:t>
            </a:r>
            <a:r>
              <a:rPr lang="en-US" sz="2000" dirty="0" err="1">
                <a:solidFill>
                  <a:schemeClr val="bg1"/>
                </a:solidFill>
                <a:latin typeface="Raleway Medium" panose="020B0603030101060003" pitchFamily="34" charset="77"/>
                <a:cs typeface="Courier New" panose="02070309020205020404" pitchFamily="49" charset="0"/>
              </a:rPr>
              <a:t>Mysql</a:t>
            </a:r>
            <a:r>
              <a:rPr lang="en-US" sz="2000" dirty="0">
                <a:solidFill>
                  <a:schemeClr val="bg1"/>
                </a:solidFill>
                <a:latin typeface="Raleway Medium" panose="020B0603030101060003" pitchFamily="34" charset="77"/>
                <a:cs typeface="Courier New" panose="02070309020205020404" pitchFamily="49" charset="0"/>
              </a:rPr>
              <a:t>, we can instead just install the Helm Chart for </a:t>
            </a:r>
            <a:r>
              <a:rPr lang="en-US" sz="2000" dirty="0" err="1">
                <a:solidFill>
                  <a:schemeClr val="bg1"/>
                </a:solidFill>
                <a:latin typeface="Raleway Medium" panose="020B0603030101060003" pitchFamily="34" charset="77"/>
                <a:cs typeface="Courier New" panose="02070309020205020404" pitchFamily="49" charset="0"/>
              </a:rPr>
              <a:t>Mysql</a:t>
            </a:r>
            <a:endParaRPr lang="en-US" sz="2000" dirty="0">
              <a:solidFill>
                <a:schemeClr val="bg1">
                  <a:lumMod val="95000"/>
                </a:schemeClr>
              </a:solidFill>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endParaRPr lang="en-US" sz="1200" dirty="0">
              <a:solidFill>
                <a:schemeClr val="bg1">
                  <a:lumMod val="95000"/>
                </a:schemeClr>
              </a:solidFill>
              <a:latin typeface="Courier New" panose="02070309020205020404" pitchFamily="49" charset="0"/>
              <a:cs typeface="Courier New" panose="02070309020205020404" pitchFamily="49" charset="0"/>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a:solidFill>
                  <a:prstClr val="white"/>
                </a:solidFill>
              </a:rPr>
              <a:t>Helm – </a:t>
            </a:r>
            <a:r>
              <a:rPr lang="en-US" sz="6000" dirty="0" err="1">
                <a:solidFill>
                  <a:schemeClr val="accent3"/>
                </a:solidFill>
              </a:rPr>
              <a:t>mysql</a:t>
            </a:r>
            <a:r>
              <a:rPr lang="en-US" sz="6000" dirty="0">
                <a:solidFill>
                  <a:schemeClr val="accent3"/>
                </a:solidFill>
              </a:rPr>
              <a:t> walkthrough</a:t>
            </a:r>
            <a:endParaRPr lang="en-US" sz="6000" dirty="0"/>
          </a:p>
        </p:txBody>
      </p:sp>
    </p:spTree>
    <p:extLst>
      <p:ext uri="{BB962C8B-B14F-4D97-AF65-F5344CB8AC3E}">
        <p14:creationId xmlns:p14="http://schemas.microsoft.com/office/powerpoint/2010/main" val="31376548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2708434"/>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cs typeface="Courier New" panose="02070309020205020404" pitchFamily="49" charset="0"/>
              </a:rPr>
              <a:t>Search Helm Hub for </a:t>
            </a:r>
            <a:r>
              <a:rPr lang="en-US" sz="2000" dirty="0" err="1">
                <a:solidFill>
                  <a:schemeClr val="bg1"/>
                </a:solidFill>
                <a:latin typeface="Raleway Medium" panose="020B0603030101060003" pitchFamily="34" charset="77"/>
                <a:cs typeface="Courier New" panose="02070309020205020404" pitchFamily="49" charset="0"/>
              </a:rPr>
              <a:t>mysql</a:t>
            </a:r>
            <a:endParaRPr lang="en-US" sz="2000" dirty="0">
              <a:solidFill>
                <a:schemeClr val="bg1"/>
              </a:solidFill>
              <a:latin typeface="Raleway Medium" panose="020B0603030101060003" pitchFamily="34" charset="77"/>
              <a:cs typeface="Courier New" panose="02070309020205020404" pitchFamily="49" charset="0"/>
            </a:endParaRP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cs typeface="Courier New" panose="02070309020205020404" pitchFamily="49" charset="0"/>
              </a:rPr>
              <a:t>Find the stable/</a:t>
            </a:r>
            <a:r>
              <a:rPr lang="en-US" sz="2000" dirty="0" err="1">
                <a:solidFill>
                  <a:schemeClr val="bg1"/>
                </a:solidFill>
                <a:latin typeface="Raleway Medium" panose="020B0603030101060003" pitchFamily="34" charset="77"/>
                <a:cs typeface="Courier New" panose="02070309020205020404" pitchFamily="49" charset="0"/>
              </a:rPr>
              <a:t>mysql</a:t>
            </a:r>
            <a:r>
              <a:rPr lang="en-US" sz="2000" dirty="0">
                <a:solidFill>
                  <a:schemeClr val="bg1"/>
                </a:solidFill>
                <a:latin typeface="Raleway Medium" panose="020B0603030101060003" pitchFamily="34" charset="77"/>
                <a:cs typeface="Courier New" panose="02070309020205020404" pitchFamily="49" charset="0"/>
              </a:rPr>
              <a:t> Chart</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cs typeface="Courier New" panose="02070309020205020404" pitchFamily="49" charset="0"/>
              </a:rPr>
              <a:t>Review the Chart page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cs typeface="Courier New" panose="02070309020205020404" pitchFamily="49" charset="0"/>
              </a:rPr>
              <a:t>Install it with </a:t>
            </a:r>
            <a:r>
              <a:rPr lang="en-US" sz="2000" dirty="0">
                <a:solidFill>
                  <a:schemeClr val="bg1"/>
                </a:solidFill>
                <a:latin typeface="Courier New" panose="02070309020205020404" pitchFamily="49" charset="0"/>
                <a:cs typeface="Courier New" panose="02070309020205020404" pitchFamily="49" charset="0"/>
              </a:rPr>
              <a:t>helm install --name </a:t>
            </a:r>
            <a:r>
              <a:rPr lang="en-US" sz="2000" dirty="0" err="1">
                <a:solidFill>
                  <a:schemeClr val="bg1"/>
                </a:solidFill>
                <a:latin typeface="Courier New" panose="02070309020205020404" pitchFamily="49" charset="0"/>
                <a:cs typeface="Courier New" panose="02070309020205020404" pitchFamily="49" charset="0"/>
              </a:rPr>
              <a:t>mysql</a:t>
            </a:r>
            <a:r>
              <a:rPr lang="en-US" sz="2000" dirty="0">
                <a:solidFill>
                  <a:schemeClr val="bg1"/>
                </a:solidFill>
                <a:latin typeface="Courier New" panose="02070309020205020404" pitchFamily="49" charset="0"/>
                <a:cs typeface="Courier New" panose="02070309020205020404" pitchFamily="49" charset="0"/>
              </a:rPr>
              <a:t> stable/</a:t>
            </a:r>
            <a:r>
              <a:rPr lang="en-US" sz="2000" dirty="0" err="1">
                <a:solidFill>
                  <a:schemeClr val="bg1"/>
                </a:solidFill>
                <a:latin typeface="Courier New" panose="02070309020205020404" pitchFamily="49" charset="0"/>
                <a:cs typeface="Courier New" panose="02070309020205020404" pitchFamily="49" charset="0"/>
              </a:rPr>
              <a:t>mysql</a:t>
            </a:r>
            <a:endParaRPr lang="en-US" sz="2000" dirty="0">
              <a:solidFill>
                <a:schemeClr val="bg1"/>
              </a:solidFill>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r>
              <a:rPr lang="en-US" dirty="0">
                <a:solidFill>
                  <a:schemeClr val="bg1">
                    <a:lumMod val="95000"/>
                  </a:schemeClr>
                </a:solidFill>
                <a:latin typeface="Raleway Medium" panose="020B0603030101060003" pitchFamily="34" charset="77"/>
                <a:cs typeface="Courier New" panose="02070309020205020404" pitchFamily="49" charset="0"/>
              </a:rPr>
              <a:t>Review the output, which gives instructions for forwarding the port, getting the root password, etc.</a:t>
            </a:r>
          </a:p>
          <a:p>
            <a:pPr marL="800100" lvl="1" indent="-342900">
              <a:buFont typeface="Arial" panose="020B0604020202020204" pitchFamily="34" charset="0"/>
              <a:buChar char="•"/>
            </a:pPr>
            <a:r>
              <a:rPr lang="en-US" dirty="0">
                <a:solidFill>
                  <a:schemeClr val="bg1">
                    <a:lumMod val="95000"/>
                  </a:schemeClr>
                </a:solidFill>
                <a:latin typeface="Raleway Medium" panose="020B0603030101060003" pitchFamily="34" charset="77"/>
                <a:cs typeface="Courier New" panose="02070309020205020404" pitchFamily="49" charset="0"/>
              </a:rPr>
              <a:t>I will grab the root password, forward the port, and connect using </a:t>
            </a:r>
            <a:r>
              <a:rPr lang="en-US" dirty="0" err="1">
                <a:solidFill>
                  <a:schemeClr val="bg1">
                    <a:lumMod val="95000"/>
                  </a:schemeClr>
                </a:solidFill>
                <a:latin typeface="Raleway Medium" panose="020B0603030101060003" pitchFamily="34" charset="77"/>
                <a:cs typeface="Courier New" panose="02070309020205020404" pitchFamily="49" charset="0"/>
              </a:rPr>
              <a:t>Mysql</a:t>
            </a:r>
            <a:r>
              <a:rPr lang="en-US" dirty="0">
                <a:solidFill>
                  <a:schemeClr val="bg1">
                    <a:lumMod val="95000"/>
                  </a:schemeClr>
                </a:solidFill>
                <a:latin typeface="Raleway Medium" panose="020B0603030101060003" pitchFamily="34" charset="77"/>
                <a:cs typeface="Courier New" panose="02070309020205020404" pitchFamily="49" charset="0"/>
              </a:rPr>
              <a:t> Workbench</a:t>
            </a:r>
          </a:p>
          <a:p>
            <a:pPr marL="800100" lvl="1" indent="-342900">
              <a:buFont typeface="Arial" panose="020B0604020202020204" pitchFamily="34" charset="0"/>
              <a:buChar char="•"/>
            </a:pPr>
            <a:endParaRPr lang="en-US" dirty="0">
              <a:solidFill>
                <a:schemeClr val="bg1">
                  <a:lumMod val="95000"/>
                </a:schemeClr>
              </a:solidFill>
              <a:latin typeface="Raleway Medium" panose="020B0603030101060003" pitchFamily="34" charset="77"/>
              <a:cs typeface="Courier New" panose="02070309020205020404" pitchFamily="49" charset="0"/>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a:solidFill>
                  <a:prstClr val="white"/>
                </a:solidFill>
              </a:rPr>
              <a:t>Helm – </a:t>
            </a:r>
            <a:r>
              <a:rPr lang="en-US" sz="6000" dirty="0" err="1">
                <a:solidFill>
                  <a:schemeClr val="accent3"/>
                </a:solidFill>
              </a:rPr>
              <a:t>mysql</a:t>
            </a:r>
            <a:r>
              <a:rPr lang="en-US" sz="6000" dirty="0">
                <a:solidFill>
                  <a:schemeClr val="accent3"/>
                </a:solidFill>
              </a:rPr>
              <a:t> walkthrough</a:t>
            </a:r>
            <a:endParaRPr lang="en-US" sz="6000" dirty="0"/>
          </a:p>
        </p:txBody>
      </p:sp>
    </p:spTree>
    <p:extLst>
      <p:ext uri="{BB962C8B-B14F-4D97-AF65-F5344CB8AC3E}">
        <p14:creationId xmlns:p14="http://schemas.microsoft.com/office/powerpoint/2010/main" val="30430669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 y="0"/>
            <a:ext cx="12206689" cy="3390315"/>
            <a:chOff x="-1" y="0"/>
            <a:chExt cx="12206689" cy="3390315"/>
          </a:xfrm>
        </p:grpSpPr>
        <p:pic>
          <p:nvPicPr>
            <p:cNvPr id="9" name="Picture 8" descr="https://images.unsplash.com/photo-1428677361686-f9d23be145c9?fit=crop&amp;fm=jpg&amp;h=1000&amp;ixjsv=2.0.0&amp;ixlib=rb-0.3.5&amp;q=80&amp;w=1925"/>
            <p:cNvPicPr>
              <a:picLocks noChangeAspect="1" noChangeArrowheads="1"/>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r="3214" b="48190"/>
            <a:stretch/>
          </p:blipFill>
          <p:spPr bwMode="auto">
            <a:xfrm>
              <a:off x="0" y="1"/>
              <a:ext cx="12192000" cy="3390314"/>
            </a:xfrm>
            <a:custGeom>
              <a:avLst/>
              <a:gdLst>
                <a:gd name="connsiteX0" fmla="*/ 0 w 12192000"/>
                <a:gd name="connsiteY0" fmla="*/ 0 h 6543811"/>
                <a:gd name="connsiteX1" fmla="*/ 12192000 w 12192000"/>
                <a:gd name="connsiteY1" fmla="*/ 0 h 6543811"/>
                <a:gd name="connsiteX2" fmla="*/ 12192000 w 12192000"/>
                <a:gd name="connsiteY2" fmla="*/ 6543811 h 6543811"/>
                <a:gd name="connsiteX3" fmla="*/ 0 w 12192000"/>
                <a:gd name="connsiteY3" fmla="*/ 6543811 h 6543811"/>
              </a:gdLst>
              <a:ahLst/>
              <a:cxnLst>
                <a:cxn ang="0">
                  <a:pos x="connsiteX0" y="connsiteY0"/>
                </a:cxn>
                <a:cxn ang="0">
                  <a:pos x="connsiteX1" y="connsiteY1"/>
                </a:cxn>
                <a:cxn ang="0">
                  <a:pos x="connsiteX2" y="connsiteY2"/>
                </a:cxn>
                <a:cxn ang="0">
                  <a:pos x="connsiteX3" y="connsiteY3"/>
                </a:cxn>
              </a:cxnLst>
              <a:rect l="l" t="t" r="r" b="b"/>
              <a:pathLst>
                <a:path w="12192000" h="6543811">
                  <a:moveTo>
                    <a:pt x="0" y="0"/>
                  </a:moveTo>
                  <a:lnTo>
                    <a:pt x="12192000" y="0"/>
                  </a:lnTo>
                  <a:lnTo>
                    <a:pt x="12192000" y="6543811"/>
                  </a:lnTo>
                  <a:lnTo>
                    <a:pt x="0" y="6543811"/>
                  </a:lnTo>
                  <a:close/>
                </a:path>
              </a:pathLst>
            </a:custGeom>
            <a:noFill/>
            <a:extLst>
              <a:ext uri="{909E8E84-426E-40DD-AFC4-6F175D3DCCD1}">
                <a14:hiddenFill xmlns:a14="http://schemas.microsoft.com/office/drawing/2010/main">
                  <a:solidFill>
                    <a:srgbClr val="FFFFFF"/>
                  </a:solidFill>
                </a14:hiddenFill>
              </a:ext>
            </a:extLst>
          </p:spPr>
        </p:pic>
        <p:grpSp>
          <p:nvGrpSpPr>
            <p:cNvPr id="23" name="Group 22"/>
            <p:cNvGrpSpPr/>
            <p:nvPr/>
          </p:nvGrpSpPr>
          <p:grpSpPr>
            <a:xfrm>
              <a:off x="-1" y="0"/>
              <a:ext cx="12206689" cy="3390315"/>
              <a:chOff x="-1" y="0"/>
              <a:chExt cx="12206689" cy="3390315"/>
            </a:xfrm>
          </p:grpSpPr>
          <p:sp>
            <p:nvSpPr>
              <p:cNvPr id="10" name="AutoShape 30"/>
              <p:cNvSpPr>
                <a:spLocks/>
              </p:cNvSpPr>
              <p:nvPr/>
            </p:nvSpPr>
            <p:spPr bwMode="auto">
              <a:xfrm>
                <a:off x="-1" y="0"/>
                <a:ext cx="12206689" cy="33903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59000"/>
                </a:schemeClr>
              </a:solidFill>
              <a:ln>
                <a:noFill/>
              </a:ln>
              <a:effectLst/>
              <a:extLst/>
            </p:spPr>
            <p:txBody>
              <a:bodyPr lIns="45719" tIns="45719" rIns="45719" bIns="45719" anchor="ctr"/>
              <a:lstStyle/>
              <a:p>
                <a:endParaRPr lang="es-ES">
                  <a:solidFill>
                    <a:prstClr val="white"/>
                  </a:solidFill>
                  <a:latin typeface="Roboto Light"/>
                  <a:cs typeface="Lato" charset="0"/>
                </a:endParaRPr>
              </a:p>
            </p:txBody>
          </p:sp>
          <p:cxnSp>
            <p:nvCxnSpPr>
              <p:cNvPr id="4" name="Straight Connector 3"/>
              <p:cNvCxnSpPr>
                <a:stCxn id="9" idx="3"/>
                <a:endCxn id="9" idx="2"/>
              </p:cNvCxnSpPr>
              <p:nvPr/>
            </p:nvCxnSpPr>
            <p:spPr>
              <a:xfrm>
                <a:off x="0" y="3390315"/>
                <a:ext cx="12192000" cy="0"/>
              </a:xfrm>
              <a:prstGeom prst="line">
                <a:avLst/>
              </a:prstGeom>
              <a:ln w="76200">
                <a:solidFill>
                  <a:srgbClr val="018CCF"/>
                </a:solidFill>
              </a:ln>
              <a:effectLst/>
            </p:spPr>
            <p:style>
              <a:lnRef idx="2">
                <a:schemeClr val="accent1"/>
              </a:lnRef>
              <a:fillRef idx="0">
                <a:schemeClr val="accent1"/>
              </a:fillRef>
              <a:effectRef idx="1">
                <a:schemeClr val="accent1"/>
              </a:effectRef>
              <a:fontRef idx="minor">
                <a:schemeClr val="tx1"/>
              </a:fontRef>
            </p:style>
          </p:cxnSp>
        </p:grpSp>
      </p:grpSp>
      <p:sp>
        <p:nvSpPr>
          <p:cNvPr id="26" name="Title 1">
            <a:extLst>
              <a:ext uri="{FF2B5EF4-FFF2-40B4-BE49-F238E27FC236}">
                <a16:creationId xmlns:a16="http://schemas.microsoft.com/office/drawing/2014/main" id="{7F82BBDF-41F9-4C40-A0EC-B48067D59735}"/>
              </a:ext>
            </a:extLst>
          </p:cNvPr>
          <p:cNvSpPr txBox="1">
            <a:spLocks/>
          </p:cNvSpPr>
          <p:nvPr/>
        </p:nvSpPr>
        <p:spPr>
          <a:xfrm>
            <a:off x="449949" y="1623634"/>
            <a:ext cx="11175647" cy="6096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5400" kern="1200">
                <a:solidFill>
                  <a:srgbClr val="018CCF"/>
                </a:solidFill>
                <a:latin typeface="Bebas Neue" panose="020B0606020202050201" pitchFamily="34" charset="0"/>
                <a:ea typeface="+mj-ea"/>
                <a:cs typeface="+mj-cs"/>
              </a:defRPr>
            </a:lvl1pPr>
          </a:lstStyle>
          <a:p>
            <a:r>
              <a:rPr lang="en-US" sz="9600" dirty="0">
                <a:solidFill>
                  <a:prstClr val="white"/>
                </a:solidFill>
              </a:rPr>
              <a:t>kops</a:t>
            </a:r>
            <a:endParaRPr lang="en-US" sz="9600" dirty="0"/>
          </a:p>
        </p:txBody>
      </p:sp>
      <p:pic>
        <p:nvPicPr>
          <p:cNvPr id="27" name="Picture 26">
            <a:extLst>
              <a:ext uri="{FF2B5EF4-FFF2-40B4-BE49-F238E27FC236}">
                <a16:creationId xmlns:a16="http://schemas.microsoft.com/office/drawing/2014/main" id="{639BE61C-965A-B94A-B5C1-2DC00D184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241" y="2488616"/>
            <a:ext cx="2095500" cy="1803400"/>
          </a:xfrm>
          <a:prstGeom prst="rect">
            <a:avLst/>
          </a:prstGeom>
        </p:spPr>
      </p:pic>
    </p:spTree>
    <p:extLst>
      <p:ext uri="{BB962C8B-B14F-4D97-AF65-F5344CB8AC3E}">
        <p14:creationId xmlns:p14="http://schemas.microsoft.com/office/powerpoint/2010/main" val="30013842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Kubernetes Operations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hlinkClick r:id="rId3"/>
              </a:rPr>
              <a:t>https://github.com/kubernetes/kops</a:t>
            </a:r>
            <a:endParaRPr lang="en-US" sz="20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easiest way to get a production grade Kubernetes cluster running and maintain them. It has built-in support for AWS.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I prefer to create a dedicated machine in AWS for doing cluster related work. Cloud9 fits the bill perfectly for this because it shuts down when you’re done.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Installation has some manual steps, but then you’re all set.</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Kops is for creating the physical cluster itself and installing Kubernetes. Once created, you’ll use </a:t>
            </a:r>
            <a:r>
              <a:rPr lang="en-US" sz="2000" dirty="0" err="1">
                <a:solidFill>
                  <a:schemeClr val="bg1"/>
                </a:solidFill>
                <a:latin typeface="Raleway Medium" panose="020B0603030101060003" pitchFamily="34" charset="77"/>
              </a:rPr>
              <a:t>kubectl</a:t>
            </a:r>
            <a:r>
              <a:rPr lang="en-US" sz="2000" dirty="0">
                <a:solidFill>
                  <a:schemeClr val="bg1"/>
                </a:solidFill>
                <a:latin typeface="Raleway Medium" panose="020B0603030101060003" pitchFamily="34" charset="77"/>
              </a:rPr>
              <a:t> to manage the Kubernetes cluster remotely.</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a:solidFill>
                  <a:prstClr val="white"/>
                </a:solidFill>
              </a:rPr>
              <a:t>kops – </a:t>
            </a:r>
            <a:r>
              <a:rPr lang="en-US" sz="6000" dirty="0">
                <a:solidFill>
                  <a:schemeClr val="accent3"/>
                </a:solidFill>
              </a:rPr>
              <a:t>overview</a:t>
            </a:r>
            <a:endParaRPr lang="en-US" sz="6000" dirty="0"/>
          </a:p>
        </p:txBody>
      </p:sp>
    </p:spTree>
    <p:extLst>
      <p:ext uri="{BB962C8B-B14F-4D97-AF65-F5344CB8AC3E}">
        <p14:creationId xmlns:p14="http://schemas.microsoft.com/office/powerpoint/2010/main" val="20801272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 y="0"/>
            <a:ext cx="12206689" cy="3390315"/>
            <a:chOff x="-1" y="0"/>
            <a:chExt cx="12206689" cy="3390315"/>
          </a:xfrm>
        </p:grpSpPr>
        <p:pic>
          <p:nvPicPr>
            <p:cNvPr id="9" name="Picture 8" descr="https://images.unsplash.com/photo-1428677361686-f9d23be145c9?fit=crop&amp;fm=jpg&amp;h=1000&amp;ixjsv=2.0.0&amp;ixlib=rb-0.3.5&amp;q=80&amp;w=1925"/>
            <p:cNvPicPr>
              <a:picLocks noChangeAspect="1" noChangeArrowheads="1"/>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r="3214" b="48190"/>
            <a:stretch/>
          </p:blipFill>
          <p:spPr bwMode="auto">
            <a:xfrm>
              <a:off x="0" y="1"/>
              <a:ext cx="12192000" cy="3390314"/>
            </a:xfrm>
            <a:custGeom>
              <a:avLst/>
              <a:gdLst>
                <a:gd name="connsiteX0" fmla="*/ 0 w 12192000"/>
                <a:gd name="connsiteY0" fmla="*/ 0 h 6543811"/>
                <a:gd name="connsiteX1" fmla="*/ 12192000 w 12192000"/>
                <a:gd name="connsiteY1" fmla="*/ 0 h 6543811"/>
                <a:gd name="connsiteX2" fmla="*/ 12192000 w 12192000"/>
                <a:gd name="connsiteY2" fmla="*/ 6543811 h 6543811"/>
                <a:gd name="connsiteX3" fmla="*/ 0 w 12192000"/>
                <a:gd name="connsiteY3" fmla="*/ 6543811 h 6543811"/>
              </a:gdLst>
              <a:ahLst/>
              <a:cxnLst>
                <a:cxn ang="0">
                  <a:pos x="connsiteX0" y="connsiteY0"/>
                </a:cxn>
                <a:cxn ang="0">
                  <a:pos x="connsiteX1" y="connsiteY1"/>
                </a:cxn>
                <a:cxn ang="0">
                  <a:pos x="connsiteX2" y="connsiteY2"/>
                </a:cxn>
                <a:cxn ang="0">
                  <a:pos x="connsiteX3" y="connsiteY3"/>
                </a:cxn>
              </a:cxnLst>
              <a:rect l="l" t="t" r="r" b="b"/>
              <a:pathLst>
                <a:path w="12192000" h="6543811">
                  <a:moveTo>
                    <a:pt x="0" y="0"/>
                  </a:moveTo>
                  <a:lnTo>
                    <a:pt x="12192000" y="0"/>
                  </a:lnTo>
                  <a:lnTo>
                    <a:pt x="12192000" y="6543811"/>
                  </a:lnTo>
                  <a:lnTo>
                    <a:pt x="0" y="6543811"/>
                  </a:lnTo>
                  <a:close/>
                </a:path>
              </a:pathLst>
            </a:custGeom>
            <a:noFill/>
            <a:extLst>
              <a:ext uri="{909E8E84-426E-40DD-AFC4-6F175D3DCCD1}">
                <a14:hiddenFill xmlns:a14="http://schemas.microsoft.com/office/drawing/2010/main">
                  <a:solidFill>
                    <a:srgbClr val="FFFFFF"/>
                  </a:solidFill>
                </a14:hiddenFill>
              </a:ext>
            </a:extLst>
          </p:spPr>
        </p:pic>
        <p:grpSp>
          <p:nvGrpSpPr>
            <p:cNvPr id="23" name="Group 22"/>
            <p:cNvGrpSpPr/>
            <p:nvPr/>
          </p:nvGrpSpPr>
          <p:grpSpPr>
            <a:xfrm>
              <a:off x="-1" y="0"/>
              <a:ext cx="12206689" cy="3390315"/>
              <a:chOff x="-1" y="0"/>
              <a:chExt cx="12206689" cy="3390315"/>
            </a:xfrm>
          </p:grpSpPr>
          <p:sp>
            <p:nvSpPr>
              <p:cNvPr id="10" name="AutoShape 30"/>
              <p:cNvSpPr>
                <a:spLocks/>
              </p:cNvSpPr>
              <p:nvPr/>
            </p:nvSpPr>
            <p:spPr bwMode="auto">
              <a:xfrm>
                <a:off x="-1" y="0"/>
                <a:ext cx="12206689" cy="33903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59000"/>
                </a:schemeClr>
              </a:solidFill>
              <a:ln>
                <a:noFill/>
              </a:ln>
              <a:effectLst/>
              <a:extLst/>
            </p:spPr>
            <p:txBody>
              <a:bodyPr lIns="45719" tIns="45719" rIns="45719" bIns="45719" anchor="ctr"/>
              <a:lstStyle/>
              <a:p>
                <a:endParaRPr lang="es-ES">
                  <a:solidFill>
                    <a:prstClr val="white"/>
                  </a:solidFill>
                  <a:latin typeface="Roboto Light"/>
                  <a:cs typeface="Lato" charset="0"/>
                </a:endParaRPr>
              </a:p>
            </p:txBody>
          </p:sp>
          <p:cxnSp>
            <p:nvCxnSpPr>
              <p:cNvPr id="4" name="Straight Connector 3"/>
              <p:cNvCxnSpPr>
                <a:stCxn id="9" idx="3"/>
                <a:endCxn id="9" idx="2"/>
              </p:cNvCxnSpPr>
              <p:nvPr/>
            </p:nvCxnSpPr>
            <p:spPr>
              <a:xfrm>
                <a:off x="0" y="3390315"/>
                <a:ext cx="12192000" cy="0"/>
              </a:xfrm>
              <a:prstGeom prst="line">
                <a:avLst/>
              </a:prstGeom>
              <a:ln w="76200">
                <a:solidFill>
                  <a:srgbClr val="018CCF"/>
                </a:solidFill>
              </a:ln>
              <a:effectLst/>
            </p:spPr>
            <p:style>
              <a:lnRef idx="2">
                <a:schemeClr val="accent1"/>
              </a:lnRef>
              <a:fillRef idx="0">
                <a:schemeClr val="accent1"/>
              </a:fillRef>
              <a:effectRef idx="1">
                <a:schemeClr val="accent1"/>
              </a:effectRef>
              <a:fontRef idx="minor">
                <a:schemeClr val="tx1"/>
              </a:fontRef>
            </p:style>
          </p:cxnSp>
        </p:grpSp>
      </p:grpSp>
      <p:sp>
        <p:nvSpPr>
          <p:cNvPr id="26" name="Title 1">
            <a:extLst>
              <a:ext uri="{FF2B5EF4-FFF2-40B4-BE49-F238E27FC236}">
                <a16:creationId xmlns:a16="http://schemas.microsoft.com/office/drawing/2014/main" id="{7F82BBDF-41F9-4C40-A0EC-B48067D59735}"/>
              </a:ext>
            </a:extLst>
          </p:cNvPr>
          <p:cNvSpPr txBox="1">
            <a:spLocks/>
          </p:cNvSpPr>
          <p:nvPr/>
        </p:nvSpPr>
        <p:spPr>
          <a:xfrm>
            <a:off x="449949" y="1623634"/>
            <a:ext cx="11175647" cy="6096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5400" kern="1200">
                <a:solidFill>
                  <a:srgbClr val="018CCF"/>
                </a:solidFill>
                <a:latin typeface="Bebas Neue" panose="020B0606020202050201" pitchFamily="34" charset="0"/>
                <a:ea typeface="+mj-ea"/>
                <a:cs typeface="+mj-cs"/>
              </a:defRPr>
            </a:lvl1pPr>
          </a:lstStyle>
          <a:p>
            <a:r>
              <a:rPr lang="en-US" sz="9600" dirty="0">
                <a:solidFill>
                  <a:prstClr val="white"/>
                </a:solidFill>
              </a:rPr>
              <a:t>Kubernetes basics</a:t>
            </a:r>
            <a:endParaRPr lang="en-US" sz="9600" dirty="0"/>
          </a:p>
        </p:txBody>
      </p:sp>
      <p:pic>
        <p:nvPicPr>
          <p:cNvPr id="27" name="Picture 26">
            <a:extLst>
              <a:ext uri="{FF2B5EF4-FFF2-40B4-BE49-F238E27FC236}">
                <a16:creationId xmlns:a16="http://schemas.microsoft.com/office/drawing/2014/main" id="{639BE61C-965A-B94A-B5C1-2DC00D184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241" y="2488616"/>
            <a:ext cx="2095500" cy="1803400"/>
          </a:xfrm>
          <a:prstGeom prst="rect">
            <a:avLst/>
          </a:prstGeom>
        </p:spPr>
      </p:pic>
    </p:spTree>
    <p:extLst>
      <p:ext uri="{BB962C8B-B14F-4D97-AF65-F5344CB8AC3E}">
        <p14:creationId xmlns:p14="http://schemas.microsoft.com/office/powerpoint/2010/main" val="41478303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3062377"/>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hlinkClick r:id="rId3"/>
              </a:rPr>
              <a:t>https://github.com/kubernetes/kops/blob/master/docs/aws.md</a:t>
            </a:r>
            <a:endParaRPr lang="en-US" sz="20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You need </a:t>
            </a:r>
            <a:r>
              <a:rPr lang="en-US" sz="2000" dirty="0" err="1">
                <a:solidFill>
                  <a:schemeClr val="bg1"/>
                </a:solidFill>
                <a:latin typeface="Raleway Medium" panose="020B0603030101060003" pitchFamily="34" charset="77"/>
              </a:rPr>
              <a:t>kubectl</a:t>
            </a:r>
            <a:r>
              <a:rPr lang="en-US" sz="2000" dirty="0">
                <a:solidFill>
                  <a:schemeClr val="bg1"/>
                </a:solidFill>
                <a:latin typeface="Raleway Medium" panose="020B0603030101060003" pitchFamily="34" charset="77"/>
              </a:rPr>
              <a:t> installed first</a:t>
            </a:r>
          </a:p>
          <a:p>
            <a:pPr marL="800100" lvl="1" indent="-342900">
              <a:buFont typeface="Arial" panose="020B0604020202020204" pitchFamily="34" charset="0"/>
              <a:buChar char="•"/>
            </a:pPr>
            <a:r>
              <a:rPr lang="pt" sz="1100" dirty="0" err="1">
                <a:solidFill>
                  <a:schemeClr val="bg1">
                    <a:lumMod val="95000"/>
                  </a:schemeClr>
                </a:solidFill>
                <a:latin typeface="Courier New" panose="02070309020205020404" pitchFamily="49" charset="0"/>
                <a:cs typeface="Courier New" panose="02070309020205020404" pitchFamily="49" charset="0"/>
              </a:rPr>
              <a:t>curl</a:t>
            </a:r>
            <a:r>
              <a:rPr lang="pt" sz="1100" dirty="0">
                <a:solidFill>
                  <a:schemeClr val="bg1">
                    <a:lumMod val="95000"/>
                  </a:schemeClr>
                </a:solidFill>
                <a:latin typeface="Courier New" panose="02070309020205020404" pitchFamily="49" charset="0"/>
                <a:cs typeface="Courier New" panose="02070309020205020404" pitchFamily="49" charset="0"/>
              </a:rPr>
              <a:t> -LO </a:t>
            </a:r>
            <a:r>
              <a:rPr lang="pt" sz="1100" dirty="0" err="1">
                <a:solidFill>
                  <a:schemeClr val="bg1">
                    <a:lumMod val="95000"/>
                  </a:schemeClr>
                </a:solidFill>
                <a:latin typeface="Courier New" panose="02070309020205020404" pitchFamily="49" charset="0"/>
                <a:cs typeface="Courier New" panose="02070309020205020404" pitchFamily="49" charset="0"/>
              </a:rPr>
              <a:t>https</a:t>
            </a:r>
            <a:r>
              <a:rPr lang="pt" sz="1100" dirty="0">
                <a:solidFill>
                  <a:schemeClr val="bg1">
                    <a:lumMod val="95000"/>
                  </a:schemeClr>
                </a:solidFill>
                <a:latin typeface="Courier New" panose="02070309020205020404" pitchFamily="49" charset="0"/>
                <a:cs typeface="Courier New" panose="02070309020205020404" pitchFamily="49" charset="0"/>
              </a:rPr>
              <a:t>://</a:t>
            </a:r>
            <a:r>
              <a:rPr lang="pt" sz="1100" dirty="0" err="1">
                <a:solidFill>
                  <a:schemeClr val="bg1">
                    <a:lumMod val="95000"/>
                  </a:schemeClr>
                </a:solidFill>
                <a:latin typeface="Courier New" panose="02070309020205020404" pitchFamily="49" charset="0"/>
                <a:cs typeface="Courier New" panose="02070309020205020404" pitchFamily="49" charset="0"/>
              </a:rPr>
              <a:t>storage.googleapis.com</a:t>
            </a:r>
            <a:r>
              <a:rPr lang="pt" sz="1100" dirty="0">
                <a:solidFill>
                  <a:schemeClr val="bg1">
                    <a:lumMod val="95000"/>
                  </a:schemeClr>
                </a:solidFill>
                <a:latin typeface="Courier New" panose="02070309020205020404" pitchFamily="49" charset="0"/>
                <a:cs typeface="Courier New" panose="02070309020205020404" pitchFamily="49" charset="0"/>
              </a:rPr>
              <a:t>/</a:t>
            </a:r>
            <a:r>
              <a:rPr lang="pt" sz="1100" dirty="0" err="1">
                <a:solidFill>
                  <a:schemeClr val="bg1">
                    <a:lumMod val="95000"/>
                  </a:schemeClr>
                </a:solidFill>
                <a:latin typeface="Courier New" panose="02070309020205020404" pitchFamily="49" charset="0"/>
                <a:cs typeface="Courier New" panose="02070309020205020404" pitchFamily="49" charset="0"/>
              </a:rPr>
              <a:t>kubernetes</a:t>
            </a:r>
            <a:r>
              <a:rPr lang="pt" sz="1100" dirty="0">
                <a:solidFill>
                  <a:schemeClr val="bg1">
                    <a:lumMod val="95000"/>
                  </a:schemeClr>
                </a:solidFill>
                <a:latin typeface="Courier New" panose="02070309020205020404" pitchFamily="49" charset="0"/>
                <a:cs typeface="Courier New" panose="02070309020205020404" pitchFamily="49" charset="0"/>
              </a:rPr>
              <a:t>-release/release/$(</a:t>
            </a:r>
            <a:r>
              <a:rPr lang="pt" sz="1100" dirty="0" err="1">
                <a:solidFill>
                  <a:schemeClr val="bg1">
                    <a:lumMod val="95000"/>
                  </a:schemeClr>
                </a:solidFill>
                <a:latin typeface="Courier New" panose="02070309020205020404" pitchFamily="49" charset="0"/>
                <a:cs typeface="Courier New" panose="02070309020205020404" pitchFamily="49" charset="0"/>
              </a:rPr>
              <a:t>curl</a:t>
            </a:r>
            <a:r>
              <a:rPr lang="pt" sz="1100" dirty="0">
                <a:solidFill>
                  <a:schemeClr val="bg1">
                    <a:lumMod val="95000"/>
                  </a:schemeClr>
                </a:solidFill>
                <a:latin typeface="Courier New" panose="02070309020205020404" pitchFamily="49" charset="0"/>
                <a:cs typeface="Courier New" panose="02070309020205020404" pitchFamily="49" charset="0"/>
              </a:rPr>
              <a:t> -</a:t>
            </a:r>
            <a:r>
              <a:rPr lang="pt" sz="1100" dirty="0" err="1">
                <a:solidFill>
                  <a:schemeClr val="bg1">
                    <a:lumMod val="95000"/>
                  </a:schemeClr>
                </a:solidFill>
                <a:latin typeface="Courier New" panose="02070309020205020404" pitchFamily="49" charset="0"/>
                <a:cs typeface="Courier New" panose="02070309020205020404" pitchFamily="49" charset="0"/>
              </a:rPr>
              <a:t>s</a:t>
            </a:r>
            <a:r>
              <a:rPr lang="pt" sz="1100" dirty="0">
                <a:solidFill>
                  <a:schemeClr val="bg1">
                    <a:lumMod val="95000"/>
                  </a:schemeClr>
                </a:solidFill>
                <a:latin typeface="Courier New" panose="02070309020205020404" pitchFamily="49" charset="0"/>
                <a:cs typeface="Courier New" panose="02070309020205020404" pitchFamily="49" charset="0"/>
              </a:rPr>
              <a:t> </a:t>
            </a:r>
            <a:r>
              <a:rPr lang="pt" sz="1100" dirty="0">
                <a:solidFill>
                  <a:schemeClr val="bg1">
                    <a:lumMod val="95000"/>
                  </a:schemeClr>
                </a:solidFill>
                <a:latin typeface="Courier New" panose="02070309020205020404" pitchFamily="49" charset="0"/>
                <a:cs typeface="Courier New" panose="02070309020205020404" pitchFamily="49" charset="0"/>
                <a:hlinkClick r:id="rId4">
                  <a:extLst>
                    <a:ext uri="{A12FA001-AC4F-418D-AE19-62706E023703}">
                      <ahyp:hlinkClr xmlns:ahyp="http://schemas.microsoft.com/office/drawing/2018/hyperlinkcolor" val="tx"/>
                    </a:ext>
                  </a:extLst>
                </a:hlinkClick>
              </a:rPr>
              <a:t>https://storage.googleapis.com/kubernetes-release/release/stable.txt)/bin/linux/amd64/kubectl</a:t>
            </a:r>
            <a:endParaRPr lang="pt" sz="1100" dirty="0">
              <a:solidFill>
                <a:schemeClr val="bg1">
                  <a:lumMod val="95000"/>
                </a:schemeClr>
              </a:solidFill>
              <a:latin typeface="Courier New" panose="02070309020205020404" pitchFamily="49" charset="0"/>
              <a:cs typeface="Courier New" panose="02070309020205020404" pitchFamily="49" charset="0"/>
            </a:endParaRPr>
          </a:p>
          <a:p>
            <a:pPr marL="800100" lvl="1" indent="-342900">
              <a:buFont typeface="Arial" panose="020B0604020202020204" pitchFamily="34" charset="0"/>
              <a:buChar char="•"/>
            </a:pPr>
            <a:r>
              <a:rPr lang="en-US" sz="1100" dirty="0" err="1">
                <a:solidFill>
                  <a:schemeClr val="bg1">
                    <a:lumMod val="95000"/>
                  </a:schemeClr>
                </a:solidFill>
                <a:latin typeface="Courier New" panose="02070309020205020404" pitchFamily="49" charset="0"/>
                <a:cs typeface="Courier New" panose="02070309020205020404" pitchFamily="49" charset="0"/>
              </a:rPr>
              <a:t>chmod</a:t>
            </a:r>
            <a:r>
              <a:rPr lang="en-US" sz="1100" dirty="0">
                <a:solidFill>
                  <a:schemeClr val="bg1">
                    <a:lumMod val="95000"/>
                  </a:schemeClr>
                </a:solidFill>
                <a:latin typeface="Courier New" panose="02070309020205020404" pitchFamily="49" charset="0"/>
                <a:cs typeface="Courier New" panose="02070309020205020404" pitchFamily="49" charset="0"/>
              </a:rPr>
              <a:t> +x ./</a:t>
            </a:r>
            <a:r>
              <a:rPr lang="en-US" sz="1100" dirty="0" err="1">
                <a:solidFill>
                  <a:schemeClr val="bg1">
                    <a:lumMod val="95000"/>
                  </a:schemeClr>
                </a:solidFill>
                <a:latin typeface="Courier New" panose="02070309020205020404" pitchFamily="49" charset="0"/>
                <a:cs typeface="Courier New" panose="02070309020205020404" pitchFamily="49" charset="0"/>
              </a:rPr>
              <a:t>kubectl</a:t>
            </a:r>
            <a:endParaRPr lang="en-US" sz="1100" dirty="0">
              <a:solidFill>
                <a:schemeClr val="bg1">
                  <a:lumMod val="95000"/>
                </a:schemeClr>
              </a:solidFill>
              <a:latin typeface="Courier New" panose="02070309020205020404" pitchFamily="49" charset="0"/>
              <a:cs typeface="Courier New" panose="02070309020205020404" pitchFamily="49" charset="0"/>
            </a:endParaRPr>
          </a:p>
          <a:p>
            <a:pPr marL="800100" lvl="1" indent="-342900">
              <a:buFont typeface="Arial" panose="020B0604020202020204" pitchFamily="34" charset="0"/>
              <a:buChar char="•"/>
            </a:pPr>
            <a:r>
              <a:rPr lang="en-US" sz="1100" dirty="0" err="1">
                <a:solidFill>
                  <a:schemeClr val="bg1">
                    <a:lumMod val="95000"/>
                  </a:schemeClr>
                </a:solidFill>
                <a:latin typeface="Courier New" panose="02070309020205020404" pitchFamily="49" charset="0"/>
                <a:cs typeface="Courier New" panose="02070309020205020404" pitchFamily="49" charset="0"/>
              </a:rPr>
              <a:t>sudo</a:t>
            </a:r>
            <a:r>
              <a:rPr lang="en-US" sz="1100" dirty="0">
                <a:solidFill>
                  <a:schemeClr val="bg1">
                    <a:lumMod val="95000"/>
                  </a:schemeClr>
                </a:solidFill>
                <a:latin typeface="Courier New" panose="02070309020205020404" pitchFamily="49" charset="0"/>
                <a:cs typeface="Courier New" panose="02070309020205020404" pitchFamily="49" charset="0"/>
              </a:rPr>
              <a:t> mv ./</a:t>
            </a:r>
            <a:r>
              <a:rPr lang="en-US" sz="1100" dirty="0" err="1">
                <a:solidFill>
                  <a:schemeClr val="bg1">
                    <a:lumMod val="95000"/>
                  </a:schemeClr>
                </a:solidFill>
                <a:latin typeface="Courier New" panose="02070309020205020404" pitchFamily="49" charset="0"/>
                <a:cs typeface="Courier New" panose="02070309020205020404" pitchFamily="49" charset="0"/>
              </a:rPr>
              <a:t>kubectl</a:t>
            </a:r>
            <a:r>
              <a:rPr lang="en-US" sz="1100" dirty="0">
                <a:solidFill>
                  <a:schemeClr val="bg1">
                    <a:lumMod val="95000"/>
                  </a:schemeClr>
                </a:solidFill>
                <a:latin typeface="Courier New" panose="02070309020205020404" pitchFamily="49" charset="0"/>
                <a:cs typeface="Courier New" panose="02070309020205020404" pitchFamily="49" charset="0"/>
              </a:rPr>
              <a:t> /</a:t>
            </a:r>
            <a:r>
              <a:rPr lang="en-US" sz="1100" dirty="0" err="1">
                <a:solidFill>
                  <a:schemeClr val="bg1">
                    <a:lumMod val="95000"/>
                  </a:schemeClr>
                </a:solidFill>
                <a:latin typeface="Courier New" panose="02070309020205020404" pitchFamily="49" charset="0"/>
                <a:cs typeface="Courier New" panose="02070309020205020404" pitchFamily="49" charset="0"/>
              </a:rPr>
              <a:t>usr</a:t>
            </a:r>
            <a:r>
              <a:rPr lang="en-US" sz="1100" dirty="0">
                <a:solidFill>
                  <a:schemeClr val="bg1">
                    <a:lumMod val="95000"/>
                  </a:schemeClr>
                </a:solidFill>
                <a:latin typeface="Courier New" panose="02070309020205020404" pitchFamily="49" charset="0"/>
                <a:cs typeface="Courier New" panose="02070309020205020404" pitchFamily="49" charset="0"/>
              </a:rPr>
              <a:t>/local/bin/</a:t>
            </a:r>
            <a:r>
              <a:rPr lang="en-US" sz="1100" dirty="0" err="1">
                <a:solidFill>
                  <a:schemeClr val="bg1">
                    <a:lumMod val="95000"/>
                  </a:schemeClr>
                </a:solidFill>
                <a:latin typeface="Courier New" panose="02070309020205020404" pitchFamily="49" charset="0"/>
                <a:cs typeface="Courier New" panose="02070309020205020404" pitchFamily="49" charset="0"/>
              </a:rPr>
              <a:t>kubectl</a:t>
            </a:r>
            <a:endParaRPr lang="en-US" sz="1100" dirty="0">
              <a:solidFill>
                <a:schemeClr val="bg1">
                  <a:lumMod val="95000"/>
                </a:schemeClr>
              </a:solidFill>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Then install kops</a:t>
            </a:r>
          </a:p>
          <a:p>
            <a:pPr marL="800100" lvl="1" indent="-342900">
              <a:buFont typeface="Arial" panose="020B0604020202020204" pitchFamily="34" charset="0"/>
              <a:buChar char="•"/>
            </a:pPr>
            <a:r>
              <a:rPr lang="en-US" sz="1100" dirty="0">
                <a:solidFill>
                  <a:schemeClr val="bg1">
                    <a:lumMod val="95000"/>
                  </a:schemeClr>
                </a:solidFill>
                <a:latin typeface="Courier New" panose="02070309020205020404" pitchFamily="49" charset="0"/>
                <a:cs typeface="Courier New" panose="02070309020205020404" pitchFamily="49" charset="0"/>
              </a:rPr>
              <a:t>curl -LO https://</a:t>
            </a:r>
            <a:r>
              <a:rPr lang="en-US" sz="1100" dirty="0" err="1">
                <a:solidFill>
                  <a:schemeClr val="bg1">
                    <a:lumMod val="95000"/>
                  </a:schemeClr>
                </a:solidFill>
                <a:latin typeface="Courier New" panose="02070309020205020404" pitchFamily="49" charset="0"/>
                <a:cs typeface="Courier New" panose="02070309020205020404" pitchFamily="49" charset="0"/>
              </a:rPr>
              <a:t>github.com</a:t>
            </a:r>
            <a:r>
              <a:rPr lang="en-US" sz="1100" dirty="0">
                <a:solidFill>
                  <a:schemeClr val="bg1">
                    <a:lumMod val="95000"/>
                  </a:schemeClr>
                </a:solidFill>
                <a:latin typeface="Courier New" panose="02070309020205020404" pitchFamily="49" charset="0"/>
                <a:cs typeface="Courier New" panose="02070309020205020404" pitchFamily="49" charset="0"/>
              </a:rPr>
              <a:t>/</a:t>
            </a:r>
            <a:r>
              <a:rPr lang="en-US" sz="1100" dirty="0" err="1">
                <a:solidFill>
                  <a:schemeClr val="bg1">
                    <a:lumMod val="95000"/>
                  </a:schemeClr>
                </a:solidFill>
                <a:latin typeface="Courier New" panose="02070309020205020404" pitchFamily="49" charset="0"/>
                <a:cs typeface="Courier New" panose="02070309020205020404" pitchFamily="49" charset="0"/>
              </a:rPr>
              <a:t>kubernetes</a:t>
            </a:r>
            <a:r>
              <a:rPr lang="en-US" sz="1100" dirty="0">
                <a:solidFill>
                  <a:schemeClr val="bg1">
                    <a:lumMod val="95000"/>
                  </a:schemeClr>
                </a:solidFill>
                <a:latin typeface="Courier New" panose="02070309020205020404" pitchFamily="49" charset="0"/>
                <a:cs typeface="Courier New" panose="02070309020205020404" pitchFamily="49" charset="0"/>
              </a:rPr>
              <a:t>/kops/releases/download/$(curl -s https://</a:t>
            </a:r>
            <a:r>
              <a:rPr lang="en-US" sz="1100" dirty="0" err="1">
                <a:solidFill>
                  <a:schemeClr val="bg1">
                    <a:lumMod val="95000"/>
                  </a:schemeClr>
                </a:solidFill>
                <a:latin typeface="Courier New" panose="02070309020205020404" pitchFamily="49" charset="0"/>
                <a:cs typeface="Courier New" panose="02070309020205020404" pitchFamily="49" charset="0"/>
              </a:rPr>
              <a:t>api.github.com</a:t>
            </a:r>
            <a:r>
              <a:rPr lang="en-US" sz="1100" dirty="0">
                <a:solidFill>
                  <a:schemeClr val="bg1">
                    <a:lumMod val="95000"/>
                  </a:schemeClr>
                </a:solidFill>
                <a:latin typeface="Courier New" panose="02070309020205020404" pitchFamily="49" charset="0"/>
                <a:cs typeface="Courier New" panose="02070309020205020404" pitchFamily="49" charset="0"/>
              </a:rPr>
              <a:t>/repos/</a:t>
            </a:r>
            <a:r>
              <a:rPr lang="en-US" sz="1100" dirty="0" err="1">
                <a:solidFill>
                  <a:schemeClr val="bg1">
                    <a:lumMod val="95000"/>
                  </a:schemeClr>
                </a:solidFill>
                <a:latin typeface="Courier New" panose="02070309020205020404" pitchFamily="49" charset="0"/>
                <a:cs typeface="Courier New" panose="02070309020205020404" pitchFamily="49" charset="0"/>
              </a:rPr>
              <a:t>kubernetes</a:t>
            </a:r>
            <a:r>
              <a:rPr lang="en-US" sz="1100" dirty="0">
                <a:solidFill>
                  <a:schemeClr val="bg1">
                    <a:lumMod val="95000"/>
                  </a:schemeClr>
                </a:solidFill>
                <a:latin typeface="Courier New" panose="02070309020205020404" pitchFamily="49" charset="0"/>
                <a:cs typeface="Courier New" panose="02070309020205020404" pitchFamily="49" charset="0"/>
              </a:rPr>
              <a:t>/kops/releases/latest | grep </a:t>
            </a:r>
            <a:r>
              <a:rPr lang="en-US" sz="1100" dirty="0" err="1">
                <a:solidFill>
                  <a:schemeClr val="bg1">
                    <a:lumMod val="95000"/>
                  </a:schemeClr>
                </a:solidFill>
                <a:latin typeface="Courier New" panose="02070309020205020404" pitchFamily="49" charset="0"/>
                <a:cs typeface="Courier New" panose="02070309020205020404" pitchFamily="49" charset="0"/>
              </a:rPr>
              <a:t>tag_name</a:t>
            </a:r>
            <a:r>
              <a:rPr lang="en-US" sz="1100" dirty="0">
                <a:solidFill>
                  <a:schemeClr val="bg1">
                    <a:lumMod val="95000"/>
                  </a:schemeClr>
                </a:solidFill>
                <a:latin typeface="Courier New" panose="02070309020205020404" pitchFamily="49" charset="0"/>
                <a:cs typeface="Courier New" panose="02070309020205020404" pitchFamily="49" charset="0"/>
              </a:rPr>
              <a:t> | cut -d '"' -f 4)/kops-linux-amd64</a:t>
            </a:r>
            <a:r>
              <a:rPr lang="en-US" sz="1200" dirty="0">
                <a:solidFill>
                  <a:schemeClr val="bg1">
                    <a:lumMod val="95000"/>
                  </a:schemeClr>
                </a:solidFill>
                <a:latin typeface="Courier New" panose="02070309020205020404" pitchFamily="49" charset="0"/>
                <a:cs typeface="Courier New" panose="02070309020205020404" pitchFamily="49" charset="0"/>
              </a:rPr>
              <a:t> </a:t>
            </a:r>
          </a:p>
          <a:p>
            <a:pPr marL="800100" lvl="1" indent="-342900">
              <a:buFont typeface="Arial" panose="020B0604020202020204" pitchFamily="34" charset="0"/>
              <a:buChar char="•"/>
            </a:pPr>
            <a:r>
              <a:rPr lang="en-US" sz="1100" dirty="0" err="1">
                <a:solidFill>
                  <a:schemeClr val="bg1">
                    <a:lumMod val="95000"/>
                  </a:schemeClr>
                </a:solidFill>
                <a:latin typeface="Courier New" panose="02070309020205020404" pitchFamily="49" charset="0"/>
                <a:cs typeface="Courier New" panose="02070309020205020404" pitchFamily="49" charset="0"/>
              </a:rPr>
              <a:t>chmod</a:t>
            </a:r>
            <a:r>
              <a:rPr lang="en-US" sz="1100" dirty="0">
                <a:solidFill>
                  <a:schemeClr val="bg1">
                    <a:lumMod val="95000"/>
                  </a:schemeClr>
                </a:solidFill>
                <a:latin typeface="Courier New" panose="02070309020205020404" pitchFamily="49" charset="0"/>
                <a:cs typeface="Courier New" panose="02070309020205020404" pitchFamily="49" charset="0"/>
              </a:rPr>
              <a:t> +x kops-linux-amd64</a:t>
            </a:r>
            <a:r>
              <a:rPr lang="en-US" sz="1200" dirty="0">
                <a:solidFill>
                  <a:schemeClr val="bg1">
                    <a:lumMod val="95000"/>
                  </a:schemeClr>
                </a:solidFill>
                <a:latin typeface="Courier New" panose="02070309020205020404" pitchFamily="49" charset="0"/>
                <a:cs typeface="Courier New" panose="02070309020205020404" pitchFamily="49" charset="0"/>
              </a:rPr>
              <a:t> </a:t>
            </a:r>
          </a:p>
          <a:p>
            <a:pPr marL="800100" lvl="1" indent="-342900">
              <a:buFont typeface="Arial" panose="020B0604020202020204" pitchFamily="34" charset="0"/>
              <a:buChar char="•"/>
            </a:pPr>
            <a:r>
              <a:rPr lang="en-US" sz="1100" dirty="0" err="1">
                <a:solidFill>
                  <a:schemeClr val="bg1">
                    <a:lumMod val="95000"/>
                  </a:schemeClr>
                </a:solidFill>
                <a:latin typeface="Courier New" panose="02070309020205020404" pitchFamily="49" charset="0"/>
                <a:cs typeface="Courier New" panose="02070309020205020404" pitchFamily="49" charset="0"/>
              </a:rPr>
              <a:t>sudo</a:t>
            </a:r>
            <a:r>
              <a:rPr lang="en-US" sz="1100" dirty="0">
                <a:solidFill>
                  <a:schemeClr val="bg1">
                    <a:lumMod val="95000"/>
                  </a:schemeClr>
                </a:solidFill>
                <a:latin typeface="Courier New" panose="02070309020205020404" pitchFamily="49" charset="0"/>
                <a:cs typeface="Courier New" panose="02070309020205020404" pitchFamily="49" charset="0"/>
              </a:rPr>
              <a:t> mv kops-linux-amd64 /</a:t>
            </a:r>
            <a:r>
              <a:rPr lang="en-US" sz="1100" dirty="0" err="1">
                <a:solidFill>
                  <a:schemeClr val="bg1">
                    <a:lumMod val="95000"/>
                  </a:schemeClr>
                </a:solidFill>
                <a:latin typeface="Courier New" panose="02070309020205020404" pitchFamily="49" charset="0"/>
                <a:cs typeface="Courier New" panose="02070309020205020404" pitchFamily="49" charset="0"/>
              </a:rPr>
              <a:t>usr</a:t>
            </a:r>
            <a:r>
              <a:rPr lang="en-US" sz="1100" dirty="0">
                <a:solidFill>
                  <a:schemeClr val="bg1">
                    <a:lumMod val="95000"/>
                  </a:schemeClr>
                </a:solidFill>
                <a:latin typeface="Courier New" panose="02070309020205020404" pitchFamily="49" charset="0"/>
                <a:cs typeface="Courier New" panose="02070309020205020404" pitchFamily="49" charset="0"/>
              </a:rPr>
              <a:t>/local/bin/kops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Get the code</a:t>
            </a:r>
          </a:p>
          <a:p>
            <a:pPr marL="800100" lvl="1" indent="-342900">
              <a:buFont typeface="Arial" panose="020B0604020202020204" pitchFamily="34" charset="0"/>
              <a:buChar char="•"/>
            </a:pPr>
            <a:r>
              <a:rPr lang="en-US" sz="1200" dirty="0">
                <a:solidFill>
                  <a:schemeClr val="bg1">
                    <a:lumMod val="95000"/>
                  </a:schemeClr>
                </a:solidFill>
                <a:latin typeface="Courier New" panose="02070309020205020404" pitchFamily="49" charset="0"/>
                <a:cs typeface="Courier New" panose="02070309020205020404" pitchFamily="49" charset="0"/>
              </a:rPr>
              <a:t>git clone https://</a:t>
            </a:r>
            <a:r>
              <a:rPr lang="en-US" sz="1200" dirty="0" err="1">
                <a:solidFill>
                  <a:schemeClr val="bg1">
                    <a:lumMod val="95000"/>
                  </a:schemeClr>
                </a:solidFill>
                <a:latin typeface="Courier New" panose="02070309020205020404" pitchFamily="49" charset="0"/>
                <a:cs typeface="Courier New" panose="02070309020205020404" pitchFamily="49" charset="0"/>
              </a:rPr>
              <a:t>github.com</a:t>
            </a:r>
            <a:r>
              <a:rPr lang="en-US" sz="1200" dirty="0">
                <a:solidFill>
                  <a:schemeClr val="bg1">
                    <a:lumMod val="95000"/>
                  </a:schemeClr>
                </a:solidFill>
                <a:latin typeface="Courier New" panose="02070309020205020404" pitchFamily="49" charset="0"/>
                <a:cs typeface="Courier New" panose="02070309020205020404" pitchFamily="49" charset="0"/>
              </a:rPr>
              <a:t>/</a:t>
            </a:r>
            <a:r>
              <a:rPr lang="en-US" sz="1200" dirty="0" err="1">
                <a:solidFill>
                  <a:schemeClr val="bg1">
                    <a:lumMod val="95000"/>
                  </a:schemeClr>
                </a:solidFill>
                <a:latin typeface="Courier New" panose="02070309020205020404" pitchFamily="49" charset="0"/>
                <a:cs typeface="Courier New" panose="02070309020205020404" pitchFamily="49" charset="0"/>
              </a:rPr>
              <a:t>VergeOps</a:t>
            </a:r>
            <a:r>
              <a:rPr lang="en-US" sz="1200" dirty="0">
                <a:solidFill>
                  <a:schemeClr val="bg1">
                    <a:lumMod val="95000"/>
                  </a:schemeClr>
                </a:solidFill>
                <a:latin typeface="Courier New" panose="02070309020205020404" pitchFamily="49" charset="0"/>
                <a:cs typeface="Courier New" panose="02070309020205020404" pitchFamily="49" charset="0"/>
              </a:rPr>
              <a:t>/k8s-rvstore.git</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a:solidFill>
                  <a:prstClr val="white"/>
                </a:solidFill>
              </a:rPr>
              <a:t>kops – </a:t>
            </a:r>
            <a:r>
              <a:rPr lang="en-US" sz="6000" dirty="0">
                <a:solidFill>
                  <a:schemeClr val="accent3"/>
                </a:solidFill>
              </a:rPr>
              <a:t>Initial install</a:t>
            </a:r>
            <a:endParaRPr lang="en-US" sz="6000" dirty="0"/>
          </a:p>
        </p:txBody>
      </p:sp>
    </p:spTree>
    <p:extLst>
      <p:ext uri="{BB962C8B-B14F-4D97-AF65-F5344CB8AC3E}">
        <p14:creationId xmlns:p14="http://schemas.microsoft.com/office/powerpoint/2010/main" val="211765900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2369880"/>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During cluster creation, you’ll get an error about a public SSH key. You need to create one.</a:t>
            </a:r>
          </a:p>
          <a:p>
            <a:pPr marL="800100" lvl="1" indent="-342900">
              <a:buFont typeface="Arial" panose="020B0604020202020204" pitchFamily="34" charset="0"/>
              <a:buChar char="•"/>
            </a:pPr>
            <a:r>
              <a:rPr lang="en-US" dirty="0" err="1">
                <a:solidFill>
                  <a:schemeClr val="bg1">
                    <a:lumMod val="95000"/>
                  </a:schemeClr>
                </a:solidFill>
                <a:latin typeface="Courier New" panose="02070309020205020404" pitchFamily="49" charset="0"/>
                <a:cs typeface="Courier New" panose="02070309020205020404" pitchFamily="49" charset="0"/>
              </a:rPr>
              <a:t>ssh</a:t>
            </a:r>
            <a:r>
              <a:rPr lang="en-US" dirty="0">
                <a:solidFill>
                  <a:schemeClr val="bg1">
                    <a:lumMod val="95000"/>
                  </a:schemeClr>
                </a:solidFill>
                <a:latin typeface="Courier New" panose="02070309020205020404" pitchFamily="49" charset="0"/>
                <a:cs typeface="Courier New" panose="02070309020205020404" pitchFamily="49" charset="0"/>
              </a:rPr>
              <a:t>-keygen -o</a:t>
            </a:r>
            <a:r>
              <a:rPr lang="en-US" sz="2000" dirty="0">
                <a:solidFill>
                  <a:schemeClr val="bg1">
                    <a:lumMod val="95000"/>
                  </a:schemeClr>
                </a:solidFill>
              </a:rPr>
              <a:t> (leave the passphrase empty)</a:t>
            </a:r>
          </a:p>
          <a:p>
            <a:pPr marL="800100" lvl="1" indent="-342900">
              <a:buFont typeface="Arial" panose="020B0604020202020204" pitchFamily="34" charset="0"/>
              <a:buChar char="•"/>
            </a:pPr>
            <a:r>
              <a:rPr lang="en-US" sz="1600" dirty="0">
                <a:solidFill>
                  <a:schemeClr val="bg1">
                    <a:lumMod val="95000"/>
                  </a:schemeClr>
                </a:solidFill>
                <a:latin typeface="Courier New" panose="02070309020205020404" pitchFamily="49" charset="0"/>
                <a:cs typeface="Courier New" panose="02070309020205020404" pitchFamily="49" charset="0"/>
              </a:rPr>
              <a:t>kops create secret --name nwm-tim.k8s.local </a:t>
            </a:r>
            <a:r>
              <a:rPr lang="en-US" sz="1600" dirty="0" err="1">
                <a:solidFill>
                  <a:schemeClr val="bg1">
                    <a:lumMod val="95000"/>
                  </a:schemeClr>
                </a:solidFill>
                <a:latin typeface="Courier New" panose="02070309020205020404" pitchFamily="49" charset="0"/>
                <a:cs typeface="Courier New" panose="02070309020205020404" pitchFamily="49" charset="0"/>
              </a:rPr>
              <a:t>sshpublickey</a:t>
            </a:r>
            <a:r>
              <a:rPr lang="en-US" sz="1600" dirty="0">
                <a:solidFill>
                  <a:schemeClr val="bg1">
                    <a:lumMod val="95000"/>
                  </a:schemeClr>
                </a:solidFill>
                <a:latin typeface="Courier New" panose="02070309020205020404" pitchFamily="49" charset="0"/>
                <a:cs typeface="Courier New" panose="02070309020205020404" pitchFamily="49" charset="0"/>
              </a:rPr>
              <a:t> admin -</a:t>
            </a:r>
            <a:r>
              <a:rPr lang="en-US" sz="1600" dirty="0" err="1">
                <a:solidFill>
                  <a:schemeClr val="bg1">
                    <a:lumMod val="95000"/>
                  </a:schemeClr>
                </a:solidFill>
                <a:latin typeface="Courier New" panose="02070309020205020404" pitchFamily="49" charset="0"/>
                <a:cs typeface="Courier New" panose="02070309020205020404" pitchFamily="49" charset="0"/>
              </a:rPr>
              <a:t>i</a:t>
            </a:r>
            <a:r>
              <a:rPr lang="en-US" sz="1600" dirty="0">
                <a:solidFill>
                  <a:schemeClr val="bg1">
                    <a:lumMod val="95000"/>
                  </a:schemeClr>
                </a:solidFill>
                <a:latin typeface="Courier New" panose="02070309020205020404" pitchFamily="49" charset="0"/>
                <a:cs typeface="Courier New" panose="02070309020205020404" pitchFamily="49" charset="0"/>
              </a:rPr>
              <a:t> ~/.</a:t>
            </a:r>
            <a:r>
              <a:rPr lang="en-US" sz="1600" dirty="0" err="1">
                <a:solidFill>
                  <a:schemeClr val="bg1">
                    <a:lumMod val="95000"/>
                  </a:schemeClr>
                </a:solidFill>
                <a:latin typeface="Courier New" panose="02070309020205020404" pitchFamily="49" charset="0"/>
                <a:cs typeface="Courier New" panose="02070309020205020404" pitchFamily="49" charset="0"/>
              </a:rPr>
              <a:t>ssh</a:t>
            </a:r>
            <a:r>
              <a:rPr lang="en-US" sz="1600" dirty="0">
                <a:solidFill>
                  <a:schemeClr val="bg1">
                    <a:lumMod val="95000"/>
                  </a:schemeClr>
                </a:solidFill>
                <a:latin typeface="Courier New" panose="02070309020205020404" pitchFamily="49" charset="0"/>
                <a:cs typeface="Courier New" panose="02070309020205020404" pitchFamily="49" charset="0"/>
              </a:rPr>
              <a:t>/</a:t>
            </a:r>
            <a:r>
              <a:rPr lang="en-US" sz="1600" dirty="0" err="1">
                <a:solidFill>
                  <a:schemeClr val="bg1">
                    <a:lumMod val="95000"/>
                  </a:schemeClr>
                </a:solidFill>
                <a:latin typeface="Courier New" panose="02070309020205020404" pitchFamily="49" charset="0"/>
                <a:cs typeface="Courier New" panose="02070309020205020404" pitchFamily="49" charset="0"/>
              </a:rPr>
              <a:t>id_rsa.pub</a:t>
            </a:r>
            <a:r>
              <a:rPr lang="en-US" sz="2000" dirty="0">
                <a:solidFill>
                  <a:schemeClr val="bg1">
                    <a:lumMod val="95000"/>
                  </a:schemeClr>
                </a:solidFill>
                <a:latin typeface="Raleway Medium" panose="020B0603030101060003" pitchFamily="34" charset="77"/>
              </a:rPr>
              <a:t> (change the name to the name you chose)</a:t>
            </a:r>
          </a:p>
          <a:p>
            <a:pPr marL="342900" indent="-342900">
              <a:buFont typeface="Arial" panose="020B0604020202020204" pitchFamily="34" charset="0"/>
              <a:buChar char="•"/>
            </a:pPr>
            <a:r>
              <a:rPr lang="en-US" sz="2000" dirty="0">
                <a:solidFill>
                  <a:schemeClr val="bg1">
                    <a:lumMod val="95000"/>
                  </a:schemeClr>
                </a:solidFill>
                <a:latin typeface="Raleway Medium" panose="020B0603030101060003" pitchFamily="34" charset="77"/>
              </a:rPr>
              <a:t>At this point you should be able to finish the instructions to get the </a:t>
            </a:r>
            <a:r>
              <a:rPr lang="en-US" sz="2000">
                <a:solidFill>
                  <a:schemeClr val="bg1">
                    <a:lumMod val="95000"/>
                  </a:schemeClr>
                </a:solidFill>
                <a:latin typeface="Raleway Medium" panose="020B0603030101060003" pitchFamily="34" charset="77"/>
              </a:rPr>
              <a:t>cluster built</a:t>
            </a:r>
            <a:endParaRPr lang="en-US" sz="2000" dirty="0">
              <a:solidFill>
                <a:schemeClr val="bg1">
                  <a:lumMod val="95000"/>
                </a:schemeClr>
              </a:solidFill>
              <a:latin typeface="Raleway Medium" panose="020B0603030101060003" pitchFamily="34" charset="77"/>
            </a:endParaRPr>
          </a:p>
          <a:p>
            <a:pPr marL="342900" indent="-342900">
              <a:buFont typeface="Arial" panose="020B0604020202020204" pitchFamily="34" charset="0"/>
              <a:buChar char="•"/>
            </a:pPr>
            <a:endParaRPr lang="en-US" sz="1200" dirty="0">
              <a:solidFill>
                <a:schemeClr val="bg1">
                  <a:lumMod val="95000"/>
                </a:schemeClr>
              </a:solidFill>
              <a:latin typeface="Courier New" panose="02070309020205020404" pitchFamily="49" charset="0"/>
              <a:cs typeface="Courier New" panose="02070309020205020404" pitchFamily="49" charset="0"/>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a:solidFill>
                  <a:prstClr val="white"/>
                </a:solidFill>
              </a:rPr>
              <a:t>kops – </a:t>
            </a:r>
            <a:r>
              <a:rPr lang="en-US" sz="6000" dirty="0">
                <a:solidFill>
                  <a:schemeClr val="accent3"/>
                </a:solidFill>
              </a:rPr>
              <a:t>cluster setup</a:t>
            </a:r>
            <a:endParaRPr lang="en-US" sz="6000" dirty="0"/>
          </a:p>
        </p:txBody>
      </p:sp>
    </p:spTree>
    <p:extLst>
      <p:ext uri="{BB962C8B-B14F-4D97-AF65-F5344CB8AC3E}">
        <p14:creationId xmlns:p14="http://schemas.microsoft.com/office/powerpoint/2010/main" val="14195150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extLst>
              <a:ext uri="{28A0092B-C50C-407E-A947-70E740481C1C}">
                <a14:useLocalDpi xmlns:a14="http://schemas.microsoft.com/office/drawing/2010/main" val="0"/>
              </a:ext>
            </a:extLst>
          </a:blip>
          <a:srcRect l="247" t="4571" b="11223"/>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AutoShape 30"/>
          <p:cNvSpPr>
            <a:spLocks/>
          </p:cNvSpPr>
          <p:nvPr/>
        </p:nvSpPr>
        <p:spPr bwMode="auto">
          <a:xfrm>
            <a:off x="-1" y="0"/>
            <a:ext cx="12206689"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60000"/>
            </a:schemeClr>
          </a:solidFill>
          <a:ln>
            <a:noFill/>
          </a:ln>
          <a:effectLst/>
          <a:extLst/>
        </p:spPr>
        <p:txBody>
          <a:bodyPr lIns="45719" tIns="45719" rIns="45719" bIns="45719" anchor="ctr"/>
          <a:lstStyle/>
          <a:p>
            <a:endParaRPr lang="es-ES">
              <a:solidFill>
                <a:prstClr val="white"/>
              </a:solidFill>
              <a:latin typeface="Roboto Light"/>
              <a:cs typeface="Lato" charset="0"/>
            </a:endParaRPr>
          </a:p>
        </p:txBody>
      </p:sp>
      <p:sp>
        <p:nvSpPr>
          <p:cNvPr id="68" name="Freeform 67"/>
          <p:cNvSpPr/>
          <p:nvPr/>
        </p:nvSpPr>
        <p:spPr>
          <a:xfrm>
            <a:off x="4921575" y="1355492"/>
            <a:ext cx="2667000" cy="2667000"/>
          </a:xfrm>
          <a:custGeom>
            <a:avLst/>
            <a:gdLst>
              <a:gd name="connsiteX0" fmla="*/ 2529043 w 2667000"/>
              <a:gd name="connsiteY0" fmla="*/ 747131 h 2667000"/>
              <a:gd name="connsiteX1" fmla="*/ 2574505 w 2667000"/>
              <a:gd name="connsiteY1" fmla="*/ 844539 h 2667000"/>
              <a:gd name="connsiteX2" fmla="*/ 2667000 w 2667000"/>
              <a:gd name="connsiteY2" fmla="*/ 1333500 h 2667000"/>
              <a:gd name="connsiteX3" fmla="*/ 1333500 w 2667000"/>
              <a:gd name="connsiteY3" fmla="*/ 2667000 h 2667000"/>
              <a:gd name="connsiteX4" fmla="*/ 697875 w 2667000"/>
              <a:gd name="connsiteY4" fmla="*/ 2506054 h 2667000"/>
              <a:gd name="connsiteX5" fmla="*/ 649891 w 2667000"/>
              <a:gd name="connsiteY5" fmla="*/ 2476902 h 2667000"/>
              <a:gd name="connsiteX6" fmla="*/ 701613 w 2667000"/>
              <a:gd name="connsiteY6" fmla="*/ 2391753 h 2667000"/>
              <a:gd name="connsiteX7" fmla="*/ 745412 w 2667000"/>
              <a:gd name="connsiteY7" fmla="*/ 2418362 h 2667000"/>
              <a:gd name="connsiteX8" fmla="*/ 1333500 w 2667000"/>
              <a:gd name="connsiteY8" fmla="*/ 2567271 h 2667000"/>
              <a:gd name="connsiteX9" fmla="*/ 2567271 w 2667000"/>
              <a:gd name="connsiteY9" fmla="*/ 1333500 h 2667000"/>
              <a:gd name="connsiteX10" fmla="*/ 2481692 w 2667000"/>
              <a:gd name="connsiteY10" fmla="*/ 881107 h 2667000"/>
              <a:gd name="connsiteX11" fmla="*/ 2466734 w 2667000"/>
              <a:gd name="connsiteY11" fmla="*/ 849056 h 2667000"/>
              <a:gd name="connsiteX12" fmla="*/ 1333500 w 2667000"/>
              <a:gd name="connsiteY12" fmla="*/ 0 h 2667000"/>
              <a:gd name="connsiteX13" fmla="*/ 1822461 w 2667000"/>
              <a:gd name="connsiteY13" fmla="*/ 92496 h 2667000"/>
              <a:gd name="connsiteX14" fmla="*/ 1941266 w 2667000"/>
              <a:gd name="connsiteY14" fmla="*/ 147944 h 2667000"/>
              <a:gd name="connsiteX15" fmla="*/ 1837165 w 2667000"/>
              <a:gd name="connsiteY15" fmla="*/ 209238 h 2667000"/>
              <a:gd name="connsiteX16" fmla="*/ 1785893 w 2667000"/>
              <a:gd name="connsiteY16" fmla="*/ 185308 h 2667000"/>
              <a:gd name="connsiteX17" fmla="*/ 1333500 w 2667000"/>
              <a:gd name="connsiteY17" fmla="*/ 99729 h 2667000"/>
              <a:gd name="connsiteX18" fmla="*/ 99730 w 2667000"/>
              <a:gd name="connsiteY18" fmla="*/ 1333500 h 2667000"/>
              <a:gd name="connsiteX19" fmla="*/ 248639 w 2667000"/>
              <a:gd name="connsiteY19" fmla="*/ 1921589 h 2667000"/>
              <a:gd name="connsiteX20" fmla="*/ 303282 w 2667000"/>
              <a:gd name="connsiteY20" fmla="*/ 2011535 h 2667000"/>
              <a:gd name="connsiteX21" fmla="*/ 217570 w 2667000"/>
              <a:gd name="connsiteY21" fmla="*/ 2062330 h 2667000"/>
              <a:gd name="connsiteX22" fmla="*/ 160947 w 2667000"/>
              <a:gd name="connsiteY22" fmla="*/ 1969125 h 2667000"/>
              <a:gd name="connsiteX23" fmla="*/ 0 w 2667000"/>
              <a:gd name="connsiteY23" fmla="*/ 1333500 h 2667000"/>
              <a:gd name="connsiteX24" fmla="*/ 1333500 w 2667000"/>
              <a:gd name="connsiteY24" fmla="*/ 0 h 266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667000" h="2667000">
                <a:moveTo>
                  <a:pt x="2529043" y="747131"/>
                </a:moveTo>
                <a:lnTo>
                  <a:pt x="2574505" y="844539"/>
                </a:lnTo>
                <a:cubicBezTo>
                  <a:pt x="2634205" y="995939"/>
                  <a:pt x="2667000" y="1160890"/>
                  <a:pt x="2667000" y="1333500"/>
                </a:cubicBezTo>
                <a:cubicBezTo>
                  <a:pt x="2667000" y="2069972"/>
                  <a:pt x="2069972" y="2667000"/>
                  <a:pt x="1333500" y="2667000"/>
                </a:cubicBezTo>
                <a:cubicBezTo>
                  <a:pt x="1103353" y="2667000"/>
                  <a:pt x="886823" y="2608697"/>
                  <a:pt x="697875" y="2506054"/>
                </a:cubicBezTo>
                <a:lnTo>
                  <a:pt x="649891" y="2476902"/>
                </a:lnTo>
                <a:lnTo>
                  <a:pt x="701613" y="2391753"/>
                </a:lnTo>
                <a:lnTo>
                  <a:pt x="745412" y="2418362"/>
                </a:lnTo>
                <a:cubicBezTo>
                  <a:pt x="920229" y="2513327"/>
                  <a:pt x="1120565" y="2567271"/>
                  <a:pt x="1333500" y="2567271"/>
                </a:cubicBezTo>
                <a:cubicBezTo>
                  <a:pt x="2014893" y="2567271"/>
                  <a:pt x="2567271" y="2014893"/>
                  <a:pt x="2567271" y="1333500"/>
                </a:cubicBezTo>
                <a:cubicBezTo>
                  <a:pt x="2567271" y="1173799"/>
                  <a:pt x="2536928" y="1021184"/>
                  <a:pt x="2481692" y="881107"/>
                </a:cubicBezTo>
                <a:lnTo>
                  <a:pt x="2466734" y="849056"/>
                </a:lnTo>
                <a:close/>
                <a:moveTo>
                  <a:pt x="1333500" y="0"/>
                </a:moveTo>
                <a:cubicBezTo>
                  <a:pt x="1506111" y="0"/>
                  <a:pt x="1671061" y="32796"/>
                  <a:pt x="1822461" y="92496"/>
                </a:cubicBezTo>
                <a:lnTo>
                  <a:pt x="1941266" y="147944"/>
                </a:lnTo>
                <a:lnTo>
                  <a:pt x="1837165" y="209238"/>
                </a:lnTo>
                <a:lnTo>
                  <a:pt x="1785893" y="185308"/>
                </a:lnTo>
                <a:cubicBezTo>
                  <a:pt x="1645817" y="130073"/>
                  <a:pt x="1493202" y="99729"/>
                  <a:pt x="1333500" y="99729"/>
                </a:cubicBezTo>
                <a:cubicBezTo>
                  <a:pt x="652107" y="99729"/>
                  <a:pt x="99730" y="652107"/>
                  <a:pt x="99730" y="1333500"/>
                </a:cubicBezTo>
                <a:cubicBezTo>
                  <a:pt x="99730" y="1546436"/>
                  <a:pt x="153673" y="1746772"/>
                  <a:pt x="248639" y="1921589"/>
                </a:cubicBezTo>
                <a:lnTo>
                  <a:pt x="303282" y="2011535"/>
                </a:lnTo>
                <a:lnTo>
                  <a:pt x="217570" y="2062330"/>
                </a:lnTo>
                <a:lnTo>
                  <a:pt x="160947" y="1969125"/>
                </a:lnTo>
                <a:cubicBezTo>
                  <a:pt x="58304" y="1780177"/>
                  <a:pt x="0" y="1563648"/>
                  <a:pt x="0" y="1333500"/>
                </a:cubicBezTo>
                <a:cubicBezTo>
                  <a:pt x="0" y="597029"/>
                  <a:pt x="597029" y="0"/>
                  <a:pt x="1333500" y="0"/>
                </a:cubicBezTo>
                <a:close/>
              </a:path>
            </a:pathLst>
          </a:custGeom>
          <a:solidFill>
            <a:srgbClr val="9A9A9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3086" name="TextBox 3085"/>
          <p:cNvSpPr txBox="1"/>
          <p:nvPr/>
        </p:nvSpPr>
        <p:spPr>
          <a:xfrm>
            <a:off x="14688" y="4194770"/>
            <a:ext cx="12192000" cy="1107996"/>
          </a:xfrm>
          <a:prstGeom prst="rect">
            <a:avLst/>
          </a:prstGeom>
          <a:noFill/>
        </p:spPr>
        <p:txBody>
          <a:bodyPr wrap="square" rtlCol="0">
            <a:spAutoFit/>
          </a:bodyPr>
          <a:lstStyle/>
          <a:p>
            <a:pPr algn="ctr" defTabSz="457200"/>
            <a:r>
              <a:rPr lang="en-US" sz="6600" dirty="0">
                <a:solidFill>
                  <a:prstClr val="white"/>
                </a:solidFill>
                <a:latin typeface="Bebas Neue" panose="020B0606020202050201" pitchFamily="34" charset="0"/>
              </a:rPr>
              <a:t>review </a:t>
            </a:r>
            <a:r>
              <a:rPr lang="en-US" sz="6600" dirty="0">
                <a:solidFill>
                  <a:schemeClr val="accent3"/>
                </a:solidFill>
                <a:latin typeface="Bebas Neue" panose="020B0606020202050201" pitchFamily="34" charset="0"/>
              </a:rPr>
              <a:t>and wrap up</a:t>
            </a:r>
          </a:p>
        </p:txBody>
      </p:sp>
      <p:pic>
        <p:nvPicPr>
          <p:cNvPr id="7" name="Picture 6">
            <a:extLst>
              <a:ext uri="{FF2B5EF4-FFF2-40B4-BE49-F238E27FC236}">
                <a16:creationId xmlns:a16="http://schemas.microsoft.com/office/drawing/2014/main" id="{FE36B168-86CF-3C4F-8D7A-D9975D36D8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325" y="1787292"/>
            <a:ext cx="2095500" cy="1803400"/>
          </a:xfrm>
          <a:prstGeom prst="rect">
            <a:avLst/>
          </a:prstGeom>
        </p:spPr>
      </p:pic>
    </p:spTree>
    <p:extLst>
      <p:ext uri="{BB962C8B-B14F-4D97-AF65-F5344CB8AC3E}">
        <p14:creationId xmlns:p14="http://schemas.microsoft.com/office/powerpoint/2010/main" val="27475725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heel(1)">
                                      <p:cBhvr>
                                        <p:cTn id="7" dur="500"/>
                                        <p:tgtEl>
                                          <p:spTgt spid="6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86"/>
                                        </p:tgtEl>
                                        <p:attrNameLst>
                                          <p:attrName>style.visibility</p:attrName>
                                        </p:attrNameLst>
                                      </p:cBhvr>
                                      <p:to>
                                        <p:strVal val="visible"/>
                                      </p:to>
                                    </p:set>
                                    <p:animEffect transition="in" filter="fade">
                                      <p:cBhvr>
                                        <p:cTn id="11" dur="500"/>
                                        <p:tgtEl>
                                          <p:spTgt spid="3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308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632311"/>
          </a:xfrm>
          <a:prstGeom prst="rect">
            <a:avLst/>
          </a:prstGeom>
          <a:noFill/>
        </p:spPr>
        <p:txBody>
          <a:bodyPr wrap="square" rtlCol="0">
            <a:spAutoFit/>
          </a:bodyPr>
          <a:lstStyle/>
          <a:p>
            <a:pPr marL="342900" indent="-342900">
              <a:buFont typeface="Arial" panose="020B0604020202020204" pitchFamily="34" charset="0"/>
              <a:buChar char="•"/>
            </a:pPr>
            <a:r>
              <a:rPr lang="en-US" dirty="0">
                <a:solidFill>
                  <a:schemeClr val="bg1"/>
                </a:solidFill>
                <a:latin typeface="Raleway Medium" panose="020B0603030101060003" pitchFamily="34" charset="77"/>
              </a:rPr>
              <a:t>2003 – Started at Google as The Borg System to manage Google Search. They needed a sane way to manage their large-scale container clusters! But it was still very primitive compared to what we have today. It becomes big and rather messy, with many different languages and concepts due to it’s organic growth.</a:t>
            </a:r>
          </a:p>
          <a:p>
            <a:pPr marL="342900" indent="-342900">
              <a:buFont typeface="Arial" panose="020B0604020202020204" pitchFamily="34" charset="0"/>
              <a:buChar char="•"/>
            </a:pPr>
            <a:r>
              <a:rPr lang="en-US" dirty="0">
                <a:solidFill>
                  <a:schemeClr val="bg1"/>
                </a:solidFill>
                <a:latin typeface="Raleway Medium" panose="020B0603030101060003" pitchFamily="34" charset="77"/>
              </a:rPr>
              <a:t>2013 –Docker hits the scene and really revolutionizes computing by providing build tools, image distribution, and runtimes. This makes containers user friendly and adoption of containers explodes.</a:t>
            </a:r>
          </a:p>
          <a:p>
            <a:pPr marL="342900" indent="-342900">
              <a:buFont typeface="Arial" panose="020B0604020202020204" pitchFamily="34" charset="0"/>
              <a:buChar char="•"/>
            </a:pPr>
            <a:r>
              <a:rPr lang="en-US" dirty="0">
                <a:solidFill>
                  <a:schemeClr val="bg1"/>
                </a:solidFill>
                <a:latin typeface="Raleway Medium" panose="020B0603030101060003" pitchFamily="34" charset="77"/>
              </a:rPr>
              <a:t>2014 – 3 Google engineers decide to build a next generation orchestrator that takes many lessons learned into account, built for public clouds, and open sourced. They build Kubernetes. Microsoft, Red Hat, IBM, and Docker join in.</a:t>
            </a:r>
          </a:p>
          <a:p>
            <a:pPr marL="342900" indent="-342900">
              <a:buFont typeface="Arial" panose="020B0604020202020204" pitchFamily="34" charset="0"/>
              <a:buChar char="•"/>
            </a:pPr>
            <a:r>
              <a:rPr lang="en-US" dirty="0">
                <a:solidFill>
                  <a:schemeClr val="bg1"/>
                </a:solidFill>
                <a:latin typeface="Raleway Medium" panose="020B0603030101060003" pitchFamily="34" charset="77"/>
              </a:rPr>
              <a:t>2015 – Cloud Native Computing Foundation is created by Google and the Linux Foundation. More companies join in. Kubernetes 1.0 is released, followed by more major upgrades that year. </a:t>
            </a:r>
            <a:r>
              <a:rPr lang="en-US" dirty="0" err="1">
                <a:solidFill>
                  <a:schemeClr val="bg1"/>
                </a:solidFill>
                <a:latin typeface="Raleway Medium" panose="020B0603030101060003" pitchFamily="34" charset="77"/>
              </a:rPr>
              <a:t>KubeCon</a:t>
            </a:r>
            <a:r>
              <a:rPr lang="en-US" dirty="0">
                <a:solidFill>
                  <a:schemeClr val="bg1"/>
                </a:solidFill>
                <a:latin typeface="Raleway Medium" panose="020B0603030101060003" pitchFamily="34" charset="77"/>
              </a:rPr>
              <a:t> is launched.</a:t>
            </a:r>
          </a:p>
          <a:p>
            <a:pPr marL="342900" indent="-342900">
              <a:buFont typeface="Arial" panose="020B0604020202020204" pitchFamily="34" charset="0"/>
              <a:buChar char="•"/>
            </a:pPr>
            <a:r>
              <a:rPr lang="en-US" dirty="0">
                <a:solidFill>
                  <a:schemeClr val="bg1"/>
                </a:solidFill>
                <a:latin typeface="Raleway Medium" panose="020B0603030101060003" pitchFamily="34" charset="77"/>
              </a:rPr>
              <a:t>2016 – K8S goes mainstream. Many supporting products are introduced including </a:t>
            </a:r>
            <a:r>
              <a:rPr lang="en-US" dirty="0" err="1">
                <a:solidFill>
                  <a:schemeClr val="bg1"/>
                </a:solidFill>
                <a:latin typeface="Raleway Medium" panose="020B0603030101060003" pitchFamily="34" charset="77"/>
              </a:rPr>
              <a:t>Minikube</a:t>
            </a:r>
            <a:r>
              <a:rPr lang="en-US" dirty="0">
                <a:solidFill>
                  <a:schemeClr val="bg1"/>
                </a:solidFill>
                <a:latin typeface="Raleway Medium" panose="020B0603030101060003" pitchFamily="34" charset="77"/>
              </a:rPr>
              <a:t>, kops, Helm. Rapid releases of big features. More companies join in and the community of passionate people explodes.</a:t>
            </a:r>
          </a:p>
          <a:p>
            <a:pPr marL="342900" indent="-342900">
              <a:buFont typeface="Arial" panose="020B0604020202020204" pitchFamily="34" charset="0"/>
              <a:buChar char="•"/>
            </a:pPr>
            <a:r>
              <a:rPr lang="en-US" dirty="0">
                <a:solidFill>
                  <a:schemeClr val="bg1"/>
                </a:solidFill>
                <a:latin typeface="Raleway Medium" panose="020B0603030101060003" pitchFamily="34" charset="77"/>
              </a:rPr>
              <a:t>2017 to now – Kubernetes becomes the dominant orchestration system and de-facto standard for Docker microservices. K8S now has fully managed services by all major cloud providers. Handsome and talented instructors travel the country preaching K8S. </a:t>
            </a:r>
            <a:r>
              <a:rPr lang="en-US" dirty="0">
                <a:solidFill>
                  <a:schemeClr val="bg1"/>
                </a:solidFill>
                <a:latin typeface="Raleway Medium" panose="020B0603030101060003" pitchFamily="34" charset="77"/>
                <a:sym typeface="Wingdings" pitchFamily="2" charset="2"/>
              </a:rPr>
              <a:t></a:t>
            </a: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a:solidFill>
                  <a:schemeClr val="accent3"/>
                </a:solidFill>
              </a:rPr>
              <a:t>a brief history</a:t>
            </a:r>
            <a:endParaRPr lang="en-US" sz="6000" dirty="0"/>
          </a:p>
        </p:txBody>
      </p:sp>
    </p:spTree>
    <p:extLst>
      <p:ext uri="{BB962C8B-B14F-4D97-AF65-F5344CB8AC3E}">
        <p14:creationId xmlns:p14="http://schemas.microsoft.com/office/powerpoint/2010/main" val="25220215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401205"/>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Before cloud and Docker orchestration came along, production support and releases was a wild west full of danger and long nights.</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Releases were a MAJOR nightmare for many. Spending most/all of a night on the phone with an entire ops team supporting a release and fixing issues was commonplace. The build pipeline was slow and prone to errors, and frequently took days to complete. When releases failed, you “failed forward” instead of rolling back.</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Let me tell you about my own experiences before containerized workloads. </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Let’s also talk through some stories the class has of painful releases. We’ll try to talk about how those issues are resolved using orchestration.</a:t>
            </a:r>
          </a:p>
          <a:p>
            <a:pPr marL="285750" indent="-285750">
              <a:buFont typeface="Arial" panose="020B0604020202020204" pitchFamily="34" charset="0"/>
              <a:buChar char="•"/>
            </a:pP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kubernetes</a:t>
            </a:r>
            <a:r>
              <a:rPr lang="en-US" sz="6000" dirty="0">
                <a:solidFill>
                  <a:prstClr val="white"/>
                </a:solidFill>
              </a:rPr>
              <a:t> – </a:t>
            </a:r>
            <a:r>
              <a:rPr lang="en-US" sz="6000" dirty="0">
                <a:solidFill>
                  <a:schemeClr val="accent3"/>
                </a:solidFill>
              </a:rPr>
              <a:t>the alternative</a:t>
            </a:r>
            <a:endParaRPr lang="en-US" sz="6000" dirty="0"/>
          </a:p>
        </p:txBody>
      </p:sp>
    </p:spTree>
    <p:extLst>
      <p:ext uri="{BB962C8B-B14F-4D97-AF65-F5344CB8AC3E}">
        <p14:creationId xmlns:p14="http://schemas.microsoft.com/office/powerpoint/2010/main" val="135854076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 y="0"/>
            <a:ext cx="12206689" cy="3390315"/>
            <a:chOff x="-1" y="0"/>
            <a:chExt cx="12206689" cy="3390315"/>
          </a:xfrm>
        </p:grpSpPr>
        <p:pic>
          <p:nvPicPr>
            <p:cNvPr id="9" name="Picture 8" descr="https://images.unsplash.com/photo-1428677361686-f9d23be145c9?fit=crop&amp;fm=jpg&amp;h=1000&amp;ixjsv=2.0.0&amp;ixlib=rb-0.3.5&amp;q=80&amp;w=1925"/>
            <p:cNvPicPr>
              <a:picLocks noChangeAspect="1" noChangeArrowheads="1"/>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r="3214" b="48190"/>
            <a:stretch/>
          </p:blipFill>
          <p:spPr bwMode="auto">
            <a:xfrm>
              <a:off x="0" y="1"/>
              <a:ext cx="12192000" cy="3390314"/>
            </a:xfrm>
            <a:custGeom>
              <a:avLst/>
              <a:gdLst>
                <a:gd name="connsiteX0" fmla="*/ 0 w 12192000"/>
                <a:gd name="connsiteY0" fmla="*/ 0 h 6543811"/>
                <a:gd name="connsiteX1" fmla="*/ 12192000 w 12192000"/>
                <a:gd name="connsiteY1" fmla="*/ 0 h 6543811"/>
                <a:gd name="connsiteX2" fmla="*/ 12192000 w 12192000"/>
                <a:gd name="connsiteY2" fmla="*/ 6543811 h 6543811"/>
                <a:gd name="connsiteX3" fmla="*/ 0 w 12192000"/>
                <a:gd name="connsiteY3" fmla="*/ 6543811 h 6543811"/>
              </a:gdLst>
              <a:ahLst/>
              <a:cxnLst>
                <a:cxn ang="0">
                  <a:pos x="connsiteX0" y="connsiteY0"/>
                </a:cxn>
                <a:cxn ang="0">
                  <a:pos x="connsiteX1" y="connsiteY1"/>
                </a:cxn>
                <a:cxn ang="0">
                  <a:pos x="connsiteX2" y="connsiteY2"/>
                </a:cxn>
                <a:cxn ang="0">
                  <a:pos x="connsiteX3" y="connsiteY3"/>
                </a:cxn>
              </a:cxnLst>
              <a:rect l="l" t="t" r="r" b="b"/>
              <a:pathLst>
                <a:path w="12192000" h="6543811">
                  <a:moveTo>
                    <a:pt x="0" y="0"/>
                  </a:moveTo>
                  <a:lnTo>
                    <a:pt x="12192000" y="0"/>
                  </a:lnTo>
                  <a:lnTo>
                    <a:pt x="12192000" y="6543811"/>
                  </a:lnTo>
                  <a:lnTo>
                    <a:pt x="0" y="6543811"/>
                  </a:lnTo>
                  <a:close/>
                </a:path>
              </a:pathLst>
            </a:custGeom>
            <a:noFill/>
            <a:extLst>
              <a:ext uri="{909E8E84-426E-40DD-AFC4-6F175D3DCCD1}">
                <a14:hiddenFill xmlns:a14="http://schemas.microsoft.com/office/drawing/2010/main">
                  <a:solidFill>
                    <a:srgbClr val="FFFFFF"/>
                  </a:solidFill>
                </a14:hiddenFill>
              </a:ext>
            </a:extLst>
          </p:spPr>
        </p:pic>
        <p:grpSp>
          <p:nvGrpSpPr>
            <p:cNvPr id="23" name="Group 22"/>
            <p:cNvGrpSpPr/>
            <p:nvPr/>
          </p:nvGrpSpPr>
          <p:grpSpPr>
            <a:xfrm>
              <a:off x="-1" y="0"/>
              <a:ext cx="12206689" cy="3390315"/>
              <a:chOff x="-1" y="0"/>
              <a:chExt cx="12206689" cy="3390315"/>
            </a:xfrm>
          </p:grpSpPr>
          <p:sp>
            <p:nvSpPr>
              <p:cNvPr id="10" name="AutoShape 30"/>
              <p:cNvSpPr>
                <a:spLocks/>
              </p:cNvSpPr>
              <p:nvPr/>
            </p:nvSpPr>
            <p:spPr bwMode="auto">
              <a:xfrm>
                <a:off x="-1" y="0"/>
                <a:ext cx="12206689" cy="33903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59000"/>
                </a:schemeClr>
              </a:solidFill>
              <a:ln>
                <a:noFill/>
              </a:ln>
              <a:effectLst/>
              <a:extLst/>
            </p:spPr>
            <p:txBody>
              <a:bodyPr lIns="45719" tIns="45719" rIns="45719" bIns="45719" anchor="ctr"/>
              <a:lstStyle/>
              <a:p>
                <a:endParaRPr lang="es-ES">
                  <a:solidFill>
                    <a:prstClr val="white"/>
                  </a:solidFill>
                  <a:latin typeface="Roboto Light"/>
                  <a:cs typeface="Lato" charset="0"/>
                </a:endParaRPr>
              </a:p>
            </p:txBody>
          </p:sp>
          <p:cxnSp>
            <p:nvCxnSpPr>
              <p:cNvPr id="4" name="Straight Connector 3"/>
              <p:cNvCxnSpPr>
                <a:stCxn id="9" idx="3"/>
                <a:endCxn id="9" idx="2"/>
              </p:cNvCxnSpPr>
              <p:nvPr/>
            </p:nvCxnSpPr>
            <p:spPr>
              <a:xfrm>
                <a:off x="0" y="3390315"/>
                <a:ext cx="12192000" cy="0"/>
              </a:xfrm>
              <a:prstGeom prst="line">
                <a:avLst/>
              </a:prstGeom>
              <a:ln w="76200">
                <a:solidFill>
                  <a:srgbClr val="018CCF"/>
                </a:solidFill>
              </a:ln>
              <a:effectLst/>
            </p:spPr>
            <p:style>
              <a:lnRef idx="2">
                <a:schemeClr val="accent1"/>
              </a:lnRef>
              <a:fillRef idx="0">
                <a:schemeClr val="accent1"/>
              </a:fillRef>
              <a:effectRef idx="1">
                <a:schemeClr val="accent1"/>
              </a:effectRef>
              <a:fontRef idx="minor">
                <a:schemeClr val="tx1"/>
              </a:fontRef>
            </p:style>
          </p:cxnSp>
        </p:grpSp>
      </p:grpSp>
      <p:sp>
        <p:nvSpPr>
          <p:cNvPr id="26" name="Title 1">
            <a:extLst>
              <a:ext uri="{FF2B5EF4-FFF2-40B4-BE49-F238E27FC236}">
                <a16:creationId xmlns:a16="http://schemas.microsoft.com/office/drawing/2014/main" id="{7F82BBDF-41F9-4C40-A0EC-B48067D59735}"/>
              </a:ext>
            </a:extLst>
          </p:cNvPr>
          <p:cNvSpPr txBox="1">
            <a:spLocks/>
          </p:cNvSpPr>
          <p:nvPr/>
        </p:nvSpPr>
        <p:spPr>
          <a:xfrm>
            <a:off x="449949" y="1623634"/>
            <a:ext cx="11175647" cy="6096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5400" kern="1200">
                <a:solidFill>
                  <a:srgbClr val="018CCF"/>
                </a:solidFill>
                <a:latin typeface="Bebas Neue" panose="020B0606020202050201" pitchFamily="34" charset="0"/>
                <a:ea typeface="+mj-ea"/>
                <a:cs typeface="+mj-cs"/>
              </a:defRPr>
            </a:lvl1pPr>
          </a:lstStyle>
          <a:p>
            <a:r>
              <a:rPr lang="en-US" sz="9600" dirty="0">
                <a:solidFill>
                  <a:prstClr val="white"/>
                </a:solidFill>
              </a:rPr>
              <a:t>Kubernetes architecture</a:t>
            </a:r>
            <a:endParaRPr lang="en-US" sz="9600" dirty="0"/>
          </a:p>
        </p:txBody>
      </p:sp>
      <p:pic>
        <p:nvPicPr>
          <p:cNvPr id="27" name="Picture 26">
            <a:extLst>
              <a:ext uri="{FF2B5EF4-FFF2-40B4-BE49-F238E27FC236}">
                <a16:creationId xmlns:a16="http://schemas.microsoft.com/office/drawing/2014/main" id="{639BE61C-965A-B94A-B5C1-2DC00D184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241" y="2488616"/>
            <a:ext cx="2095500" cy="1803400"/>
          </a:xfrm>
          <a:prstGeom prst="rect">
            <a:avLst/>
          </a:prstGeom>
        </p:spPr>
      </p:pic>
    </p:spTree>
    <p:extLst>
      <p:ext uri="{BB962C8B-B14F-4D97-AF65-F5344CB8AC3E}">
        <p14:creationId xmlns:p14="http://schemas.microsoft.com/office/powerpoint/2010/main" val="38954179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theme/theme1.xml><?xml version="1.0" encoding="utf-8"?>
<a:theme xmlns:a="http://schemas.openxmlformats.org/drawingml/2006/main" name="Influencer - With Logo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18CCF"/>
        </a:solidFill>
        <a:ln w="38100">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w="38100"/>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Influencer - No Log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49575</TotalTime>
  <Words>5469</Words>
  <Application>Microsoft Macintosh PowerPoint</Application>
  <PresentationFormat>Widescreen</PresentationFormat>
  <Paragraphs>444</Paragraphs>
  <Slides>62</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62</vt:i4>
      </vt:variant>
    </vt:vector>
  </HeadingPairs>
  <TitlesOfParts>
    <vt:vector size="70" baseType="lpstr">
      <vt:lpstr>Arial</vt:lpstr>
      <vt:lpstr>Bebas Neue</vt:lpstr>
      <vt:lpstr>Calibri</vt:lpstr>
      <vt:lpstr>Courier New</vt:lpstr>
      <vt:lpstr>Raleway Medium</vt:lpstr>
      <vt:lpstr>Roboto Light</vt:lpstr>
      <vt:lpstr>Influencer - With Logos</vt:lpstr>
      <vt:lpstr>Influencer - No Logos</vt:lpstr>
      <vt:lpstr>PowerPoint Presentation</vt:lpstr>
      <vt:lpstr>PowerPoint Presentation</vt:lpstr>
      <vt:lpstr>Intro to orchestration and kubernetes</vt:lpstr>
      <vt:lpstr>PowerPoint Presentation</vt:lpstr>
      <vt:lpstr>orchestration - overview</vt:lpstr>
      <vt:lpstr>PowerPoint Presentation</vt:lpstr>
      <vt:lpstr>kubernetes – a brief history</vt:lpstr>
      <vt:lpstr>kubernetes – the alternative</vt:lpstr>
      <vt:lpstr>PowerPoint Presentation</vt:lpstr>
      <vt:lpstr>kubernetes – declarative model</vt:lpstr>
      <vt:lpstr>kubernetes – minikube</vt:lpstr>
      <vt:lpstr>kubernetes – docker kubernetes</vt:lpstr>
      <vt:lpstr>kubernetes – kubectl</vt:lpstr>
      <vt:lpstr>kubectl – contexts</vt:lpstr>
      <vt:lpstr>kubernetes – core components</vt:lpstr>
      <vt:lpstr>kubernetes – master components</vt:lpstr>
      <vt:lpstr>kubernetes – Worker nodes</vt:lpstr>
      <vt:lpstr>kubernetes – pods</vt:lpstr>
      <vt:lpstr>kubernetes – pod sidecar</vt:lpstr>
      <vt:lpstr>kubernetes – pod exercise</vt:lpstr>
      <vt:lpstr>kubernetes – services</vt:lpstr>
      <vt:lpstr>kubernetes – labels and selectors</vt:lpstr>
      <vt:lpstr>kubernetes – services exercise</vt:lpstr>
      <vt:lpstr>kubernetes – replicaset</vt:lpstr>
      <vt:lpstr>kubernetes – replicaset exercise</vt:lpstr>
      <vt:lpstr>kubernetes – deployment</vt:lpstr>
      <vt:lpstr>kubernetes – deployment exercise</vt:lpstr>
      <vt:lpstr>kubernetes – deployment methods</vt:lpstr>
      <vt:lpstr>kubernetes – blue/green exercise</vt:lpstr>
      <vt:lpstr>kubernetes – volume</vt:lpstr>
      <vt:lpstr>kubernetes – namespace</vt:lpstr>
      <vt:lpstr>kubernetes – probes</vt:lpstr>
      <vt:lpstr>kubernetes – probe exercise</vt:lpstr>
      <vt:lpstr>kubernetes – Configmap</vt:lpstr>
      <vt:lpstr>kubernetes – Configmap exercise</vt:lpstr>
      <vt:lpstr>kubernetes – secret</vt:lpstr>
      <vt:lpstr>kubernetes – secret exercise</vt:lpstr>
      <vt:lpstr>kubernetes – daemonset</vt:lpstr>
      <vt:lpstr>kubernetes – statefulset</vt:lpstr>
      <vt:lpstr>kubernetes – job</vt:lpstr>
      <vt:lpstr>kubernetes – job exercise</vt:lpstr>
      <vt:lpstr>kubernetes – ingress</vt:lpstr>
      <vt:lpstr>PowerPoint Presentation</vt:lpstr>
      <vt:lpstr>Cloud services – overview</vt:lpstr>
      <vt:lpstr>PowerPoint Presentation</vt:lpstr>
      <vt:lpstr>schedulers – overview</vt:lpstr>
      <vt:lpstr>schedulers – overview</vt:lpstr>
      <vt:lpstr>schedulers – lifecycle</vt:lpstr>
      <vt:lpstr>PowerPoint Presentation</vt:lpstr>
      <vt:lpstr>Helm – overview</vt:lpstr>
      <vt:lpstr>Helm – tiller</vt:lpstr>
      <vt:lpstr>Helm – charts</vt:lpstr>
      <vt:lpstr>Helm – chart repositories</vt:lpstr>
      <vt:lpstr>Helm – cli</vt:lpstr>
      <vt:lpstr>Helm – installing a chart</vt:lpstr>
      <vt:lpstr>Helm – mysql walkthrough</vt:lpstr>
      <vt:lpstr>Helm – mysql walkthrough</vt:lpstr>
      <vt:lpstr>PowerPoint Presentation</vt:lpstr>
      <vt:lpstr>kops – overview</vt:lpstr>
      <vt:lpstr>kops – Initial install</vt:lpstr>
      <vt:lpstr>kops – cluster setup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Noar</dc:creator>
  <cp:lastModifiedBy>Tim Solley</cp:lastModifiedBy>
  <cp:revision>1306</cp:revision>
  <cp:lastPrinted>2019-08-29T22:09:13Z</cp:lastPrinted>
  <dcterms:created xsi:type="dcterms:W3CDTF">2015-11-01T01:40:51Z</dcterms:created>
  <dcterms:modified xsi:type="dcterms:W3CDTF">2019-08-30T19:02:18Z</dcterms:modified>
</cp:coreProperties>
</file>