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Montserrat"/>
      <p:regular r:id="rId14"/>
      <p:bold r:id="rId15"/>
      <p:italic r:id="rId16"/>
      <p:boldItalic r:id="rId17"/>
    </p:embeddedFont>
    <p:embeddedFont>
      <p:font typeface="La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La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ontserrat-bold.fntdata"/><Relationship Id="rId14" Type="http://schemas.openxmlformats.org/officeDocument/2006/relationships/font" Target="fonts/Montserrat-regular.fntdata"/><Relationship Id="rId17" Type="http://schemas.openxmlformats.org/officeDocument/2006/relationships/font" Target="fonts/Montserrat-boldItalic.fntdata"/><Relationship Id="rId16" Type="http://schemas.openxmlformats.org/officeDocument/2006/relationships/font" Target="fonts/Montserrat-italic.fntdata"/><Relationship Id="rId5" Type="http://schemas.openxmlformats.org/officeDocument/2006/relationships/notesMaster" Target="notesMasters/notesMaster1.xml"/><Relationship Id="rId19" Type="http://schemas.openxmlformats.org/officeDocument/2006/relationships/font" Target="fonts/Lato-bold.fntdata"/><Relationship Id="rId6" Type="http://schemas.openxmlformats.org/officeDocument/2006/relationships/slide" Target="slides/slide1.xml"/><Relationship Id="rId18" Type="http://schemas.openxmlformats.org/officeDocument/2006/relationships/font" Target="fonts/La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3e5c738b2b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3e5c738b2b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3e5c738b2b_3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3e5c738b2b_3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3e5c738b2b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3e5c738b2b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3e5c738b2b_9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3e5c738b2b_9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3e5c738b2b_7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13e5c738b2b_7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456f7bc35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456f7bc35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3e5c738b2b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3e5c738b2b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925325" y="2803075"/>
            <a:ext cx="4083600" cy="12930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b="1" lang="en" sz="2400"/>
              <a:t>Image Encryption and Decryption Using Rubik’s Cube Algorithm</a:t>
            </a:r>
            <a:endParaRPr b="1" sz="2400"/>
          </a:p>
        </p:txBody>
      </p:sp>
      <p:sp>
        <p:nvSpPr>
          <p:cNvPr id="135" name="Google Shape;135;p13"/>
          <p:cNvSpPr txBox="1"/>
          <p:nvPr>
            <p:ph idx="1" type="subTitle"/>
          </p:nvPr>
        </p:nvSpPr>
        <p:spPr>
          <a:xfrm>
            <a:off x="5281125" y="1816800"/>
            <a:ext cx="1377600" cy="4464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sz="1700">
                <a:latin typeface="Montserrat"/>
                <a:ea typeface="Montserrat"/>
                <a:cs typeface="Montserrat"/>
                <a:sym typeface="Montserrat"/>
              </a:rPr>
              <a:t>Review - 2</a:t>
            </a:r>
            <a:endParaRPr sz="1700">
              <a:latin typeface="Montserrat"/>
              <a:ea typeface="Montserrat"/>
              <a:cs typeface="Montserrat"/>
              <a:sym typeface="Montserrat"/>
            </a:endParaRPr>
          </a:p>
        </p:txBody>
      </p:sp>
      <p:sp>
        <p:nvSpPr>
          <p:cNvPr id="136" name="Google Shape;136;p13"/>
          <p:cNvSpPr txBox="1"/>
          <p:nvPr>
            <p:ph idx="1" type="subTitle"/>
          </p:nvPr>
        </p:nvSpPr>
        <p:spPr>
          <a:xfrm>
            <a:off x="4107000" y="682325"/>
            <a:ext cx="5037000" cy="4926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sz="2000">
                <a:latin typeface="Montserrat"/>
                <a:ea typeface="Montserrat"/>
                <a:cs typeface="Montserrat"/>
                <a:sym typeface="Montserrat"/>
              </a:rPr>
              <a:t>CSE4003 - Cyber Security</a:t>
            </a:r>
            <a:endParaRPr sz="2000">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4"/>
          <p:cNvSpPr txBox="1"/>
          <p:nvPr>
            <p:ph type="title"/>
          </p:nvPr>
        </p:nvSpPr>
        <p:spPr>
          <a:xfrm>
            <a:off x="1297500" y="546150"/>
            <a:ext cx="7038900" cy="5541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b="1" lang="en"/>
              <a:t>TEAM MEMBERS</a:t>
            </a:r>
            <a:endParaRPr b="1"/>
          </a:p>
        </p:txBody>
      </p:sp>
      <p:sp>
        <p:nvSpPr>
          <p:cNvPr id="142" name="Google Shape;142;p14"/>
          <p:cNvSpPr txBox="1"/>
          <p:nvPr>
            <p:ph idx="1" type="body"/>
          </p:nvPr>
        </p:nvSpPr>
        <p:spPr>
          <a:xfrm>
            <a:off x="1297500" y="1796150"/>
            <a:ext cx="7038900" cy="1736100"/>
          </a:xfrm>
          <a:prstGeom prst="rect">
            <a:avLst/>
          </a:prstGeom>
        </p:spPr>
        <p:txBody>
          <a:bodyPr anchorCtr="0" anchor="t" bIns="91425" lIns="91425" spcFirstLastPara="1" rIns="91425" wrap="square" tIns="91425">
            <a:spAutoFit/>
          </a:bodyPr>
          <a:lstStyle/>
          <a:p>
            <a:pPr indent="-342900" lvl="0" marL="457200" rtl="0" algn="l">
              <a:spcBef>
                <a:spcPts val="0"/>
              </a:spcBef>
              <a:spcAft>
                <a:spcPts val="0"/>
              </a:spcAft>
              <a:buSzPts val="1800"/>
              <a:buFont typeface="Montserrat"/>
              <a:buChar char="●"/>
            </a:pPr>
            <a:r>
              <a:rPr lang="en" sz="1800">
                <a:latin typeface="Montserrat"/>
                <a:ea typeface="Montserrat"/>
                <a:cs typeface="Montserrat"/>
                <a:sym typeface="Montserrat"/>
              </a:rPr>
              <a:t>RISHABH JAIN - 19BCE0240</a:t>
            </a:r>
            <a:endParaRPr sz="1800">
              <a:latin typeface="Montserrat"/>
              <a:ea typeface="Montserrat"/>
              <a:cs typeface="Montserrat"/>
              <a:sym typeface="Montserrat"/>
            </a:endParaRPr>
          </a:p>
          <a:p>
            <a:pPr indent="-342900" lvl="0" marL="457200" rtl="0" algn="l">
              <a:spcBef>
                <a:spcPts val="0"/>
              </a:spcBef>
              <a:spcAft>
                <a:spcPts val="0"/>
              </a:spcAft>
              <a:buSzPts val="1800"/>
              <a:buFont typeface="Montserrat"/>
              <a:buChar char="●"/>
            </a:pPr>
            <a:r>
              <a:rPr lang="en" sz="1800">
                <a:latin typeface="Montserrat"/>
                <a:ea typeface="Montserrat"/>
                <a:cs typeface="Montserrat"/>
                <a:sym typeface="Montserrat"/>
              </a:rPr>
              <a:t>HARSH VIVEK LONDHEKAR - 19BCE0496</a:t>
            </a:r>
            <a:endParaRPr sz="1800">
              <a:latin typeface="Montserrat"/>
              <a:ea typeface="Montserrat"/>
              <a:cs typeface="Montserrat"/>
              <a:sym typeface="Montserrat"/>
            </a:endParaRPr>
          </a:p>
          <a:p>
            <a:pPr indent="-342900" lvl="0" marL="457200" rtl="0" algn="l">
              <a:spcBef>
                <a:spcPts val="0"/>
              </a:spcBef>
              <a:spcAft>
                <a:spcPts val="0"/>
              </a:spcAft>
              <a:buSzPts val="1800"/>
              <a:buFont typeface="Montserrat"/>
              <a:buChar char="●"/>
            </a:pPr>
            <a:r>
              <a:rPr lang="en" sz="1800">
                <a:latin typeface="Montserrat"/>
                <a:ea typeface="Montserrat"/>
                <a:cs typeface="Montserrat"/>
                <a:sym typeface="Montserrat"/>
              </a:rPr>
              <a:t>ANIRUDH A - 19BCB0039</a:t>
            </a:r>
            <a:endParaRPr sz="1800">
              <a:latin typeface="Montserrat"/>
              <a:ea typeface="Montserrat"/>
              <a:cs typeface="Montserrat"/>
              <a:sym typeface="Montserrat"/>
            </a:endParaRPr>
          </a:p>
          <a:p>
            <a:pPr indent="-342900" lvl="0" marL="457200" rtl="0" algn="l">
              <a:spcBef>
                <a:spcPts val="0"/>
              </a:spcBef>
              <a:spcAft>
                <a:spcPts val="0"/>
              </a:spcAft>
              <a:buSzPts val="1800"/>
              <a:buFont typeface="Montserrat"/>
              <a:buChar char="●"/>
            </a:pPr>
            <a:r>
              <a:rPr lang="en" sz="1800">
                <a:latin typeface="Montserrat"/>
                <a:ea typeface="Montserrat"/>
                <a:cs typeface="Montserrat"/>
                <a:sym typeface="Montserrat"/>
              </a:rPr>
              <a:t>ANITEJ SRIVASTAVA - 19BCE0835</a:t>
            </a:r>
            <a:endParaRPr sz="1800">
              <a:latin typeface="Montserrat"/>
              <a:ea typeface="Montserrat"/>
              <a:cs typeface="Montserrat"/>
              <a:sym typeface="Montserrat"/>
            </a:endParaRPr>
          </a:p>
          <a:p>
            <a:pPr indent="-342900" lvl="0" marL="457200" rtl="0" algn="l">
              <a:spcBef>
                <a:spcPts val="0"/>
              </a:spcBef>
              <a:spcAft>
                <a:spcPts val="0"/>
              </a:spcAft>
              <a:buSzPts val="1800"/>
              <a:buFont typeface="Montserrat"/>
              <a:buChar char="●"/>
            </a:pPr>
            <a:r>
              <a:rPr lang="en" sz="1800">
                <a:latin typeface="Montserrat"/>
                <a:ea typeface="Montserrat"/>
                <a:cs typeface="Montserrat"/>
                <a:sym typeface="Montserrat"/>
              </a:rPr>
              <a:t>RAHUL AGARWAL - 19BCE0720</a:t>
            </a:r>
            <a:endParaRPr sz="1800">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5"/>
          <p:cNvSpPr txBox="1"/>
          <p:nvPr>
            <p:ph type="title"/>
          </p:nvPr>
        </p:nvSpPr>
        <p:spPr>
          <a:xfrm>
            <a:off x="1297500" y="393750"/>
            <a:ext cx="7038900" cy="5541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b="1" lang="en"/>
              <a:t>PROBLEM STATEMENT</a:t>
            </a:r>
            <a:endParaRPr b="1"/>
          </a:p>
        </p:txBody>
      </p:sp>
      <p:sp>
        <p:nvSpPr>
          <p:cNvPr id="148" name="Google Shape;148;p15"/>
          <p:cNvSpPr txBox="1"/>
          <p:nvPr>
            <p:ph idx="1" type="body"/>
          </p:nvPr>
        </p:nvSpPr>
        <p:spPr>
          <a:xfrm>
            <a:off x="1297500" y="1567550"/>
            <a:ext cx="7038900" cy="2055000"/>
          </a:xfrm>
          <a:prstGeom prst="rect">
            <a:avLst/>
          </a:prstGeom>
        </p:spPr>
        <p:txBody>
          <a:bodyPr anchorCtr="0" anchor="t" bIns="91425" lIns="91425" spcFirstLastPara="1" rIns="91425" wrap="square" tIns="91425">
            <a:spAutoFit/>
          </a:bodyPr>
          <a:lstStyle/>
          <a:p>
            <a:pPr indent="0" lvl="0" marL="0" rtl="0" algn="just">
              <a:spcBef>
                <a:spcPts val="1200"/>
              </a:spcBef>
              <a:spcAft>
                <a:spcPts val="1200"/>
              </a:spcAft>
              <a:buNone/>
            </a:pPr>
            <a:r>
              <a:rPr lang="en" sz="1800">
                <a:latin typeface="Montserrat"/>
                <a:ea typeface="Montserrat"/>
                <a:cs typeface="Montserrat"/>
                <a:sym typeface="Montserrat"/>
              </a:rPr>
              <a:t>Any image when provided as an input to the project should result in the generation of a new image which is distorted, unrecognisable and has minimal resemblance to the input image. Also, a file containing keys should be generated. When the distorted image is input in the project with the set of keys, the original image should be generated.</a:t>
            </a:r>
            <a:endParaRPr sz="1800">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6"/>
          <p:cNvSpPr txBox="1"/>
          <p:nvPr>
            <p:ph type="title"/>
          </p:nvPr>
        </p:nvSpPr>
        <p:spPr>
          <a:xfrm>
            <a:off x="1297500" y="393750"/>
            <a:ext cx="7038900" cy="5541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b="1" lang="en"/>
              <a:t>EXISTING SYSTEM</a:t>
            </a:r>
            <a:endParaRPr b="1"/>
          </a:p>
        </p:txBody>
      </p:sp>
      <p:sp>
        <p:nvSpPr>
          <p:cNvPr id="154" name="Google Shape;154;p16"/>
          <p:cNvSpPr txBox="1"/>
          <p:nvPr>
            <p:ph idx="1" type="body"/>
          </p:nvPr>
        </p:nvSpPr>
        <p:spPr>
          <a:xfrm>
            <a:off x="1204450" y="1262750"/>
            <a:ext cx="7382400" cy="3490200"/>
          </a:xfrm>
          <a:prstGeom prst="rect">
            <a:avLst/>
          </a:prstGeom>
        </p:spPr>
        <p:txBody>
          <a:bodyPr anchorCtr="0" anchor="t" bIns="91425" lIns="91425" spcFirstLastPara="1" rIns="91425" wrap="square" tIns="91425">
            <a:spAutoFit/>
          </a:bodyPr>
          <a:lstStyle/>
          <a:p>
            <a:pPr indent="0" lvl="0" marL="0" rtl="0" algn="just">
              <a:spcBef>
                <a:spcPts val="0"/>
              </a:spcBef>
              <a:spcAft>
                <a:spcPts val="0"/>
              </a:spcAft>
              <a:buNone/>
            </a:pPr>
            <a:r>
              <a:rPr b="1" lang="en" sz="1500">
                <a:latin typeface="Montserrat"/>
                <a:ea typeface="Montserrat"/>
                <a:cs typeface="Montserrat"/>
                <a:sym typeface="Montserrat"/>
              </a:rPr>
              <a:t>Obsolete Hash Function</a:t>
            </a:r>
            <a:endParaRPr b="1" sz="1500">
              <a:latin typeface="Montserrat"/>
              <a:ea typeface="Montserrat"/>
              <a:cs typeface="Montserrat"/>
              <a:sym typeface="Montserrat"/>
            </a:endParaRPr>
          </a:p>
          <a:p>
            <a:pPr indent="-323850" lvl="0" marL="457200" rtl="0" algn="just">
              <a:spcBef>
                <a:spcPts val="1200"/>
              </a:spcBef>
              <a:spcAft>
                <a:spcPts val="0"/>
              </a:spcAft>
              <a:buSzPts val="1500"/>
              <a:buChar char="●"/>
            </a:pPr>
            <a:r>
              <a:rPr lang="en" sz="1500">
                <a:latin typeface="Montserrat"/>
                <a:ea typeface="Montserrat"/>
                <a:cs typeface="Montserrat"/>
                <a:sym typeface="Montserrat"/>
              </a:rPr>
              <a:t>In numerous cases, passwords are stored with outdated unrecoverable cryptographic function. The commonly used algorithms are Message Direct (MD) and Secure Hash Algorithms(SHA). </a:t>
            </a:r>
            <a:endParaRPr sz="1500">
              <a:latin typeface="Montserrat"/>
              <a:ea typeface="Montserrat"/>
              <a:cs typeface="Montserrat"/>
              <a:sym typeface="Montserrat"/>
            </a:endParaRPr>
          </a:p>
          <a:p>
            <a:pPr indent="-323850" lvl="0" marL="457200" rtl="0" algn="just">
              <a:spcBef>
                <a:spcPts val="0"/>
              </a:spcBef>
              <a:spcAft>
                <a:spcPts val="0"/>
              </a:spcAft>
              <a:buSzPts val="1500"/>
              <a:buFont typeface="Montserrat"/>
              <a:buChar char="●"/>
            </a:pPr>
            <a:r>
              <a:rPr lang="en" sz="1500">
                <a:latin typeface="Montserrat"/>
                <a:ea typeface="Montserrat"/>
                <a:cs typeface="Montserrat"/>
                <a:sym typeface="Montserrat"/>
              </a:rPr>
              <a:t>For illustration, LinkedIn used to store part of its passwords with SHA1, and after the hash leaks in 2012, it took only three days to recover 90% of the passwords. </a:t>
            </a:r>
            <a:endParaRPr sz="1500">
              <a:latin typeface="Montserrat"/>
              <a:ea typeface="Montserrat"/>
              <a:cs typeface="Montserrat"/>
              <a:sym typeface="Montserrat"/>
            </a:endParaRPr>
          </a:p>
          <a:p>
            <a:pPr indent="-323850" lvl="0" marL="457200" rtl="0" algn="just">
              <a:spcBef>
                <a:spcPts val="0"/>
              </a:spcBef>
              <a:spcAft>
                <a:spcPts val="0"/>
              </a:spcAft>
              <a:buSzPts val="1500"/>
              <a:buFont typeface="Montserrat"/>
              <a:buChar char="●"/>
            </a:pPr>
            <a:r>
              <a:rPr lang="en" sz="1500">
                <a:latin typeface="Montserrat"/>
                <a:ea typeface="Montserrat"/>
                <a:cs typeface="Montserrat"/>
                <a:sym typeface="Montserrat"/>
              </a:rPr>
              <a:t>A simple search of the hash word on the internet allows to directly locate their passwords. Except for the user who has a complex word, it' s possible to recoup all hashes directly by queries in a search engine. </a:t>
            </a:r>
            <a:endParaRPr sz="1500">
              <a:latin typeface="Montserrat"/>
              <a:ea typeface="Montserrat"/>
              <a:cs typeface="Montserrat"/>
              <a:sym typeface="Montserrat"/>
            </a:endParaRPr>
          </a:p>
          <a:p>
            <a:pPr indent="-323850" lvl="0" marL="457200" rtl="0" algn="just">
              <a:spcBef>
                <a:spcPts val="0"/>
              </a:spcBef>
              <a:spcAft>
                <a:spcPts val="0"/>
              </a:spcAft>
              <a:buSzPts val="1500"/>
              <a:buFont typeface="Montserrat"/>
              <a:buChar char="●"/>
            </a:pPr>
            <a:r>
              <a:rPr lang="en" sz="1500">
                <a:latin typeface="Montserrat"/>
                <a:ea typeface="Montserrat"/>
                <a:cs typeface="Montserrat"/>
                <a:sym typeface="Montserrat"/>
              </a:rPr>
              <a:t>It was enhanced by adding salt and increasing number of iterations.</a:t>
            </a:r>
            <a:endParaRPr sz="1500">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7"/>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EXISTING SYSTEM (Contd.)</a:t>
            </a:r>
            <a:endParaRPr b="1"/>
          </a:p>
          <a:p>
            <a:pPr indent="0" lvl="0" marL="0" rtl="0" algn="l">
              <a:spcBef>
                <a:spcPts val="0"/>
              </a:spcBef>
              <a:spcAft>
                <a:spcPts val="0"/>
              </a:spcAft>
              <a:buNone/>
            </a:pPr>
            <a:r>
              <a:t/>
            </a:r>
            <a:endParaRPr/>
          </a:p>
        </p:txBody>
      </p:sp>
      <p:sp>
        <p:nvSpPr>
          <p:cNvPr id="160" name="Google Shape;160;p17"/>
          <p:cNvSpPr txBox="1"/>
          <p:nvPr>
            <p:ph idx="1" type="body"/>
          </p:nvPr>
        </p:nvSpPr>
        <p:spPr>
          <a:xfrm>
            <a:off x="1297500" y="1034150"/>
            <a:ext cx="7038900" cy="3784200"/>
          </a:xfrm>
          <a:prstGeom prst="rect">
            <a:avLst/>
          </a:prstGeom>
        </p:spPr>
        <p:txBody>
          <a:bodyPr anchorCtr="0" anchor="t" bIns="91425" lIns="91425" spcFirstLastPara="1" rIns="91425" wrap="square" tIns="91425">
            <a:spAutoFit/>
          </a:bodyPr>
          <a:lstStyle/>
          <a:p>
            <a:pPr indent="0" lvl="0" marL="0" rtl="0" algn="just">
              <a:spcBef>
                <a:spcPts val="0"/>
              </a:spcBef>
              <a:spcAft>
                <a:spcPts val="0"/>
              </a:spcAft>
              <a:buNone/>
            </a:pPr>
            <a:r>
              <a:rPr b="1" lang="en">
                <a:latin typeface="Montserrat"/>
                <a:ea typeface="Montserrat"/>
                <a:cs typeface="Montserrat"/>
                <a:sym typeface="Montserrat"/>
              </a:rPr>
              <a:t>Gaps Identified-</a:t>
            </a:r>
            <a:endParaRPr b="1">
              <a:latin typeface="Montserrat"/>
              <a:ea typeface="Montserrat"/>
              <a:cs typeface="Montserrat"/>
              <a:sym typeface="Montserrat"/>
            </a:endParaRPr>
          </a:p>
          <a:p>
            <a:pPr indent="0" lvl="0" marL="0" rtl="0" algn="just">
              <a:spcBef>
                <a:spcPts val="1200"/>
              </a:spcBef>
              <a:spcAft>
                <a:spcPts val="0"/>
              </a:spcAft>
              <a:buNone/>
            </a:pPr>
            <a:r>
              <a:rPr lang="en">
                <a:latin typeface="Montserrat"/>
                <a:ea typeface="Montserrat"/>
                <a:cs typeface="Montserrat"/>
                <a:sym typeface="Montserrat"/>
              </a:rPr>
              <a:t>After implementing the above mentioned method, the attacker has ways to retrieve passwords:</a:t>
            </a:r>
            <a:endParaRPr>
              <a:latin typeface="Montserrat"/>
              <a:ea typeface="Montserrat"/>
              <a:cs typeface="Montserrat"/>
              <a:sym typeface="Montserrat"/>
            </a:endParaRPr>
          </a:p>
          <a:p>
            <a:pPr indent="-311150" lvl="0" marL="457200" rtl="0" algn="just">
              <a:lnSpc>
                <a:spcPct val="150000"/>
              </a:lnSpc>
              <a:spcBef>
                <a:spcPts val="1200"/>
              </a:spcBef>
              <a:spcAft>
                <a:spcPts val="0"/>
              </a:spcAft>
              <a:buSzPts val="1300"/>
              <a:buFont typeface="Montserrat"/>
              <a:buChar char="●"/>
            </a:pPr>
            <a:r>
              <a:rPr lang="en">
                <a:latin typeface="Montserrat"/>
                <a:ea typeface="Montserrat"/>
                <a:cs typeface="Montserrat"/>
                <a:sym typeface="Montserrat"/>
              </a:rPr>
              <a:t>Brute force is the method of implementing all the permutations and combinations iteratively following a generation rule. </a:t>
            </a:r>
            <a:endParaRPr>
              <a:latin typeface="Montserrat"/>
              <a:ea typeface="Montserrat"/>
              <a:cs typeface="Montserrat"/>
              <a:sym typeface="Montserrat"/>
            </a:endParaRPr>
          </a:p>
          <a:p>
            <a:pPr indent="-311150" lvl="0" marL="457200" rtl="0" algn="just">
              <a:lnSpc>
                <a:spcPct val="150000"/>
              </a:lnSpc>
              <a:spcBef>
                <a:spcPts val="0"/>
              </a:spcBef>
              <a:spcAft>
                <a:spcPts val="0"/>
              </a:spcAft>
              <a:buSzPts val="1300"/>
              <a:buFont typeface="Montserrat"/>
              <a:buChar char="●"/>
            </a:pPr>
            <a:r>
              <a:rPr lang="en">
                <a:latin typeface="Montserrat"/>
                <a:ea typeface="Montserrat"/>
                <a:cs typeface="Montserrat"/>
                <a:sym typeface="Montserrat"/>
              </a:rPr>
              <a:t>A dictionary attack is an attack where the attacker tries all the terms in a word list. </a:t>
            </a:r>
            <a:endParaRPr>
              <a:latin typeface="Montserrat"/>
              <a:ea typeface="Montserrat"/>
              <a:cs typeface="Montserrat"/>
              <a:sym typeface="Montserrat"/>
            </a:endParaRPr>
          </a:p>
          <a:p>
            <a:pPr indent="-311150" lvl="0" marL="457200" rtl="0" algn="just">
              <a:lnSpc>
                <a:spcPct val="150000"/>
              </a:lnSpc>
              <a:spcBef>
                <a:spcPts val="0"/>
              </a:spcBef>
              <a:spcAft>
                <a:spcPts val="0"/>
              </a:spcAft>
              <a:buSzPts val="1300"/>
              <a:buFont typeface="Montserrat"/>
              <a:buChar char="●"/>
            </a:pPr>
            <a:r>
              <a:rPr lang="en">
                <a:latin typeface="Montserrat"/>
                <a:ea typeface="Montserrat"/>
                <a:cs typeface="Montserrat"/>
                <a:sym typeface="Montserrat"/>
              </a:rPr>
              <a:t>Rainbow tables are a subject that deserves a composition on its own. It’s a data structure that allows reacquiring passwords with a good storehouse/ time concession. This structure has a list of pre-calculated hashes and makes it possible to recoup a hash in a respectable time. Software UsedBurp suite, Kali Linux G</a:t>
            </a:r>
            <a:endParaRPr>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8"/>
          <p:cNvSpPr txBox="1"/>
          <p:nvPr>
            <p:ph type="title"/>
          </p:nvPr>
        </p:nvSpPr>
        <p:spPr>
          <a:xfrm>
            <a:off x="1297500" y="393750"/>
            <a:ext cx="7038900" cy="5541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b="1" lang="en"/>
              <a:t>Motivation</a:t>
            </a:r>
            <a:endParaRPr b="1"/>
          </a:p>
        </p:txBody>
      </p:sp>
      <p:sp>
        <p:nvSpPr>
          <p:cNvPr id="166" name="Google Shape;166;p18"/>
          <p:cNvSpPr txBox="1"/>
          <p:nvPr>
            <p:ph idx="1" type="body"/>
          </p:nvPr>
        </p:nvSpPr>
        <p:spPr>
          <a:xfrm>
            <a:off x="1223775" y="992175"/>
            <a:ext cx="7038900" cy="3530100"/>
          </a:xfrm>
          <a:prstGeom prst="rect">
            <a:avLst/>
          </a:prstGeom>
        </p:spPr>
        <p:txBody>
          <a:bodyPr anchorCtr="0" anchor="t" bIns="91425" lIns="91425" spcFirstLastPara="1" rIns="91425" wrap="square" tIns="91425">
            <a:spAutoFit/>
          </a:bodyPr>
          <a:lstStyle/>
          <a:p>
            <a:pPr indent="0" lvl="0" marL="0" marR="0" rtl="0" algn="just">
              <a:lnSpc>
                <a:spcPct val="115000"/>
              </a:lnSpc>
              <a:spcBef>
                <a:spcPts val="1200"/>
              </a:spcBef>
              <a:spcAft>
                <a:spcPts val="0"/>
              </a:spcAft>
              <a:buNone/>
            </a:pPr>
            <a:r>
              <a:rPr lang="en">
                <a:latin typeface="Montserrat"/>
                <a:ea typeface="Montserrat"/>
                <a:cs typeface="Montserrat"/>
                <a:sym typeface="Montserrat"/>
              </a:rPr>
              <a:t>In the recent years, Internet multimedia applications have become very popular. The rapid growth in the use of multimedia information has made the security of data storage and transmission important in avoiding unlawful, unofficial, unauthorized and illegal use. </a:t>
            </a:r>
            <a:endParaRPr>
              <a:latin typeface="Montserrat"/>
              <a:ea typeface="Montserrat"/>
              <a:cs typeface="Montserrat"/>
              <a:sym typeface="Montserrat"/>
            </a:endParaRPr>
          </a:p>
          <a:p>
            <a:pPr indent="0" lvl="0" marL="0" marR="0" rtl="0" algn="just">
              <a:lnSpc>
                <a:spcPct val="115000"/>
              </a:lnSpc>
              <a:spcBef>
                <a:spcPts val="1200"/>
              </a:spcBef>
              <a:spcAft>
                <a:spcPts val="1200"/>
              </a:spcAft>
              <a:buNone/>
            </a:pPr>
            <a:r>
              <a:rPr lang="en">
                <a:latin typeface="Montserrat"/>
                <a:ea typeface="Montserrat"/>
                <a:cs typeface="Montserrat"/>
                <a:sym typeface="Montserrat"/>
              </a:rPr>
              <a:t>Encryption is an efficient operation to protect multimedia data secret. There are various techniques which are discovered from time to time to encrypt the images to make images more secure. Moreover, there are many image encryption schemes have been proposed, each one of them has its own strength and weakness. Innovative encryption techniques need to be developed for effective data encryption for financial institutions, e-commerce, and multimedia applications. For future internet applications on wireless networks, cryptographic coding techniques for multimedia applications need to be studied and developed. In this project, we focus on the efficient encryption techniques for an image in multimedia applications.</a:t>
            </a:r>
            <a:endParaRPr sz="1000">
              <a:latin typeface="Montserrat"/>
              <a:ea typeface="Montserrat"/>
              <a:cs typeface="Montserrat"/>
              <a:sym typeface="Montserra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TIMELINE</a:t>
            </a:r>
            <a:endParaRPr/>
          </a:p>
        </p:txBody>
      </p:sp>
      <p:pic>
        <p:nvPicPr>
          <p:cNvPr id="172" name="Google Shape;172;p19"/>
          <p:cNvPicPr preferRelativeResize="0"/>
          <p:nvPr/>
        </p:nvPicPr>
        <p:blipFill>
          <a:blip r:embed="rId3">
            <a:alphaModFix/>
          </a:blip>
          <a:stretch>
            <a:fillRect/>
          </a:stretch>
        </p:blipFill>
        <p:spPr>
          <a:xfrm>
            <a:off x="565350" y="1752875"/>
            <a:ext cx="8013299" cy="21145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0"/>
          <p:cNvSpPr txBox="1"/>
          <p:nvPr>
            <p:ph idx="1" type="body"/>
          </p:nvPr>
        </p:nvSpPr>
        <p:spPr>
          <a:xfrm>
            <a:off x="3610650" y="2325450"/>
            <a:ext cx="1922700" cy="492600"/>
          </a:xfrm>
          <a:prstGeom prst="rect">
            <a:avLst/>
          </a:prstGeom>
        </p:spPr>
        <p:txBody>
          <a:bodyPr anchorCtr="0" anchor="t" bIns="91425" lIns="91425" spcFirstLastPara="1" rIns="91425" wrap="square" tIns="91425">
            <a:spAutoFit/>
          </a:bodyPr>
          <a:lstStyle/>
          <a:p>
            <a:pPr indent="0" lvl="0" marL="0" rtl="0" algn="l">
              <a:spcBef>
                <a:spcPts val="0"/>
              </a:spcBef>
              <a:spcAft>
                <a:spcPts val="1200"/>
              </a:spcAft>
              <a:buNone/>
            </a:pPr>
            <a:r>
              <a:rPr b="1" lang="en" sz="2000">
                <a:latin typeface="Montserrat"/>
                <a:ea typeface="Montserrat"/>
                <a:cs typeface="Montserrat"/>
                <a:sym typeface="Montserrat"/>
              </a:rPr>
              <a:t>THANK YOU!</a:t>
            </a:r>
            <a:endParaRPr b="1" sz="2000">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