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font" Target="fonts/Roboto-boldItalic.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76150f63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76150f63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76150f63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76150f63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76150f63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76150f6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76150f63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76150f63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575975"/>
            <a:ext cx="7801500" cy="1915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rebuchet MS"/>
                <a:ea typeface="Trebuchet MS"/>
                <a:cs typeface="Trebuchet MS"/>
                <a:sym typeface="Trebuchet MS"/>
              </a:rPr>
              <a:t>             </a:t>
            </a:r>
            <a:r>
              <a:rPr lang="en" sz="6900">
                <a:latin typeface="Trebuchet MS"/>
                <a:ea typeface="Trebuchet MS"/>
                <a:cs typeface="Trebuchet MS"/>
                <a:sym typeface="Trebuchet MS"/>
              </a:rPr>
              <a:t>PHYSICS</a:t>
            </a:r>
            <a:endParaRPr sz="6900">
              <a:latin typeface="Trebuchet MS"/>
              <a:ea typeface="Trebuchet MS"/>
              <a:cs typeface="Trebuchet MS"/>
              <a:sym typeface="Trebuchet MS"/>
            </a:endParaRPr>
          </a:p>
        </p:txBody>
      </p:sp>
      <p:sp>
        <p:nvSpPr>
          <p:cNvPr id="60" name="Google Shape;60;p13"/>
          <p:cNvSpPr txBox="1"/>
          <p:nvPr>
            <p:ph idx="1" type="subTitle"/>
          </p:nvPr>
        </p:nvSpPr>
        <p:spPr>
          <a:xfrm>
            <a:off x="671250" y="3134676"/>
            <a:ext cx="78015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There is no science in this world like physics…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91150" y="388450"/>
            <a:ext cx="8520600" cy="10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00"/>
              <a:t>                          </a:t>
            </a:r>
            <a:r>
              <a:rPr lang="en" sz="5600"/>
              <a:t> </a:t>
            </a:r>
            <a:r>
              <a:rPr lang="en" sz="6800" u="sng"/>
              <a:t>TOPICS</a:t>
            </a:r>
            <a:endParaRPr sz="6800" u="sng"/>
          </a:p>
        </p:txBody>
      </p:sp>
      <p:sp>
        <p:nvSpPr>
          <p:cNvPr id="66" name="Google Shape;66;p14"/>
          <p:cNvSpPr txBox="1"/>
          <p:nvPr>
            <p:ph idx="1" type="body"/>
          </p:nvPr>
        </p:nvSpPr>
        <p:spPr>
          <a:xfrm>
            <a:off x="311700" y="1768075"/>
            <a:ext cx="8520600" cy="3094200"/>
          </a:xfrm>
          <a:prstGeom prst="rect">
            <a:avLst/>
          </a:prstGeom>
          <a:solidFill>
            <a:schemeClr val="lt1"/>
          </a:solidFill>
        </p:spPr>
        <p:txBody>
          <a:bodyPr anchorCtr="0" anchor="t" bIns="91425" lIns="91425" spcFirstLastPara="1" rIns="91425" wrap="square" tIns="91425">
            <a:normAutofit/>
          </a:bodyPr>
          <a:lstStyle/>
          <a:p>
            <a:pPr indent="-463550" lvl="0" marL="457200" rtl="0" algn="l">
              <a:spcBef>
                <a:spcPts val="0"/>
              </a:spcBef>
              <a:spcAft>
                <a:spcPts val="0"/>
              </a:spcAft>
              <a:buSzPts val="3700"/>
              <a:buChar char="●"/>
            </a:pPr>
            <a:r>
              <a:rPr lang="en" sz="3700"/>
              <a:t>ELECTRICITY</a:t>
            </a:r>
            <a:endParaRPr sz="3700"/>
          </a:p>
          <a:p>
            <a:pPr indent="-463550" lvl="0" marL="457200" rtl="0" algn="l">
              <a:spcBef>
                <a:spcPts val="0"/>
              </a:spcBef>
              <a:spcAft>
                <a:spcPts val="0"/>
              </a:spcAft>
              <a:buSzPts val="3700"/>
              <a:buChar char="●"/>
            </a:pPr>
            <a:r>
              <a:rPr lang="en" sz="3700"/>
              <a:t>ENERGY</a:t>
            </a:r>
            <a:endParaRPr sz="3700"/>
          </a:p>
          <a:p>
            <a:pPr indent="-463550" lvl="0" marL="457200" rtl="0" algn="l">
              <a:spcBef>
                <a:spcPts val="0"/>
              </a:spcBef>
              <a:spcAft>
                <a:spcPts val="0"/>
              </a:spcAft>
              <a:buSzPts val="3700"/>
              <a:buChar char="●"/>
            </a:pPr>
            <a:r>
              <a:rPr lang="en" sz="3700"/>
              <a:t>MOTION</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title="Free Images : black and white, night, environment, power line ..."/>
          <p:cNvPicPr preferRelativeResize="0"/>
          <p:nvPr/>
        </p:nvPicPr>
        <p:blipFill>
          <a:blip r:embed="rId3">
            <a:alphaModFix/>
          </a:blip>
          <a:stretch>
            <a:fillRect/>
          </a:stretch>
        </p:blipFill>
        <p:spPr>
          <a:xfrm>
            <a:off x="0" y="0"/>
            <a:ext cx="9144000" cy="5143499"/>
          </a:xfrm>
          <a:prstGeom prst="rect">
            <a:avLst/>
          </a:prstGeom>
          <a:noFill/>
          <a:ln>
            <a:noFill/>
          </a:ln>
        </p:spPr>
      </p:pic>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500"/>
              <a:t>ELECTRICITY</a:t>
            </a:r>
            <a:endParaRPr sz="5500"/>
          </a:p>
        </p:txBody>
      </p:sp>
      <p:sp>
        <p:nvSpPr>
          <p:cNvPr id="73" name="Google Shape;73;p15"/>
          <p:cNvSpPr txBox="1"/>
          <p:nvPr>
            <p:ph idx="1" type="body"/>
          </p:nvPr>
        </p:nvSpPr>
        <p:spPr>
          <a:xfrm>
            <a:off x="311700" y="1419800"/>
            <a:ext cx="8520600" cy="3348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a:latin typeface="Roboto"/>
                <a:ea typeface="Roboto"/>
                <a:cs typeface="Roboto"/>
                <a:sym typeface="Roboto"/>
              </a:rPr>
              <a:t>Electricity is the set of physical phenomena associated with the presence and motion of matter possessing an electric charge. Electricity is related to magnetism, both being part of the phenomenon of electromagnetism, as described by Maxwell's equations. Common phenomena are related to electricity, including lightning, static electricity, electric heating, electric discharges and many others.</a:t>
            </a:r>
            <a:endParaRPr>
              <a:latin typeface="Roboto"/>
              <a:ea typeface="Roboto"/>
              <a:cs typeface="Roboto"/>
              <a:sym typeface="Roboto"/>
            </a:endParaRPr>
          </a:p>
          <a:p>
            <a:pPr indent="0" lvl="0" marL="0" rtl="0" algn="l">
              <a:lnSpc>
                <a:spcPct val="95000"/>
              </a:lnSpc>
              <a:spcBef>
                <a:spcPts val="1200"/>
              </a:spcBef>
              <a:spcAft>
                <a:spcPts val="1200"/>
              </a:spcAft>
              <a:buSzPts val="1018"/>
              <a:buNone/>
            </a:pPr>
            <a:r>
              <a:rPr lang="en">
                <a:latin typeface="Roboto"/>
                <a:ea typeface="Roboto"/>
                <a:cs typeface="Roboto"/>
                <a:sym typeface="Roboto"/>
              </a:rPr>
              <a:t>The presence of either a positive or negative electric charge produces an electric field. The motion of electric charges is an electric current and produces a magnetic field. In most applications, Coulomb's law determines the force acting on an electric charge.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title="File:Energy Arc (central electrode of a Plasma Lamp).jpg - Wikipedia"/>
          <p:cNvPicPr preferRelativeResize="0"/>
          <p:nvPr/>
        </p:nvPicPr>
        <p:blipFill>
          <a:blip r:embed="rId3">
            <a:alphaModFix/>
          </a:blip>
          <a:stretch>
            <a:fillRect/>
          </a:stretch>
        </p:blipFill>
        <p:spPr>
          <a:xfrm>
            <a:off x="0" y="0"/>
            <a:ext cx="9144000" cy="5143500"/>
          </a:xfrm>
          <a:prstGeom prst="rect">
            <a:avLst/>
          </a:prstGeom>
          <a:noFill/>
          <a:ln>
            <a:noFill/>
          </a:ln>
        </p:spPr>
      </p:pic>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500"/>
              <a:t>ENERGY</a:t>
            </a:r>
            <a:endParaRPr sz="5500"/>
          </a:p>
        </p:txBody>
      </p:sp>
      <p:sp>
        <p:nvSpPr>
          <p:cNvPr id="80" name="Google Shape;80;p16"/>
          <p:cNvSpPr txBox="1"/>
          <p:nvPr>
            <p:ph idx="1" type="body"/>
          </p:nvPr>
        </p:nvSpPr>
        <p:spPr>
          <a:xfrm>
            <a:off x="311700" y="1379625"/>
            <a:ext cx="8520600" cy="31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Energy is the quantitative property that is transferred to a body or to a physical system, recognizable in the performance of work and in the form of heat and light.</a:t>
            </a:r>
            <a:endParaRPr>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Forms of energy include the kinetic energy of a moving object, the potential energy stored by an object (for instance due to its position in a field), the elastic energy stored in a solid object, chemical energy associated with chemical reactions, the radiant energy carried by electromagnetic radiation, the internal energy contained within a thermodynamic system, and rest energy associated with an object's rest mass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title="smoke, smoke background, abstract smoke, smoke lines, smoke forms ..."/>
          <p:cNvPicPr preferRelativeResize="0"/>
          <p:nvPr/>
        </p:nvPicPr>
        <p:blipFill>
          <a:blip r:embed="rId3">
            <a:alphaModFix/>
          </a:blip>
          <a:stretch>
            <a:fillRect/>
          </a:stretch>
        </p:blipFill>
        <p:spPr>
          <a:xfrm>
            <a:off x="0" y="0"/>
            <a:ext cx="9144001" cy="5143499"/>
          </a:xfrm>
          <a:prstGeom prst="rect">
            <a:avLst/>
          </a:prstGeom>
          <a:noFill/>
          <a:ln>
            <a:noFill/>
          </a:ln>
        </p:spPr>
      </p:pic>
      <p:sp>
        <p:nvSpPr>
          <p:cNvPr id="86" name="Google Shape;86;p17"/>
          <p:cNvSpPr txBox="1"/>
          <p:nvPr>
            <p:ph idx="1" type="body"/>
          </p:nvPr>
        </p:nvSpPr>
        <p:spPr>
          <a:xfrm>
            <a:off x="311700" y="1406425"/>
            <a:ext cx="8520600" cy="3162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In physics, motion is when an object changes its position with respect to a reference point in a given time. Motion is mathematically described in terms of displacement, distance, velocity, acceleration, speed, and frame of reference to an observer, measuring the change in position of the body relative to that frame with a change in time. The branch of physics describing the motion of objects without reference to their cause is called kinematics, while the branch studying forces and their effect on motion is called dynamics.</a:t>
            </a:r>
            <a:endParaRPr/>
          </a:p>
        </p:txBody>
      </p:sp>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MOTION</a:t>
            </a:r>
            <a:endParaRPr sz="5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