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c9b185b5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11c9b185b58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c9b185b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1c9b185b58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c9b185b5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1c9b185b58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c9b185b5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1c9b185b5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c9b185b5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1c9b185b58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c9b185b5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1c9b185b58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c9b185b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c9b185b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81900" y="61625"/>
            <a:ext cx="8762100" cy="1323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 sz="3200" u="none" cap="none" strike="noStrike">
                <a:solidFill>
                  <a:srgbClr val="7030A0"/>
                </a:solidFill>
                <a:latin typeface="Arial"/>
                <a:ea typeface="Arial"/>
                <a:cs typeface="Arial"/>
                <a:sym typeface="Arial"/>
              </a:rPr>
              <a:t>CMR TECHNICAL CAMPUS</a:t>
            </a:r>
            <a:endParaRPr b="1" i="0" sz="4000" u="none" cap="none" strike="noStrike">
              <a:solidFill>
                <a:srgbClr val="7030A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imes New Roman"/>
                <a:ea typeface="Times New Roman"/>
                <a:cs typeface="Times New Roman"/>
                <a:sym typeface="Times New Roman"/>
              </a:rPr>
              <a:t>UGC AUTONOMOUS </a:t>
            </a:r>
            <a:br>
              <a:rPr b="0" i="0" lang="en" sz="2300" u="none" cap="none" strike="noStrike">
                <a:solidFill>
                  <a:srgbClr val="775F55"/>
                </a:solidFill>
                <a:latin typeface="Times New Roman"/>
                <a:ea typeface="Times New Roman"/>
                <a:cs typeface="Times New Roman"/>
                <a:sym typeface="Times New Roman"/>
              </a:rPr>
            </a:br>
            <a:r>
              <a:rPr b="1" i="0" lang="en" sz="1200" u="none" cap="none" strike="noStrike">
                <a:solidFill>
                  <a:schemeClr val="dk1"/>
                </a:solidFill>
                <a:latin typeface="Times New Roman"/>
                <a:ea typeface="Times New Roman"/>
                <a:cs typeface="Times New Roman"/>
                <a:sym typeface="Times New Roman"/>
              </a:rPr>
              <a:t>ACCREDITED BY NBA &amp; NAAC WITH A GRADE</a:t>
            </a:r>
            <a:r>
              <a:rPr b="0" i="0" lang="en" sz="1200" u="none" cap="none" strike="noStrike">
                <a:solidFill>
                  <a:schemeClr val="dk1"/>
                </a:solidFill>
                <a:latin typeface="Times New Roman"/>
                <a:ea typeface="Times New Roman"/>
                <a:cs typeface="Times New Roman"/>
                <a:sym typeface="Times New Roman"/>
              </a:rPr>
              <a:t>  </a:t>
            </a:r>
            <a:br>
              <a:rPr b="0" i="0" lang="en" sz="1200" u="none" cap="none" strike="noStrike">
                <a:solidFill>
                  <a:schemeClr val="dk1"/>
                </a:solidFill>
                <a:latin typeface="Times New Roman"/>
                <a:ea typeface="Times New Roman"/>
                <a:cs typeface="Times New Roman"/>
                <a:sym typeface="Times New Roman"/>
              </a:rPr>
            </a:br>
            <a:r>
              <a:rPr b="1" i="0" lang="en" sz="1200" u="none" cap="none" strike="noStrike">
                <a:solidFill>
                  <a:schemeClr val="dk1"/>
                </a:solidFill>
                <a:latin typeface="Times New Roman"/>
                <a:ea typeface="Times New Roman"/>
                <a:cs typeface="Times New Roman"/>
                <a:sym typeface="Times New Roman"/>
              </a:rPr>
              <a:t>APPROVED BY AICTE, NEW DELHI AND AFFILIATED TO JNTU, HYDERABAD</a:t>
            </a:r>
            <a:r>
              <a:rPr b="0" i="0" lang="en" sz="1200" u="none" cap="none" strike="noStrike">
                <a:solidFill>
                  <a:schemeClr val="dk1"/>
                </a:solidFill>
                <a:latin typeface="Times New Roman"/>
                <a:ea typeface="Times New Roman"/>
                <a:cs typeface="Times New Roman"/>
                <a:sym typeface="Times New Roman"/>
              </a:rPr>
              <a:t> </a:t>
            </a:r>
            <a:endParaRPr b="1" i="0" sz="1200" u="none" cap="none" strike="noStrike">
              <a:solidFill>
                <a:schemeClr val="dk1"/>
              </a:solidFill>
              <a:latin typeface="Times New Roman"/>
              <a:ea typeface="Times New Roman"/>
              <a:cs typeface="Times New Roman"/>
              <a:sym typeface="Times New Roman"/>
            </a:endParaRPr>
          </a:p>
        </p:txBody>
      </p:sp>
      <p:pic>
        <p:nvPicPr>
          <p:cNvPr id="55" name="Google Shape;55;p13"/>
          <p:cNvPicPr preferRelativeResize="0"/>
          <p:nvPr/>
        </p:nvPicPr>
        <p:blipFill rotWithShape="1">
          <a:blip r:embed="rId3">
            <a:alphaModFix/>
          </a:blip>
          <a:srcRect b="0" l="0" r="0" t="0"/>
          <a:stretch/>
        </p:blipFill>
        <p:spPr>
          <a:xfrm>
            <a:off x="220625" y="212425"/>
            <a:ext cx="999400" cy="1022000"/>
          </a:xfrm>
          <a:prstGeom prst="rect">
            <a:avLst/>
          </a:prstGeom>
          <a:noFill/>
          <a:ln>
            <a:noFill/>
          </a:ln>
        </p:spPr>
      </p:pic>
      <p:pic>
        <p:nvPicPr>
          <p:cNvPr descr="C:\Users\Dean Academic\Desktop\Images for Canva\naac_a_grade.jpg" id="56" name="Google Shape;56;p13"/>
          <p:cNvPicPr preferRelativeResize="0"/>
          <p:nvPr/>
        </p:nvPicPr>
        <p:blipFill rotWithShape="1">
          <a:blip r:embed="rId4">
            <a:alphaModFix/>
          </a:blip>
          <a:srcRect b="0" l="0" r="0" t="0"/>
          <a:stretch/>
        </p:blipFill>
        <p:spPr>
          <a:xfrm>
            <a:off x="7971825" y="338450"/>
            <a:ext cx="925700" cy="769950"/>
          </a:xfrm>
          <a:prstGeom prst="rect">
            <a:avLst/>
          </a:prstGeom>
          <a:noFill/>
          <a:ln>
            <a:noFill/>
          </a:ln>
        </p:spPr>
      </p:pic>
      <p:sp>
        <p:nvSpPr>
          <p:cNvPr id="57" name="Google Shape;57;p13"/>
          <p:cNvSpPr txBox="1"/>
          <p:nvPr/>
        </p:nvSpPr>
        <p:spPr>
          <a:xfrm>
            <a:off x="1257000" y="1385225"/>
            <a:ext cx="7011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3300"/>
                </a:solidFill>
                <a:latin typeface="Times New Roman"/>
                <a:ea typeface="Times New Roman"/>
                <a:cs typeface="Times New Roman"/>
                <a:sym typeface="Times New Roman"/>
              </a:rPr>
              <a:t>DEPARTMENT OF COMPUTER SCIENCE AND ENGINEERING</a:t>
            </a:r>
            <a:endParaRPr b="0" i="0" sz="1100" u="none" cap="none" strike="noStrike">
              <a:solidFill>
                <a:schemeClr val="dk1"/>
              </a:solidFill>
              <a:latin typeface="Arial"/>
              <a:ea typeface="Arial"/>
              <a:cs typeface="Arial"/>
              <a:sym typeface="Arial"/>
            </a:endParaRPr>
          </a:p>
        </p:txBody>
      </p:sp>
      <p:sp>
        <p:nvSpPr>
          <p:cNvPr id="58" name="Google Shape;58;p13"/>
          <p:cNvSpPr txBox="1"/>
          <p:nvPr/>
        </p:nvSpPr>
        <p:spPr>
          <a:xfrm>
            <a:off x="381900" y="1800725"/>
            <a:ext cx="8173800" cy="184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3333CC"/>
                </a:solidFill>
                <a:latin typeface="Times New Roman"/>
                <a:ea typeface="Times New Roman"/>
                <a:cs typeface="Times New Roman"/>
                <a:sym typeface="Times New Roman"/>
              </a:rPr>
              <a:t>MAJOR PROJECT REVIEW </a:t>
            </a:r>
            <a:r>
              <a:rPr b="1" i="0" lang="en" sz="2600" u="none" cap="none" strike="noStrike">
                <a:solidFill>
                  <a:srgbClr val="3333CC"/>
                </a:solidFill>
                <a:latin typeface="Times New Roman"/>
                <a:ea typeface="Times New Roman"/>
                <a:cs typeface="Times New Roman"/>
                <a:sym typeface="Times New Roman"/>
              </a:rPr>
              <a:t> </a:t>
            </a:r>
            <a:endParaRPr b="1" i="0" sz="2600" u="none" cap="none" strike="noStrike">
              <a:solidFill>
                <a:srgbClr val="3333C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600"/>
              <a:buFont typeface="Arial"/>
              <a:buNone/>
            </a:pPr>
            <a:r>
              <a:t/>
            </a:r>
            <a:endParaRPr b="1" i="0" sz="2600" u="none" cap="none" strike="noStrike">
              <a:solidFill>
                <a:srgbClr val="3333C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Times New Roman"/>
                <a:ea typeface="Times New Roman"/>
                <a:cs typeface="Times New Roman"/>
                <a:sym typeface="Times New Roman"/>
              </a:rPr>
              <a:t>Automated reconnaissance tool for pentesting engagements</a:t>
            </a:r>
            <a:endParaRPr b="1"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3333CC"/>
              </a:solidFill>
              <a:latin typeface="Times New Roman"/>
              <a:ea typeface="Times New Roman"/>
              <a:cs typeface="Times New Roman"/>
              <a:sym typeface="Times New Roman"/>
            </a:endParaRPr>
          </a:p>
        </p:txBody>
      </p:sp>
      <p:sp>
        <p:nvSpPr>
          <p:cNvPr id="59" name="Google Shape;59;p13"/>
          <p:cNvSpPr txBox="1"/>
          <p:nvPr/>
        </p:nvSpPr>
        <p:spPr>
          <a:xfrm>
            <a:off x="1100100" y="3303925"/>
            <a:ext cx="7455600" cy="1623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500"/>
              <a:buFont typeface="Arial"/>
              <a:buNone/>
            </a:pPr>
            <a:r>
              <a:rPr b="0" i="0" lang="en" sz="1500" u="none" cap="none" strike="noStrike">
                <a:solidFill>
                  <a:schemeClr val="dk1"/>
                </a:solidFill>
                <a:latin typeface="Twentieth Century"/>
                <a:ea typeface="Twentieth Century"/>
                <a:cs typeface="Twentieth Century"/>
                <a:sym typeface="Twentieth Century"/>
              </a:rPr>
              <a:t>                                    </a:t>
            </a:r>
            <a:r>
              <a:rPr b="1" i="0" lang="en" sz="1700" u="none" cap="none" strike="noStrike">
                <a:solidFill>
                  <a:schemeClr val="dk1"/>
                </a:solidFill>
                <a:latin typeface="Times New Roman"/>
                <a:ea typeface="Times New Roman"/>
                <a:cs typeface="Times New Roman"/>
                <a:sym typeface="Times New Roman"/>
              </a:rPr>
              <a:t>PRESENTED BY   :      Sundeep Varma</a:t>
            </a:r>
            <a:endParaRPr b="1" i="0" sz="17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chemeClr val="dk1"/>
                </a:solidFill>
                <a:latin typeface="Times New Roman"/>
                <a:ea typeface="Times New Roman"/>
                <a:cs typeface="Times New Roman"/>
                <a:sym typeface="Times New Roman"/>
              </a:rPr>
              <a:t>                                   BATCH NO           :        24 </a:t>
            </a:r>
            <a:endParaRPr b="1" i="0" sz="17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chemeClr val="dk1"/>
                </a:solidFill>
                <a:latin typeface="Times New Roman"/>
                <a:ea typeface="Times New Roman"/>
                <a:cs typeface="Times New Roman"/>
                <a:sym typeface="Times New Roman"/>
              </a:rPr>
              <a:t>                                   CSE IV A</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dk1"/>
                </a:solidFill>
                <a:latin typeface="Times New Roman"/>
                <a:ea typeface="Times New Roman"/>
                <a:cs typeface="Times New Roman"/>
                <a:sym typeface="Times New Roman"/>
              </a:rPr>
              <a:t>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2232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0707"/>
              <a:buNone/>
            </a:pPr>
            <a:r>
              <a:rPr b="1" lang="en" sz="4400">
                <a:solidFill>
                  <a:srgbClr val="3333CC"/>
                </a:solidFill>
                <a:latin typeface="Times New Roman"/>
                <a:ea typeface="Times New Roman"/>
                <a:cs typeface="Times New Roman"/>
                <a:sym typeface="Times New Roman"/>
              </a:rPr>
              <a:t>Class</a:t>
            </a:r>
            <a:r>
              <a:rPr b="1" lang="en" sz="4400">
                <a:solidFill>
                  <a:srgbClr val="3333CC"/>
                </a:solidFill>
                <a:latin typeface="Times New Roman"/>
                <a:ea typeface="Times New Roman"/>
                <a:cs typeface="Times New Roman"/>
                <a:sym typeface="Times New Roman"/>
              </a:rPr>
              <a:t> Diagram</a:t>
            </a:r>
            <a:endParaRPr/>
          </a:p>
        </p:txBody>
      </p:sp>
      <p:pic>
        <p:nvPicPr>
          <p:cNvPr id="119" name="Google Shape;119;p22"/>
          <p:cNvPicPr preferRelativeResize="0"/>
          <p:nvPr/>
        </p:nvPicPr>
        <p:blipFill>
          <a:blip r:embed="rId3">
            <a:alphaModFix/>
          </a:blip>
          <a:stretch>
            <a:fillRect/>
          </a:stretch>
        </p:blipFill>
        <p:spPr>
          <a:xfrm>
            <a:off x="1847525" y="987050"/>
            <a:ext cx="5861976" cy="391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2232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0707"/>
              <a:buNone/>
            </a:pPr>
            <a:r>
              <a:rPr b="1" lang="en" sz="4400">
                <a:solidFill>
                  <a:srgbClr val="3333CC"/>
                </a:solidFill>
                <a:latin typeface="Times New Roman"/>
                <a:ea typeface="Times New Roman"/>
                <a:cs typeface="Times New Roman"/>
                <a:sym typeface="Times New Roman"/>
              </a:rPr>
              <a:t>Activity Diagram</a:t>
            </a:r>
            <a:endParaRPr/>
          </a:p>
        </p:txBody>
      </p:sp>
      <p:pic>
        <p:nvPicPr>
          <p:cNvPr id="125" name="Google Shape;125;p23"/>
          <p:cNvPicPr preferRelativeResize="0"/>
          <p:nvPr/>
        </p:nvPicPr>
        <p:blipFill rotWithShape="1">
          <a:blip r:embed="rId3">
            <a:alphaModFix/>
          </a:blip>
          <a:srcRect b="0" l="0" r="0" t="0"/>
          <a:stretch/>
        </p:blipFill>
        <p:spPr>
          <a:xfrm>
            <a:off x="3060725" y="1016925"/>
            <a:ext cx="3443625" cy="398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232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0707"/>
              <a:buNone/>
            </a:pPr>
            <a:r>
              <a:rPr b="1" lang="en" sz="4400">
                <a:solidFill>
                  <a:srgbClr val="3333CC"/>
                </a:solidFill>
                <a:latin typeface="Times New Roman"/>
                <a:ea typeface="Times New Roman"/>
                <a:cs typeface="Times New Roman"/>
                <a:sym typeface="Times New Roman"/>
              </a:rPr>
              <a:t>Sample Code</a:t>
            </a:r>
            <a:endParaRPr/>
          </a:p>
        </p:txBody>
      </p:sp>
      <p:sp>
        <p:nvSpPr>
          <p:cNvPr id="131" name="Google Shape;131;p24"/>
          <p:cNvSpPr txBox="1"/>
          <p:nvPr/>
        </p:nvSpPr>
        <p:spPr>
          <a:xfrm>
            <a:off x="232475" y="1123150"/>
            <a:ext cx="8673000" cy="3909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def rem_noise():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global aldmn1</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global unqdmn1</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print('\n***************Removing noise*************')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os.system('cat assetfinder.txt sublister.txt subfinder.txt &gt;&gt; all_domains.txt')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aldmn = sp.getoutput("wc -l all_domains.txt | grep -o '[0-9]\+'")</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aldmn1=aldmn</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print('subdomains aquired : '+aldmn)</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print('\n***************Removing duplicate subdomains*************')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os.system('cat all_domains.txt| sort | uniq &gt;&gt; uniq_domains.txt')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print('unique domains')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unqdmn = sp.getoutput("wc -l uniq_domains.txt | grep -o '[0-9]\+'")</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unqdmn1=unqdmn</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print('subdomains aquired : '+unqdmn)   </a:t>
            </a:r>
            <a:r>
              <a:rPr lang="en" sz="1050">
                <a:solidFill>
                  <a:srgbClr val="569CD6"/>
                </a:solidFill>
                <a:highlight>
                  <a:srgbClr val="1E1E1E"/>
                </a:highlight>
                <a:latin typeface="Courier New"/>
                <a:ea typeface="Courier New"/>
                <a:cs typeface="Courier New"/>
                <a:sym typeface="Courier New"/>
              </a:rPr>
              <a:t>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2232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0707"/>
              <a:buNone/>
            </a:pPr>
            <a:r>
              <a:rPr b="1" lang="en" sz="4400">
                <a:solidFill>
                  <a:srgbClr val="3333CC"/>
                </a:solidFill>
                <a:latin typeface="Times New Roman"/>
                <a:ea typeface="Times New Roman"/>
                <a:cs typeface="Times New Roman"/>
                <a:sym typeface="Times New Roman"/>
              </a:rPr>
              <a:t>Sample Code</a:t>
            </a:r>
            <a:endParaRPr/>
          </a:p>
        </p:txBody>
      </p:sp>
      <p:sp>
        <p:nvSpPr>
          <p:cNvPr id="137" name="Google Shape;137;p25"/>
          <p:cNvSpPr txBox="1"/>
          <p:nvPr/>
        </p:nvSpPr>
        <p:spPr>
          <a:xfrm>
            <a:off x="290825" y="1055075"/>
            <a:ext cx="8520600" cy="5006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def portscan(ip):</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print("*************** Nmap Scan Started*************")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os.system('nmap -sC -sV -A  '+ip +' -Pn- -oG nmapo3.txt &gt; /dev/null 2&gt;&amp;1')</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print('\n***************Nmap Scan Completed*************')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filename='nmapo3.txt'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 = open(filename)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lines=f.readlines()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portlist=lines[2]</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val=portlist.split("\t")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nl=val[1:-1]</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listtostr=''.join([str(elem) for elem in nl])</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ns=listtostr[6:].split(",")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filenm=ip+'.txt'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file1 = open( filenm, 'w')</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for k in ns: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file1.write(k)</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file1.write("\n")</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file1.close()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1E1E1E"/>
                </a:highlight>
                <a:latin typeface="Courier New"/>
                <a:ea typeface="Courier New"/>
                <a:cs typeface="Courier New"/>
                <a:sym typeface="Courier New"/>
              </a:rPr>
              <a:t> </a:t>
            </a:r>
            <a:endParaRPr sz="1050">
              <a:solidFill>
                <a:schemeClr val="dk1"/>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2232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0707"/>
              <a:buNone/>
            </a:pPr>
            <a:r>
              <a:rPr b="1" lang="en" sz="4400">
                <a:solidFill>
                  <a:srgbClr val="3333CC"/>
                </a:solidFill>
                <a:latin typeface="Times New Roman"/>
                <a:ea typeface="Times New Roman"/>
                <a:cs typeface="Times New Roman"/>
                <a:sym typeface="Times New Roman"/>
              </a:rPr>
              <a:t>Sample Code</a:t>
            </a:r>
            <a:endParaRPr/>
          </a:p>
        </p:txBody>
      </p:sp>
      <p:sp>
        <p:nvSpPr>
          <p:cNvPr id="143" name="Google Shape;143;p26"/>
          <p:cNvSpPr txBox="1"/>
          <p:nvPr/>
        </p:nvSpPr>
        <p:spPr>
          <a:xfrm>
            <a:off x="290825" y="1055075"/>
            <a:ext cx="8520600" cy="5445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chemeClr val="dk1"/>
                </a:solidFill>
                <a:highlight>
                  <a:schemeClr val="lt1"/>
                </a:highlight>
                <a:latin typeface="Courier New"/>
                <a:ea typeface="Courier New"/>
                <a:cs typeface="Courier New"/>
                <a:sym typeface="Courier New"/>
              </a:rPr>
              <a:t> global ports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oports =sp.check_output('awk -F "/" \'{print $1}\' '+filenm , shell=True)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rversions=sp.check_output('awk -F "/" \'{print $7}\' '+filenm , shell=True)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rservices= sp.check_output('awk -F "/" \'{print $5}\' '+filenm , shell=True)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prt=oports.decode("utf-8")</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prt=list(prt.split("\n"))</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ports=prt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filename=ip+'_ports.txt'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os.system('touch '+filename)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file1 = open(filename, 'w')</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file1.write("ports")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for k in prt: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file1.write(k)</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file1.write("\n")</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file1.close()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global versions</a:t>
            </a:r>
            <a:endParaRPr sz="1050">
              <a:solidFill>
                <a:schemeClr val="lt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lt1"/>
                </a:solidFill>
                <a:highlight>
                  <a:schemeClr val="lt1"/>
                </a:highlight>
                <a:latin typeface="Courier New"/>
                <a:ea typeface="Courier New"/>
                <a:cs typeface="Courier New"/>
                <a:sym typeface="Courier New"/>
              </a:rPr>
              <a:t>  </a:t>
            </a:r>
            <a:r>
              <a:rPr lang="en" sz="1050">
                <a:solidFill>
                  <a:schemeClr val="dk1"/>
                </a:solidFill>
                <a:highlight>
                  <a:schemeClr val="lt1"/>
                </a:highlight>
                <a:latin typeface="Courier New"/>
                <a:ea typeface="Courier New"/>
                <a:cs typeface="Courier New"/>
                <a:sym typeface="Courier New"/>
              </a:rPr>
              <a:t> global services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2232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0707"/>
              <a:buNone/>
            </a:pPr>
            <a:r>
              <a:rPr b="1" lang="en" sz="4400">
                <a:solidFill>
                  <a:srgbClr val="3333CC"/>
                </a:solidFill>
                <a:latin typeface="Times New Roman"/>
                <a:ea typeface="Times New Roman"/>
                <a:cs typeface="Times New Roman"/>
                <a:sym typeface="Times New Roman"/>
              </a:rPr>
              <a:t>Sample Code</a:t>
            </a:r>
            <a:endParaRPr/>
          </a:p>
        </p:txBody>
      </p:sp>
      <p:sp>
        <p:nvSpPr>
          <p:cNvPr id="149" name="Google Shape;149;p27"/>
          <p:cNvSpPr txBox="1"/>
          <p:nvPr/>
        </p:nvSpPr>
        <p:spPr>
          <a:xfrm>
            <a:off x="290825" y="1055075"/>
            <a:ext cx="8520600" cy="5445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ver=rversions.decode("utf-8")</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ver=list(ver.split("\n"))</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versions=ver</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ser=rservices.decode("utf-8")</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ser=list(ser.split("\n"))</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filenm=ip+'_services.txt'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file1 = open( filenm, 'w')</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for k in ver:</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v=k.replace('(','').replace(')','')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file1.write(v)</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file1.write("\n")</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file1.close()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rservices= sp.check_output('awk -F " " \'{print $1" " $2}\' '+filenm , shell=True)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ser=rservices.decode("utf-8")</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lt1"/>
                </a:highlight>
                <a:latin typeface="Courier New"/>
                <a:ea typeface="Courier New"/>
                <a:cs typeface="Courier New"/>
                <a:sym typeface="Courier New"/>
              </a:rPr>
              <a:t>   ser=list(ser.split("\n"))</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2232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0707"/>
              <a:buNone/>
            </a:pPr>
            <a:r>
              <a:rPr b="1" lang="en" sz="4400">
                <a:solidFill>
                  <a:srgbClr val="3333CC"/>
                </a:solidFill>
                <a:latin typeface="Times New Roman"/>
                <a:ea typeface="Times New Roman"/>
                <a:cs typeface="Times New Roman"/>
                <a:sym typeface="Times New Roman"/>
              </a:rPr>
              <a:t>Result</a:t>
            </a:r>
            <a:endParaRPr/>
          </a:p>
        </p:txBody>
      </p:sp>
      <p:sp>
        <p:nvSpPr>
          <p:cNvPr id="155" name="Google Shape;155;p28"/>
          <p:cNvSpPr txBox="1"/>
          <p:nvPr/>
        </p:nvSpPr>
        <p:spPr>
          <a:xfrm>
            <a:off x="222750" y="1084250"/>
            <a:ext cx="87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6" name="Google Shape;156;p28"/>
          <p:cNvPicPr preferRelativeResize="0"/>
          <p:nvPr/>
        </p:nvPicPr>
        <p:blipFill>
          <a:blip r:embed="rId3">
            <a:alphaModFix/>
          </a:blip>
          <a:stretch>
            <a:fillRect/>
          </a:stretch>
        </p:blipFill>
        <p:spPr>
          <a:xfrm>
            <a:off x="269100" y="975700"/>
            <a:ext cx="8202975" cy="3968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70707"/>
              <a:buFont typeface="Arial"/>
              <a:buNone/>
            </a:pPr>
            <a:r>
              <a:rPr b="1" lang="en" sz="4400">
                <a:solidFill>
                  <a:srgbClr val="3333CC"/>
                </a:solidFill>
                <a:latin typeface="Times New Roman"/>
                <a:ea typeface="Times New Roman"/>
                <a:cs typeface="Times New Roman"/>
                <a:sym typeface="Times New Roman"/>
              </a:rPr>
              <a:t>Result</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63" name="Google Shape;163;p29"/>
          <p:cNvPicPr preferRelativeResize="0"/>
          <p:nvPr/>
        </p:nvPicPr>
        <p:blipFill>
          <a:blip r:embed="rId3">
            <a:alphaModFix/>
          </a:blip>
          <a:stretch>
            <a:fillRect/>
          </a:stretch>
        </p:blipFill>
        <p:spPr>
          <a:xfrm>
            <a:off x="0" y="632418"/>
            <a:ext cx="9143999" cy="38786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232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rgbClr val="3333CC"/>
              </a:buClr>
              <a:buSzPct val="100000"/>
              <a:buFont typeface="Times New Roman"/>
              <a:buNone/>
            </a:pPr>
            <a:r>
              <a:rPr b="1" lang="en" sz="4400">
                <a:solidFill>
                  <a:srgbClr val="3333CC"/>
                </a:solidFill>
                <a:latin typeface="Times New Roman"/>
                <a:ea typeface="Times New Roman"/>
                <a:cs typeface="Times New Roman"/>
                <a:sym typeface="Times New Roman"/>
              </a:rPr>
              <a:t>Abstract</a:t>
            </a:r>
            <a:endParaRPr/>
          </a:p>
        </p:txBody>
      </p:sp>
      <p:sp>
        <p:nvSpPr>
          <p:cNvPr id="65" name="Google Shape;6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Clr>
                <a:schemeClr val="dk1"/>
              </a:buClr>
              <a:buSzPts val="2400"/>
              <a:buFont typeface="Twentieth Century"/>
              <a:buNone/>
            </a:pPr>
            <a:r>
              <a:rPr lang="en" sz="1600">
                <a:solidFill>
                  <a:schemeClr val="dk1"/>
                </a:solidFill>
                <a:latin typeface="Times New Roman"/>
                <a:ea typeface="Times New Roman"/>
                <a:cs typeface="Times New Roman"/>
                <a:sym typeface="Times New Roman"/>
              </a:rPr>
              <a:t>Reconnaissance denotes the work of information gathering before any real attacks are planned. The idea is to collect as much interesting information as possible about the target. To achieve this, many different publicly available sources of information are used. The extracted information will often already allow a detailed insight into the affected systems.This encompasses technical as well as nontechnical information. Technical information may be IP-ranges, insight into the (internal) network infrastructure, used hardware and even passwords. There are various tools available in the community do the reconnaissance.The tool I propose chains all the tools commonly used during the reconnaissance process like sublister,nmap,search sploit, aquatone,eyewitness, HTTPX, dirbuster, gobuster etc. Chaining all these tools system offers reconnaissance for both bug bounty and CTF styled processes. In  the end this project provides a clean report all the findings.</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232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0707"/>
              <a:buNone/>
            </a:pPr>
            <a:r>
              <a:rPr b="1" lang="en" sz="4400">
                <a:solidFill>
                  <a:srgbClr val="3333CC"/>
                </a:solidFill>
                <a:latin typeface="Times New Roman"/>
                <a:ea typeface="Times New Roman"/>
                <a:cs typeface="Times New Roman"/>
                <a:sym typeface="Times New Roman"/>
              </a:rPr>
              <a:t>Existing System</a:t>
            </a:r>
            <a:endParaRPr/>
          </a:p>
        </p:txBody>
      </p:sp>
      <p:sp>
        <p:nvSpPr>
          <p:cNvPr id="71" name="Google Shape;71;p15"/>
          <p:cNvSpPr txBox="1"/>
          <p:nvPr>
            <p:ph idx="1" type="body"/>
          </p:nvPr>
        </p:nvSpPr>
        <p:spPr>
          <a:xfrm>
            <a:off x="311700" y="1152475"/>
            <a:ext cx="8520600" cy="1041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There are not many tools online which could automate the reconnaissance, Even if there are any tools they just automated only one segment ie either directory brute forcing, or searching the exploit for services.There are no tools which would integrate the recon of bug bounty or of CTFs.</a:t>
            </a:r>
            <a:endParaRPr sz="3400">
              <a:solidFill>
                <a:schemeClr val="dk1"/>
              </a:solidFill>
            </a:endParaRPr>
          </a:p>
        </p:txBody>
      </p:sp>
      <p:sp>
        <p:nvSpPr>
          <p:cNvPr id="72" name="Google Shape;72;p15"/>
          <p:cNvSpPr txBox="1"/>
          <p:nvPr>
            <p:ph type="title"/>
          </p:nvPr>
        </p:nvSpPr>
        <p:spPr>
          <a:xfrm>
            <a:off x="311700" y="22854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0707"/>
              <a:buNone/>
            </a:pPr>
            <a:r>
              <a:rPr b="1" lang="en" sz="4400">
                <a:solidFill>
                  <a:srgbClr val="3333CC"/>
                </a:solidFill>
                <a:latin typeface="Times New Roman"/>
                <a:ea typeface="Times New Roman"/>
                <a:cs typeface="Times New Roman"/>
                <a:sym typeface="Times New Roman"/>
              </a:rPr>
              <a:t>Advantages of Existing System</a:t>
            </a:r>
            <a:endParaRPr/>
          </a:p>
        </p:txBody>
      </p:sp>
      <p:sp>
        <p:nvSpPr>
          <p:cNvPr id="73" name="Google Shape;73;p15"/>
          <p:cNvSpPr txBox="1"/>
          <p:nvPr>
            <p:ph idx="1" type="body"/>
          </p:nvPr>
        </p:nvSpPr>
        <p:spPr>
          <a:xfrm>
            <a:off x="311700" y="3165700"/>
            <a:ext cx="8610600" cy="1800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Not many tools for Entire recon automation.</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Few are  Paid.</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They have complex syntax.</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NO proper report generator.</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No Tool integrating bug bounty and CTF recon.</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232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0707"/>
              <a:buNone/>
            </a:pPr>
            <a:r>
              <a:rPr b="1" lang="en" sz="4400">
                <a:solidFill>
                  <a:srgbClr val="3333CC"/>
                </a:solidFill>
                <a:latin typeface="Times New Roman"/>
                <a:ea typeface="Times New Roman"/>
                <a:cs typeface="Times New Roman"/>
                <a:sym typeface="Times New Roman"/>
              </a:rPr>
              <a:t>Proposed System</a:t>
            </a:r>
            <a:endParaRPr/>
          </a:p>
        </p:txBody>
      </p:sp>
      <p:sp>
        <p:nvSpPr>
          <p:cNvPr id="79" name="Google Shape;79;p16"/>
          <p:cNvSpPr txBox="1"/>
          <p:nvPr>
            <p:ph idx="1" type="body"/>
          </p:nvPr>
        </p:nvSpPr>
        <p:spPr>
          <a:xfrm>
            <a:off x="311700" y="1152475"/>
            <a:ext cx="8520600" cy="1041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sz="1600">
                <a:solidFill>
                  <a:schemeClr val="dk1"/>
                </a:solidFill>
                <a:latin typeface="Times New Roman"/>
                <a:ea typeface="Times New Roman"/>
                <a:cs typeface="Times New Roman"/>
                <a:sym typeface="Times New Roman"/>
              </a:rPr>
              <a:t>The system/Program I propose does the entire recon automated and is heavily customizable, Not only it offers the automation in recon for CTFs but also for bug bounty programs. It generates a proper report of the entire findings. It uses the best of common tools to rely on results.</a:t>
            </a:r>
            <a:endParaRPr sz="2900">
              <a:solidFill>
                <a:schemeClr val="dk1"/>
              </a:solidFill>
            </a:endParaRPr>
          </a:p>
        </p:txBody>
      </p:sp>
      <p:sp>
        <p:nvSpPr>
          <p:cNvPr id="80" name="Google Shape;80;p16"/>
          <p:cNvSpPr txBox="1"/>
          <p:nvPr>
            <p:ph type="title"/>
          </p:nvPr>
        </p:nvSpPr>
        <p:spPr>
          <a:xfrm>
            <a:off x="311700" y="22854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0707"/>
              <a:buNone/>
            </a:pPr>
            <a:r>
              <a:rPr b="1" lang="en" sz="4400">
                <a:solidFill>
                  <a:srgbClr val="3333CC"/>
                </a:solidFill>
                <a:latin typeface="Times New Roman"/>
                <a:ea typeface="Times New Roman"/>
                <a:cs typeface="Times New Roman"/>
                <a:sym typeface="Times New Roman"/>
              </a:rPr>
              <a:t>Advantages of Proposed System</a:t>
            </a:r>
            <a:endParaRPr/>
          </a:p>
        </p:txBody>
      </p:sp>
      <p:sp>
        <p:nvSpPr>
          <p:cNvPr id="81" name="Google Shape;81;p16"/>
          <p:cNvSpPr txBox="1"/>
          <p:nvPr>
            <p:ph idx="1" type="body"/>
          </p:nvPr>
        </p:nvSpPr>
        <p:spPr>
          <a:xfrm>
            <a:off x="311700" y="3165700"/>
            <a:ext cx="8610600" cy="1800600"/>
          </a:xfrm>
          <a:prstGeom prst="rect">
            <a:avLst/>
          </a:prstGeom>
          <a:noFill/>
          <a:ln>
            <a:noFill/>
          </a:ln>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Proper report.</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Heavily customizable.</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Offers recon on Bug Bounty and CTFs</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 Pre installs all the libraries and tools required.</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232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0707"/>
              <a:buNone/>
            </a:pPr>
            <a:r>
              <a:rPr b="1" lang="en" sz="4400">
                <a:solidFill>
                  <a:srgbClr val="3333CC"/>
                </a:solidFill>
                <a:latin typeface="Times New Roman"/>
                <a:ea typeface="Times New Roman"/>
                <a:cs typeface="Times New Roman"/>
                <a:sym typeface="Times New Roman"/>
              </a:rPr>
              <a:t>Hardware Requirements</a:t>
            </a:r>
            <a:endParaRPr/>
          </a:p>
        </p:txBody>
      </p:sp>
      <p:sp>
        <p:nvSpPr>
          <p:cNvPr id="87" name="Google Shape;87;p17"/>
          <p:cNvSpPr txBox="1"/>
          <p:nvPr>
            <p:ph idx="1" type="body"/>
          </p:nvPr>
        </p:nvSpPr>
        <p:spPr>
          <a:xfrm>
            <a:off x="451775" y="1152525"/>
            <a:ext cx="8520600" cy="1231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Processor   </a:t>
            </a:r>
            <a:r>
              <a:rPr lang="en" sz="1600">
                <a:solidFill>
                  <a:schemeClr val="dk1"/>
                </a:solidFill>
                <a:latin typeface="Times New Roman"/>
                <a:ea typeface="Times New Roman"/>
                <a:cs typeface="Times New Roman"/>
                <a:sym typeface="Times New Roman"/>
              </a:rPr>
              <a:t>                                 :        AMD A4 or higher</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RAM  </a:t>
            </a:r>
            <a:r>
              <a:rPr lang="en" sz="1600">
                <a:solidFill>
                  <a:schemeClr val="dk1"/>
                </a:solidFill>
                <a:latin typeface="Times New Roman"/>
                <a:ea typeface="Times New Roman"/>
                <a:cs typeface="Times New Roman"/>
                <a:sym typeface="Times New Roman"/>
              </a:rPr>
              <a:t>                                        :       4GB or Higher </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Storage </a:t>
            </a:r>
            <a:r>
              <a:rPr lang="en" sz="1600">
                <a:solidFill>
                  <a:schemeClr val="dk1"/>
                </a:solidFill>
                <a:latin typeface="Times New Roman"/>
                <a:ea typeface="Times New Roman"/>
                <a:cs typeface="Times New Roman"/>
                <a:sym typeface="Times New Roman"/>
              </a:rPr>
              <a:t>                                      :       1GB or Higher</a:t>
            </a:r>
            <a:endParaRPr sz="2100">
              <a:solidFill>
                <a:schemeClr val="dk1"/>
              </a:solidFill>
              <a:latin typeface="Times New Roman"/>
              <a:ea typeface="Times New Roman"/>
              <a:cs typeface="Times New Roman"/>
              <a:sym typeface="Times New Roman"/>
            </a:endParaRPr>
          </a:p>
        </p:txBody>
      </p:sp>
      <p:sp>
        <p:nvSpPr>
          <p:cNvPr id="88" name="Google Shape;88;p17"/>
          <p:cNvSpPr txBox="1"/>
          <p:nvPr>
            <p:ph type="title"/>
          </p:nvPr>
        </p:nvSpPr>
        <p:spPr>
          <a:xfrm>
            <a:off x="311700" y="23843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0707"/>
              <a:buNone/>
            </a:pPr>
            <a:r>
              <a:rPr b="1" lang="en" sz="4400">
                <a:solidFill>
                  <a:srgbClr val="3333CC"/>
                </a:solidFill>
                <a:latin typeface="Times New Roman"/>
                <a:ea typeface="Times New Roman"/>
                <a:cs typeface="Times New Roman"/>
                <a:sym typeface="Times New Roman"/>
              </a:rPr>
              <a:t>Software Requirements</a:t>
            </a:r>
            <a:endParaRPr/>
          </a:p>
        </p:txBody>
      </p:sp>
      <p:sp>
        <p:nvSpPr>
          <p:cNvPr id="89" name="Google Shape;89;p17"/>
          <p:cNvSpPr txBox="1"/>
          <p:nvPr>
            <p:ph idx="1" type="body"/>
          </p:nvPr>
        </p:nvSpPr>
        <p:spPr>
          <a:xfrm>
            <a:off x="451775" y="3449175"/>
            <a:ext cx="8520600" cy="1231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SzPct val="109923"/>
              <a:buNone/>
            </a:pPr>
            <a:r>
              <a:rPr b="1" lang="en" sz="6550">
                <a:solidFill>
                  <a:schemeClr val="dk1"/>
                </a:solidFill>
                <a:latin typeface="Times New Roman"/>
                <a:ea typeface="Times New Roman"/>
                <a:cs typeface="Times New Roman"/>
                <a:sym typeface="Times New Roman"/>
              </a:rPr>
              <a:t>OS    </a:t>
            </a:r>
            <a:r>
              <a:rPr lang="en" sz="6550">
                <a:solidFill>
                  <a:schemeClr val="dk1"/>
                </a:solidFill>
                <a:latin typeface="Times New Roman"/>
                <a:ea typeface="Times New Roman"/>
                <a:cs typeface="Times New Roman"/>
                <a:sym typeface="Times New Roman"/>
              </a:rPr>
              <a:t>                                        :        Kali /Parrot</a:t>
            </a:r>
            <a:endParaRPr sz="655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ct val="109923"/>
              <a:buNone/>
            </a:pPr>
            <a:r>
              <a:rPr b="1" lang="en" sz="6550">
                <a:solidFill>
                  <a:schemeClr val="dk1"/>
                </a:solidFill>
                <a:latin typeface="Times New Roman"/>
                <a:ea typeface="Times New Roman"/>
                <a:cs typeface="Times New Roman"/>
                <a:sym typeface="Times New Roman"/>
              </a:rPr>
              <a:t>Programming Languages   </a:t>
            </a:r>
            <a:r>
              <a:rPr lang="en" sz="6550">
                <a:solidFill>
                  <a:schemeClr val="dk1"/>
                </a:solidFill>
                <a:latin typeface="Times New Roman"/>
                <a:ea typeface="Times New Roman"/>
                <a:cs typeface="Times New Roman"/>
                <a:sym typeface="Times New Roman"/>
              </a:rPr>
              <a:t>   :       GO, BASH, RUST, DOCKER, Python</a:t>
            </a:r>
            <a:endParaRPr sz="655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ct val="109923"/>
              <a:buNone/>
            </a:pPr>
            <a:r>
              <a:rPr b="1" lang="en" sz="6550">
                <a:solidFill>
                  <a:schemeClr val="dk1"/>
                </a:solidFill>
                <a:latin typeface="Times New Roman"/>
                <a:ea typeface="Times New Roman"/>
                <a:cs typeface="Times New Roman"/>
                <a:sym typeface="Times New Roman"/>
              </a:rPr>
              <a:t>Text Editor  </a:t>
            </a:r>
            <a:r>
              <a:rPr lang="en" sz="6550">
                <a:solidFill>
                  <a:schemeClr val="dk1"/>
                </a:solidFill>
                <a:latin typeface="Times New Roman"/>
                <a:ea typeface="Times New Roman"/>
                <a:cs typeface="Times New Roman"/>
                <a:sym typeface="Times New Roman"/>
              </a:rPr>
              <a:t>                            :        VIM,VS CODE</a:t>
            </a:r>
            <a:endParaRPr sz="655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232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0707"/>
              <a:buNone/>
            </a:pPr>
            <a:r>
              <a:rPr b="1" lang="en" sz="4400">
                <a:solidFill>
                  <a:srgbClr val="3333CC"/>
                </a:solidFill>
                <a:latin typeface="Times New Roman"/>
                <a:ea typeface="Times New Roman"/>
                <a:cs typeface="Times New Roman"/>
                <a:sym typeface="Times New Roman"/>
              </a:rPr>
              <a:t>Architecture</a:t>
            </a:r>
            <a:endParaRPr/>
          </a:p>
        </p:txBody>
      </p:sp>
      <p:pic>
        <p:nvPicPr>
          <p:cNvPr id="95" name="Google Shape;95;p18"/>
          <p:cNvPicPr preferRelativeResize="0"/>
          <p:nvPr/>
        </p:nvPicPr>
        <p:blipFill rotWithShape="1">
          <a:blip r:embed="rId3">
            <a:alphaModFix/>
          </a:blip>
          <a:srcRect b="0" l="0" r="0" t="0"/>
          <a:stretch/>
        </p:blipFill>
        <p:spPr>
          <a:xfrm>
            <a:off x="2292925" y="972950"/>
            <a:ext cx="4558146" cy="404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2232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0707"/>
              <a:buNone/>
            </a:pPr>
            <a:r>
              <a:rPr b="1" lang="en" sz="4400">
                <a:solidFill>
                  <a:srgbClr val="3333CC"/>
                </a:solidFill>
                <a:latin typeface="Times New Roman"/>
                <a:ea typeface="Times New Roman"/>
                <a:cs typeface="Times New Roman"/>
                <a:sym typeface="Times New Roman"/>
              </a:rPr>
              <a:t> Modules</a:t>
            </a:r>
            <a:endParaRPr/>
          </a:p>
        </p:txBody>
      </p:sp>
      <p:sp>
        <p:nvSpPr>
          <p:cNvPr id="101" name="Google Shape;101;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IP Module</a:t>
            </a:r>
            <a:r>
              <a:rPr lang="en" sz="1600">
                <a:solidFill>
                  <a:schemeClr val="dk1"/>
                </a:solidFill>
                <a:latin typeface="Times New Roman"/>
                <a:ea typeface="Times New Roman"/>
                <a:cs typeface="Times New Roman"/>
                <a:sym typeface="Times New Roman"/>
              </a:rPr>
              <a:t> :ip modules the ip is taken and analyzed for missing octals or domain lookup is done.</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Port Scan : </a:t>
            </a:r>
            <a:r>
              <a:rPr lang="en" sz="1600">
                <a:solidFill>
                  <a:schemeClr val="dk1"/>
                </a:solidFill>
                <a:latin typeface="Times New Roman"/>
                <a:ea typeface="Times New Roman"/>
                <a:cs typeface="Times New Roman"/>
                <a:sym typeface="Times New Roman"/>
              </a:rPr>
              <a:t>Nmap is made Scan on the target for checking the open ports.</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Common exploits are made search on the obtained running services</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Subdomains</a:t>
            </a:r>
            <a:r>
              <a:rPr lang="en" sz="1600">
                <a:solidFill>
                  <a:schemeClr val="dk1"/>
                </a:solidFill>
                <a:latin typeface="Times New Roman"/>
                <a:ea typeface="Times New Roman"/>
                <a:cs typeface="Times New Roman"/>
                <a:sym typeface="Times New Roman"/>
              </a:rPr>
              <a:t> : Subdomains are analyzed and obtained with various tools</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Live Subdomains Active and live subdomains are filtered by HTTPX</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Screenshotting</a:t>
            </a:r>
            <a:r>
              <a:rPr lang="en" sz="1600">
                <a:solidFill>
                  <a:schemeClr val="dk1"/>
                </a:solidFill>
                <a:latin typeface="Times New Roman"/>
                <a:ea typeface="Times New Roman"/>
                <a:cs typeface="Times New Roman"/>
                <a:sym typeface="Times New Roman"/>
              </a:rPr>
              <a:t> : Screenshotting is done using eyewitness or aquatone</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Directory brute forcing : </a:t>
            </a:r>
            <a:r>
              <a:rPr lang="en" sz="1600">
                <a:solidFill>
                  <a:schemeClr val="dk1"/>
                </a:solidFill>
                <a:latin typeface="Times New Roman"/>
                <a:ea typeface="Times New Roman"/>
                <a:cs typeface="Times New Roman"/>
                <a:sym typeface="Times New Roman"/>
              </a:rPr>
              <a:t>Directory brute forcing is done using gibuster or dirbuster with common seclist wordlist</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Web Attacks</a:t>
            </a:r>
            <a:r>
              <a:rPr lang="en" sz="1600">
                <a:solidFill>
                  <a:schemeClr val="dk1"/>
                </a:solidFill>
                <a:latin typeface="Times New Roman"/>
                <a:ea typeface="Times New Roman"/>
                <a:cs typeface="Times New Roman"/>
                <a:sym typeface="Times New Roman"/>
              </a:rPr>
              <a:t> :Web Attacks like sql injection ,xss , rce, injection attacks are performed using various tools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232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0707"/>
              <a:buNone/>
            </a:pPr>
            <a:r>
              <a:rPr b="1" lang="en" sz="4400">
                <a:solidFill>
                  <a:srgbClr val="3333CC"/>
                </a:solidFill>
                <a:latin typeface="Times New Roman"/>
                <a:ea typeface="Times New Roman"/>
                <a:cs typeface="Times New Roman"/>
                <a:sym typeface="Times New Roman"/>
              </a:rPr>
              <a:t>Use case diagram</a:t>
            </a:r>
            <a:endParaRPr/>
          </a:p>
        </p:txBody>
      </p:sp>
      <p:pic>
        <p:nvPicPr>
          <p:cNvPr id="107" name="Google Shape;107;p20"/>
          <p:cNvPicPr preferRelativeResize="0"/>
          <p:nvPr/>
        </p:nvPicPr>
        <p:blipFill>
          <a:blip r:embed="rId3">
            <a:alphaModFix/>
          </a:blip>
          <a:stretch>
            <a:fillRect/>
          </a:stretch>
        </p:blipFill>
        <p:spPr>
          <a:xfrm>
            <a:off x="1519238" y="1122675"/>
            <a:ext cx="6105525" cy="362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232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0707"/>
              <a:buNone/>
            </a:pPr>
            <a:r>
              <a:rPr b="1" lang="en" sz="4400">
                <a:solidFill>
                  <a:srgbClr val="3333CC"/>
                </a:solidFill>
                <a:latin typeface="Times New Roman"/>
                <a:ea typeface="Times New Roman"/>
                <a:cs typeface="Times New Roman"/>
                <a:sym typeface="Times New Roman"/>
              </a:rPr>
              <a:t>Sequence diagram</a:t>
            </a:r>
            <a:endParaRPr/>
          </a:p>
        </p:txBody>
      </p:sp>
      <p:pic>
        <p:nvPicPr>
          <p:cNvPr id="113" name="Google Shape;113;p21"/>
          <p:cNvPicPr preferRelativeResize="0"/>
          <p:nvPr/>
        </p:nvPicPr>
        <p:blipFill>
          <a:blip r:embed="rId3">
            <a:alphaModFix/>
          </a:blip>
          <a:stretch>
            <a:fillRect/>
          </a:stretch>
        </p:blipFill>
        <p:spPr>
          <a:xfrm>
            <a:off x="2622450" y="967675"/>
            <a:ext cx="4502913" cy="4042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