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1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524000" y="1293857"/>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a:t>
            </a:r>
            <a:r>
              <a:rPr lang="en-US" sz="2200" b="1" dirty="0">
                <a:solidFill>
                  <a:schemeClr val="accent1"/>
                </a:solidFill>
                <a:latin typeface="Arial" panose="020B0604020202020204" pitchFamily="34" charset="0"/>
                <a:cs typeface="Arial" panose="020B0604020202020204" pitchFamily="34" charset="0"/>
              </a:rPr>
              <a:t>ecure</a:t>
            </a:r>
            <a:r>
              <a:rPr lang="en-US" b="1" dirty="0">
                <a:solidFill>
                  <a:schemeClr val="accent1"/>
                </a:solidFill>
                <a:latin typeface="Arial" panose="020B0604020202020204" pitchFamily="34" charset="0"/>
                <a:cs typeface="Arial" panose="020B0604020202020204" pitchFamily="34" charset="0"/>
              </a:rPr>
              <a:t> D</a:t>
            </a:r>
            <a:r>
              <a:rPr lang="en-US" sz="2200" b="1" dirty="0">
                <a:solidFill>
                  <a:schemeClr val="accent1"/>
                </a:solidFill>
                <a:latin typeface="Arial" panose="020B0604020202020204" pitchFamily="34" charset="0"/>
                <a:cs typeface="Arial" panose="020B0604020202020204" pitchFamily="34" charset="0"/>
              </a:rPr>
              <a:t>ata</a:t>
            </a:r>
            <a:r>
              <a:rPr lang="en-US" b="1" dirty="0">
                <a:solidFill>
                  <a:schemeClr val="accent1"/>
                </a:solidFill>
                <a:latin typeface="Arial" panose="020B0604020202020204" pitchFamily="34" charset="0"/>
                <a:cs typeface="Arial" panose="020B0604020202020204" pitchFamily="34" charset="0"/>
              </a:rPr>
              <a:t> H</a:t>
            </a:r>
            <a:r>
              <a:rPr lang="en-US" sz="2200" b="1" dirty="0">
                <a:solidFill>
                  <a:schemeClr val="accent1"/>
                </a:solidFill>
                <a:latin typeface="Arial" panose="020B0604020202020204" pitchFamily="34" charset="0"/>
                <a:cs typeface="Arial" panose="020B0604020202020204" pitchFamily="34" charset="0"/>
              </a:rPr>
              <a:t>andling</a:t>
            </a:r>
            <a:r>
              <a:rPr lang="en-US" b="1" dirty="0">
                <a:solidFill>
                  <a:schemeClr val="accent1"/>
                </a:solidFill>
                <a:latin typeface="Arial" panose="020B0604020202020204" pitchFamily="34" charset="0"/>
                <a:cs typeface="Arial" panose="020B0604020202020204" pitchFamily="34" charset="0"/>
              </a:rPr>
              <a:t> i</a:t>
            </a:r>
            <a:r>
              <a:rPr lang="en-US" sz="2200" b="1" dirty="0">
                <a:solidFill>
                  <a:schemeClr val="accent1"/>
                </a:solidFill>
                <a:latin typeface="Arial" panose="020B0604020202020204" pitchFamily="34" charset="0"/>
                <a:cs typeface="Arial" panose="020B0604020202020204" pitchFamily="34" charset="0"/>
              </a:rPr>
              <a:t>n</a:t>
            </a:r>
            <a:r>
              <a:rPr lang="en-US" b="1" dirty="0">
                <a:solidFill>
                  <a:schemeClr val="accent1"/>
                </a:solidFill>
                <a:latin typeface="Arial" panose="020B0604020202020204" pitchFamily="34" charset="0"/>
                <a:cs typeface="Arial" panose="020B0604020202020204" pitchFamily="34" charset="0"/>
              </a:rPr>
              <a:t> I</a:t>
            </a:r>
            <a:r>
              <a:rPr lang="en-US" sz="2200" b="1" dirty="0">
                <a:solidFill>
                  <a:schemeClr val="accent1"/>
                </a:solidFill>
                <a:latin typeface="Arial" panose="020B0604020202020204" pitchFamily="34" charset="0"/>
                <a:cs typeface="Arial" panose="020B0604020202020204" pitchFamily="34" charset="0"/>
              </a:rPr>
              <a:t>mages</a:t>
            </a:r>
            <a:r>
              <a:rPr lang="en-US" b="1" dirty="0">
                <a:solidFill>
                  <a:schemeClr val="accent1"/>
                </a:solidFill>
                <a:latin typeface="Arial" panose="020B0604020202020204" pitchFamily="34" charset="0"/>
                <a:cs typeface="Arial" panose="020B0604020202020204" pitchFamily="34" charset="0"/>
              </a:rPr>
              <a:t> U</a:t>
            </a:r>
            <a:r>
              <a:rPr lang="en-US" sz="2200" b="1" dirty="0">
                <a:solidFill>
                  <a:schemeClr val="accent1"/>
                </a:solidFill>
                <a:latin typeface="Arial" panose="020B0604020202020204" pitchFamily="34" charset="0"/>
                <a:cs typeface="Arial" panose="020B0604020202020204" pitchFamily="34" charset="0"/>
              </a:rPr>
              <a:t>sing</a:t>
            </a:r>
            <a:r>
              <a:rPr lang="en-US" b="1" dirty="0">
                <a:solidFill>
                  <a:schemeClr val="accent1"/>
                </a:solidFill>
                <a:latin typeface="Arial" panose="020B0604020202020204" pitchFamily="34" charset="0"/>
                <a:cs typeface="Arial" panose="020B0604020202020204" pitchFamily="34" charset="0"/>
              </a:rPr>
              <a:t> S</a:t>
            </a:r>
            <a:r>
              <a:rPr lang="en-US" sz="2200" b="1" dirty="0">
                <a:solidFill>
                  <a:schemeClr val="accent1"/>
                </a:solidFill>
                <a:latin typeface="Arial" panose="020B0604020202020204" pitchFamily="34" charset="0"/>
                <a:cs typeface="Arial" panose="020B0604020202020204" pitchFamily="34" charset="0"/>
              </a:rPr>
              <a:t>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“StealthWrite”</a:t>
            </a:r>
          </a:p>
        </p:txBody>
      </p:sp>
      <p:sp>
        <p:nvSpPr>
          <p:cNvPr id="4" name="TextBox 3"/>
          <p:cNvSpPr txBox="1"/>
          <p:nvPr/>
        </p:nvSpPr>
        <p:spPr>
          <a:xfrm>
            <a:off x="2271955" y="4586366"/>
            <a:ext cx="8396045"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Agastya Gaurav Pandey</a:t>
            </a:r>
          </a:p>
          <a:p>
            <a:r>
              <a:rPr lang="en-US" sz="2000" b="1" dirty="0">
                <a:solidFill>
                  <a:schemeClr val="accent1">
                    <a:lumMod val="75000"/>
                  </a:schemeClr>
                </a:solidFill>
                <a:latin typeface="Arial"/>
                <a:cs typeface="Arial"/>
              </a:rPr>
              <a:t>College Name &amp; Department : Graphic Era University (ME) 2018-24</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566186"/>
            <a:ext cx="11029615" cy="4673324"/>
          </a:xfrm>
        </p:spPr>
        <p:txBody>
          <a:bodyPr/>
          <a:lstStyle/>
          <a:p>
            <a:pPr marL="0" indent="0">
              <a:buNone/>
            </a:pPr>
            <a:r>
              <a:rPr lang="en-US" sz="2000" dirty="0"/>
              <a:t>The future of </a:t>
            </a:r>
            <a:r>
              <a:rPr lang="en-US" sz="2000" b="1" dirty="0"/>
              <a:t>StealthWrite</a:t>
            </a:r>
            <a:r>
              <a:rPr lang="en-US" sz="2000" dirty="0"/>
              <a:t> includes several exciting enhancements, such as:</a:t>
            </a:r>
          </a:p>
          <a:p>
            <a:pPr lvl="1">
              <a:buFont typeface="+mj-lt"/>
              <a:buAutoNum type="arabicPeriod"/>
            </a:pPr>
            <a:r>
              <a:rPr lang="en-US" sz="1800" b="1" dirty="0"/>
              <a:t>Multi-Format Support</a:t>
            </a:r>
            <a:r>
              <a:rPr lang="en-US" sz="1800" dirty="0"/>
              <a:t> for hiding messages in audio, video, and text files.</a:t>
            </a:r>
          </a:p>
          <a:p>
            <a:pPr lvl="1">
              <a:buFont typeface="+mj-lt"/>
              <a:buAutoNum type="arabicPeriod"/>
            </a:pPr>
            <a:r>
              <a:rPr lang="en-US" sz="1800" b="1" dirty="0"/>
              <a:t>Encryption Integration</a:t>
            </a:r>
            <a:r>
              <a:rPr lang="en-US" sz="1800" dirty="0"/>
              <a:t> for added security with double-layer protection.</a:t>
            </a:r>
          </a:p>
          <a:p>
            <a:pPr lvl="1">
              <a:buFont typeface="+mj-lt"/>
              <a:buAutoNum type="arabicPeriod"/>
            </a:pPr>
            <a:r>
              <a:rPr lang="en-US" sz="1800" b="1" dirty="0"/>
              <a:t>Real-Time Communication</a:t>
            </a:r>
            <a:r>
              <a:rPr lang="en-US" sz="1800" dirty="0"/>
              <a:t> for live, secure message exchanges.</a:t>
            </a:r>
          </a:p>
          <a:p>
            <a:pPr lvl="1">
              <a:buFont typeface="+mj-lt"/>
              <a:buAutoNum type="arabicPeriod"/>
            </a:pPr>
            <a:r>
              <a:rPr lang="en-US" sz="1800" b="1" dirty="0"/>
              <a:t>Detection Tools</a:t>
            </a:r>
            <a:r>
              <a:rPr lang="en-US" sz="1800" dirty="0"/>
              <a:t> for identifying hidden messages in digital files.</a:t>
            </a:r>
          </a:p>
          <a:p>
            <a:pPr lvl="1">
              <a:buFont typeface="+mj-lt"/>
              <a:buAutoNum type="arabicPeriod"/>
            </a:pPr>
            <a:r>
              <a:rPr lang="en-US" sz="1800" b="1" dirty="0"/>
              <a:t>Cross-Platform Support</a:t>
            </a:r>
            <a:r>
              <a:rPr lang="en-US" sz="1800" dirty="0"/>
              <a:t> for broader accessibility (Mac, Linux, web-based).</a:t>
            </a:r>
          </a:p>
          <a:p>
            <a:pPr lvl="1">
              <a:buFont typeface="+mj-lt"/>
              <a:buAutoNum type="arabicPeriod"/>
            </a:pPr>
            <a:r>
              <a:rPr lang="en-US" sz="1800" b="1" dirty="0"/>
              <a:t>User Authentication</a:t>
            </a:r>
            <a:r>
              <a:rPr lang="en-US" sz="1800" dirty="0"/>
              <a:t> for secure access to encoding and decoding features.</a:t>
            </a:r>
          </a:p>
          <a:p>
            <a:pPr lvl="1">
              <a:buFont typeface="+mj-lt"/>
              <a:buAutoNum type="arabicPeriod"/>
            </a:pPr>
            <a:r>
              <a:rPr lang="en-US" sz="1800" b="1" dirty="0"/>
              <a:t>Cloud Integration</a:t>
            </a:r>
            <a:r>
              <a:rPr lang="en-US" sz="1800" dirty="0"/>
              <a:t> for storing and retrieving hidden messages securely.</a:t>
            </a:r>
          </a:p>
          <a:p>
            <a:pPr marL="0" indent="0">
              <a:buNone/>
            </a:pPr>
            <a:r>
              <a:rPr lang="en-US" sz="2000" dirty="0"/>
              <a:t>These advancements will further enhance </a:t>
            </a:r>
            <a:r>
              <a:rPr lang="en-US" sz="2000" b="1" dirty="0" err="1"/>
              <a:t>StealthWrite</a:t>
            </a:r>
            <a:r>
              <a:rPr lang="en-US" sz="2000" dirty="0" err="1"/>
              <a:t>’s</a:t>
            </a:r>
            <a:r>
              <a:rPr lang="en-US" sz="2000" dirty="0"/>
              <a:t> capabilities, making it an even more powerful tool for secure communication.</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41046" y="1331098"/>
            <a:ext cx="11179006" cy="4696076"/>
          </a:xfrm>
        </p:spPr>
        <p:txBody>
          <a:bodyPr>
            <a:normAutofit fontScale="85000" lnSpcReduction="20000"/>
          </a:bodyPr>
          <a:lstStyle/>
          <a:p>
            <a:pPr marL="0" indent="0">
              <a:buNone/>
            </a:pPr>
            <a:r>
              <a:rPr lang="en-US" sz="2800" dirty="0"/>
              <a:t>In an increasingly digital world, the need for secure communication is more critical than ever. Traditional encryption methods protect sensitive information by scrambling it, but the presence of encrypted data can be easily detected by third parties, raising suspicion and potentially compromising privacy. There is a growing need for a more covert means of communication where the very existence of the message is concealed</a:t>
            </a:r>
            <a:r>
              <a:rPr lang="en-US" sz="2000" dirty="0"/>
              <a:t>.</a:t>
            </a:r>
          </a:p>
          <a:p>
            <a:pPr marL="0" indent="0">
              <a:buNone/>
            </a:pPr>
            <a:endParaRPr lang="en-IN" sz="2000" dirty="0"/>
          </a:p>
          <a:p>
            <a:pPr marL="0" indent="0">
              <a:buNone/>
            </a:pPr>
            <a:r>
              <a:rPr lang="en-US" sz="2900" dirty="0"/>
              <a:t>“StealthWrite” aims to address this challenge by providing a robust steganographic solution to securely hide sensitive information within digital media files (such as images, audio, or video) without any noticeable alteration to the content. This project will focus on creating an easy-to-use platform that allows users to encode and decode hidden messages seamlessly, ensuring that the hidden information remains undetected by unauthorized parties.</a:t>
            </a:r>
            <a:endParaRPr lang="en-IN" sz="29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3E32708E-F5E2-E6A0-062A-7058EA65C3CC}"/>
              </a:ext>
            </a:extLst>
          </p:cNvPr>
          <p:cNvSpPr>
            <a:spLocks noGrp="1" noChangeArrowheads="1"/>
          </p:cNvSpPr>
          <p:nvPr>
            <p:ph idx="1"/>
          </p:nvPr>
        </p:nvSpPr>
        <p:spPr bwMode="auto">
          <a:xfrm>
            <a:off x="441325" y="1561208"/>
            <a:ext cx="9365866"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ClrTx/>
              <a:buSzTx/>
            </a:pPr>
            <a:r>
              <a:rPr kumimoji="0" lang="en-US" altLang="en-US" sz="2400" b="1" i="0" u="none" strike="noStrike" cap="none" normalizeH="0" baseline="0" dirty="0">
                <a:ln>
                  <a:noFill/>
                </a:ln>
                <a:solidFill>
                  <a:schemeClr val="tx1"/>
                </a:solidFill>
                <a:effectLst/>
                <a:latin typeface="Arial" panose="020B0604020202020204" pitchFamily="34" charset="0"/>
              </a:rPr>
              <a:t>Programming Language     :</a:t>
            </a:r>
            <a:r>
              <a:rPr kumimoji="0" lang="en-US" altLang="en-US" sz="2400" b="0" i="0" u="none" strike="noStrike" cap="none" normalizeH="0" baseline="0" dirty="0">
                <a:ln>
                  <a:noFill/>
                </a:ln>
                <a:solidFill>
                  <a:schemeClr val="tx1"/>
                </a:solidFill>
                <a:effectLst/>
                <a:latin typeface="Arial" panose="020B0604020202020204" pitchFamily="34" charset="0"/>
              </a:rPr>
              <a:t> Python</a:t>
            </a:r>
          </a:p>
          <a:p>
            <a:pPr defTabSz="914400" eaLnBrk="0" fontAlgn="base" hangingPunct="0">
              <a:lnSpc>
                <a:spcPct val="100000"/>
              </a:lnSpc>
              <a:spcBef>
                <a:spcPct val="0"/>
              </a:spcBef>
              <a:spcAft>
                <a:spcPct val="0"/>
              </a:spcAft>
              <a:buClrTx/>
              <a:buSzTx/>
            </a:pPr>
            <a:r>
              <a:rPr kumimoji="0" lang="en-US" altLang="en-US" sz="2400" b="1" i="0" u="none" strike="noStrike" cap="none" normalizeH="0" baseline="0" dirty="0">
                <a:ln>
                  <a:noFill/>
                </a:ln>
                <a:solidFill>
                  <a:schemeClr val="tx1"/>
                </a:solidFill>
                <a:effectLst/>
                <a:latin typeface="Arial" panose="020B0604020202020204" pitchFamily="34" charset="0"/>
              </a:rPr>
              <a:t>Platform                                :</a:t>
            </a:r>
            <a:r>
              <a:rPr kumimoji="0" lang="en-US" altLang="en-US" sz="2400" b="0" i="0" u="none" strike="noStrike" cap="none" normalizeH="0" baseline="0" dirty="0">
                <a:ln>
                  <a:noFill/>
                </a:ln>
                <a:solidFill>
                  <a:schemeClr val="tx1"/>
                </a:solidFill>
                <a:effectLst/>
                <a:latin typeface="Arial" panose="020B0604020202020204" pitchFamily="34" charset="0"/>
              </a:rPr>
              <a:t> Windows</a:t>
            </a:r>
          </a:p>
          <a:p>
            <a:pPr defTabSz="914400" eaLnBrk="0" fontAlgn="base" hangingPunct="0">
              <a:lnSpc>
                <a:spcPct val="100000"/>
              </a:lnSpc>
              <a:spcBef>
                <a:spcPct val="0"/>
              </a:spcBef>
              <a:spcAft>
                <a:spcPct val="0"/>
              </a:spcAft>
              <a:buClrTx/>
              <a:buSzTx/>
            </a:pPr>
            <a:r>
              <a:rPr kumimoji="0" lang="en-US" altLang="en-US" sz="2400" b="1" i="0" u="none" strike="noStrike" cap="none" normalizeH="0" baseline="0" dirty="0">
                <a:ln>
                  <a:noFill/>
                </a:ln>
                <a:solidFill>
                  <a:schemeClr val="tx1"/>
                </a:solidFill>
                <a:effectLst/>
                <a:latin typeface="Arial" panose="020B0604020202020204" pitchFamily="34" charset="0"/>
              </a:rPr>
              <a:t>Development Environment :</a:t>
            </a:r>
            <a:r>
              <a:rPr kumimoji="0" lang="en-US" altLang="en-US" sz="2400" b="0" i="0" u="none" strike="noStrike" cap="none" normalizeH="0" baseline="0" dirty="0">
                <a:ln>
                  <a:noFill/>
                </a:ln>
                <a:solidFill>
                  <a:schemeClr val="tx1"/>
                </a:solidFill>
                <a:effectLst/>
                <a:latin typeface="Arial" panose="020B0604020202020204" pitchFamily="34" charset="0"/>
              </a:rPr>
              <a:t> IDLE (Integrated Development and Learning Environment)</a:t>
            </a:r>
          </a:p>
          <a:p>
            <a:pPr marL="0" indent="0" defTabSz="914400" eaLnBrk="0" fontAlgn="base" hangingPunct="0">
              <a:lnSpc>
                <a:spcPct val="100000"/>
              </a:lnSpc>
              <a:spcBef>
                <a:spcPct val="0"/>
              </a:spcBef>
              <a:spcAft>
                <a:spcPct val="0"/>
              </a:spcAft>
              <a:buClrTx/>
              <a:buSzTx/>
              <a:buNone/>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buClrTx/>
              <a:buSzTx/>
            </a:pPr>
            <a:r>
              <a:rPr kumimoji="0" lang="en-US" altLang="en-US" sz="2400" b="1" i="0" u="none" strike="noStrike" cap="none" normalizeH="0" baseline="0" dirty="0">
                <a:ln>
                  <a:noFill/>
                </a:ln>
                <a:solidFill>
                  <a:schemeClr val="tx1"/>
                </a:solidFill>
                <a:effectLst/>
                <a:latin typeface="Arial" panose="020B0604020202020204" pitchFamily="34" charset="0"/>
              </a:rPr>
              <a:t>Libraries Used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pPr>
            <a:r>
              <a:rPr kumimoji="0" lang="en-US" altLang="en-US" sz="2100" b="1" i="0" u="none" strike="noStrike" cap="none" normalizeH="0" baseline="0" dirty="0">
                <a:ln>
                  <a:noFill/>
                </a:ln>
                <a:solidFill>
                  <a:schemeClr val="tx1"/>
                </a:solidFill>
                <a:effectLst/>
                <a:latin typeface="Arial" panose="020B0604020202020204" pitchFamily="34" charset="0"/>
              </a:rPr>
              <a:t>OpenCV :</a:t>
            </a:r>
            <a:r>
              <a:rPr kumimoji="0" lang="en-US" altLang="en-US" sz="2100" b="0" i="0" u="none" strike="noStrike" cap="none" normalizeH="0" baseline="0" dirty="0">
                <a:ln>
                  <a:noFill/>
                </a:ln>
                <a:solidFill>
                  <a:schemeClr val="tx1"/>
                </a:solidFill>
                <a:effectLst/>
                <a:latin typeface="Arial" panose="020B0604020202020204" pitchFamily="34" charset="0"/>
              </a:rPr>
              <a:t> for image processing and manipulation, specifically for embedding hidden messages within images (using techniques like least significant bit encoding).</a:t>
            </a:r>
          </a:p>
          <a:p>
            <a:pPr lvl="1" defTabSz="914400" eaLnBrk="0" fontAlgn="base" hangingPunct="0">
              <a:spcBef>
                <a:spcPct val="0"/>
              </a:spcBef>
              <a:spcAft>
                <a:spcPct val="0"/>
              </a:spcAft>
              <a:buClrTx/>
              <a:buSzTx/>
            </a:pPr>
            <a:r>
              <a:rPr kumimoji="0" lang="en-US" altLang="en-US" sz="2100" b="1" i="0" u="none" strike="noStrike" cap="none" normalizeH="0" baseline="0" dirty="0" err="1">
                <a:ln>
                  <a:noFill/>
                </a:ln>
                <a:solidFill>
                  <a:schemeClr val="tx1"/>
                </a:solidFill>
                <a:effectLst/>
                <a:latin typeface="Arial" panose="020B0604020202020204" pitchFamily="34" charset="0"/>
              </a:rPr>
              <a:t>Os</a:t>
            </a:r>
            <a:r>
              <a:rPr kumimoji="0" lang="en-US" altLang="en-US" sz="2100" b="1" i="0" u="none" strike="noStrike" cap="none" normalizeH="0" baseline="0" dirty="0">
                <a:ln>
                  <a:noFill/>
                </a:ln>
                <a:solidFill>
                  <a:schemeClr val="tx1"/>
                </a:solidFill>
                <a:effectLst/>
                <a:latin typeface="Arial" panose="020B0604020202020204" pitchFamily="34" charset="0"/>
              </a:rPr>
              <a:t>          : </a:t>
            </a:r>
            <a:r>
              <a:rPr kumimoji="0" lang="en-US" altLang="en-US" sz="2100" b="0" i="0" u="none" strike="noStrike" cap="none" normalizeH="0" baseline="0" dirty="0">
                <a:ln>
                  <a:noFill/>
                </a:ln>
                <a:solidFill>
                  <a:schemeClr val="tx1"/>
                </a:solidFill>
                <a:effectLst/>
                <a:latin typeface="Arial" panose="020B0604020202020204" pitchFamily="34" charset="0"/>
              </a:rPr>
              <a:t> for file handling and system operations.</a:t>
            </a:r>
          </a:p>
          <a:p>
            <a:pPr lvl="1" defTabSz="914400" eaLnBrk="0" fontAlgn="base" hangingPunct="0">
              <a:spcBef>
                <a:spcPct val="0"/>
              </a:spcBef>
              <a:spcAft>
                <a:spcPct val="0"/>
              </a:spcAft>
              <a:buClrTx/>
              <a:buSzTx/>
            </a:pPr>
            <a:r>
              <a:rPr kumimoji="0" lang="en-US" altLang="en-US" sz="2100" b="1" i="0" u="none" strike="noStrike" cap="none" normalizeH="0" baseline="0" dirty="0" err="1">
                <a:ln>
                  <a:noFill/>
                </a:ln>
                <a:solidFill>
                  <a:schemeClr val="tx1"/>
                </a:solidFill>
                <a:effectLst/>
                <a:latin typeface="Arial" panose="020B0604020202020204" pitchFamily="34" charset="0"/>
              </a:rPr>
              <a:t>numpy</a:t>
            </a:r>
            <a:r>
              <a:rPr kumimoji="0" lang="en-US" altLang="en-US" sz="2100" b="0" i="0" u="none" strike="noStrike" cap="none" normalizeH="0" baseline="0" dirty="0">
                <a:ln>
                  <a:noFill/>
                </a:ln>
                <a:solidFill>
                  <a:schemeClr val="tx1"/>
                </a:solidFill>
                <a:effectLst/>
                <a:latin typeface="Arial" panose="020B0604020202020204" pitchFamily="34" charset="0"/>
              </a:rPr>
              <a:t>   </a:t>
            </a:r>
            <a:r>
              <a:rPr lang="en-US" altLang="en-US" sz="2100" b="1" dirty="0">
                <a:solidFill>
                  <a:schemeClr val="tx1"/>
                </a:solidFill>
                <a:latin typeface="Arial" panose="020B0604020202020204" pitchFamily="34" charset="0"/>
              </a:rPr>
              <a:t>:</a:t>
            </a:r>
            <a:r>
              <a:rPr kumimoji="0" lang="en-US" altLang="en-US" sz="2100" b="0" i="0" u="none" strike="noStrike" cap="none" normalizeH="0" baseline="0" dirty="0">
                <a:ln>
                  <a:noFill/>
                </a:ln>
                <a:solidFill>
                  <a:schemeClr val="tx1"/>
                </a:solidFill>
                <a:effectLst/>
                <a:latin typeface="Arial" panose="020B0604020202020204" pitchFamily="34" charset="0"/>
              </a:rPr>
              <a:t>(optional) for efficient array handling and image data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092338"/>
            <a:ext cx="11029615" cy="4673324"/>
          </a:xfrm>
        </p:spPr>
        <p:txBody>
          <a:bodyPr>
            <a:normAutofit/>
          </a:bodyPr>
          <a:lstStyle/>
          <a:p>
            <a:pPr marL="0" indent="0">
              <a:buNone/>
            </a:pPr>
            <a:r>
              <a:rPr lang="en-US" sz="2400" b="1" dirty="0"/>
              <a:t>“StealthWrite”</a:t>
            </a:r>
            <a:r>
              <a:rPr lang="en-US" sz="2400" dirty="0"/>
              <a:t> project, a potential wow factor could be:</a:t>
            </a:r>
          </a:p>
          <a:p>
            <a:pPr>
              <a:buFont typeface="Arial" panose="020B0604020202020204" pitchFamily="34" charset="0"/>
              <a:buChar char="•"/>
            </a:pPr>
            <a:r>
              <a:rPr lang="en-US" sz="2400" b="1" dirty="0"/>
              <a:t>Real-time encoding and decoding</a:t>
            </a:r>
            <a:r>
              <a:rPr lang="en-US" sz="2400" dirty="0"/>
              <a:t>: A seamless user interface where messages can be hidden or revealed in images almost instantly.</a:t>
            </a:r>
          </a:p>
          <a:p>
            <a:pPr>
              <a:buFont typeface="Arial" panose="020B0604020202020204" pitchFamily="34" charset="0"/>
              <a:buChar char="•"/>
            </a:pPr>
            <a:r>
              <a:rPr lang="en-US" sz="2400" b="1" dirty="0"/>
              <a:t>Multi-layer security</a:t>
            </a:r>
            <a:r>
              <a:rPr lang="en-US" sz="2400" dirty="0"/>
              <a:t>: Combining steganography with encryption for an extra level of privacy protection.</a:t>
            </a:r>
          </a:p>
          <a:p>
            <a:pPr>
              <a:buFont typeface="Arial" panose="020B0604020202020204" pitchFamily="34" charset="0"/>
              <a:buChar char="•"/>
            </a:pPr>
            <a:r>
              <a:rPr lang="en-US" sz="2400" b="1" dirty="0"/>
              <a:t>High-quality image preservation</a:t>
            </a:r>
            <a:r>
              <a:rPr lang="en-US" sz="2400" dirty="0"/>
              <a:t>: The ability to hide messages in images without any perceptible loss in quality, ensuring that the hidden message remains invisible to the human eye.</a:t>
            </a:r>
          </a:p>
          <a:p>
            <a:pPr marL="0" indent="0">
              <a:buNone/>
            </a:pPr>
            <a:endParaRPr lang="en-IN" sz="20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232452"/>
            <a:ext cx="11029615" cy="4673324"/>
          </a:xfrm>
        </p:spPr>
        <p:txBody>
          <a:bodyPr/>
          <a:lstStyle/>
          <a:p>
            <a:pPr marL="0" indent="0">
              <a:buNone/>
            </a:pPr>
            <a:r>
              <a:rPr lang="en-US" sz="2400" b="1" dirty="0"/>
              <a:t>“StealthWrite”</a:t>
            </a:r>
            <a:r>
              <a:rPr lang="en-US" sz="2400" dirty="0"/>
              <a:t> project are individuals or organizations seeking secure communication through hidden messages in digital media. </a:t>
            </a:r>
          </a:p>
          <a:p>
            <a:pPr marL="0" indent="0">
              <a:buNone/>
            </a:pPr>
            <a:r>
              <a:rPr lang="en-US" sz="2400" dirty="0"/>
              <a:t>These include:</a:t>
            </a:r>
          </a:p>
          <a:p>
            <a:pPr lvl="1">
              <a:buFont typeface="+mj-lt"/>
              <a:buAutoNum type="arabicPeriod"/>
            </a:pPr>
            <a:r>
              <a:rPr lang="en-US" sz="2000" b="1" dirty="0"/>
              <a:t>Privacy-Conscious Individuals</a:t>
            </a:r>
            <a:r>
              <a:rPr lang="en-US" sz="2000" dirty="0"/>
              <a:t> wanting to protect personal information.</a:t>
            </a:r>
          </a:p>
          <a:p>
            <a:pPr lvl="1">
              <a:buFont typeface="+mj-lt"/>
              <a:buAutoNum type="arabicPeriod"/>
            </a:pPr>
            <a:r>
              <a:rPr lang="en-US" sz="2000" b="1" dirty="0"/>
              <a:t>Businesses</a:t>
            </a:r>
            <a:r>
              <a:rPr lang="en-US" sz="2000" dirty="0"/>
              <a:t> needing to securely share confidential data.</a:t>
            </a:r>
          </a:p>
          <a:p>
            <a:pPr lvl="1">
              <a:buFont typeface="+mj-lt"/>
              <a:buAutoNum type="arabicPeriod"/>
            </a:pPr>
            <a:r>
              <a:rPr lang="en-US" sz="2000" b="1" dirty="0"/>
              <a:t>Government Agencies</a:t>
            </a:r>
            <a:r>
              <a:rPr lang="en-US" sz="2000" dirty="0"/>
              <a:t> for covert information exchange.</a:t>
            </a:r>
          </a:p>
          <a:p>
            <a:pPr lvl="1">
              <a:buFont typeface="+mj-lt"/>
              <a:buAutoNum type="arabicPeriod"/>
            </a:pPr>
            <a:r>
              <a:rPr lang="en-US" sz="2000" b="1" dirty="0"/>
              <a:t>Cybersecurity Enthusiasts</a:t>
            </a:r>
            <a:r>
              <a:rPr lang="en-US" sz="2000" dirty="0"/>
              <a:t> exploring data concealment techniques.</a:t>
            </a:r>
          </a:p>
          <a:p>
            <a:pPr lvl="1">
              <a:buFont typeface="+mj-lt"/>
              <a:buAutoNum type="arabicPeriod"/>
            </a:pPr>
            <a:r>
              <a:rPr lang="en-US" sz="2000" b="1" dirty="0"/>
              <a:t>Researchers</a:t>
            </a:r>
            <a:r>
              <a:rPr lang="en-US" sz="2000" dirty="0"/>
              <a:t> in digital forensics or security.</a:t>
            </a:r>
          </a:p>
          <a:p>
            <a:pPr lvl="1">
              <a:buFont typeface="+mj-lt"/>
              <a:buAutoNum type="arabicPeriod"/>
            </a:pPr>
            <a:r>
              <a:rPr lang="en-US" sz="2000" b="1" dirty="0"/>
              <a:t>Developers and Tech Enthusiasts</a:t>
            </a:r>
            <a:r>
              <a:rPr lang="en-US" sz="2000" dirty="0"/>
              <a:t> experimenting with steganography.</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AD71D0FB-78CD-00CE-9F25-468F93D39726}"/>
              </a:ext>
            </a:extLst>
          </p:cNvPr>
          <p:cNvPicPr>
            <a:picLocks noGrp="1" noChangeAspect="1"/>
          </p:cNvPicPr>
          <p:nvPr>
            <p:ph idx="1"/>
          </p:nvPr>
        </p:nvPicPr>
        <p:blipFill>
          <a:blip r:embed="rId2"/>
          <a:stretch>
            <a:fillRect/>
          </a:stretch>
        </p:blipFill>
        <p:spPr>
          <a:xfrm>
            <a:off x="643779" y="1433522"/>
            <a:ext cx="6329026" cy="4265718"/>
          </a:xfrm>
        </p:spPr>
      </p:pic>
      <p:pic>
        <p:nvPicPr>
          <p:cNvPr id="7" name="Picture 6" descr="A cat sitting on leaves&#10;&#10;AI-generated content may be incorrect.">
            <a:extLst>
              <a:ext uri="{FF2B5EF4-FFF2-40B4-BE49-F238E27FC236}">
                <a16:creationId xmlns:a16="http://schemas.microsoft.com/office/drawing/2014/main" id="{B681805B-9D06-3ED7-8FF8-2B3AE049644F}"/>
              </a:ext>
            </a:extLst>
          </p:cNvPr>
          <p:cNvPicPr>
            <a:picLocks noChangeAspect="1"/>
          </p:cNvPicPr>
          <p:nvPr/>
        </p:nvPicPr>
        <p:blipFill>
          <a:blip r:embed="rId3"/>
          <a:stretch>
            <a:fillRect/>
          </a:stretch>
        </p:blipFill>
        <p:spPr>
          <a:xfrm>
            <a:off x="6980854" y="616188"/>
            <a:ext cx="4429615" cy="2950193"/>
          </a:xfrm>
          <a:prstGeom prst="rect">
            <a:avLst/>
          </a:prstGeom>
        </p:spPr>
      </p:pic>
      <p:pic>
        <p:nvPicPr>
          <p:cNvPr id="9" name="Picture 8" descr="A person using a camera&#10;&#10;AI-generated content may be incorrect.">
            <a:extLst>
              <a:ext uri="{FF2B5EF4-FFF2-40B4-BE49-F238E27FC236}">
                <a16:creationId xmlns:a16="http://schemas.microsoft.com/office/drawing/2014/main" id="{3178660B-52F0-86AC-7A44-C56BDD6C9405}"/>
              </a:ext>
            </a:extLst>
          </p:cNvPr>
          <p:cNvPicPr>
            <a:picLocks noChangeAspect="1"/>
          </p:cNvPicPr>
          <p:nvPr/>
        </p:nvPicPr>
        <p:blipFill>
          <a:blip r:embed="rId4"/>
          <a:srcRect l="13693" r="10157"/>
          <a:stretch/>
        </p:blipFill>
        <p:spPr>
          <a:xfrm>
            <a:off x="6972805" y="3566381"/>
            <a:ext cx="4429615" cy="2600094"/>
          </a:xfrm>
          <a:prstGeom prst="rect">
            <a:avLst/>
          </a:prstGeom>
        </p:spPr>
      </p:pic>
      <p:sp>
        <p:nvSpPr>
          <p:cNvPr id="10" name="TextBox 9">
            <a:extLst>
              <a:ext uri="{FF2B5EF4-FFF2-40B4-BE49-F238E27FC236}">
                <a16:creationId xmlns:a16="http://schemas.microsoft.com/office/drawing/2014/main" id="{6E58AF0D-D6B4-9F88-52D2-604C7F88C873}"/>
              </a:ext>
            </a:extLst>
          </p:cNvPr>
          <p:cNvSpPr txBox="1"/>
          <p:nvPr/>
        </p:nvSpPr>
        <p:spPr>
          <a:xfrm rot="19083833">
            <a:off x="4443741" y="2625413"/>
            <a:ext cx="1852248" cy="369332"/>
          </a:xfrm>
          <a:prstGeom prst="rect">
            <a:avLst/>
          </a:prstGeom>
          <a:noFill/>
        </p:spPr>
        <p:txBody>
          <a:bodyPr wrap="square" rtlCol="0">
            <a:spAutoFit/>
          </a:bodyPr>
          <a:lstStyle/>
          <a:p>
            <a:r>
              <a:rPr lang="en-IN" dirty="0">
                <a:solidFill>
                  <a:schemeClr val="bg1"/>
                </a:solidFill>
              </a:rPr>
              <a:t>Encrypted Image </a:t>
            </a:r>
          </a:p>
        </p:txBody>
      </p:sp>
      <p:sp>
        <p:nvSpPr>
          <p:cNvPr id="11" name="TextBox 10">
            <a:extLst>
              <a:ext uri="{FF2B5EF4-FFF2-40B4-BE49-F238E27FC236}">
                <a16:creationId xmlns:a16="http://schemas.microsoft.com/office/drawing/2014/main" id="{F5EE15D7-4A25-C73B-82FE-DC3E1E1B8E32}"/>
              </a:ext>
            </a:extLst>
          </p:cNvPr>
          <p:cNvSpPr txBox="1"/>
          <p:nvPr/>
        </p:nvSpPr>
        <p:spPr>
          <a:xfrm rot="19083833">
            <a:off x="1226181" y="2625414"/>
            <a:ext cx="1852248" cy="369332"/>
          </a:xfrm>
          <a:prstGeom prst="rect">
            <a:avLst/>
          </a:prstGeom>
          <a:noFill/>
        </p:spPr>
        <p:txBody>
          <a:bodyPr wrap="square" rtlCol="0">
            <a:spAutoFit/>
          </a:bodyPr>
          <a:lstStyle/>
          <a:p>
            <a:r>
              <a:rPr lang="en-IN" dirty="0">
                <a:solidFill>
                  <a:schemeClr val="bg1"/>
                </a:solidFill>
              </a:rPr>
              <a:t>Original Image </a:t>
            </a:r>
          </a:p>
        </p:txBody>
      </p:sp>
      <p:sp>
        <p:nvSpPr>
          <p:cNvPr id="12" name="TextBox 11">
            <a:extLst>
              <a:ext uri="{FF2B5EF4-FFF2-40B4-BE49-F238E27FC236}">
                <a16:creationId xmlns:a16="http://schemas.microsoft.com/office/drawing/2014/main" id="{CC1048CE-7BF3-B951-2A05-439DD9C4E709}"/>
              </a:ext>
            </a:extLst>
          </p:cNvPr>
          <p:cNvSpPr txBox="1"/>
          <p:nvPr/>
        </p:nvSpPr>
        <p:spPr>
          <a:xfrm rot="19083833">
            <a:off x="9464993" y="2488034"/>
            <a:ext cx="1852248" cy="369332"/>
          </a:xfrm>
          <a:prstGeom prst="rect">
            <a:avLst/>
          </a:prstGeom>
          <a:noFill/>
        </p:spPr>
        <p:txBody>
          <a:bodyPr wrap="square" rtlCol="0">
            <a:spAutoFit/>
          </a:bodyPr>
          <a:lstStyle/>
          <a:p>
            <a:r>
              <a:rPr lang="en-IN" dirty="0">
                <a:solidFill>
                  <a:schemeClr val="bg1"/>
                </a:solidFill>
              </a:rPr>
              <a:t>Encrypted Image </a:t>
            </a:r>
          </a:p>
        </p:txBody>
      </p:sp>
      <p:sp>
        <p:nvSpPr>
          <p:cNvPr id="13" name="TextBox 12">
            <a:extLst>
              <a:ext uri="{FF2B5EF4-FFF2-40B4-BE49-F238E27FC236}">
                <a16:creationId xmlns:a16="http://schemas.microsoft.com/office/drawing/2014/main" id="{AB4C3F7A-89E4-168D-0C39-51BAE79700F3}"/>
              </a:ext>
            </a:extLst>
          </p:cNvPr>
          <p:cNvSpPr txBox="1"/>
          <p:nvPr/>
        </p:nvSpPr>
        <p:spPr>
          <a:xfrm rot="19083833">
            <a:off x="7151672" y="2488033"/>
            <a:ext cx="1852248" cy="369332"/>
          </a:xfrm>
          <a:prstGeom prst="rect">
            <a:avLst/>
          </a:prstGeom>
          <a:noFill/>
        </p:spPr>
        <p:txBody>
          <a:bodyPr wrap="square" rtlCol="0">
            <a:spAutoFit/>
          </a:bodyPr>
          <a:lstStyle/>
          <a:p>
            <a:r>
              <a:rPr lang="en-IN" dirty="0">
                <a:solidFill>
                  <a:schemeClr val="bg1"/>
                </a:solidFill>
              </a:rPr>
              <a:t>Original Image </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r>
              <a:rPr lang="en-US" sz="2400" dirty="0"/>
              <a:t>In conclusion, “</a:t>
            </a:r>
            <a:r>
              <a:rPr lang="en-US" sz="2400" b="1" dirty="0"/>
              <a:t>StealthWrite</a:t>
            </a:r>
            <a:r>
              <a:rPr lang="en-US" sz="2400" dirty="0"/>
              <a:t>” offers a powerful and innovative solution for secure communication by leveraging steganography to hide sensitive information within digital media files. By utilizing Python and the OpenCV library, the project provides an easy-to-use platform for encoding and decoding hidden messages, ensuring that users can share confidential data covertly. Whether for personal privacy, corporate security, or research purposes, “</a:t>
            </a:r>
            <a:r>
              <a:rPr lang="en-US" sz="2400" b="1" dirty="0"/>
              <a:t>StealthWrite</a:t>
            </a:r>
            <a:r>
              <a:rPr lang="en-US" sz="2400" dirty="0"/>
              <a:t>” caters to a wide range of users who prioritize discretion and data protection. With its focus on seamless integration, user-friendliness, and effective data concealment, the project stands as a valuable tool for anyone seeking to enhance their communication privacy in the digital age.</a:t>
            </a:r>
            <a:endParaRPr lang="en-IN" sz="24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1302026"/>
            <a:ext cx="11194248" cy="4103094"/>
          </a:xfrm>
        </p:spPr>
        <p:txBody>
          <a:bodyPr/>
          <a:lstStyle/>
          <a:p>
            <a:r>
              <a:rPr lang="en-IN" dirty="0"/>
              <a:t>https://github.com/AgastyaGaurav/Image-Encryption-and-Decryption.git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68</TotalTime>
  <Words>664</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Handling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Agastya Gaurav Pandey</cp:lastModifiedBy>
  <cp:revision>26</cp:revision>
  <dcterms:created xsi:type="dcterms:W3CDTF">2021-05-26T16:50:10Z</dcterms:created>
  <dcterms:modified xsi:type="dcterms:W3CDTF">2025-02-24T18:13:05Z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