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64" r:id="rId3"/>
    <p:sldId id="263" r:id="rId4"/>
    <p:sldId id="265" r:id="rId5"/>
    <p:sldId id="266" r:id="rId6"/>
    <p:sldId id="269" r:id="rId7"/>
    <p:sldId id="257" r:id="rId8"/>
    <p:sldId id="258" r:id="rId9"/>
    <p:sldId id="259" r:id="rId10"/>
    <p:sldId id="268" r:id="rId11"/>
    <p:sldId id="270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BF156E9-84B4-7AA6-4B3A-B3991B477695}" v="292" dt="2024-04-27T00:45:12.3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46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726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8489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7845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7078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5625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3822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5486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7961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474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3697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55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375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396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263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9793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871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8169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52">
            <a:extLst>
              <a:ext uri="{FF2B5EF4-FFF2-40B4-BE49-F238E27FC236}">
                <a16:creationId xmlns:a16="http://schemas.microsoft.com/office/drawing/2014/main" id="{260ACC13-B825-49F3-93DE-C8B8F2FA3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54" name="Freeform 6">
              <a:extLst>
                <a:ext uri="{FF2B5EF4-FFF2-40B4-BE49-F238E27FC236}">
                  <a16:creationId xmlns:a16="http://schemas.microsoft.com/office/drawing/2014/main" id="{F947B31F-CA03-4793-845D-FD86BABC1A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55" name="Freeform 7">
              <a:extLst>
                <a:ext uri="{FF2B5EF4-FFF2-40B4-BE49-F238E27FC236}">
                  <a16:creationId xmlns:a16="http://schemas.microsoft.com/office/drawing/2014/main" id="{DCDDE94D-F78C-4A48-AEA6-E922FC99A1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56" name="Freeform 8">
              <a:extLst>
                <a:ext uri="{FF2B5EF4-FFF2-40B4-BE49-F238E27FC236}">
                  <a16:creationId xmlns:a16="http://schemas.microsoft.com/office/drawing/2014/main" id="{3445A886-F3CA-4DE4-90D7-535F9707B7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57" name="Freeform 9">
              <a:extLst>
                <a:ext uri="{FF2B5EF4-FFF2-40B4-BE49-F238E27FC236}">
                  <a16:creationId xmlns:a16="http://schemas.microsoft.com/office/drawing/2014/main" id="{A8999CB6-C053-418B-AE37-E470804D25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58" name="Freeform 10">
              <a:extLst>
                <a:ext uri="{FF2B5EF4-FFF2-40B4-BE49-F238E27FC236}">
                  <a16:creationId xmlns:a16="http://schemas.microsoft.com/office/drawing/2014/main" id="{81EA3E26-BFCD-4396-AE8A-2A9828BFFB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59" name="Freeform 11">
              <a:extLst>
                <a:ext uri="{FF2B5EF4-FFF2-40B4-BE49-F238E27FC236}">
                  <a16:creationId xmlns:a16="http://schemas.microsoft.com/office/drawing/2014/main" id="{5F9BC582-73A6-4D8A-8738-E364764893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61" name="Rectangle 60">
            <a:extLst>
              <a:ext uri="{FF2B5EF4-FFF2-40B4-BE49-F238E27FC236}">
                <a16:creationId xmlns:a16="http://schemas.microsoft.com/office/drawing/2014/main" id="{2FCD9B94-D70B-4446-85E5-ACD3904289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1D49B4D5-F28B-FD45-3533-BF0BD2B4A19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25000"/>
          </a:blip>
          <a:srcRect t="7576" r="-2" b="199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3467" y="639099"/>
            <a:ext cx="3647493" cy="496583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/>
              <a:t>Система наблюдения за количеством людей на слкаде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3378FF8B-3743-48E1-88E3-F4CADB3DEC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406171"/>
            <a:ext cx="0" cy="3431689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4979938" y="639099"/>
            <a:ext cx="6591346" cy="49658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383540" defTabSz="4572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lang="en-US" dirty="0" err="1"/>
              <a:t>Университет</a:t>
            </a:r>
            <a:r>
              <a:rPr lang="en-US" dirty="0"/>
              <a:t>: «</a:t>
            </a:r>
            <a:r>
              <a:rPr lang="en-US" dirty="0" err="1"/>
              <a:t>Дубна</a:t>
            </a:r>
            <a:r>
              <a:rPr lang="en-US" dirty="0"/>
              <a:t>»</a:t>
            </a:r>
          </a:p>
          <a:p>
            <a:pPr indent="-383540" defTabSz="4572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lang="en-US" dirty="0" err="1"/>
              <a:t>Кафедра</a:t>
            </a:r>
            <a:r>
              <a:rPr lang="en-US" dirty="0"/>
              <a:t>: «ИУТС»</a:t>
            </a:r>
            <a:endParaRPr lang="en-US"/>
          </a:p>
          <a:p>
            <a:pPr indent="-383540" defTabSz="4572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lang="en-US" dirty="0" err="1"/>
              <a:t>Направление</a:t>
            </a:r>
            <a:r>
              <a:rPr lang="en-US" dirty="0"/>
              <a:t>: «</a:t>
            </a:r>
            <a:r>
              <a:rPr lang="en-US" dirty="0" err="1"/>
              <a:t>Автоматизация</a:t>
            </a:r>
            <a:r>
              <a:rPr lang="en-US" dirty="0"/>
              <a:t> </a:t>
            </a:r>
            <a:r>
              <a:rPr lang="en-US" dirty="0" err="1"/>
              <a:t>технологических</a:t>
            </a:r>
            <a:r>
              <a:rPr lang="en-US" dirty="0"/>
              <a:t> </a:t>
            </a:r>
          </a:p>
          <a:p>
            <a:pPr defTabSz="4572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</a:pPr>
            <a:r>
              <a:rPr lang="en-US" dirty="0"/>
              <a:t>            </a:t>
            </a:r>
            <a:r>
              <a:rPr lang="en-US" dirty="0" err="1"/>
              <a:t>процессов</a:t>
            </a:r>
            <a:r>
              <a:rPr lang="en-US" dirty="0"/>
              <a:t> и </a:t>
            </a:r>
            <a:r>
              <a:rPr lang="en-US" dirty="0" err="1"/>
              <a:t>производств</a:t>
            </a:r>
            <a:r>
              <a:rPr lang="en-US" dirty="0"/>
              <a:t>»</a:t>
            </a:r>
            <a:endParaRPr lang="en-US"/>
          </a:p>
          <a:p>
            <a:pPr indent="-383540" defTabSz="45720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dirty="0" err="1"/>
              <a:t>Команда</a:t>
            </a:r>
            <a:r>
              <a:rPr lang="en-US" dirty="0"/>
              <a:t>: «</a:t>
            </a:r>
            <a:r>
              <a:rPr lang="en-US" dirty="0" err="1"/>
              <a:t>Воровайки</a:t>
            </a:r>
            <a:r>
              <a:rPr lang="en-US" dirty="0"/>
              <a:t>»</a:t>
            </a:r>
          </a:p>
          <a:p>
            <a:pPr indent="-383540" defTabSz="45720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dirty="0"/>
              <a:t>Группа: 4231</a:t>
            </a:r>
          </a:p>
          <a:p>
            <a:pPr indent="-383540" defTabSz="45720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dirty="0" err="1"/>
              <a:t>Шамраев</a:t>
            </a:r>
            <a:r>
              <a:rPr lang="en-US" dirty="0"/>
              <a:t>, </a:t>
            </a:r>
            <a:r>
              <a:rPr lang="en-US" dirty="0" err="1"/>
              <a:t>Голубев</a:t>
            </a:r>
            <a:r>
              <a:rPr lang="en-US" dirty="0"/>
              <a:t>, </a:t>
            </a:r>
            <a:r>
              <a:rPr lang="en-US" dirty="0" err="1"/>
              <a:t>Михайловская</a:t>
            </a:r>
            <a:r>
              <a:rPr lang="en-US" dirty="0"/>
              <a:t>, </a:t>
            </a:r>
            <a:r>
              <a:rPr lang="en-US" dirty="0" err="1"/>
              <a:t>Кузнецов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5944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E9D059B6-ADD8-488A-B346-63289E90D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38" name="Freeform 6">
              <a:extLst>
                <a:ext uri="{FF2B5EF4-FFF2-40B4-BE49-F238E27FC236}">
                  <a16:creationId xmlns:a16="http://schemas.microsoft.com/office/drawing/2014/main" id="{F69B42B4-BC82-4495-A6F9-A28167B56A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9" name="Freeform 7">
              <a:extLst>
                <a:ext uri="{FF2B5EF4-FFF2-40B4-BE49-F238E27FC236}">
                  <a16:creationId xmlns:a16="http://schemas.microsoft.com/office/drawing/2014/main" id="{83CC168C-2AD4-4FFB-9F25-420ED6514C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40" name="Freeform 9">
              <a:extLst>
                <a:ext uri="{FF2B5EF4-FFF2-40B4-BE49-F238E27FC236}">
                  <a16:creationId xmlns:a16="http://schemas.microsoft.com/office/drawing/2014/main" id="{6C9F369A-6158-4AE8-BA04-138A9DFFA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41" name="Freeform 10">
              <a:extLst>
                <a:ext uri="{FF2B5EF4-FFF2-40B4-BE49-F238E27FC236}">
                  <a16:creationId xmlns:a16="http://schemas.microsoft.com/office/drawing/2014/main" id="{FC7B1DF4-AD98-42A8-820F-667A3DCC40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42" name="Freeform 11">
              <a:extLst>
                <a:ext uri="{FF2B5EF4-FFF2-40B4-BE49-F238E27FC236}">
                  <a16:creationId xmlns:a16="http://schemas.microsoft.com/office/drawing/2014/main" id="{61C58B74-3656-4FD5-AC47-EE3A59EBB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43" name="Freeform 12">
              <a:extLst>
                <a:ext uri="{FF2B5EF4-FFF2-40B4-BE49-F238E27FC236}">
                  <a16:creationId xmlns:a16="http://schemas.microsoft.com/office/drawing/2014/main" id="{8B349A01-D803-4A18-B608-47BFCED434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E67A1FC6-22FB-4EA7-B90A-C9F18FBEF3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6246FDC4-DD97-431A-914A-9EB57A4A3C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912130" cy="6858000"/>
          </a:xfrm>
          <a:custGeom>
            <a:avLst/>
            <a:gdLst>
              <a:gd name="connsiteX0" fmla="*/ 1073044 w 7912130"/>
              <a:gd name="connsiteY0" fmla="*/ 3032931 h 6858000"/>
              <a:gd name="connsiteX1" fmla="*/ 1073044 w 7912130"/>
              <a:gd name="connsiteY1" fmla="*/ 3035810 h 6858000"/>
              <a:gd name="connsiteX2" fmla="*/ 1076802 w 7912130"/>
              <a:gd name="connsiteY2" fmla="*/ 3035810 h 6858000"/>
              <a:gd name="connsiteX3" fmla="*/ 1170738 w 7912130"/>
              <a:gd name="connsiteY3" fmla="*/ 1248347 h 6858000"/>
              <a:gd name="connsiteX4" fmla="*/ 1170738 w 7912130"/>
              <a:gd name="connsiteY4" fmla="*/ 1273486 h 6858000"/>
              <a:gd name="connsiteX5" fmla="*/ 1183895 w 7912130"/>
              <a:gd name="connsiteY5" fmla="*/ 1248347 h 6858000"/>
              <a:gd name="connsiteX6" fmla="*/ 0 w 7912130"/>
              <a:gd name="connsiteY6" fmla="*/ 0 h 6858000"/>
              <a:gd name="connsiteX7" fmla="*/ 2133906 w 7912130"/>
              <a:gd name="connsiteY7" fmla="*/ 0 h 6858000"/>
              <a:gd name="connsiteX8" fmla="*/ 2629909 w 7912130"/>
              <a:gd name="connsiteY8" fmla="*/ 0 h 6858000"/>
              <a:gd name="connsiteX9" fmla="*/ 1227479 w 7912130"/>
              <a:gd name="connsiteY9" fmla="*/ 2669551 h 6858000"/>
              <a:gd name="connsiteX10" fmla="*/ 1235349 w 7912130"/>
              <a:gd name="connsiteY10" fmla="*/ 2673350 h 6858000"/>
              <a:gd name="connsiteX11" fmla="*/ 1353755 w 7912130"/>
              <a:gd name="connsiteY11" fmla="*/ 2754312 h 6858000"/>
              <a:gd name="connsiteX12" fmla="*/ 7912130 w 7912130"/>
              <a:gd name="connsiteY12" fmla="*/ 6858000 h 6858000"/>
              <a:gd name="connsiteX13" fmla="*/ 6066970 w 7912130"/>
              <a:gd name="connsiteY13" fmla="*/ 6858000 h 6858000"/>
              <a:gd name="connsiteX14" fmla="*/ 6059889 w 7912130"/>
              <a:gd name="connsiteY14" fmla="*/ 6852577 h 6858000"/>
              <a:gd name="connsiteX15" fmla="*/ 6059889 w 7912130"/>
              <a:gd name="connsiteY15" fmla="*/ 6857999 h 6858000"/>
              <a:gd name="connsiteX16" fmla="*/ 1707025 w 7912130"/>
              <a:gd name="connsiteY16" fmla="*/ 6857999 h 6858000"/>
              <a:gd name="connsiteX17" fmla="*/ 1707025 w 7912130"/>
              <a:gd name="connsiteY17" fmla="*/ 6858000 h 6858000"/>
              <a:gd name="connsiteX18" fmla="*/ 1073044 w 7912130"/>
              <a:gd name="connsiteY18" fmla="*/ 6858000 h 6858000"/>
              <a:gd name="connsiteX19" fmla="*/ 536592 w 7912130"/>
              <a:gd name="connsiteY19" fmla="*/ 6858000 h 6858000"/>
              <a:gd name="connsiteX20" fmla="*/ 0 w 7912130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912130" h="6858000">
                <a:moveTo>
                  <a:pt x="1073044" y="3032931"/>
                </a:moveTo>
                <a:lnTo>
                  <a:pt x="1073044" y="3035810"/>
                </a:lnTo>
                <a:lnTo>
                  <a:pt x="1076802" y="3035810"/>
                </a:lnTo>
                <a:close/>
                <a:moveTo>
                  <a:pt x="1170738" y="1248347"/>
                </a:moveTo>
                <a:lnTo>
                  <a:pt x="1170738" y="1273486"/>
                </a:lnTo>
                <a:lnTo>
                  <a:pt x="1183895" y="1248347"/>
                </a:lnTo>
                <a:close/>
                <a:moveTo>
                  <a:pt x="0" y="0"/>
                </a:moveTo>
                <a:lnTo>
                  <a:pt x="2133906" y="0"/>
                </a:lnTo>
                <a:lnTo>
                  <a:pt x="2629909" y="0"/>
                </a:lnTo>
                <a:lnTo>
                  <a:pt x="1227479" y="2669551"/>
                </a:lnTo>
                <a:lnTo>
                  <a:pt x="1235349" y="2673350"/>
                </a:lnTo>
                <a:lnTo>
                  <a:pt x="1353755" y="2754312"/>
                </a:lnTo>
                <a:lnTo>
                  <a:pt x="7912130" y="6858000"/>
                </a:lnTo>
                <a:lnTo>
                  <a:pt x="6066970" y="6858000"/>
                </a:lnTo>
                <a:lnTo>
                  <a:pt x="6059889" y="6852577"/>
                </a:lnTo>
                <a:lnTo>
                  <a:pt x="6059889" y="6857999"/>
                </a:lnTo>
                <a:lnTo>
                  <a:pt x="1707025" y="6857999"/>
                </a:lnTo>
                <a:lnTo>
                  <a:pt x="1707025" y="6858000"/>
                </a:lnTo>
                <a:lnTo>
                  <a:pt x="1073044" y="6858000"/>
                </a:lnTo>
                <a:lnTo>
                  <a:pt x="53659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CD4E68A2-74B0-42F5-BB75-2E1A7C2018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7535917" cy="6858000"/>
          </a:xfrm>
          <a:custGeom>
            <a:avLst/>
            <a:gdLst>
              <a:gd name="connsiteX0" fmla="*/ 696831 w 7535917"/>
              <a:gd name="connsiteY0" fmla="*/ 3032931 h 6858000"/>
              <a:gd name="connsiteX1" fmla="*/ 696831 w 7535917"/>
              <a:gd name="connsiteY1" fmla="*/ 3035810 h 6858000"/>
              <a:gd name="connsiteX2" fmla="*/ 700589 w 7535917"/>
              <a:gd name="connsiteY2" fmla="*/ 3035810 h 6858000"/>
              <a:gd name="connsiteX3" fmla="*/ 794525 w 7535917"/>
              <a:gd name="connsiteY3" fmla="*/ 1248347 h 6858000"/>
              <a:gd name="connsiteX4" fmla="*/ 794525 w 7535917"/>
              <a:gd name="connsiteY4" fmla="*/ 1273486 h 6858000"/>
              <a:gd name="connsiteX5" fmla="*/ 807682 w 7535917"/>
              <a:gd name="connsiteY5" fmla="*/ 1248347 h 6858000"/>
              <a:gd name="connsiteX6" fmla="*/ 0 w 7535917"/>
              <a:gd name="connsiteY6" fmla="*/ 0 h 6858000"/>
              <a:gd name="connsiteX7" fmla="*/ 1757693 w 7535917"/>
              <a:gd name="connsiteY7" fmla="*/ 0 h 6858000"/>
              <a:gd name="connsiteX8" fmla="*/ 2253696 w 7535917"/>
              <a:gd name="connsiteY8" fmla="*/ 0 h 6858000"/>
              <a:gd name="connsiteX9" fmla="*/ 851266 w 7535917"/>
              <a:gd name="connsiteY9" fmla="*/ 2669551 h 6858000"/>
              <a:gd name="connsiteX10" fmla="*/ 859136 w 7535917"/>
              <a:gd name="connsiteY10" fmla="*/ 2673350 h 6858000"/>
              <a:gd name="connsiteX11" fmla="*/ 977542 w 7535917"/>
              <a:gd name="connsiteY11" fmla="*/ 2754312 h 6858000"/>
              <a:gd name="connsiteX12" fmla="*/ 7535917 w 7535917"/>
              <a:gd name="connsiteY12" fmla="*/ 6858000 h 6858000"/>
              <a:gd name="connsiteX13" fmla="*/ 5690757 w 7535917"/>
              <a:gd name="connsiteY13" fmla="*/ 6858000 h 6858000"/>
              <a:gd name="connsiteX14" fmla="*/ 5683676 w 7535917"/>
              <a:gd name="connsiteY14" fmla="*/ 6852577 h 6858000"/>
              <a:gd name="connsiteX15" fmla="*/ 5683676 w 7535917"/>
              <a:gd name="connsiteY15" fmla="*/ 6857999 h 6858000"/>
              <a:gd name="connsiteX16" fmla="*/ 1330812 w 7535917"/>
              <a:gd name="connsiteY16" fmla="*/ 6857999 h 6858000"/>
              <a:gd name="connsiteX17" fmla="*/ 1330812 w 7535917"/>
              <a:gd name="connsiteY17" fmla="*/ 6858000 h 6858000"/>
              <a:gd name="connsiteX18" fmla="*/ 696831 w 7535917"/>
              <a:gd name="connsiteY18" fmla="*/ 6858000 h 6858000"/>
              <a:gd name="connsiteX19" fmla="*/ 160379 w 7535917"/>
              <a:gd name="connsiteY19" fmla="*/ 6858000 h 6858000"/>
              <a:gd name="connsiteX20" fmla="*/ 0 w 7535917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535917" h="6858000">
                <a:moveTo>
                  <a:pt x="696831" y="3032931"/>
                </a:moveTo>
                <a:lnTo>
                  <a:pt x="696831" y="3035810"/>
                </a:lnTo>
                <a:lnTo>
                  <a:pt x="700589" y="3035810"/>
                </a:lnTo>
                <a:close/>
                <a:moveTo>
                  <a:pt x="794525" y="1248347"/>
                </a:moveTo>
                <a:lnTo>
                  <a:pt x="794525" y="1273486"/>
                </a:lnTo>
                <a:lnTo>
                  <a:pt x="807682" y="1248347"/>
                </a:lnTo>
                <a:close/>
                <a:moveTo>
                  <a:pt x="0" y="0"/>
                </a:moveTo>
                <a:lnTo>
                  <a:pt x="1757693" y="0"/>
                </a:lnTo>
                <a:lnTo>
                  <a:pt x="2253696" y="0"/>
                </a:lnTo>
                <a:lnTo>
                  <a:pt x="851266" y="2669551"/>
                </a:lnTo>
                <a:lnTo>
                  <a:pt x="859136" y="2673350"/>
                </a:lnTo>
                <a:lnTo>
                  <a:pt x="977542" y="2754312"/>
                </a:lnTo>
                <a:lnTo>
                  <a:pt x="7535917" y="6858000"/>
                </a:lnTo>
                <a:lnTo>
                  <a:pt x="5690757" y="6858000"/>
                </a:lnTo>
                <a:lnTo>
                  <a:pt x="5683676" y="6852577"/>
                </a:lnTo>
                <a:lnTo>
                  <a:pt x="5683676" y="6857999"/>
                </a:lnTo>
                <a:lnTo>
                  <a:pt x="1330812" y="6857999"/>
                </a:lnTo>
                <a:lnTo>
                  <a:pt x="1330812" y="6858000"/>
                </a:lnTo>
                <a:lnTo>
                  <a:pt x="696831" y="6858000"/>
                </a:lnTo>
                <a:lnTo>
                  <a:pt x="160379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086842" y="-1119017"/>
            <a:ext cx="7711025" cy="30845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6000"/>
              <a:t>Результаты</a:t>
            </a:r>
          </a:p>
        </p:txBody>
      </p:sp>
      <p:pic>
        <p:nvPicPr>
          <p:cNvPr id="5" name="Picture 4" descr="A screenshot of a person taking a selfie&#10;&#10;Автоматически созданное описание">
            <a:extLst>
              <a:ext uri="{FF2B5EF4-FFF2-40B4-BE49-F238E27FC236}">
                <a16:creationId xmlns:a16="http://schemas.microsoft.com/office/drawing/2014/main" id="{6E020A43-C741-71FF-7FE7-7DCAE79AC0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966" y="1443790"/>
            <a:ext cx="7905724" cy="4922921"/>
          </a:xfrm>
          <a:prstGeom prst="rect">
            <a:avLst/>
          </a:prstGeom>
        </p:spPr>
      </p:pic>
      <p:pic>
        <p:nvPicPr>
          <p:cNvPr id="6" name="Picture 5" descr="A screenshot of a computer&#10;&#10;Автоматически созданное описание">
            <a:extLst>
              <a:ext uri="{FF2B5EF4-FFF2-40B4-BE49-F238E27FC236}">
                <a16:creationId xmlns:a16="http://schemas.microsoft.com/office/drawing/2014/main" id="{F9D252AF-1701-DEA9-46E6-57C0715FA3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9324" y="1203157"/>
            <a:ext cx="3433668" cy="5414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6405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E9D059B6-ADD8-488A-B346-63289E90D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F69B42B4-BC82-4495-A6F9-A28167B56A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83CC168C-2AD4-4FFB-9F25-420ED6514C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1" name="Freeform 9">
              <a:extLst>
                <a:ext uri="{FF2B5EF4-FFF2-40B4-BE49-F238E27FC236}">
                  <a16:creationId xmlns:a16="http://schemas.microsoft.com/office/drawing/2014/main" id="{6C9F369A-6158-4AE8-BA04-138A9DFFA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2" name="Freeform 10">
              <a:extLst>
                <a:ext uri="{FF2B5EF4-FFF2-40B4-BE49-F238E27FC236}">
                  <a16:creationId xmlns:a16="http://schemas.microsoft.com/office/drawing/2014/main" id="{FC7B1DF4-AD98-42A8-820F-667A3DCC40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61C58B74-3656-4FD5-AC47-EE3A59EBB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id="{8B349A01-D803-4A18-B608-47BFCED434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5A92FE9-DB05-4D0D-AF5A-BE8664B9F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3D9B26A-5143-49A7-BA98-D871D5BD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1"/>
            <a:ext cx="5014912" cy="6857999"/>
            <a:chOff x="2928938" y="-4763"/>
            <a:chExt cx="5014912" cy="6862763"/>
          </a:xfrm>
        </p:grpSpPr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68B85E55-A2A1-4682-B891-F201358A92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0" name="Freeform 7">
              <a:extLst>
                <a:ext uri="{FF2B5EF4-FFF2-40B4-BE49-F238E27FC236}">
                  <a16:creationId xmlns:a16="http://schemas.microsoft.com/office/drawing/2014/main" id="{45EF6EDB-9B5D-49E9-96FA-1AE08BF95E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38338226-D6E2-4EEE-B271-DB4BD096DB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4878FB48-17B3-4A11-8025-DE0945CD4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4150A21C-DD6D-4D3C-9E95-7A3CA263B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4" name="Freeform 15">
              <a:extLst>
                <a:ext uri="{FF2B5EF4-FFF2-40B4-BE49-F238E27FC236}">
                  <a16:creationId xmlns:a16="http://schemas.microsoft.com/office/drawing/2014/main" id="{7505BF04-104D-4180-A284-42FCD6B04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13D5B84-D54A-7E78-E489-F4F5A6C0B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190" y="924232"/>
            <a:ext cx="8174971" cy="328586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6200"/>
              <a:t>Github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1FDB4-82B9-1A7A-2231-0578CC25DD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8190" y="4210098"/>
            <a:ext cx="7178070" cy="86334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100" dirty="0">
                <a:ea typeface="+mn-lt"/>
                <a:cs typeface="+mn-lt"/>
              </a:rPr>
              <a:t>https://github.com/Agasvu36/YODProject.git</a:t>
            </a:r>
            <a:endParaRPr lang="en-US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704616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659138C-74A1-445B-848C-3608AE871A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DFD7409-66D7-4C9C-B528-E79EB64A4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7455" y="0"/>
            <a:ext cx="5014912" cy="6862763"/>
            <a:chOff x="2928938" y="-4763"/>
            <a:chExt cx="5014912" cy="6862763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87990EF0-5F6F-4FE3-AA65-8968AF2DF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D78F7598-94C7-46E9-8B2A-CB44A0F252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99D2CBB1-072D-4875-B7D7-CADB0ABF3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58F600B4-EE22-4BA5-A764-9D80C335C3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1E8DAD02-2B30-48A9-ACE0-2E91930918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F8F76B12-142C-41AF-B239-F414ABCFA2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25F4217-4021-45A0-812B-398F9A7A93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8929" y="667808"/>
            <a:ext cx="10894142" cy="5580592"/>
          </a:xfrm>
          <a:prstGeom prst="rect">
            <a:avLst/>
          </a:prstGeom>
          <a:ln w="3175" cap="sq">
            <a:solidFill>
              <a:schemeClr val="bg1">
                <a:lumMod val="65000"/>
              </a:schemeClr>
            </a:solidFill>
            <a:miter lim="800000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89702" y="1261872"/>
            <a:ext cx="3145536" cy="4334256"/>
          </a:xfrm>
        </p:spPr>
        <p:txBody>
          <a:bodyPr>
            <a:normAutofit/>
          </a:bodyPr>
          <a:lstStyle/>
          <a:p>
            <a:pPr algn="r"/>
            <a:r>
              <a:rPr lang="ru-RU" sz="3600"/>
              <a:t>Изначальная постановка задачи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86F4EBC-E415-40E4-A8BA-BA66F0B63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920240"/>
            <a:ext cx="0" cy="301752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007932" y="1261873"/>
            <a:ext cx="5951013" cy="44494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/>
              <a:t>Программа для отслеживания перемещения заданного объекта в кадре на видеоизображении</a:t>
            </a:r>
          </a:p>
          <a:p>
            <a:pPr marL="0" indent="0">
              <a:buNone/>
            </a:pPr>
            <a:r>
              <a:rPr lang="ru-RU" sz="2000"/>
              <a:t>● На входе: Изображения с камеры,</a:t>
            </a:r>
          </a:p>
          <a:p>
            <a:pPr marL="0" indent="0">
              <a:buNone/>
            </a:pPr>
            <a:r>
              <a:rPr lang="ru-RU" sz="2000"/>
              <a:t>● На выходе: Изображение, на котором объект выделен, координаты объекта,</a:t>
            </a:r>
          </a:p>
          <a:p>
            <a:pPr marL="0" indent="0">
              <a:buNone/>
            </a:pPr>
            <a:r>
              <a:rPr lang="ru-RU" sz="2000"/>
              <a:t>сигналы (Телеграм, мобильное приложение), если объект покинул кадр/вернулся</a:t>
            </a:r>
          </a:p>
          <a:p>
            <a:pPr marL="0" indent="0">
              <a:buNone/>
            </a:pPr>
            <a:r>
              <a:rPr lang="ru-RU" sz="2000"/>
              <a:t>● Варианты: объект жестко задан (например, человек в оранжевом жилете), объект можно выделить (например, обвести в первом кадре), в кадре может быть много объектов для отслеживания.</a:t>
            </a:r>
          </a:p>
          <a:p>
            <a:endParaRPr lang="ru-RU" sz="2000"/>
          </a:p>
        </p:txBody>
      </p:sp>
    </p:spTree>
    <p:extLst>
      <p:ext uri="{BB962C8B-B14F-4D97-AF65-F5344CB8AC3E}">
        <p14:creationId xmlns:p14="http://schemas.microsoft.com/office/powerpoint/2010/main" val="30990295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F659138C-74A1-445B-848C-3608AE871A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DFD7409-66D7-4C9C-B528-E79EB64A4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7455" y="0"/>
            <a:ext cx="5014912" cy="6862763"/>
            <a:chOff x="2928938" y="-4763"/>
            <a:chExt cx="5014912" cy="6862763"/>
          </a:xfrm>
        </p:grpSpPr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87990EF0-5F6F-4FE3-AA65-8968AF2DF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D78F7598-94C7-46E9-8B2A-CB44A0F252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3" name="Freeform 12">
              <a:extLst>
                <a:ext uri="{FF2B5EF4-FFF2-40B4-BE49-F238E27FC236}">
                  <a16:creationId xmlns:a16="http://schemas.microsoft.com/office/drawing/2014/main" id="{99D2CBB1-072D-4875-B7D7-CADB0ABF3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58F600B4-EE22-4BA5-A764-9D80C335C3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4" name="Freeform 14">
              <a:extLst>
                <a:ext uri="{FF2B5EF4-FFF2-40B4-BE49-F238E27FC236}">
                  <a16:creationId xmlns:a16="http://schemas.microsoft.com/office/drawing/2014/main" id="{1E8DAD02-2B30-48A9-ACE0-2E91930918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F8F76B12-142C-41AF-B239-F414ABCFA2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25F4217-4021-45A0-812B-398F9A7A93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8929" y="667808"/>
            <a:ext cx="10894142" cy="5580592"/>
          </a:xfrm>
          <a:prstGeom prst="rect">
            <a:avLst/>
          </a:prstGeom>
          <a:ln w="3175" cap="sq">
            <a:solidFill>
              <a:schemeClr val="bg1">
                <a:lumMod val="65000"/>
              </a:schemeClr>
            </a:solidFill>
            <a:miter lim="800000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89702" y="1261872"/>
            <a:ext cx="3145536" cy="4334256"/>
          </a:xfrm>
        </p:spPr>
        <p:txBody>
          <a:bodyPr>
            <a:normAutofit/>
          </a:bodyPr>
          <a:lstStyle/>
          <a:p>
            <a:pPr algn="r"/>
            <a:r>
              <a:rPr lang="ru-RU" sz="3600"/>
              <a:t>Уточняем задачу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86F4EBC-E415-40E4-A8BA-BA66F0B63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920240"/>
            <a:ext cx="0" cy="301752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007932" y="1261873"/>
            <a:ext cx="5951013" cy="4449422"/>
          </a:xfrm>
        </p:spPr>
        <p:txBody>
          <a:bodyPr>
            <a:normAutofit/>
          </a:bodyPr>
          <a:lstStyle/>
          <a:p>
            <a:r>
              <a:rPr lang="ru-RU" sz="2000" dirty="0"/>
              <a:t>Создание системы наблюдения за количеством людей на складе.</a:t>
            </a:r>
          </a:p>
          <a:p>
            <a:r>
              <a:rPr lang="ru-RU" sz="2000" dirty="0"/>
              <a:t>Задачи:</a:t>
            </a:r>
          </a:p>
          <a:p>
            <a:pPr lvl="1"/>
            <a:r>
              <a:rPr lang="ru-RU" dirty="0"/>
              <a:t>Разработать алгоритм для отслеживания и подсчёта количества людей в кадре.</a:t>
            </a:r>
          </a:p>
          <a:p>
            <a:pPr lvl="1"/>
            <a:r>
              <a:rPr lang="ru-RU" dirty="0"/>
              <a:t>Записывать данные о количестве людей в разные периоды времени в базу данных</a:t>
            </a:r>
          </a:p>
          <a:p>
            <a:pPr lvl="1"/>
            <a:r>
              <a:rPr lang="ru-RU" dirty="0"/>
              <a:t>Разработка </a:t>
            </a:r>
            <a:r>
              <a:rPr lang="en-US" dirty="0"/>
              <a:t>desktop </a:t>
            </a:r>
            <a:r>
              <a:rPr lang="ru-RU" dirty="0"/>
              <a:t>приложения для оператора.</a:t>
            </a:r>
          </a:p>
        </p:txBody>
      </p:sp>
    </p:spTree>
    <p:extLst>
      <p:ext uri="{BB962C8B-B14F-4D97-AF65-F5344CB8AC3E}">
        <p14:creationId xmlns:p14="http://schemas.microsoft.com/office/powerpoint/2010/main" val="8162121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08F94D66-27EC-4CB8-8226-D7F41C161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1A53964C-7D93-4C48-A4A6-C4C2C393C5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2" name="Freeform 7">
              <a:extLst>
                <a:ext uri="{FF2B5EF4-FFF2-40B4-BE49-F238E27FC236}">
                  <a16:creationId xmlns:a16="http://schemas.microsoft.com/office/drawing/2014/main" id="{9C944EEC-539E-4389-8785-58E65D04E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2" name="Freeform 9">
              <a:extLst>
                <a:ext uri="{FF2B5EF4-FFF2-40B4-BE49-F238E27FC236}">
                  <a16:creationId xmlns:a16="http://schemas.microsoft.com/office/drawing/2014/main" id="{7836EB7E-895C-4D68-B92E-312B371CB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3" name="Freeform 10">
              <a:extLst>
                <a:ext uri="{FF2B5EF4-FFF2-40B4-BE49-F238E27FC236}">
                  <a16:creationId xmlns:a16="http://schemas.microsoft.com/office/drawing/2014/main" id="{0F29242B-8CE7-4636-B326-4BEE42EB6D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4" name="Freeform 11">
              <a:extLst>
                <a:ext uri="{FF2B5EF4-FFF2-40B4-BE49-F238E27FC236}">
                  <a16:creationId xmlns:a16="http://schemas.microsoft.com/office/drawing/2014/main" id="{4D0B8E9A-7727-4AD9-974E-8815F0B20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4" name="Freeform 12">
              <a:extLst>
                <a:ext uri="{FF2B5EF4-FFF2-40B4-BE49-F238E27FC236}">
                  <a16:creationId xmlns:a16="http://schemas.microsoft.com/office/drawing/2014/main" id="{1CD6C65C-71BE-4549-926A-1C1135FD06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781215" y="5478025"/>
            <a:ext cx="7413623" cy="83521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400"/>
              <a:t>Интеллект карта</a:t>
            </a:r>
          </a:p>
        </p:txBody>
      </p:sp>
      <p:pic>
        <p:nvPicPr>
          <p:cNvPr id="28" name="Content Placeholder 27">
            <a:extLst>
              <a:ext uri="{FF2B5EF4-FFF2-40B4-BE49-F238E27FC236}">
                <a16:creationId xmlns:a16="http://schemas.microsoft.com/office/drawing/2014/main" id="{B5B98D10-14B7-2500-A967-64D503FAB1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18581" y="310815"/>
            <a:ext cx="9348067" cy="5159543"/>
          </a:xfrm>
        </p:spPr>
      </p:pic>
    </p:spTree>
    <p:extLst>
      <p:ext uri="{BB962C8B-B14F-4D97-AF65-F5344CB8AC3E}">
        <p14:creationId xmlns:p14="http://schemas.microsoft.com/office/powerpoint/2010/main" val="561251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C616B3DC-C165-433D-9187-62DCC0E317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36" name="Freeform 6">
              <a:extLst>
                <a:ext uri="{FF2B5EF4-FFF2-40B4-BE49-F238E27FC236}">
                  <a16:creationId xmlns:a16="http://schemas.microsoft.com/office/drawing/2014/main" id="{97E1BF84-9824-4B0E-98DF-F0F7181DD0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7" name="Freeform 7">
              <a:extLst>
                <a:ext uri="{FF2B5EF4-FFF2-40B4-BE49-F238E27FC236}">
                  <a16:creationId xmlns:a16="http://schemas.microsoft.com/office/drawing/2014/main" id="{A85FA340-7392-4303-9707-A12F45A46F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38" name="Freeform 9">
              <a:extLst>
                <a:ext uri="{FF2B5EF4-FFF2-40B4-BE49-F238E27FC236}">
                  <a16:creationId xmlns:a16="http://schemas.microsoft.com/office/drawing/2014/main" id="{758A9051-2BD9-4868-8B84-344752FA2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39" name="Freeform 10">
              <a:extLst>
                <a:ext uri="{FF2B5EF4-FFF2-40B4-BE49-F238E27FC236}">
                  <a16:creationId xmlns:a16="http://schemas.microsoft.com/office/drawing/2014/main" id="{58264C49-3539-4CBD-8F11-1106C8B878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40" name="Freeform 11">
              <a:extLst>
                <a:ext uri="{FF2B5EF4-FFF2-40B4-BE49-F238E27FC236}">
                  <a16:creationId xmlns:a16="http://schemas.microsoft.com/office/drawing/2014/main" id="{DE862133-5C7E-4B32-9786-0B33BC51A7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41" name="Freeform 12">
              <a:extLst>
                <a:ext uri="{FF2B5EF4-FFF2-40B4-BE49-F238E27FC236}">
                  <a16:creationId xmlns:a16="http://schemas.microsoft.com/office/drawing/2014/main" id="{90925F6C-DF03-4707-9176-6049F049B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90978" y="5354935"/>
            <a:ext cx="7413623" cy="89814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/>
              <a:t>Концепция проекта </a:t>
            </a:r>
          </a:p>
        </p:txBody>
      </p:sp>
      <p:sp>
        <p:nvSpPr>
          <p:cNvPr id="43" name="Rounded Rectangle 6">
            <a:extLst>
              <a:ext uri="{FF2B5EF4-FFF2-40B4-BE49-F238E27FC236}">
                <a16:creationId xmlns:a16="http://schemas.microsoft.com/office/drawing/2014/main" id="{EF263B76-D6AC-40A4-BA2E-CC8B89190E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609600"/>
            <a:ext cx="7833360" cy="3633216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7" descr="A diagram of a process&#10;&#10;Автоматически созданное описание">
            <a:extLst>
              <a:ext uri="{FF2B5EF4-FFF2-40B4-BE49-F238E27FC236}">
                <a16:creationId xmlns:a16="http://schemas.microsoft.com/office/drawing/2014/main" id="{2FD24619-FFEF-F4C7-B6A6-1EFB9D9FBA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15343" y="424457"/>
            <a:ext cx="11557362" cy="462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9862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C616B3DC-C165-433D-9187-62DCC0E317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97E1BF84-9824-4B0E-98DF-F0F7181DD0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A85FA340-7392-4303-9707-A12F45A46F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2" name="Freeform 9">
              <a:extLst>
                <a:ext uri="{FF2B5EF4-FFF2-40B4-BE49-F238E27FC236}">
                  <a16:creationId xmlns:a16="http://schemas.microsoft.com/office/drawing/2014/main" id="{758A9051-2BD9-4868-8B84-344752FA2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3" name="Freeform 10">
              <a:extLst>
                <a:ext uri="{FF2B5EF4-FFF2-40B4-BE49-F238E27FC236}">
                  <a16:creationId xmlns:a16="http://schemas.microsoft.com/office/drawing/2014/main" id="{58264C49-3539-4CBD-8F11-1106C8B878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4" name="Freeform 11">
              <a:extLst>
                <a:ext uri="{FF2B5EF4-FFF2-40B4-BE49-F238E27FC236}">
                  <a16:creationId xmlns:a16="http://schemas.microsoft.com/office/drawing/2014/main" id="{DE862133-5C7E-4B32-9786-0B33BC51A7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5" name="Freeform 12">
              <a:extLst>
                <a:ext uri="{FF2B5EF4-FFF2-40B4-BE49-F238E27FC236}">
                  <a16:creationId xmlns:a16="http://schemas.microsoft.com/office/drawing/2014/main" id="{90925F6C-DF03-4707-9176-6049F049B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FD8FD48-1947-ED68-CC17-3B0CEEE58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3785" y="1380068"/>
            <a:ext cx="4978303" cy="261619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6000" dirty="0" err="1"/>
              <a:t>База</a:t>
            </a:r>
            <a:r>
              <a:rPr lang="en-US" sz="6000" dirty="0"/>
              <a:t> </a:t>
            </a:r>
            <a:r>
              <a:rPr lang="en-US" sz="6000" dirty="0" err="1"/>
              <a:t>данных</a:t>
            </a:r>
            <a:r>
              <a:rPr lang="en-US" sz="6000" dirty="0"/>
              <a:t> SQLite</a:t>
            </a:r>
          </a:p>
        </p:txBody>
      </p:sp>
      <p:sp>
        <p:nvSpPr>
          <p:cNvPr id="17" name="Rounded Rectangle 4">
            <a:extLst>
              <a:ext uri="{FF2B5EF4-FFF2-40B4-BE49-F238E27FC236}">
                <a16:creationId xmlns:a16="http://schemas.microsoft.com/office/drawing/2014/main" id="{260615AE-7DBC-4FF7-9107-9FE957695B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2944" y="648931"/>
            <a:ext cx="3982086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screenshot of a grid&#10;&#10;Автоматически созданное описание">
            <a:extLst>
              <a:ext uri="{FF2B5EF4-FFF2-40B4-BE49-F238E27FC236}">
                <a16:creationId xmlns:a16="http://schemas.microsoft.com/office/drawing/2014/main" id="{D488110E-F0A6-A097-2397-52467DCAB9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873801" y="1189282"/>
            <a:ext cx="3341190" cy="4191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0122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roup 101">
            <a:extLst>
              <a:ext uri="{FF2B5EF4-FFF2-40B4-BE49-F238E27FC236}">
                <a16:creationId xmlns:a16="http://schemas.microsoft.com/office/drawing/2014/main" id="{E9D059B6-ADD8-488A-B346-63289E90D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103" name="Freeform 6">
              <a:extLst>
                <a:ext uri="{FF2B5EF4-FFF2-40B4-BE49-F238E27FC236}">
                  <a16:creationId xmlns:a16="http://schemas.microsoft.com/office/drawing/2014/main" id="{F69B42B4-BC82-4495-A6F9-A28167B56A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04" name="Freeform 7">
              <a:extLst>
                <a:ext uri="{FF2B5EF4-FFF2-40B4-BE49-F238E27FC236}">
                  <a16:creationId xmlns:a16="http://schemas.microsoft.com/office/drawing/2014/main" id="{83CC168C-2AD4-4FFB-9F25-420ED6514C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5" name="Freeform 9">
              <a:extLst>
                <a:ext uri="{FF2B5EF4-FFF2-40B4-BE49-F238E27FC236}">
                  <a16:creationId xmlns:a16="http://schemas.microsoft.com/office/drawing/2014/main" id="{6C9F369A-6158-4AE8-BA04-138A9DFFA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06" name="Freeform 10">
              <a:extLst>
                <a:ext uri="{FF2B5EF4-FFF2-40B4-BE49-F238E27FC236}">
                  <a16:creationId xmlns:a16="http://schemas.microsoft.com/office/drawing/2014/main" id="{FC7B1DF4-AD98-42A8-820F-667A3DCC40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07" name="Freeform 11">
              <a:extLst>
                <a:ext uri="{FF2B5EF4-FFF2-40B4-BE49-F238E27FC236}">
                  <a16:creationId xmlns:a16="http://schemas.microsoft.com/office/drawing/2014/main" id="{61C58B74-3656-4FD5-AC47-EE3A59EBB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08" name="Freeform 12">
              <a:extLst>
                <a:ext uri="{FF2B5EF4-FFF2-40B4-BE49-F238E27FC236}">
                  <a16:creationId xmlns:a16="http://schemas.microsoft.com/office/drawing/2014/main" id="{8B349A01-D803-4A18-B608-47BFCED434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110" name="Rectangle 109">
            <a:extLst>
              <a:ext uri="{FF2B5EF4-FFF2-40B4-BE49-F238E27FC236}">
                <a16:creationId xmlns:a16="http://schemas.microsoft.com/office/drawing/2014/main" id="{E5A92FE9-DB05-4D0D-AF5A-BE8664B9F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53D9B26A-5143-49A7-BA98-D871D5BD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1"/>
            <a:ext cx="5014912" cy="6857999"/>
            <a:chOff x="2928938" y="-4763"/>
            <a:chExt cx="5014912" cy="6862763"/>
          </a:xfrm>
        </p:grpSpPr>
        <p:sp>
          <p:nvSpPr>
            <p:cNvPr id="113" name="Freeform 6">
              <a:extLst>
                <a:ext uri="{FF2B5EF4-FFF2-40B4-BE49-F238E27FC236}">
                  <a16:creationId xmlns:a16="http://schemas.microsoft.com/office/drawing/2014/main" id="{68B85E55-A2A1-4682-B891-F201358A92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14" name="Freeform 7">
              <a:extLst>
                <a:ext uri="{FF2B5EF4-FFF2-40B4-BE49-F238E27FC236}">
                  <a16:creationId xmlns:a16="http://schemas.microsoft.com/office/drawing/2014/main" id="{45EF6EDB-9B5D-49E9-96FA-1AE08BF95E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15" name="Freeform 12">
              <a:extLst>
                <a:ext uri="{FF2B5EF4-FFF2-40B4-BE49-F238E27FC236}">
                  <a16:creationId xmlns:a16="http://schemas.microsoft.com/office/drawing/2014/main" id="{38338226-D6E2-4EEE-B271-DB4BD096DB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16" name="Freeform 13">
              <a:extLst>
                <a:ext uri="{FF2B5EF4-FFF2-40B4-BE49-F238E27FC236}">
                  <a16:creationId xmlns:a16="http://schemas.microsoft.com/office/drawing/2014/main" id="{4878FB48-17B3-4A11-8025-DE0945CD4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17" name="Freeform 14">
              <a:extLst>
                <a:ext uri="{FF2B5EF4-FFF2-40B4-BE49-F238E27FC236}">
                  <a16:creationId xmlns:a16="http://schemas.microsoft.com/office/drawing/2014/main" id="{4150A21C-DD6D-4D3C-9E95-7A3CA263B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18" name="Freeform 15">
              <a:extLst>
                <a:ext uri="{FF2B5EF4-FFF2-40B4-BE49-F238E27FC236}">
                  <a16:creationId xmlns:a16="http://schemas.microsoft.com/office/drawing/2014/main" id="{7505BF04-104D-4180-A284-42FCD6B04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5795" y="-1251479"/>
            <a:ext cx="8174971" cy="328586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6200"/>
              <a:t>Пользовательский интерфейс</a:t>
            </a:r>
          </a:p>
        </p:txBody>
      </p:sp>
      <p:pic>
        <p:nvPicPr>
          <p:cNvPr id="3" name="Picture 2" descr="A screenshot of a computer&#10;&#10;Автоматически созданное описание">
            <a:extLst>
              <a:ext uri="{FF2B5EF4-FFF2-40B4-BE49-F238E27FC236}">
                <a16:creationId xmlns:a16="http://schemas.microsoft.com/office/drawing/2014/main" id="{FF137483-556B-29B6-F281-E7CAEAF5C3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9763" y="2033087"/>
            <a:ext cx="8072186" cy="4666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6379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20967" y="362011"/>
            <a:ext cx="10869750" cy="123729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100" cap="all"/>
              <a:t>Всё ещё пользовательский интерфейс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3202" y="1953812"/>
            <a:ext cx="7877569" cy="4416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8123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>
            <a:extLst>
              <a:ext uri="{FF2B5EF4-FFF2-40B4-BE49-F238E27FC236}">
                <a16:creationId xmlns:a16="http://schemas.microsoft.com/office/drawing/2014/main" id="{08F94D66-27EC-4CB8-8226-D7F41C161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58" name="Freeform 6">
              <a:extLst>
                <a:ext uri="{FF2B5EF4-FFF2-40B4-BE49-F238E27FC236}">
                  <a16:creationId xmlns:a16="http://schemas.microsoft.com/office/drawing/2014/main" id="{1A53964C-7D93-4C48-A4A6-C4C2C393C5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59" name="Freeform 7">
              <a:extLst>
                <a:ext uri="{FF2B5EF4-FFF2-40B4-BE49-F238E27FC236}">
                  <a16:creationId xmlns:a16="http://schemas.microsoft.com/office/drawing/2014/main" id="{9C944EEC-539E-4389-8785-58E65D04E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60" name="Freeform 9">
              <a:extLst>
                <a:ext uri="{FF2B5EF4-FFF2-40B4-BE49-F238E27FC236}">
                  <a16:creationId xmlns:a16="http://schemas.microsoft.com/office/drawing/2014/main" id="{7836EB7E-895C-4D68-B92E-312B371CB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61" name="Freeform 10">
              <a:extLst>
                <a:ext uri="{FF2B5EF4-FFF2-40B4-BE49-F238E27FC236}">
                  <a16:creationId xmlns:a16="http://schemas.microsoft.com/office/drawing/2014/main" id="{0F29242B-8CE7-4636-B326-4BEE42EB6D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62" name="Freeform 11">
              <a:extLst>
                <a:ext uri="{FF2B5EF4-FFF2-40B4-BE49-F238E27FC236}">
                  <a16:creationId xmlns:a16="http://schemas.microsoft.com/office/drawing/2014/main" id="{4D0B8E9A-7727-4AD9-974E-8815F0B20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63" name="Freeform 12">
              <a:extLst>
                <a:ext uri="{FF2B5EF4-FFF2-40B4-BE49-F238E27FC236}">
                  <a16:creationId xmlns:a16="http://schemas.microsoft.com/office/drawing/2014/main" id="{1CD6C65C-71BE-4549-926A-1C1135FD06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7249" r="1641" b="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65" name="Rectangle 64">
            <a:extLst>
              <a:ext uri="{FF2B5EF4-FFF2-40B4-BE49-F238E27FC236}">
                <a16:creationId xmlns:a16="http://schemas.microsoft.com/office/drawing/2014/main" id="{C2A2366C-96BE-4587-BABC-529047265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5557" y="3336063"/>
            <a:ext cx="7055369" cy="2286139"/>
          </a:xfrm>
          <a:prstGeom prst="rect">
            <a:avLst/>
          </a:prstGeom>
          <a:solidFill>
            <a:schemeClr val="bg1"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830184" y="3531612"/>
            <a:ext cx="6672838" cy="141431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4800"/>
              <a:t>Первый запуск алгоритма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6B8B05-1D24-D340-2374-4388F25909A3}"/>
              </a:ext>
            </a:extLst>
          </p:cNvPr>
          <p:cNvSpPr txBox="1"/>
          <p:nvPr/>
        </p:nvSpPr>
        <p:spPr>
          <a:xfrm>
            <a:off x="4830185" y="5023821"/>
            <a:ext cx="6672838" cy="476867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algn="r" defTabSz="45720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</a:pPr>
            <a:r>
              <a:rPr lang="en-US"/>
              <a:t>Метод </a:t>
            </a:r>
            <a:r>
              <a:rPr lang="en-US" b="1"/>
              <a:t>Histogram of Oriented Gradients</a:t>
            </a:r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714627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Уголки</Template>
  <TotalTime>211</TotalTime>
  <Words>155</Words>
  <Application>Microsoft Office PowerPoint</Application>
  <PresentationFormat>Widescreen</PresentationFormat>
  <Paragraphs>31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Parallax</vt:lpstr>
      <vt:lpstr>Система наблюдения за количеством людей на слкаде</vt:lpstr>
      <vt:lpstr>Изначальная постановка задачи</vt:lpstr>
      <vt:lpstr>Уточняем задачу</vt:lpstr>
      <vt:lpstr>Интеллект карта</vt:lpstr>
      <vt:lpstr>Концепция проекта </vt:lpstr>
      <vt:lpstr>База данных SQLite</vt:lpstr>
      <vt:lpstr>Пользовательский интерфейс</vt:lpstr>
      <vt:lpstr>Всё ещё пользовательский интерфейс</vt:lpstr>
      <vt:lpstr>Первый запуск алгоритма</vt:lpstr>
      <vt:lpstr>Результаты</vt:lpstr>
      <vt:lpstr>Github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Определение количество людей на складе</dc:title>
  <dc:creator>Agasuv</dc:creator>
  <cp:lastModifiedBy>Agasuv</cp:lastModifiedBy>
  <cp:revision>176</cp:revision>
  <dcterms:created xsi:type="dcterms:W3CDTF">2024-03-29T17:31:36Z</dcterms:created>
  <dcterms:modified xsi:type="dcterms:W3CDTF">2024-04-27T00:45:49Z</dcterms:modified>
</cp:coreProperties>
</file>