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5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2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63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46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8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0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0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1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6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7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8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91F8-138C-4CC0-8508-5B1C3CFD26D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C96D7D-788A-439A-8F5D-DAA79083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AAD06-AF40-4661-0190-27A19AD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34567"/>
            <a:ext cx="5639502" cy="1723433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70000"/>
              </a:lnSpc>
              <a:spcBef>
                <a:spcPct val="0"/>
              </a:spcBef>
            </a:pPr>
            <a:r>
              <a:rPr lang="en-US" sz="50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Работу</a:t>
            </a:r>
            <a:r>
              <a:rPr lang="en-US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выполнил</a:t>
            </a:r>
            <a:r>
              <a:rPr lang="ru-RU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а</a:t>
            </a:r>
            <a:r>
              <a:rPr lang="en-US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Сергеева А.А</a:t>
            </a:r>
            <a:r>
              <a:rPr lang="en-US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70000"/>
              </a:lnSpc>
              <a:spcBef>
                <a:spcPct val="0"/>
              </a:spcBef>
            </a:pPr>
            <a:r>
              <a:rPr lang="en-US" sz="50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Руководитель</a:t>
            </a:r>
            <a:r>
              <a:rPr lang="en-US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ru-RU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Мирошниченко Г.В.</a:t>
            </a:r>
            <a:endParaRPr lang="en-US" sz="5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spcBef>
                <a:spcPct val="0"/>
              </a:spcBef>
            </a:pPr>
            <a:r>
              <a:rPr lang="en-US" sz="50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Группа</a:t>
            </a:r>
            <a:r>
              <a:rPr lang="en-US" sz="5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Пр-31</a:t>
            </a:r>
          </a:p>
          <a:p>
            <a:pPr algn="l"/>
            <a:endParaRPr lang="ru-RU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088C8D8-6247-F16A-5B13-3FB04382ACDB}"/>
              </a:ext>
            </a:extLst>
          </p:cNvPr>
          <p:cNvGrpSpPr/>
          <p:nvPr/>
        </p:nvGrpSpPr>
        <p:grpSpPr>
          <a:xfrm>
            <a:off x="0" y="0"/>
            <a:ext cx="1022067" cy="1289476"/>
            <a:chOff x="0" y="0"/>
            <a:chExt cx="1362756" cy="1719301"/>
          </a:xfrm>
        </p:grpSpPr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780ECCBA-57B3-444B-8D70-FEAEFA0D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B961FC-625F-0FCF-7FA2-08B60DD58A20}"/>
              </a:ext>
            </a:extLst>
          </p:cNvPr>
          <p:cNvSpPr txBox="1"/>
          <p:nvPr/>
        </p:nvSpPr>
        <p:spPr>
          <a:xfrm>
            <a:off x="1106734" y="181886"/>
            <a:ext cx="9010933" cy="925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47"/>
              </a:lnSpc>
            </a:pPr>
            <a:r>
              <a:rPr lang="en-US" sz="1500" spc="50" dirty="0">
                <a:latin typeface="+mj-lt"/>
                <a:cs typeface="Times New Roman" panose="02020603050405020304" pitchFamily="18" charset="0"/>
              </a:rPr>
              <a:t>МИНИСТЕРСТВО ОБРАЗОВАНИЯ </a:t>
            </a:r>
            <a:r>
              <a:rPr lang="ru-RU" sz="1500" spc="50" dirty="0">
                <a:latin typeface="+mj-lt"/>
                <a:cs typeface="Times New Roman" panose="02020603050405020304" pitchFamily="18" charset="0"/>
              </a:rPr>
              <a:t>И МОЛОДЕЖНОЙ ПОЛИТИКИ</a:t>
            </a:r>
            <a:r>
              <a:rPr lang="en-US" sz="1500" spc="50" dirty="0">
                <a:latin typeface="+mj-lt"/>
                <a:cs typeface="Times New Roman" panose="02020603050405020304" pitchFamily="18" charset="0"/>
              </a:rPr>
              <a:t> СВЕРДЛОВСКОЙ ОБЛАСТИ</a:t>
            </a:r>
          </a:p>
          <a:p>
            <a:pPr>
              <a:lnSpc>
                <a:spcPts val="3547"/>
              </a:lnSpc>
            </a:pPr>
            <a:r>
              <a:rPr lang="en-US" sz="1500" spc="50" dirty="0">
                <a:latin typeface="+mj-lt"/>
                <a:cs typeface="Times New Roman" panose="02020603050405020304" pitchFamily="18" charset="0"/>
              </a:rPr>
              <a:t> ГАПОУ СО «ЕКАТЕРИНБУРГСКИЙ КОЛЛЕДЖ ТРАНСПОРТНОГО СТРОИТЕЛЬСТВА</a:t>
            </a:r>
            <a:r>
              <a:rPr lang="en-US" sz="1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A3A0C5-7927-6B85-46DA-98B436C354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299" y="1974727"/>
            <a:ext cx="7767637" cy="24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Разработка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и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создание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программы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для</a:t>
            </a:r>
            <a:r>
              <a:rPr lang="en-US" b="1" spc="-414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b="1" spc="-414" dirty="0" err="1">
                <a:solidFill>
                  <a:schemeClr val="tx1"/>
                </a:solidFill>
                <a:cs typeface="Times New Roman" panose="02020603050405020304" pitchFamily="18" charset="0"/>
              </a:rPr>
              <a:t>библиотеки</a:t>
            </a:r>
            <a:endParaRPr lang="en-US" b="1" spc="-414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8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AAA2-2D23-543F-0A99-2497838FA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977" y="-20316"/>
            <a:ext cx="8153399" cy="1718732"/>
          </a:xfrm>
        </p:spPr>
        <p:txBody>
          <a:bodyPr/>
          <a:lstStyle/>
          <a:p>
            <a:pPr algn="ctr">
              <a:lnSpc>
                <a:spcPts val="7004"/>
              </a:lnSpc>
            </a:pPr>
            <a:r>
              <a:rPr lang="ru-RU" sz="5400" spc="-186" dirty="0">
                <a:solidFill>
                  <a:schemeClr val="tx1"/>
                </a:solidFill>
                <a:latin typeface="HK Grotesk Bold"/>
              </a:rPr>
              <a:t>Форма студента</a:t>
            </a:r>
            <a:br>
              <a:rPr lang="en-US" sz="5400" spc="-186" dirty="0">
                <a:solidFill>
                  <a:srgbClr val="1D7151"/>
                </a:solidFill>
                <a:latin typeface="HK Grotesk Bold"/>
              </a:rPr>
            </a:br>
            <a:endParaRPr lang="ru-RU" dirty="0"/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617E9BF5-D8A6-EE04-18B0-6B06CAED5517}"/>
              </a:ext>
            </a:extLst>
          </p:cNvPr>
          <p:cNvSpPr txBox="1"/>
          <p:nvPr/>
        </p:nvSpPr>
        <p:spPr>
          <a:xfrm>
            <a:off x="3652137" y="1698416"/>
            <a:ext cx="6847668" cy="4525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ru-RU" sz="3450" b="0" i="0" dirty="0">
                <a:solidFill>
                  <a:srgbClr val="2E2F30"/>
                </a:solidFill>
                <a:effectLst/>
                <a:latin typeface="Inter"/>
              </a:rPr>
              <a:t>Таблица «Студент» содержит полную информацию о доступных книгах в библиотеке. Она позволяет просматривать имеющиеся книги и выбирать нужную книгу для прочтения</a:t>
            </a:r>
            <a:endParaRPr sz="3450" dirty="0"/>
          </a:p>
          <a:p>
            <a:pPr>
              <a:lnSpc>
                <a:spcPts val="4480"/>
              </a:lnSpc>
            </a:pPr>
            <a:endParaRPr dirty="0"/>
          </a:p>
          <a:p>
            <a:pPr>
              <a:lnSpc>
                <a:spcPts val="4480"/>
              </a:lnSpc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89A13-4B47-84FE-C9F8-151E8C1C4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"/>
          <a:stretch/>
        </p:blipFill>
        <p:spPr bwMode="auto">
          <a:xfrm>
            <a:off x="706754" y="1130617"/>
            <a:ext cx="2630805" cy="539219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5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321A9-5F6C-7B5F-8FC2-3BDC62F8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14867"/>
            <a:ext cx="7766936" cy="1646302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Перспективы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70BE4B-A540-F971-330D-A0F67AD73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2220150"/>
            <a:ext cx="7766936" cy="367265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31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Расширение функционала для всех пользователей</a:t>
            </a:r>
          </a:p>
          <a:p>
            <a:pPr marL="285750" indent="-285750" algn="l">
              <a:lnSpc>
                <a:spcPct val="31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Улучшение интерфейса для восприятия пользователем</a:t>
            </a:r>
          </a:p>
          <a:p>
            <a:pPr marL="285750" indent="-285750" algn="l">
              <a:lnSpc>
                <a:spcPct val="31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Оптимизация кода и упрощение работы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4866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A1FF6-B32A-DC40-DC3C-772DE41E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267" y="707430"/>
            <a:ext cx="7690736" cy="909703"/>
          </a:xfrm>
        </p:spPr>
        <p:txBody>
          <a:bodyPr/>
          <a:lstStyle/>
          <a:p>
            <a:pPr algn="ctr"/>
            <a:br>
              <a:rPr lang="en-US" sz="5400" dirty="0">
                <a:solidFill>
                  <a:srgbClr val="F0F0EE"/>
                </a:solidFill>
                <a:latin typeface="HK Grotesk Bold"/>
              </a:rPr>
            </a:br>
            <a:r>
              <a:rPr lang="en-US" dirty="0">
                <a:solidFill>
                  <a:schemeClr val="tx1"/>
                </a:solidFill>
                <a:latin typeface="Trebuchet MS "/>
                <a:cs typeface="Times New Roman" panose="02020603050405020304" pitchFamily="18" charset="0"/>
              </a:rPr>
              <a:t>О </a:t>
            </a:r>
            <a:r>
              <a:rPr lang="en-US" dirty="0" err="1">
                <a:solidFill>
                  <a:schemeClr val="tx1"/>
                </a:solidFill>
                <a:latin typeface="Trebuchet MS "/>
                <a:cs typeface="Times New Roman" panose="02020603050405020304" pitchFamily="18" charset="0"/>
              </a:rPr>
              <a:t>разработке</a:t>
            </a:r>
            <a:endParaRPr lang="ru-RU" dirty="0">
              <a:latin typeface="Trebuchet MS 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AC4DF-818D-46C9-DE19-9564D330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035" y="2238967"/>
            <a:ext cx="9093200" cy="2993433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>
                <a:solidFill>
                  <a:schemeClr val="tx1"/>
                </a:solidFill>
                <a:latin typeface="+mj-lt"/>
              </a:rPr>
              <a:t>Программа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предназначена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для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организации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деятельности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библиотек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и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Продукт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позволяет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систематизировать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рабочие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процессы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библиотеки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2400" dirty="0" err="1">
                <a:solidFill>
                  <a:schemeClr val="tx1"/>
                </a:solidFill>
                <a:latin typeface="+mj-lt"/>
              </a:rPr>
              <a:t>Данная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разработка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-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это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программный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комплекс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предназначенный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для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ведения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учёта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каталога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книг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, учета каталога студентов с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регистраци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ей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выдач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и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 а также рекомендацией книг от преподавателей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10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12BEF-1B58-DD32-8C92-0DC93BC3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45" y="2997072"/>
            <a:ext cx="7766936" cy="1646302"/>
          </a:xfrm>
        </p:spPr>
        <p:txBody>
          <a:bodyPr/>
          <a:lstStyle/>
          <a:p>
            <a:pPr algn="l"/>
            <a:r>
              <a:rPr lang="ru-RU" sz="5400" spc="-170" dirty="0">
                <a:solidFill>
                  <a:schemeClr val="tx1"/>
                </a:solidFill>
                <a:latin typeface="Trebuchet MS "/>
              </a:rPr>
              <a:t>Задачи</a:t>
            </a:r>
            <a:br>
              <a:rPr lang="en-US" sz="5400" spc="-170" dirty="0">
                <a:solidFill>
                  <a:srgbClr val="F0F0EE"/>
                </a:solidFill>
                <a:latin typeface="Trebuchet MS "/>
              </a:rPr>
            </a:br>
            <a:endParaRPr lang="ru-RU" dirty="0">
              <a:latin typeface="Trebuchet MS 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6155AFD-194B-BD7F-B603-538A17D14F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7405" y="1241754"/>
            <a:ext cx="7767637" cy="1717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0"/>
              </a:lnSpc>
            </a:pP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Целью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является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разработка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программы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для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системы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библиотечных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процессов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от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создания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библиографии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до</a:t>
            </a:r>
            <a:r>
              <a:rPr lang="en-US" sz="280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17242D"/>
                </a:solidFill>
                <a:latin typeface="HK Grotesk Light Bold"/>
              </a:rPr>
              <a:t>учета</a:t>
            </a:r>
            <a:r>
              <a:rPr lang="ru-RU" sz="2800" dirty="0">
                <a:solidFill>
                  <a:srgbClr val="17242D"/>
                </a:solidFill>
                <a:latin typeface="HK Grotesk Light Bold"/>
              </a:rPr>
              <a:t> пользователей системы. </a:t>
            </a:r>
            <a:endParaRPr lang="en-US" sz="2800" dirty="0">
              <a:solidFill>
                <a:srgbClr val="17242D"/>
              </a:solidFill>
              <a:latin typeface="HK Grotesk Light Bold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9F925E9-BD54-FD9E-7585-FE7C5180B119}"/>
              </a:ext>
            </a:extLst>
          </p:cNvPr>
          <p:cNvSpPr txBox="1"/>
          <p:nvPr/>
        </p:nvSpPr>
        <p:spPr>
          <a:xfrm>
            <a:off x="534047" y="4038600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400" dirty="0" err="1">
                <a:latin typeface="Trocchi"/>
              </a:rPr>
              <a:t>Изучить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актуальную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информацию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по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области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данной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задачи</a:t>
            </a:r>
            <a:endParaRPr lang="en-US" sz="2400" dirty="0">
              <a:latin typeface="Trocchi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504285D-E084-40BB-CED3-FD9680D1558E}"/>
              </a:ext>
            </a:extLst>
          </p:cNvPr>
          <p:cNvSpPr txBox="1"/>
          <p:nvPr/>
        </p:nvSpPr>
        <p:spPr>
          <a:xfrm>
            <a:off x="534046" y="4525552"/>
            <a:ext cx="10677625" cy="435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400" dirty="0" err="1">
                <a:latin typeface="Trocchi"/>
              </a:rPr>
              <a:t>Подобрать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средства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для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разработки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программного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продукта</a:t>
            </a:r>
            <a:endParaRPr lang="en-US" sz="2400" dirty="0">
              <a:latin typeface="Trocchi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7336A615-92D9-0C3A-C917-F7554E22A61A}"/>
              </a:ext>
            </a:extLst>
          </p:cNvPr>
          <p:cNvSpPr txBox="1"/>
          <p:nvPr/>
        </p:nvSpPr>
        <p:spPr>
          <a:xfrm>
            <a:off x="534046" y="4999366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400" dirty="0" err="1">
                <a:latin typeface="Trocchi"/>
              </a:rPr>
              <a:t>Подобрать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наиболее</a:t>
            </a:r>
            <a:r>
              <a:rPr lang="en-US" sz="2400" dirty="0">
                <a:latin typeface="Trocchi"/>
              </a:rPr>
              <a:t> </a:t>
            </a:r>
            <a:r>
              <a:rPr lang="ru-RU" sz="2400" dirty="0">
                <a:latin typeface="Trocchi"/>
              </a:rPr>
              <a:t>приятный для пользователя дизайн</a:t>
            </a:r>
            <a:endParaRPr lang="en-US" sz="2400" dirty="0">
              <a:latin typeface="Trocchi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CF0611F-AE18-CE26-EEA2-353D3003503D}"/>
              </a:ext>
            </a:extLst>
          </p:cNvPr>
          <p:cNvSpPr txBox="1"/>
          <p:nvPr/>
        </p:nvSpPr>
        <p:spPr>
          <a:xfrm>
            <a:off x="534045" y="5489164"/>
            <a:ext cx="10677625" cy="92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400" dirty="0" err="1">
                <a:latin typeface="Trocchi"/>
              </a:rPr>
              <a:t>Учесть</a:t>
            </a:r>
            <a:r>
              <a:rPr lang="en-US" sz="2400" dirty="0">
                <a:latin typeface="Trocchi"/>
              </a:rPr>
              <a:t> </a:t>
            </a:r>
            <a:r>
              <a:rPr lang="en-US" sz="2400" dirty="0" err="1">
                <a:latin typeface="Trocchi"/>
              </a:rPr>
              <a:t>требования</a:t>
            </a:r>
            <a:r>
              <a:rPr lang="en-US" sz="2400" dirty="0">
                <a:latin typeface="Trocchi"/>
              </a:rPr>
              <a:t> к </a:t>
            </a:r>
            <a:r>
              <a:rPr lang="en-US" sz="2400" dirty="0" err="1">
                <a:latin typeface="Trocchi"/>
              </a:rPr>
              <a:t>задаче</a:t>
            </a:r>
            <a:r>
              <a:rPr lang="en-US" sz="2400" dirty="0">
                <a:latin typeface="Trocchi"/>
              </a:rPr>
              <a:t> и </a:t>
            </a:r>
            <a:r>
              <a:rPr lang="en-US" sz="2400" dirty="0" err="1">
                <a:latin typeface="Trocchi"/>
              </a:rPr>
              <a:t>разработать</a:t>
            </a:r>
            <a:r>
              <a:rPr lang="en-US" sz="2400" dirty="0">
                <a:latin typeface="Trocchi"/>
              </a:rPr>
              <a:t> </a:t>
            </a:r>
            <a:r>
              <a:rPr lang="ru-RU" sz="2400" dirty="0">
                <a:latin typeface="Trocchi"/>
              </a:rPr>
              <a:t>понятный </a:t>
            </a:r>
          </a:p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400" dirty="0" err="1">
                <a:latin typeface="Trocchi"/>
              </a:rPr>
              <a:t>интерфейс</a:t>
            </a:r>
            <a:endParaRPr lang="en-US" sz="2400" dirty="0">
              <a:latin typeface="Trocchi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10FAF08-ECEA-53C0-0A9B-4C946B383BB9}"/>
              </a:ext>
            </a:extLst>
          </p:cNvPr>
          <p:cNvSpPr txBox="1">
            <a:spLocks/>
          </p:cNvSpPr>
          <p:nvPr/>
        </p:nvSpPr>
        <p:spPr>
          <a:xfrm>
            <a:off x="1303867" y="2963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pc="-170" dirty="0" err="1">
                <a:solidFill>
                  <a:schemeClr val="tx1"/>
                </a:solidFill>
                <a:latin typeface="Trebuchet MS "/>
              </a:rPr>
              <a:t>Цели</a:t>
            </a:r>
            <a:r>
              <a:rPr lang="en-US" spc="-170" dirty="0">
                <a:solidFill>
                  <a:schemeClr val="tx1"/>
                </a:solidFill>
                <a:latin typeface="Trebuchet MS "/>
              </a:rPr>
              <a:t> и </a:t>
            </a:r>
            <a:r>
              <a:rPr lang="en-US" spc="-170" dirty="0" err="1">
                <a:solidFill>
                  <a:schemeClr val="tx1"/>
                </a:solidFill>
                <a:latin typeface="Trebuchet MS "/>
              </a:rPr>
              <a:t>задачи</a:t>
            </a:r>
            <a:r>
              <a:rPr lang="en-US" spc="-170" dirty="0">
                <a:solidFill>
                  <a:schemeClr val="tx1"/>
                </a:solidFill>
                <a:latin typeface="Trebuchet MS "/>
              </a:rPr>
              <a:t> </a:t>
            </a:r>
            <a:r>
              <a:rPr lang="en-US" spc="-170" dirty="0" err="1">
                <a:solidFill>
                  <a:schemeClr val="tx1"/>
                </a:solidFill>
                <a:latin typeface="Trebuchet MS "/>
              </a:rPr>
              <a:t>проекта</a:t>
            </a:r>
            <a:br>
              <a:rPr lang="en-US" spc="-170" dirty="0">
                <a:solidFill>
                  <a:srgbClr val="F0F0EE"/>
                </a:solidFill>
                <a:latin typeface="Trebuchet MS "/>
              </a:rPr>
            </a:br>
            <a:endParaRPr lang="ru-RU" dirty="0">
              <a:latin typeface="Trebuchet MS 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A4CBF1-63A7-770A-8154-9BE51A840FA0}"/>
              </a:ext>
            </a:extLst>
          </p:cNvPr>
          <p:cNvSpPr/>
          <p:nvPr/>
        </p:nvSpPr>
        <p:spPr>
          <a:xfrm>
            <a:off x="356245" y="4245776"/>
            <a:ext cx="118533" cy="12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1F56EA6-4F4D-B364-7D7E-7F94010BCE96}"/>
              </a:ext>
            </a:extLst>
          </p:cNvPr>
          <p:cNvSpPr/>
          <p:nvPr/>
        </p:nvSpPr>
        <p:spPr>
          <a:xfrm>
            <a:off x="356245" y="4722026"/>
            <a:ext cx="118533" cy="12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BC335D-3E18-F679-041E-E27552DCD059}"/>
              </a:ext>
            </a:extLst>
          </p:cNvPr>
          <p:cNvSpPr/>
          <p:nvPr/>
        </p:nvSpPr>
        <p:spPr>
          <a:xfrm>
            <a:off x="356245" y="5198276"/>
            <a:ext cx="118533" cy="12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234FB3-7CCF-4A3D-6900-D14B14F03C91}"/>
              </a:ext>
            </a:extLst>
          </p:cNvPr>
          <p:cNvSpPr/>
          <p:nvPr/>
        </p:nvSpPr>
        <p:spPr>
          <a:xfrm>
            <a:off x="356245" y="5692861"/>
            <a:ext cx="118533" cy="122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F5743-36EF-98CB-4284-F857B887E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28" y="0"/>
            <a:ext cx="8868889" cy="1646302"/>
          </a:xfrm>
        </p:spPr>
        <p:txBody>
          <a:bodyPr/>
          <a:lstStyle/>
          <a:p>
            <a:pPr algn="ctr"/>
            <a:r>
              <a:rPr lang="ru-RU" sz="4800" dirty="0">
                <a:solidFill>
                  <a:schemeClr val="tx1"/>
                </a:solidFill>
              </a:rPr>
              <a:t>Функциональные характеристики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2525A08A-98B0-BC9F-1045-0A7FF1AB10FB}"/>
              </a:ext>
            </a:extLst>
          </p:cNvPr>
          <p:cNvSpPr txBox="1"/>
          <p:nvPr/>
        </p:nvSpPr>
        <p:spPr>
          <a:xfrm>
            <a:off x="810228" y="1818754"/>
            <a:ext cx="7232119" cy="5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ПРИВЛЕКАТЕЛЬНОСТЬ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E649762-71AF-4746-FA13-FACA34C0D11B}"/>
              </a:ext>
            </a:extLst>
          </p:cNvPr>
          <p:cNvSpPr txBox="1"/>
          <p:nvPr/>
        </p:nvSpPr>
        <p:spPr>
          <a:xfrm>
            <a:off x="810227" y="2390328"/>
            <a:ext cx="8868890" cy="1173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Хороший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интерфейс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должен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быть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привлекательным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,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чтобы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доставлять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пользователю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удовольствие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при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работе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с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программным</a:t>
            </a:r>
            <a:r>
              <a:rPr lang="en-US" sz="2400" spc="5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56" dirty="0" err="1">
                <a:solidFill>
                  <a:srgbClr val="17242D"/>
                </a:solidFill>
                <a:latin typeface="HK Grotesk Light"/>
              </a:rPr>
              <a:t>продуктом</a:t>
            </a:r>
            <a:r>
              <a:rPr lang="en-US" sz="2824" spc="56" dirty="0">
                <a:solidFill>
                  <a:srgbClr val="17242D"/>
                </a:solidFill>
                <a:latin typeface="HK Grotesk Light"/>
              </a:rPr>
              <a:t>.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E98F3E76-FC41-51AC-B904-7A2466223944}"/>
              </a:ext>
            </a:extLst>
          </p:cNvPr>
          <p:cNvGrpSpPr/>
          <p:nvPr/>
        </p:nvGrpSpPr>
        <p:grpSpPr>
          <a:xfrm>
            <a:off x="799572" y="3669009"/>
            <a:ext cx="8890199" cy="932326"/>
            <a:chOff x="0" y="369936"/>
            <a:chExt cx="11853599" cy="1243101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291E5E60-3A38-A258-EC98-8AF8EC758B87}"/>
                </a:ext>
              </a:extLst>
            </p:cNvPr>
            <p:cNvSpPr txBox="1"/>
            <p:nvPr/>
          </p:nvSpPr>
          <p:spPr>
            <a:xfrm>
              <a:off x="0" y="369936"/>
              <a:ext cx="11853599" cy="784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 dirty="0">
                  <a:solidFill>
                    <a:srgbClr val="1D7151"/>
                  </a:solidFill>
                  <a:latin typeface="HK Grotesk Medium"/>
                </a:rPr>
                <a:t>ЛАКОНИЧНОСТЬ И ПРОСТОТА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D1CB1D38-C989-54E2-44AA-2CEA880ED5DE}"/>
                </a:ext>
              </a:extLst>
            </p:cNvPr>
            <p:cNvSpPr txBox="1"/>
            <p:nvPr/>
          </p:nvSpPr>
          <p:spPr>
            <a:xfrm>
              <a:off x="0" y="997484"/>
              <a:ext cx="1185359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Интерфейс</a:t>
              </a:r>
              <a:r>
                <a:rPr lang="en-US" sz="24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не</a:t>
              </a:r>
              <a:r>
                <a:rPr lang="en-US" sz="24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должен</a:t>
              </a:r>
              <a:r>
                <a:rPr lang="en-US" sz="24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быть</a:t>
              </a:r>
              <a:r>
                <a:rPr lang="en-US" sz="24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перегружен</a:t>
              </a:r>
              <a:r>
                <a:rPr lang="en-US" sz="24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лишней</a:t>
              </a:r>
              <a:r>
                <a:rPr lang="en-US" sz="24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2400" spc="60" dirty="0" err="1">
                  <a:solidFill>
                    <a:srgbClr val="17242D"/>
                  </a:solidFill>
                  <a:latin typeface="HK Grotesk Light"/>
                </a:rPr>
                <a:t>информацией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.</a:t>
              </a:r>
            </a:p>
          </p:txBody>
        </p:sp>
      </p:grpSp>
      <p:sp>
        <p:nvSpPr>
          <p:cNvPr id="10" name="TextBox 20">
            <a:extLst>
              <a:ext uri="{FF2B5EF4-FFF2-40B4-BE49-F238E27FC236}">
                <a16:creationId xmlns:a16="http://schemas.microsoft.com/office/drawing/2014/main" id="{FB6C5C78-6F7D-B6F8-806C-33BAC343A6CA}"/>
              </a:ext>
            </a:extLst>
          </p:cNvPr>
          <p:cNvSpPr txBox="1"/>
          <p:nvPr/>
        </p:nvSpPr>
        <p:spPr>
          <a:xfrm>
            <a:off x="810227" y="4777875"/>
            <a:ext cx="9565679" cy="58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СИСТЕМАТИЗАЦИЯ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9A54808-DD99-970E-5CB7-AFAB6865D87E}"/>
              </a:ext>
            </a:extLst>
          </p:cNvPr>
          <p:cNvSpPr txBox="1"/>
          <p:nvPr/>
        </p:nvSpPr>
        <p:spPr>
          <a:xfrm>
            <a:off x="810227" y="5288916"/>
            <a:ext cx="8646289" cy="1564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Упрощения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 и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автоматизации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операций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,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связанных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 с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регистрацией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,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систематизаций</a:t>
            </a:r>
            <a:r>
              <a:rPr lang="ru-RU" sz="2400" spc="60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и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обработкой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данных</a:t>
            </a:r>
            <a:r>
              <a:rPr lang="en-US" sz="2400" spc="60" dirty="0">
                <a:solidFill>
                  <a:srgbClr val="17242D"/>
                </a:solidFill>
                <a:latin typeface="HK Grotesk Light"/>
              </a:rPr>
              <a:t> о </a:t>
            </a:r>
            <a:r>
              <a:rPr lang="en-US" sz="2400" spc="60" dirty="0" err="1">
                <a:solidFill>
                  <a:srgbClr val="17242D"/>
                </a:solidFill>
                <a:latin typeface="HK Grotesk Light"/>
              </a:rPr>
              <a:t>с</a:t>
            </a:r>
            <a:r>
              <a:rPr lang="en-US" sz="2400" spc="59" dirty="0" err="1">
                <a:solidFill>
                  <a:srgbClr val="17242D"/>
                </a:solidFill>
                <a:latin typeface="HK Grotesk Light"/>
              </a:rPr>
              <a:t>тудентах</a:t>
            </a:r>
            <a:endParaRPr lang="en-US" sz="2400" spc="59" dirty="0">
              <a:solidFill>
                <a:srgbClr val="17242D"/>
              </a:solidFill>
              <a:latin typeface="HK Grotesk Light"/>
            </a:endParaRPr>
          </a:p>
          <a:p>
            <a:pPr>
              <a:lnSpc>
                <a:spcPts val="42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09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3EE0A-B01C-3524-F6DB-585B79DD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46" y="63966"/>
            <a:ext cx="9111957" cy="1646302"/>
          </a:xfrm>
        </p:spPr>
        <p:txBody>
          <a:bodyPr/>
          <a:lstStyle/>
          <a:p>
            <a:r>
              <a:rPr lang="ru-RU" sz="5400" spc="-161" dirty="0">
                <a:solidFill>
                  <a:schemeClr val="tx1"/>
                </a:solidFill>
                <a:latin typeface="HK Grotesk Medium Bold"/>
              </a:rPr>
              <a:t>Используемые инструменты</a:t>
            </a:r>
            <a:br>
              <a:rPr lang="en-US" sz="5400" spc="-161" dirty="0">
                <a:solidFill>
                  <a:srgbClr val="45AD7E"/>
                </a:solidFill>
                <a:latin typeface="HK Grotesk Medium Bold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E47F6-5932-AE31-E73B-91ADB48E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171" y="1520633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Navigation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ROOM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2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7CC6F-A6C2-7361-D1E8-5DECADC3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133" y="211667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Регистрационное окно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202D6-5B4D-4641-A012-F88E48B1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482" y="3025056"/>
            <a:ext cx="5159587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Прежде, чем совершить вход в приложение, каждый пользователь в обязательном порядке должен зарегистрироваться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163EF9-F370-13B6-B33D-C1E086CD0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" b="39257"/>
          <a:stretch/>
        </p:blipFill>
        <p:spPr bwMode="auto">
          <a:xfrm>
            <a:off x="736389" y="1857969"/>
            <a:ext cx="3065144" cy="38570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07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175DC-DB1B-2886-329A-6C1A6F5E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9595" y="251643"/>
            <a:ext cx="12271846" cy="1646302"/>
          </a:xfrm>
        </p:spPr>
        <p:txBody>
          <a:bodyPr/>
          <a:lstStyle/>
          <a:p>
            <a:pPr algn="ctr">
              <a:lnSpc>
                <a:spcPts val="6600"/>
              </a:lnSpc>
            </a:pPr>
            <a:r>
              <a:rPr lang="en-US" sz="5400" spc="-175" dirty="0" err="1">
                <a:solidFill>
                  <a:schemeClr val="tx1"/>
                </a:solidFill>
                <a:latin typeface="HK Grotesk Bold"/>
              </a:rPr>
              <a:t>Главное</a:t>
            </a:r>
            <a:r>
              <a:rPr lang="en-US" sz="5400" spc="-175" dirty="0">
                <a:solidFill>
                  <a:schemeClr val="tx1"/>
                </a:solidFill>
                <a:latin typeface="HK Grotesk Bold"/>
              </a:rPr>
              <a:t> </a:t>
            </a:r>
            <a:r>
              <a:rPr lang="en-US" sz="5400" spc="-175" dirty="0" err="1">
                <a:solidFill>
                  <a:schemeClr val="tx1"/>
                </a:solidFill>
                <a:latin typeface="HK Grotesk Bold"/>
              </a:rPr>
              <a:t>окно</a:t>
            </a:r>
            <a:r>
              <a:rPr lang="en-US" spc="-175" dirty="0">
                <a:solidFill>
                  <a:schemeClr val="tx1"/>
                </a:solidFill>
                <a:latin typeface="HK Grotesk Bold"/>
              </a:rPr>
              <a:t> </a:t>
            </a:r>
            <a:r>
              <a:rPr lang="en-US" sz="5400" spc="-175" dirty="0" err="1">
                <a:solidFill>
                  <a:schemeClr val="tx1"/>
                </a:solidFill>
                <a:latin typeface="HK Grotesk Bold"/>
              </a:rPr>
              <a:t>программы</a:t>
            </a:r>
            <a:br>
              <a:rPr lang="en-US" sz="5400" spc="-175" dirty="0">
                <a:solidFill>
                  <a:srgbClr val="1D7151"/>
                </a:solidFill>
                <a:latin typeface="HK Grotesk Bold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3138D-C3E2-E462-DE01-2B82A99B9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283" y="2878906"/>
            <a:ext cx="7766936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Авторизация и вход в приложение, исходя из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роли аккаунта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7B9B6-9C06-99E4-BBDE-53D9BC64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221527"/>
            <a:ext cx="2354270" cy="4832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78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4E6BA-7FC8-4B54-020F-65782F0F9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1" y="177801"/>
            <a:ext cx="7766936" cy="1646302"/>
          </a:xfrm>
        </p:spPr>
        <p:txBody>
          <a:bodyPr/>
          <a:lstStyle/>
          <a:p>
            <a:r>
              <a:rPr lang="en-US" sz="5400" spc="-205" dirty="0" err="1">
                <a:solidFill>
                  <a:schemeClr val="tx1"/>
                </a:solidFill>
                <a:latin typeface="HK Grotesk Bold"/>
              </a:rPr>
              <a:t>Форма</a:t>
            </a:r>
            <a:r>
              <a:rPr lang="ru-RU" sz="5400" spc="-205" dirty="0">
                <a:solidFill>
                  <a:schemeClr val="tx1"/>
                </a:solidFill>
                <a:latin typeface="HK Grotesk Bold"/>
              </a:rPr>
              <a:t> библиотекаря</a:t>
            </a:r>
            <a:br>
              <a:rPr lang="en-US" sz="5400" spc="-205" dirty="0">
                <a:solidFill>
                  <a:srgbClr val="1D7151"/>
                </a:solidFill>
                <a:latin typeface="HK Grotesk Bold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81EFC-4EE3-9C85-3377-D97706E9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1733" y="1360763"/>
            <a:ext cx="4769737" cy="2451567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200" b="0" i="0" dirty="0">
                <a:solidFill>
                  <a:schemeClr val="tx1"/>
                </a:solidFill>
                <a:effectLst/>
                <a:latin typeface="Inter"/>
              </a:rPr>
              <a:t>Таблица «Библиотекарь» содержит полную информацию о доступных книгах в библиотеке. Она позволяет не только просматривать имеющиеся книги, но и управлять ими: добавлять новые книги, удалять существующие книги или полностью очищать базу данных.</a:t>
            </a:r>
            <a:endParaRPr lang="en-US" sz="2200" dirty="0">
              <a:solidFill>
                <a:schemeClr val="tx1"/>
              </a:solidFill>
              <a:latin typeface="HK Grotesk Light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109DBB-BC1C-8138-DE8C-60B37392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360763"/>
            <a:ext cx="2269066" cy="4732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0CB3B-AB98-FFCD-5BDF-4FC31E151D50}"/>
              </a:ext>
            </a:extLst>
          </p:cNvPr>
          <p:cNvSpPr txBox="1"/>
          <p:nvPr/>
        </p:nvSpPr>
        <p:spPr>
          <a:xfrm>
            <a:off x="4377266" y="3945467"/>
            <a:ext cx="295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Вот здесь библиотекарь может увидеть всё, что хранится в базе</a:t>
            </a:r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AD2C8236-7E65-22FC-03F1-2BC021BCFAE8}"/>
              </a:ext>
            </a:extLst>
          </p:cNvPr>
          <p:cNvSpPr/>
          <p:nvPr/>
        </p:nvSpPr>
        <p:spPr>
          <a:xfrm>
            <a:off x="3386666" y="4313999"/>
            <a:ext cx="880533" cy="186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F3CAE-D9CD-8435-7E9C-467D4BAA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387" y="-262466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 преподавателя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A6B5EFE8-E895-31A6-D726-97F359E253D4}"/>
              </a:ext>
            </a:extLst>
          </p:cNvPr>
          <p:cNvSpPr txBox="1"/>
          <p:nvPr/>
        </p:nvSpPr>
        <p:spPr>
          <a:xfrm>
            <a:off x="2973406" y="1625899"/>
            <a:ext cx="8063536" cy="3996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ru-RU" sz="3446" dirty="0">
                <a:solidFill>
                  <a:srgbClr val="17242D"/>
                </a:solidFill>
                <a:latin typeface="HK Grotesk Light Bold"/>
              </a:rPr>
              <a:t>Таблица «Преподаватели»</a:t>
            </a:r>
            <a:r>
              <a:rPr lang="ru-RU" sz="3446" dirty="0">
                <a:solidFill>
                  <a:srgbClr val="17242D"/>
                </a:solidFill>
                <a:latin typeface="HK Grotesk Light"/>
              </a:rPr>
              <a:t> содержит информацию о студентах: </a:t>
            </a:r>
          </a:p>
          <a:p>
            <a:pPr marL="569066" lvl="1" indent="-284533">
              <a:lnSpc>
                <a:spcPts val="4480"/>
              </a:lnSpc>
              <a:buFont typeface="Arial"/>
              <a:buChar char="•"/>
            </a:pPr>
            <a:r>
              <a:rPr lang="ru-RU" sz="3446" dirty="0">
                <a:solidFill>
                  <a:srgbClr val="17242D"/>
                </a:solidFill>
                <a:latin typeface="HK Grotesk Light"/>
              </a:rPr>
              <a:t>Фамилия</a:t>
            </a:r>
          </a:p>
          <a:p>
            <a:pPr marL="569066" lvl="1" indent="-284533">
              <a:lnSpc>
                <a:spcPts val="4480"/>
              </a:lnSpc>
              <a:buFont typeface="Arial"/>
              <a:buChar char="•"/>
            </a:pPr>
            <a:r>
              <a:rPr lang="ru-RU" sz="3446" dirty="0">
                <a:solidFill>
                  <a:srgbClr val="17242D"/>
                </a:solidFill>
                <a:latin typeface="HK Grotesk Light"/>
              </a:rPr>
              <a:t>Имя</a:t>
            </a:r>
          </a:p>
          <a:p>
            <a:pPr>
              <a:lnSpc>
                <a:spcPts val="4480"/>
              </a:lnSpc>
            </a:pPr>
            <a:r>
              <a:rPr lang="ru-RU" sz="3450" dirty="0"/>
              <a:t>Таблица позволяет добавлять новых студентов и удалять старых, что способствует актуализации данных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F731A1-C4AC-8C06-12E0-9AC511A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6" r="1"/>
          <a:stretch/>
        </p:blipFill>
        <p:spPr bwMode="auto">
          <a:xfrm>
            <a:off x="188882" y="1383836"/>
            <a:ext cx="2423010" cy="504744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79136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347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4" baseType="lpstr">
      <vt:lpstr>Arial</vt:lpstr>
      <vt:lpstr>HK Grotesk Bold</vt:lpstr>
      <vt:lpstr>HK Grotesk Light</vt:lpstr>
      <vt:lpstr>HK Grotesk Light Bold</vt:lpstr>
      <vt:lpstr>HK Grotesk Medium</vt:lpstr>
      <vt:lpstr>HK Grotesk Medium Bold</vt:lpstr>
      <vt:lpstr>Inter</vt:lpstr>
      <vt:lpstr>Times New Roman</vt:lpstr>
      <vt:lpstr>Trebuchet MS</vt:lpstr>
      <vt:lpstr>Trebuchet MS </vt:lpstr>
      <vt:lpstr>Trocchi</vt:lpstr>
      <vt:lpstr>Wingdings 3</vt:lpstr>
      <vt:lpstr>Аспект</vt:lpstr>
      <vt:lpstr>Разработка и создание программы  для библиотеки</vt:lpstr>
      <vt:lpstr> О разработке</vt:lpstr>
      <vt:lpstr>Задачи </vt:lpstr>
      <vt:lpstr>Функциональные характеристики</vt:lpstr>
      <vt:lpstr>Используемые инструменты </vt:lpstr>
      <vt:lpstr>Регистрационное окно программы</vt:lpstr>
      <vt:lpstr>Главное окно программы </vt:lpstr>
      <vt:lpstr>Форма библиотекаря </vt:lpstr>
      <vt:lpstr>Форма преподавателя</vt:lpstr>
      <vt:lpstr>Форма студента </vt:lpstr>
      <vt:lpstr>Перспективы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HONOR</dc:creator>
  <cp:lastModifiedBy>HONOR</cp:lastModifiedBy>
  <cp:revision>3</cp:revision>
  <dcterms:created xsi:type="dcterms:W3CDTF">2024-12-26T13:48:22Z</dcterms:created>
  <dcterms:modified xsi:type="dcterms:W3CDTF">2024-12-27T01:23:27Z</dcterms:modified>
</cp:coreProperties>
</file>