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7" r:id="rId4"/>
    <p:sldId id="258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A111915-BE36-4E01-A7E5-04B1672EAD32}" styleName="Светлый стиль 2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3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6A3441-BE1E-8B37-A913-DCD9F69969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49F2431-78CA-6184-3327-EF730AEAAC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961240A-A0F4-C0D2-61F5-0EFF0F220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786-CA6D-47E0-9661-EA54432F1B8C}" type="datetimeFigureOut">
              <a:rPr lang="ru-RU" smtClean="0"/>
              <a:t>26.12.2024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87EE0FB-A3CF-BA74-09D9-AA2ECB15B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C364CA-BB87-897C-2891-02969AE6D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6021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9B11E2-4819-51F2-8847-63EE8A5E1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59B82FD-935C-7A91-411C-0D184FFED1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B51C5BC-A29A-8509-17CB-8BA806551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786-CA6D-47E0-9661-EA54432F1B8C}" type="datetimeFigureOut">
              <a:rPr lang="ru-RU" smtClean="0"/>
              <a:t>26.12.2024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A02B537-F238-B0F3-6202-63C116881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51F7388-C899-C493-F78C-E50FC0370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8125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6E40872-D9CD-9F23-1C7D-57BAA3525A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32BBE6E-9CB9-AAE5-8A38-A076175C11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DFFA061-F5C8-62F9-C33D-1390E8259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786-CA6D-47E0-9661-EA54432F1B8C}" type="datetimeFigureOut">
              <a:rPr lang="ru-RU" smtClean="0"/>
              <a:t>26.12.2024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0CA4D4A-0518-4E2D-4D39-ADAAF4F8B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31D441F-B7C2-3A7E-9AA5-796AB2231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4756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C4E0F6-FCEE-1857-67F7-F7540D87C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3466B1-C81E-0A40-D02D-7102E0DB2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C891C94-3A94-32D3-A2AE-D8A58FA44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786-CA6D-47E0-9661-EA54432F1B8C}" type="datetimeFigureOut">
              <a:rPr lang="ru-RU" smtClean="0"/>
              <a:t>26.12.2024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245A1DE-8E4F-C224-4402-ADA90CABD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FE8B9D-F2B1-A43F-4160-FF6365C39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2764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1DEBC1-A866-523C-BDFF-3C553782E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31F9EFC-73AE-029C-C73C-D1B4E88FD4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53FC75A-40EE-8882-5280-694ECCABC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786-CA6D-47E0-9661-EA54432F1B8C}" type="datetimeFigureOut">
              <a:rPr lang="ru-RU" smtClean="0"/>
              <a:t>26.12.2024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DEF6ECF-FEAA-992B-DEB9-7A1B333CC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2CBE4C5-E21E-FECE-263C-22F3921FA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9951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8FF53A-3314-6707-390C-0C5EF7087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81F9C0-19F5-6909-F878-211A1775C8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07C69DB-8B6C-BA16-80E8-4E1A6237DA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75875B0-8C6D-2123-5260-BE6E0706A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786-CA6D-47E0-9661-EA54432F1B8C}" type="datetimeFigureOut">
              <a:rPr lang="ru-RU" smtClean="0"/>
              <a:t>26.12.2024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6BEEA5A-A0BB-4E0C-79F6-029D192C9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C587E69-877E-D317-1953-4DDC9ADEA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1467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AB4AF7-8D99-50FA-5050-98213CB33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D7E39F1-D5FD-253D-6897-951AD3EE5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67A3E0E-933C-FA64-AC8D-3E94595543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DA01220-993D-0AF9-DA58-CB91163C17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94A6E03-4792-9DE9-3188-1051842561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89C675B-52C4-FE43-8F62-C6632ACE4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786-CA6D-47E0-9661-EA54432F1B8C}" type="datetimeFigureOut">
              <a:rPr lang="ru-RU" smtClean="0"/>
              <a:t>26.12.2024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EEA29B7-A52B-D0DB-A473-C91032780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F3854F5-A65E-42C0-DA04-55F137AA1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1091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9EBA6E-B64A-4224-EA75-40401C734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47949D5-65D1-3B80-7D9F-5ADCF3977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786-CA6D-47E0-9661-EA54432F1B8C}" type="datetimeFigureOut">
              <a:rPr lang="ru-RU" smtClean="0"/>
              <a:t>26.12.2024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04B22AE-DBC4-3194-7E2C-9FBE57F1C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80AC04F-C42B-4051-015A-4C0FA979E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3012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2504EB6-C47F-90C2-E75C-4CD93A431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786-CA6D-47E0-9661-EA54432F1B8C}" type="datetimeFigureOut">
              <a:rPr lang="ru-RU" smtClean="0"/>
              <a:t>26.12.2024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7C47914-A3CA-DDE7-BAB2-CB478F033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13DD833-2ADD-6BF7-65A8-E2C11A88D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3249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9EB089-8F2E-F114-C166-D652FEB28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B50A86-EB03-8CCE-1CF8-3C97F4FDE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000A7CF-4EE5-F7BE-003E-2DE38E15EF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45BF579-345D-D55A-6E3B-571513464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786-CA6D-47E0-9661-EA54432F1B8C}" type="datetimeFigureOut">
              <a:rPr lang="ru-RU" smtClean="0"/>
              <a:t>26.12.2024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B12EB53-509E-A5BA-BB92-438F174D6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560AE99-30FC-93F6-3D00-515340342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4168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0284D0-45F6-6E3A-4A5A-974987085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FC8F0C0-FEFB-42B8-5EA4-85ED4A83E2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4B1FE9E-9DF3-4974-959A-394DBA8AB7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544262D-CB3F-7E0E-F734-F40FB70C5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786-CA6D-47E0-9661-EA54432F1B8C}" type="datetimeFigureOut">
              <a:rPr lang="ru-RU" smtClean="0"/>
              <a:t>26.12.2024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478BE32-7E7E-9F01-E409-F0800C79B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6A545CC-60B0-2DF9-9178-268E3D2C8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5467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1C83C5-76CD-F967-1C78-0E8990E7B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79C67FA-A834-1FCB-462C-DE5B7F30E5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0B0E271-2B4A-C052-19B1-B236B9A600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60786-CA6D-47E0-9661-EA54432F1B8C}" type="datetimeFigureOut">
              <a:rPr lang="ru-RU" smtClean="0"/>
              <a:t>26.12.2024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1683ED8-C3B7-5A4C-8B42-955A6C1F66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CAD9E1D-FFB4-4DC3-1ADD-9011A68F15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9585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9FB36C-3C2E-5E1E-4FB8-2447BAA3DA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9334" y="18589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мобильного приложения для организации работы библиотеки 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HATEANDROIDSTUDIO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7663BDE-1F40-68CE-C954-DD2C4CD620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45290"/>
            <a:ext cx="9144000" cy="1655762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Работу выполнила: Сергеева Агата Андреевна, группа ПР-31</a:t>
            </a:r>
          </a:p>
        </p:txBody>
      </p:sp>
    </p:spTree>
    <p:extLst>
      <p:ext uri="{BB962C8B-B14F-4D97-AF65-F5344CB8AC3E}">
        <p14:creationId xmlns:p14="http://schemas.microsoft.com/office/powerpoint/2010/main" val="4206267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8734AC-C469-9C77-28B5-88AC134F08E7}"/>
              </a:ext>
            </a:extLst>
          </p:cNvPr>
          <p:cNvSpPr txBox="1"/>
          <p:nvPr/>
        </p:nvSpPr>
        <p:spPr>
          <a:xfrm>
            <a:off x="748190" y="347132"/>
            <a:ext cx="65884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Название приложения: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HATEANDROIDSTUDIO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1D8A04-AE7E-3AD2-978A-A0F385DEC40D}"/>
              </a:ext>
            </a:extLst>
          </p:cNvPr>
          <p:cNvSpPr txBox="1"/>
          <p:nvPr/>
        </p:nvSpPr>
        <p:spPr>
          <a:xfrm>
            <a:off x="748190" y="1016000"/>
            <a:ext cx="1225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Иконка: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EBC706-EA03-0B7F-E592-4B2AAB434A2D}"/>
              </a:ext>
            </a:extLst>
          </p:cNvPr>
          <p:cNvSpPr txBox="1"/>
          <p:nvPr/>
        </p:nvSpPr>
        <p:spPr>
          <a:xfrm>
            <a:off x="748190" y="2048933"/>
            <a:ext cx="2962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Экраны приложения: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AD42F75-3A55-6179-3874-81A16084C8E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52031"/>
          <a:stretch/>
        </p:blipFill>
        <p:spPr>
          <a:xfrm>
            <a:off x="220133" y="2848882"/>
            <a:ext cx="6215843" cy="339603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909FA81-54EB-0BD0-1988-C9C87299861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8486"/>
          <a:stretch/>
        </p:blipFill>
        <p:spPr>
          <a:xfrm>
            <a:off x="6074486" y="2848882"/>
            <a:ext cx="6117514" cy="3589298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7A5DC954-F7E6-EADE-3A78-3C6865C539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7254" y="817265"/>
            <a:ext cx="1320800" cy="132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118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C789C2-CD45-A065-8880-7B3B1D9F89F2}"/>
              </a:ext>
            </a:extLst>
          </p:cNvPr>
          <p:cNvSpPr txBox="1"/>
          <p:nvPr/>
        </p:nvSpPr>
        <p:spPr>
          <a:xfrm>
            <a:off x="4541823" y="321734"/>
            <a:ext cx="31083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классов</a:t>
            </a:r>
            <a:r>
              <a:rPr lang="ru-RU" dirty="0"/>
              <a:t>: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11FA64D-6B5C-FAA5-872F-185F3DA196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784" y="1054946"/>
            <a:ext cx="6032432" cy="474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129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9F4E51-EF62-13AB-584D-ACD33E0DA479}"/>
              </a:ext>
            </a:extLst>
          </p:cNvPr>
          <p:cNvSpPr txBox="1"/>
          <p:nvPr/>
        </p:nvSpPr>
        <p:spPr>
          <a:xfrm>
            <a:off x="3887158" y="355600"/>
            <a:ext cx="44068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Производительность: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9ECE1D1-7870-2E0E-A9E1-D651439F42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799" y="1080982"/>
            <a:ext cx="9715712" cy="2773538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A52E4F2-890E-BD6F-2696-7ABD30395E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1193799" y="4130497"/>
            <a:ext cx="9715712" cy="1347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105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4FF21F-E33E-5DB9-34C2-57293D323246}"/>
              </a:ext>
            </a:extLst>
          </p:cNvPr>
          <p:cNvSpPr txBox="1"/>
          <p:nvPr/>
        </p:nvSpPr>
        <p:spPr>
          <a:xfrm>
            <a:off x="3486632" y="270934"/>
            <a:ext cx="52187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Архитектурные решения: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B02F1CC-BF73-08BE-4167-6A5B51DF3A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3383" y="1629423"/>
            <a:ext cx="5465233" cy="225215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A921542-E223-70AB-D90B-A5B992591C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2999" y="4356671"/>
            <a:ext cx="4826000" cy="126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305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170A80-1EBE-DCB2-F272-0B2178E2C603}"/>
              </a:ext>
            </a:extLst>
          </p:cNvPr>
          <p:cNvSpPr txBox="1"/>
          <p:nvPr/>
        </p:nvSpPr>
        <p:spPr>
          <a:xfrm>
            <a:off x="3279684" y="0"/>
            <a:ext cx="56326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Используемые библиотеки:</a:t>
            </a: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38DA4E66-4598-63E7-E56D-A308169B91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1529005"/>
              </p:ext>
            </p:extLst>
          </p:nvPr>
        </p:nvGraphicFramePr>
        <p:xfrm>
          <a:off x="232833" y="646331"/>
          <a:ext cx="11726334" cy="6071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4700">
                  <a:extLst>
                    <a:ext uri="{9D8B030D-6E8A-4147-A177-3AD203B41FA5}">
                      <a16:colId xmlns:a16="http://schemas.microsoft.com/office/drawing/2014/main" val="153044120"/>
                    </a:ext>
                  </a:extLst>
                </a:gridCol>
                <a:gridCol w="5871634">
                  <a:extLst>
                    <a:ext uri="{9D8B030D-6E8A-4147-A177-3AD203B41FA5}">
                      <a16:colId xmlns:a16="http://schemas.microsoft.com/office/drawing/2014/main" val="3992852095"/>
                    </a:ext>
                  </a:extLst>
                </a:gridCol>
              </a:tblGrid>
              <a:tr h="3729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Библиотека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Назначение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0134324"/>
                  </a:ext>
                </a:extLst>
              </a:tr>
              <a:tr h="8275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androidx.appcompat:appcompat-resources:1.7.0</a:t>
                      </a:r>
                    </a:p>
                    <a:p>
                      <a:endParaRPr lang="ru-RU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Предоставляет ресурсы, необходимые для работы с библиотекой </a:t>
                      </a:r>
                      <a:r>
                        <a:rPr lang="ru-RU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AppCompat</a:t>
                      </a:r>
                      <a:r>
                        <a:rPr lang="ru-RU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которая обеспечивает поддержку старых версий </a:t>
                      </a:r>
                      <a:r>
                        <a:rPr lang="ru-RU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</a:t>
                      </a:r>
                      <a:r>
                        <a:rPr lang="ru-RU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 совместимость с новыми функциями</a:t>
                      </a:r>
                      <a:endParaRPr lang="ru-RU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032498"/>
                  </a:ext>
                </a:extLst>
              </a:tr>
              <a:tr h="10727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androidx.appcompat:appcompat:1.7.0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b="0" dirty="0"/>
                        <a:t>Основная библиотека для поддержки совместимости пользовательского интерфейса. Она позволяет использовать современные компоненты интерфейса в старых версиях </a:t>
                      </a:r>
                      <a:r>
                        <a:rPr lang="ru-RU" sz="1200" b="0" dirty="0" err="1"/>
                        <a:t>Android</a:t>
                      </a:r>
                      <a:r>
                        <a:rPr lang="ru-RU" sz="1200" b="0" dirty="0"/>
                        <a:t>, включая поддержку тёмной темы и </a:t>
                      </a:r>
                      <a:r>
                        <a:rPr lang="ru-RU" sz="1200" b="0" dirty="0" err="1"/>
                        <a:t>Material</a:t>
                      </a:r>
                      <a:r>
                        <a:rPr lang="ru-RU" sz="1200" b="0" dirty="0"/>
                        <a:t> Design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43697"/>
                  </a:ext>
                </a:extLst>
              </a:tr>
              <a:tr h="4411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androidx.core:core-ktx:1.13.1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b="0" dirty="0"/>
                        <a:t>Расширения для библиотеки Core, которые упрощают работу с основными компонентами </a:t>
                      </a:r>
                      <a:r>
                        <a:rPr lang="ru-RU" sz="1200" b="0" dirty="0" err="1"/>
                        <a:t>Android</a:t>
                      </a:r>
                      <a:r>
                        <a:rPr lang="ru-RU" sz="1200" b="0" dirty="0"/>
                        <a:t>, такими как </a:t>
                      </a:r>
                      <a:r>
                        <a:rPr lang="ru-RU" sz="1200" b="0" dirty="0" err="1"/>
                        <a:t>Context</a:t>
                      </a:r>
                      <a:r>
                        <a:rPr lang="ru-RU" sz="1200" b="0" dirty="0"/>
                        <a:t>, </a:t>
                      </a:r>
                      <a:r>
                        <a:rPr lang="ru-RU" sz="1200" b="0" dirty="0" err="1"/>
                        <a:t>SharedPreferences</a:t>
                      </a:r>
                      <a:r>
                        <a:rPr lang="ru-RU" sz="1200" b="0" dirty="0"/>
                        <a:t>, и другими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181759"/>
                  </a:ext>
                </a:extLst>
              </a:tr>
              <a:tr h="6175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androidx.lifecycle:lifecycle-runtime-ktx:2.8.1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b="0" dirty="0"/>
                        <a:t>Обеспечивает поддержку жизненного цикла компонентов </a:t>
                      </a:r>
                      <a:r>
                        <a:rPr lang="ru-RU" sz="1200" b="0" dirty="0" err="1"/>
                        <a:t>Android</a:t>
                      </a:r>
                      <a:r>
                        <a:rPr lang="ru-RU" sz="1200" b="0" dirty="0"/>
                        <a:t> (например, </a:t>
                      </a:r>
                      <a:r>
                        <a:rPr lang="ru-RU" sz="1200" b="0" dirty="0" err="1"/>
                        <a:t>Activity</a:t>
                      </a:r>
                      <a:r>
                        <a:rPr lang="ru-RU" sz="1200" b="0" dirty="0"/>
                        <a:t> и </a:t>
                      </a:r>
                      <a:r>
                        <a:rPr lang="ru-RU" sz="1200" b="0" dirty="0" err="1"/>
                        <a:t>Fragment</a:t>
                      </a:r>
                      <a:r>
                        <a:rPr lang="ru-RU" sz="1200" b="0" dirty="0"/>
                        <a:t>) с помощью </a:t>
                      </a:r>
                      <a:r>
                        <a:rPr lang="ru-RU" sz="1200" b="0" dirty="0" err="1"/>
                        <a:t>Kotlin</a:t>
                      </a:r>
                      <a:r>
                        <a:rPr lang="ru-RU" sz="1200" b="0" dirty="0"/>
                        <a:t>. Позволяет легко управлять состоянием UI в зависимости от жизненного цикла.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5011737"/>
                  </a:ext>
                </a:extLst>
              </a:tr>
              <a:tr h="4411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androidx.activity:activity-compose:1.9.0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b="0" dirty="0"/>
                        <a:t>Поддержка </a:t>
                      </a:r>
                      <a:r>
                        <a:rPr lang="ru-RU" sz="1200" b="0" dirty="0" err="1"/>
                        <a:t>Jetpack</a:t>
                      </a:r>
                      <a:r>
                        <a:rPr lang="ru-RU" sz="1200" b="0" dirty="0"/>
                        <a:t> </a:t>
                      </a:r>
                      <a:r>
                        <a:rPr lang="ru-RU" sz="1200" b="0" dirty="0" err="1"/>
                        <a:t>Compose</a:t>
                      </a:r>
                      <a:r>
                        <a:rPr lang="ru-RU" sz="1200" b="0" dirty="0"/>
                        <a:t> в </a:t>
                      </a:r>
                      <a:r>
                        <a:rPr lang="ru-RU" sz="1200" b="0" dirty="0" err="1"/>
                        <a:t>Activity</a:t>
                      </a:r>
                      <a:r>
                        <a:rPr lang="ru-RU" sz="1200" b="0" dirty="0"/>
                        <a:t>. Позволяет интегрировать </a:t>
                      </a:r>
                      <a:r>
                        <a:rPr lang="ru-RU" sz="1200" b="0" dirty="0" err="1"/>
                        <a:t>Compose</a:t>
                      </a:r>
                      <a:r>
                        <a:rPr lang="ru-RU" sz="1200" b="0" dirty="0"/>
                        <a:t> с жизненным циклом </a:t>
                      </a:r>
                      <a:r>
                        <a:rPr lang="ru-RU" sz="1200" b="0" dirty="0" err="1"/>
                        <a:t>Activity</a:t>
                      </a:r>
                      <a:r>
                        <a:rPr lang="ru-RU" sz="1200" b="0" dirty="0"/>
                        <a:t> и управлять состоянием.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3590360"/>
                  </a:ext>
                </a:extLst>
              </a:tr>
              <a:tr h="4999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androidx.compose:compose-bom:2023.08.00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Позволяет управлять версиями всех зависимостей </a:t>
                      </a:r>
                      <a:r>
                        <a:rPr lang="ru-RU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Compose</a:t>
                      </a:r>
                      <a:r>
                        <a:rPr lang="ru-RU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в одном месте, обеспечивая их совместимость</a:t>
                      </a:r>
                      <a:endParaRPr lang="ru-RU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4698291"/>
                  </a:ext>
                </a:extLst>
              </a:tr>
              <a:tr h="6763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androidx.compose.ui:ui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b="0" dirty="0"/>
                        <a:t>Создание пользовательского интерфейса. Позволяет разрабатывать пользовательский интерфейс с использованием декларативного подхода.</a:t>
                      </a:r>
                      <a:br>
                        <a:rPr lang="ru-RU" sz="1200" b="0" dirty="0"/>
                      </a:br>
                      <a:endParaRPr lang="ru-RU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137140"/>
                  </a:ext>
                </a:extLst>
              </a:tr>
              <a:tr h="5673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com.google.android.material:material:1.12.0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Предоставляет компоненты </a:t>
                      </a:r>
                      <a:r>
                        <a:rPr lang="ru-RU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Material</a:t>
                      </a:r>
                      <a:r>
                        <a:rPr lang="ru-RU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Design для создания пользовательских интерфейсов </a:t>
                      </a:r>
                      <a:endParaRPr lang="ru-RU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962013"/>
                  </a:ext>
                </a:extLst>
              </a:tr>
              <a:tr h="4999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com.github.bumptech.glide:glide:4.15.1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Библиотека для загрузки и кэширования изображений </a:t>
                      </a:r>
                      <a:endParaRPr lang="ru-RU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11439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9260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0424145C-82BE-BB82-FADA-6AC425312D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0505160"/>
              </p:ext>
            </p:extLst>
          </p:nvPr>
        </p:nvGraphicFramePr>
        <p:xfrm>
          <a:off x="160866" y="84667"/>
          <a:ext cx="11667067" cy="5477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31933">
                  <a:extLst>
                    <a:ext uri="{9D8B030D-6E8A-4147-A177-3AD203B41FA5}">
                      <a16:colId xmlns:a16="http://schemas.microsoft.com/office/drawing/2014/main" val="1127461307"/>
                    </a:ext>
                  </a:extLst>
                </a:gridCol>
                <a:gridCol w="5935134">
                  <a:extLst>
                    <a:ext uri="{9D8B030D-6E8A-4147-A177-3AD203B41FA5}">
                      <a16:colId xmlns:a16="http://schemas.microsoft.com/office/drawing/2014/main" val="1752764966"/>
                    </a:ext>
                  </a:extLst>
                </a:gridCol>
              </a:tblGrid>
              <a:tr h="614289">
                <a:tc>
                  <a:txBody>
                    <a:bodyPr/>
                    <a:lstStyle/>
                    <a:p>
                      <a:r>
                        <a:rPr lang="ru-RU" dirty="0"/>
                        <a:t>Библиотека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Назначение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353084"/>
                  </a:ext>
                </a:extLst>
              </a:tr>
              <a:tr h="6142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com.github.bumptech.glide:compiler:4.12.0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ru-RU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Компилятор для </a:t>
                      </a:r>
                      <a:r>
                        <a:rPr lang="ru-RU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Glide</a:t>
                      </a:r>
                      <a:r>
                        <a:rPr lang="ru-RU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который помогает генерировать необходимый код для загрузки изображения</a:t>
                      </a:r>
                      <a:endParaRPr lang="ru-RU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407769"/>
                  </a:ext>
                </a:extLst>
              </a:tr>
              <a:tr h="6142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com.android.volley:volley:1.2.1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Сетевая библиотека, которая упрощает отправку сетевых запросов и обработку ответов, особенно полезна для </a:t>
                      </a:r>
                      <a:r>
                        <a:rPr lang="ru-RU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RESTful</a:t>
                      </a:r>
                      <a:r>
                        <a:rPr lang="ru-RU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API</a:t>
                      </a:r>
                      <a:endParaRPr lang="ru-RU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900127"/>
                  </a:ext>
                </a:extLst>
              </a:tr>
              <a:tr h="6142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androidx.constraintlayout:constraintlayout:2.2.0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ru-RU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Менеджер макетов</a:t>
                      </a:r>
                      <a:endParaRPr lang="ru-RU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272232"/>
                  </a:ext>
                </a:extLst>
              </a:tr>
              <a:tr h="6142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androidx.privacysandbox.tools:tools-core:1.0.0-alpha10</a:t>
                      </a:r>
                      <a:endParaRPr lang="ru-RU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Инструменты для разработки приложений с учётом конфиденциальности</a:t>
                      </a:r>
                      <a:endParaRPr lang="ru-RU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12577"/>
                  </a:ext>
                </a:extLst>
              </a:tr>
              <a:tr h="6142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androidx.room:room-runtime:2.6.1</a:t>
                      </a:r>
                      <a:endParaRPr lang="ru-RU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Библиотека для хранения данных, которая обеспечивает уровень абстракции поверх </a:t>
                      </a:r>
                      <a:r>
                        <a:rPr lang="ru-RU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SQLite</a:t>
                      </a:r>
                      <a:r>
                        <a:rPr lang="ru-RU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упрощая и делая более надёжным доступ к базе данных</a:t>
                      </a:r>
                      <a:endParaRPr lang="ru-RU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0486878"/>
                  </a:ext>
                </a:extLst>
              </a:tr>
              <a:tr h="6142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androidx.room:room-ktx:2.6.1</a:t>
                      </a:r>
                      <a:r>
                        <a:rPr lang="en-US" sz="1200" b="0" dirty="0"/>
                        <a:t>: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ru-RU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Расширения </a:t>
                      </a:r>
                      <a:r>
                        <a:rPr lang="ru-RU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Kotlin</a:t>
                      </a:r>
                      <a:r>
                        <a:rPr lang="ru-RU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для </a:t>
                      </a:r>
                      <a:r>
                        <a:rPr lang="ru-RU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Room</a:t>
                      </a:r>
                      <a:r>
                        <a:rPr lang="ru-RU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обеспечивающие поддержку сопрограмм для операций с базой данных.</a:t>
                      </a:r>
                      <a:endParaRPr lang="ru-RU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835892"/>
                  </a:ext>
                </a:extLst>
              </a:tr>
              <a:tr h="6142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androidx.lifecycle:lifecycle-viewmodel-ktx:2.8.7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ru-RU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Предоставляет поддержку </a:t>
                      </a:r>
                      <a:r>
                        <a:rPr lang="ru-RU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ViewModel</a:t>
                      </a:r>
                      <a:r>
                        <a:rPr lang="ru-RU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для управления данными, связанными с пользовательским интерфейсом, с учётом жизненного цикла</a:t>
                      </a:r>
                      <a:endParaRPr lang="ru-RU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07331"/>
                  </a:ext>
                </a:extLst>
              </a:tr>
              <a:tr h="5627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androidx.lifecycle:lifecycle-livedata-ktx:2.8.7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ru-RU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Поддержка </a:t>
                      </a:r>
                      <a:r>
                        <a:rPr lang="ru-RU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LiveData</a:t>
                      </a:r>
                      <a:r>
                        <a:rPr lang="ru-RU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для отслеживания изменений данных с учётом жизненного цикла с помощью расширений </a:t>
                      </a:r>
                      <a:r>
                        <a:rPr lang="ru-RU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Kotlin</a:t>
                      </a:r>
                      <a:r>
                        <a:rPr lang="ru-RU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3728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2720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F77D2B61-895F-B562-CE22-02733F6669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2197971"/>
              </p:ext>
            </p:extLst>
          </p:nvPr>
        </p:nvGraphicFramePr>
        <p:xfrm>
          <a:off x="262467" y="313266"/>
          <a:ext cx="11794066" cy="56147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7033">
                  <a:extLst>
                    <a:ext uri="{9D8B030D-6E8A-4147-A177-3AD203B41FA5}">
                      <a16:colId xmlns:a16="http://schemas.microsoft.com/office/drawing/2014/main" val="240686456"/>
                    </a:ext>
                  </a:extLst>
                </a:gridCol>
                <a:gridCol w="5897033">
                  <a:extLst>
                    <a:ext uri="{9D8B030D-6E8A-4147-A177-3AD203B41FA5}">
                      <a16:colId xmlns:a16="http://schemas.microsoft.com/office/drawing/2014/main" val="3912332936"/>
                    </a:ext>
                  </a:extLst>
                </a:gridCol>
              </a:tblGrid>
              <a:tr h="12543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Библиотека</a:t>
                      </a: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Назначение</a:t>
                      </a:r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4071740"/>
                  </a:ext>
                </a:extLst>
              </a:tr>
              <a:tr h="726738">
                <a:tc>
                  <a:txBody>
                    <a:bodyPr/>
                    <a:lstStyle/>
                    <a:p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androidx.lifecycle:lifecycle-runtime-ktx:2.8.7</a:t>
                      </a:r>
                      <a:endParaRPr lang="ru-RU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Предоставляет компоненты с учетом жизненного цикла и расширения </a:t>
                      </a:r>
                      <a:r>
                        <a:rPr lang="ru-RU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Kotlin</a:t>
                      </a:r>
                      <a:r>
                        <a:rPr lang="ru-RU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для упрощения управления жизненным циклом.</a:t>
                      </a:r>
                      <a:endParaRPr lang="ru-RU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742959"/>
                  </a:ext>
                </a:extLst>
              </a:tr>
              <a:tr h="726738">
                <a:tc>
                  <a:txBody>
                    <a:bodyPr/>
                    <a:lstStyle/>
                    <a:p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androidx.activity:activity-compose:1.9.3</a:t>
                      </a:r>
                      <a:endParaRPr lang="ru-RU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Поддержка использования </a:t>
                      </a:r>
                      <a:r>
                        <a:rPr lang="ru-RU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Jetpack</a:t>
                      </a:r>
                      <a:r>
                        <a:rPr lang="ru-RU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Compose</a:t>
                      </a:r>
                      <a:r>
                        <a:rPr lang="ru-RU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в приложениях, упрощающая разработку современного пользовательского интерфейса</a:t>
                      </a:r>
                      <a:endParaRPr lang="ru-RU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461994"/>
                  </a:ext>
                </a:extLst>
              </a:tr>
              <a:tr h="726738">
                <a:tc>
                  <a:txBody>
                    <a:bodyPr/>
                    <a:lstStyle/>
                    <a:p>
                      <a:r>
                        <a:rPr lang="en-U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androidx.compose.ui:ui</a:t>
                      </a:r>
                      <a:endParaRPr lang="ru-RU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Основная библиотека для создания пользовательских интерфейсов с использованием </a:t>
                      </a:r>
                      <a:r>
                        <a:rPr lang="ru-RU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Jetpack</a:t>
                      </a:r>
                      <a:r>
                        <a:rPr lang="ru-RU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Compose</a:t>
                      </a:r>
                      <a:endParaRPr lang="ru-RU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270401"/>
                  </a:ext>
                </a:extLst>
              </a:tr>
              <a:tr h="726738">
                <a:tc>
                  <a:txBody>
                    <a:bodyPr/>
                    <a:lstStyle/>
                    <a:p>
                      <a:r>
                        <a:rPr lang="en-U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androidx.compose.ui:ui-graphics</a:t>
                      </a:r>
                      <a:endParaRPr lang="ru-RU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Предоставляет функции, связанные с графикой, для </a:t>
                      </a:r>
                      <a:r>
                        <a:rPr lang="ru-RU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Jetpack</a:t>
                      </a:r>
                      <a:r>
                        <a:rPr lang="ru-RU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Compose</a:t>
                      </a:r>
                      <a:r>
                        <a:rPr lang="ru-RU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469741"/>
                  </a:ext>
                </a:extLst>
              </a:tr>
              <a:tr h="726738">
                <a:tc>
                  <a:txBody>
                    <a:bodyPr/>
                    <a:lstStyle/>
                    <a:p>
                      <a:r>
                        <a:rPr lang="en-U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androidx.compose.ui:ui-tooling-preview</a:t>
                      </a:r>
                      <a:r>
                        <a:rPr lang="en-US" sz="1200" b="0" dirty="0"/>
                        <a:t>: </a:t>
                      </a:r>
                      <a:endParaRPr lang="ru-RU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Инструменты для предварительного просмотра компонентов пользовательского интерфейса </a:t>
                      </a:r>
                      <a:r>
                        <a:rPr lang="ru-RU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Compose</a:t>
                      </a:r>
                      <a:r>
                        <a:rPr lang="ru-RU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в </a:t>
                      </a:r>
                      <a:r>
                        <a:rPr lang="ru-RU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</a:t>
                      </a:r>
                      <a:r>
                        <a:rPr lang="ru-RU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Studio.</a:t>
                      </a:r>
                      <a:endParaRPr lang="ru-RU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8622935"/>
                  </a:ext>
                </a:extLst>
              </a:tr>
              <a:tr h="726738">
                <a:tc>
                  <a:txBody>
                    <a:bodyPr/>
                    <a:lstStyle/>
                    <a:p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androidx.compose.material3:material3</a:t>
                      </a:r>
                      <a:endParaRPr lang="ru-RU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Компоненты </a:t>
                      </a:r>
                      <a:r>
                        <a:rPr lang="ru-RU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Material</a:t>
                      </a:r>
                      <a:r>
                        <a:rPr lang="ru-RU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Design 3 для </a:t>
                      </a:r>
                      <a:r>
                        <a:rPr lang="ru-RU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Jetpack</a:t>
                      </a:r>
                      <a:r>
                        <a:rPr lang="ru-RU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Compose</a:t>
                      </a:r>
                      <a:r>
                        <a:rPr lang="ru-RU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предлагающие современную систему дизайна.</a:t>
                      </a:r>
                      <a:endParaRPr lang="ru-RU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369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598461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560</Words>
  <Application>Microsoft Office PowerPoint</Application>
  <PresentationFormat>Широкоэкранный</PresentationFormat>
  <Paragraphs>63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Тема Office</vt:lpstr>
      <vt:lpstr>Разработка мобильного приложения для организации работы библиотеки «HATEANDROIDSTUDIO»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HONOR</dc:creator>
  <cp:lastModifiedBy>HONOR</cp:lastModifiedBy>
  <cp:revision>9</cp:revision>
  <dcterms:created xsi:type="dcterms:W3CDTF">2024-11-25T05:24:31Z</dcterms:created>
  <dcterms:modified xsi:type="dcterms:W3CDTF">2024-12-26T17:47:15Z</dcterms:modified>
</cp:coreProperties>
</file>